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6" r:id="rId3"/>
    <p:sldId id="257" r:id="rId4"/>
    <p:sldId id="265" r:id="rId5"/>
    <p:sldId id="267" r:id="rId6"/>
    <p:sldId id="263" r:id="rId7"/>
    <p:sldId id="258" r:id="rId8"/>
    <p:sldId id="259" r:id="rId9"/>
    <p:sldId id="268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3" autoAdjust="0"/>
    <p:restoredTop sz="93667" autoAdjust="0"/>
  </p:normalViewPr>
  <p:slideViewPr>
    <p:cSldViewPr>
      <p:cViewPr varScale="1">
        <p:scale>
          <a:sx n="69" d="100"/>
          <a:sy n="69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E141C-B7CE-45A6-9265-0E920AA92D10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89856-8AE4-4B0D-B696-939283DD57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89856-8AE4-4B0D-B696-939283DD574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5E991-03D7-4256-B70D-6634A28147B6}" type="datetimeFigureOut">
              <a:rPr lang="en-US" smtClean="0"/>
              <a:pPr/>
              <a:t>11/26/2009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8B2F7-41D2-42A1-967E-8BCD488ED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log.org/10070425-faust-by-johann-goeth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sterntheater.ch/faust/fotos/images/faust_008_g.jpg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f/fe/Der_junge_Goethe,_gemalt_von_Angelica_Kauffmann_1787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steningarts.com/music/art_song/oxy116/gretchen.htmntis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85860"/>
            <a:ext cx="7772400" cy="2314591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Johann Wolfgang Goethe’s </a:t>
            </a:r>
            <a:r>
              <a:rPr lang="en-GB" i="1" dirty="0" smtClean="0">
                <a:solidFill>
                  <a:srgbClr val="FFC000"/>
                </a:solidFill>
              </a:rPr>
              <a:t>Faust I </a:t>
            </a:r>
            <a:r>
              <a:rPr lang="en-GB" dirty="0" smtClean="0">
                <a:solidFill>
                  <a:srgbClr val="FFC000"/>
                </a:solidFill>
              </a:rPr>
              <a:t>and </a:t>
            </a:r>
            <a:r>
              <a:rPr lang="en-GB" i="1" dirty="0" smtClean="0">
                <a:solidFill>
                  <a:srgbClr val="FFC000"/>
                </a:solidFill>
              </a:rPr>
              <a:t>II</a:t>
            </a:r>
            <a:r>
              <a:rPr lang="en-GB" dirty="0" smtClean="0">
                <a:solidFill>
                  <a:srgbClr val="FFC000"/>
                </a:solidFill>
              </a:rPr>
              <a:t>: (re)-</a:t>
            </a:r>
            <a:r>
              <a:rPr lang="en-GB" dirty="0" err="1" smtClean="0">
                <a:solidFill>
                  <a:srgbClr val="FFC000"/>
                </a:solidFill>
              </a:rPr>
              <a:t>Germanicizing</a:t>
            </a:r>
            <a:r>
              <a:rPr lang="en-GB" dirty="0" smtClean="0">
                <a:solidFill>
                  <a:srgbClr val="FFC000"/>
                </a:solidFill>
              </a:rPr>
              <a:t> </a:t>
            </a:r>
            <a:br>
              <a:rPr lang="en-GB" dirty="0" smtClean="0">
                <a:solidFill>
                  <a:srgbClr val="FFC000"/>
                </a:solidFill>
              </a:rPr>
            </a:br>
            <a:r>
              <a:rPr lang="en-GB" dirty="0" smtClean="0">
                <a:solidFill>
                  <a:srgbClr val="FFC000"/>
                </a:solidFill>
              </a:rPr>
              <a:t>the </a:t>
            </a:r>
            <a:r>
              <a:rPr lang="en-GB" dirty="0">
                <a:solidFill>
                  <a:srgbClr val="FFC000"/>
                </a:solidFill>
              </a:rPr>
              <a:t>L</a:t>
            </a:r>
            <a:r>
              <a:rPr lang="en-GB" dirty="0" smtClean="0">
                <a:solidFill>
                  <a:srgbClr val="FFC000"/>
                </a:solidFill>
              </a:rPr>
              <a:t>egend?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37890" name="Picture 2" descr="Faust by Johann Goeth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2643182"/>
            <a:ext cx="2214578" cy="34199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6215082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Week 3:       Dr James </a:t>
            </a:r>
            <a:r>
              <a:rPr lang="en-GB" dirty="0" err="1" smtClean="0">
                <a:solidFill>
                  <a:srgbClr val="FFC000"/>
                </a:solidFill>
              </a:rPr>
              <a:t>Hodkinson</a:t>
            </a:r>
            <a:r>
              <a:rPr lang="en-GB" dirty="0" smtClean="0">
                <a:solidFill>
                  <a:srgbClr val="FFC000"/>
                </a:solidFill>
              </a:rPr>
              <a:t>, Dept. of German Studies</a:t>
            </a:r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37892" name="Picture 4" descr="Szenenfoto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2643182"/>
            <a:ext cx="2071702" cy="3115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What you might wish to ‘take away’ from Goethe’s </a:t>
            </a:r>
            <a:r>
              <a:rPr lang="en-GB" i="1" dirty="0" smtClean="0">
                <a:solidFill>
                  <a:srgbClr val="FFC000"/>
                </a:solidFill>
              </a:rPr>
              <a:t>Faust</a:t>
            </a:r>
            <a:endParaRPr lang="en-GB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new Faust for a young Germany? Yes, though </a:t>
            </a:r>
            <a:r>
              <a:rPr lang="en-GB" i="1" dirty="0" smtClean="0"/>
              <a:t>universal </a:t>
            </a:r>
            <a:r>
              <a:rPr lang="en-GB" dirty="0" smtClean="0"/>
              <a:t>ideals of culture and learning </a:t>
            </a:r>
          </a:p>
          <a:p>
            <a:r>
              <a:rPr lang="en-GB" dirty="0" smtClean="0"/>
              <a:t>An Enlightenment Faust:  he begins as a medieval figure, though he is ‘educated’ in several senses of the word</a:t>
            </a:r>
          </a:p>
          <a:p>
            <a:r>
              <a:rPr lang="en-GB" dirty="0" smtClean="0"/>
              <a:t>Experience, failure and progress and individual striving</a:t>
            </a:r>
          </a:p>
          <a:p>
            <a:r>
              <a:rPr lang="en-GB" dirty="0" smtClean="0"/>
              <a:t>A new (post –Christian?) world view. Ethics, sin and redemption beyond forms of religion?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Boundaries and the Audacity of Faust 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rgbClr val="FFC000"/>
                </a:solidFill>
              </a:rPr>
              <a:t>One thing that many literary Faust figures have in common: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Audacious in daring to challenge boundaries set by religious, moral and intellectual systems 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Often written by author’s with radical visions in these areas (true of Goethe).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Of course, Faust’s transgressions are punished – though is he beyond redemption?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Today, we shall be seeing how the myth moved between England and Germany 1580-1800 and Goethe’s new context for Faust</a:t>
            </a:r>
            <a:endParaRPr lang="en-GB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Faust in ‘Dialogue’ between </a:t>
            </a:r>
            <a:br>
              <a:rPr lang="en-GB" dirty="0" smtClean="0">
                <a:solidFill>
                  <a:srgbClr val="FFC000"/>
                </a:solidFill>
              </a:rPr>
            </a:br>
            <a:r>
              <a:rPr lang="en-GB" dirty="0" smtClean="0">
                <a:solidFill>
                  <a:srgbClr val="FFC000"/>
                </a:solidFill>
              </a:rPr>
              <a:t>England in Germany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571612"/>
            <a:ext cx="5329246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The German </a:t>
            </a:r>
            <a:r>
              <a:rPr lang="en-GB" i="1" dirty="0" err="1" smtClean="0">
                <a:solidFill>
                  <a:srgbClr val="FFC000"/>
                </a:solidFill>
              </a:rPr>
              <a:t>Faustbuch</a:t>
            </a:r>
            <a:r>
              <a:rPr lang="en-GB" dirty="0">
                <a:solidFill>
                  <a:srgbClr val="FFC000"/>
                </a:solidFill>
              </a:rPr>
              <a:t> </a:t>
            </a:r>
            <a:r>
              <a:rPr lang="en-GB" dirty="0" smtClean="0">
                <a:solidFill>
                  <a:srgbClr val="FFC000"/>
                </a:solidFill>
              </a:rPr>
              <a:t>or </a:t>
            </a:r>
            <a:r>
              <a:rPr lang="en-GB" i="1" dirty="0" err="1" smtClean="0">
                <a:solidFill>
                  <a:srgbClr val="FFC000"/>
                </a:solidFill>
              </a:rPr>
              <a:t>Historia</a:t>
            </a:r>
            <a:r>
              <a:rPr lang="en-GB" dirty="0" smtClean="0">
                <a:solidFill>
                  <a:srgbClr val="FFC000"/>
                </a:solidFill>
              </a:rPr>
              <a:t> (published by J. </a:t>
            </a:r>
            <a:r>
              <a:rPr lang="en-GB" dirty="0" err="1" smtClean="0">
                <a:solidFill>
                  <a:srgbClr val="FFC000"/>
                </a:solidFill>
              </a:rPr>
              <a:t>Spiess</a:t>
            </a:r>
            <a:r>
              <a:rPr lang="en-GB" dirty="0" smtClean="0">
                <a:solidFill>
                  <a:srgbClr val="FFC000"/>
                </a:solidFill>
              </a:rPr>
              <a:t> in 1587) – a free translation into English followed in the early 1590’s</a:t>
            </a:r>
          </a:p>
          <a:p>
            <a:endParaRPr lang="en-GB" dirty="0" smtClean="0">
              <a:solidFill>
                <a:srgbClr val="FFC000"/>
              </a:solidFill>
            </a:endParaRPr>
          </a:p>
          <a:p>
            <a:r>
              <a:rPr lang="en-GB" dirty="0" smtClean="0">
                <a:solidFill>
                  <a:srgbClr val="FFC000"/>
                </a:solidFill>
              </a:rPr>
              <a:t>Christopher Marlowe’s play followed </a:t>
            </a:r>
            <a:r>
              <a:rPr lang="en-GB" dirty="0" smtClean="0">
                <a:solidFill>
                  <a:srgbClr val="FFC000"/>
                </a:solidFill>
              </a:rPr>
              <a:t>(</a:t>
            </a:r>
            <a:r>
              <a:rPr lang="en-GB" dirty="0" smtClean="0">
                <a:solidFill>
                  <a:srgbClr val="FFC000"/>
                </a:solidFill>
              </a:rPr>
              <a:t>written early 1590’s</a:t>
            </a:r>
            <a:r>
              <a:rPr lang="en-GB" dirty="0" smtClean="0">
                <a:solidFill>
                  <a:srgbClr val="FFC000"/>
                </a:solidFill>
              </a:rPr>
              <a:t>)</a:t>
            </a:r>
            <a:endParaRPr lang="en-GB" dirty="0" smtClean="0">
              <a:solidFill>
                <a:srgbClr val="FFC000"/>
              </a:solidFill>
            </a:endParaRPr>
          </a:p>
          <a:p>
            <a:endParaRPr lang="en-GB" dirty="0" smtClean="0">
              <a:solidFill>
                <a:srgbClr val="FFC000"/>
              </a:solidFill>
            </a:endParaRPr>
          </a:p>
          <a:p>
            <a:r>
              <a:rPr lang="en-GB" dirty="0" smtClean="0">
                <a:solidFill>
                  <a:srgbClr val="FFC000"/>
                </a:solidFill>
              </a:rPr>
              <a:t>A network of folk traditions in 16</a:t>
            </a:r>
            <a:r>
              <a:rPr lang="en-GB" baseline="30000" dirty="0" smtClean="0">
                <a:solidFill>
                  <a:srgbClr val="FFC000"/>
                </a:solidFill>
              </a:rPr>
              <a:t>th</a:t>
            </a:r>
            <a:r>
              <a:rPr lang="en-GB" dirty="0" smtClean="0">
                <a:solidFill>
                  <a:srgbClr val="FFC000"/>
                </a:solidFill>
              </a:rPr>
              <a:t> century England and Germany    (England’s response)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puppet theatre</a:t>
            </a:r>
          </a:p>
          <a:p>
            <a:pPr lvl="1"/>
            <a:r>
              <a:rPr lang="en-GB" i="1" dirty="0" err="1" smtClean="0">
                <a:solidFill>
                  <a:srgbClr val="FFC000"/>
                </a:solidFill>
              </a:rPr>
              <a:t>Englische</a:t>
            </a:r>
            <a:r>
              <a:rPr lang="en-GB" i="1" dirty="0" smtClean="0">
                <a:solidFill>
                  <a:srgbClr val="FFC000"/>
                </a:solidFill>
              </a:rPr>
              <a:t> </a:t>
            </a:r>
            <a:r>
              <a:rPr lang="en-GB" i="1" dirty="0" err="1" smtClean="0">
                <a:solidFill>
                  <a:srgbClr val="FFC000"/>
                </a:solidFill>
              </a:rPr>
              <a:t>Komödianten</a:t>
            </a:r>
            <a:r>
              <a:rPr lang="en-GB" i="1" dirty="0" smtClean="0">
                <a:solidFill>
                  <a:srgbClr val="FFC000"/>
                </a:solidFill>
              </a:rPr>
              <a:t> </a:t>
            </a:r>
            <a:r>
              <a:rPr lang="en-GB" dirty="0" smtClean="0">
                <a:solidFill>
                  <a:srgbClr val="FFC000"/>
                </a:solidFill>
              </a:rPr>
              <a:t>in Germany,      late 16-century 17</a:t>
            </a:r>
            <a:r>
              <a:rPr lang="en-GB" baseline="30000" dirty="0" smtClean="0">
                <a:solidFill>
                  <a:srgbClr val="FFC000"/>
                </a:solidFill>
              </a:rPr>
              <a:t>th</a:t>
            </a:r>
            <a:r>
              <a:rPr lang="en-GB" dirty="0" smtClean="0">
                <a:solidFill>
                  <a:srgbClr val="FFC000"/>
                </a:solidFill>
              </a:rPr>
              <a:t> century, including, probably, Marlowe’s play in some form.</a:t>
            </a:r>
          </a:p>
          <a:p>
            <a:endParaRPr lang="en-GB" dirty="0" smtClean="0">
              <a:solidFill>
                <a:srgbClr val="FFC000"/>
              </a:solidFill>
            </a:endParaRPr>
          </a:p>
        </p:txBody>
      </p:sp>
      <p:pic>
        <p:nvPicPr>
          <p:cNvPr id="22530" name="Picture 2" descr="http://eng.1september.ru/1999/eng16-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714488"/>
            <a:ext cx="3643338" cy="2712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The Impact of Christopher Marlowe</a:t>
            </a:r>
            <a:br>
              <a:rPr lang="en-GB" dirty="0" smtClean="0">
                <a:solidFill>
                  <a:srgbClr val="FFC000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A sustained staging of Faust, with sustained poetic language and a ‘chorus’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Faust’s  serious intellectual concerns, not merely a burlesque figure: more than a womanizer, an indulger, a confidence trickster and an alchemical meddler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Student of logic, medicine, law, divinity, though he does turn to the black arts for a life ‘in all voluptuousness’ (I, 3)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Still a temporally bound Faust  - 24 years (‘ever moving spheres of heaven’) (V, 2)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Still a Christian framework of sin, punishment (redemption?)</a:t>
            </a:r>
          </a:p>
          <a:p>
            <a:endParaRPr lang="en-GB" dirty="0" smtClean="0">
              <a:solidFill>
                <a:srgbClr val="FFC000"/>
              </a:solidFill>
            </a:endParaRPr>
          </a:p>
          <a:p>
            <a:endParaRPr lang="en-GB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C000"/>
                </a:solidFill>
              </a:rPr>
              <a:t>Johann Wolfgang von Goethe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5400684" cy="52578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A long and rich life (1749-1832). A student of law, who later became Director of the Court theatre in Weimar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Journeys though Italy – rediscovery of the ‘Classical world’:  classical aesthetics,  eroticism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Not anti- religious but NOT a conventional Christian, if it all (also not a literal pagan). Critical of Christian moralities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Never married – a robust love life that remained undiminished with age – lived unmarried with several women.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An omnivorous reader, a lyrical poet, playwright, novelist, essayist, scientist and man of letters. Many contemporary debates woven into his epic, two-part Faust.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A humanist, an educationalist.</a:t>
            </a:r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2050" name="Picture 2" descr="File:Der junge Goethe, gemalt von Angelica Kauffmann 1787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571612"/>
            <a:ext cx="2928958" cy="4248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Goethe’s Faust in German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dirty="0" smtClean="0">
                <a:solidFill>
                  <a:srgbClr val="FFC000"/>
                </a:solidFill>
              </a:rPr>
              <a:t>Bequest to German language and culture:</a:t>
            </a:r>
            <a:endParaRPr lang="en-GB" dirty="0">
              <a:solidFill>
                <a:srgbClr val="FFC000"/>
              </a:solidFill>
            </a:endParaRPr>
          </a:p>
          <a:p>
            <a:r>
              <a:rPr lang="en-GB" dirty="0" smtClean="0">
                <a:solidFill>
                  <a:srgbClr val="FFC000"/>
                </a:solidFill>
              </a:rPr>
              <a:t>‘Die </a:t>
            </a:r>
            <a:r>
              <a:rPr lang="en-GB" dirty="0" err="1" smtClean="0">
                <a:solidFill>
                  <a:srgbClr val="FFC000"/>
                </a:solidFill>
              </a:rPr>
              <a:t>Gretchenfrage</a:t>
            </a:r>
            <a:r>
              <a:rPr lang="en-GB" dirty="0" smtClean="0">
                <a:solidFill>
                  <a:srgbClr val="FFC000"/>
                </a:solidFill>
              </a:rPr>
              <a:t>’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‘...des </a:t>
            </a:r>
            <a:r>
              <a:rPr lang="en-GB" dirty="0" err="1" smtClean="0">
                <a:solidFill>
                  <a:srgbClr val="FFC000"/>
                </a:solidFill>
              </a:rPr>
              <a:t>Pudels</a:t>
            </a:r>
            <a:r>
              <a:rPr lang="en-GB" dirty="0" smtClean="0">
                <a:solidFill>
                  <a:srgbClr val="FFC000"/>
                </a:solidFill>
              </a:rPr>
              <a:t> Kern’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‘</a:t>
            </a:r>
            <a:r>
              <a:rPr lang="en-GB" dirty="0" err="1" smtClean="0">
                <a:solidFill>
                  <a:srgbClr val="FFC000"/>
                </a:solidFill>
              </a:rPr>
              <a:t>Hab</a:t>
            </a:r>
            <a:r>
              <a:rPr lang="en-GB" dirty="0" smtClean="0">
                <a:solidFill>
                  <a:srgbClr val="FFC000"/>
                </a:solidFill>
              </a:rPr>
              <a:t>’ nun ach! </a:t>
            </a:r>
            <a:r>
              <a:rPr lang="en-GB" dirty="0" err="1" smtClean="0">
                <a:solidFill>
                  <a:srgbClr val="FFC000"/>
                </a:solidFill>
              </a:rPr>
              <a:t>Philosophie</a:t>
            </a:r>
            <a:r>
              <a:rPr lang="en-GB" dirty="0" smtClean="0">
                <a:solidFill>
                  <a:srgbClr val="FFC000"/>
                </a:solidFill>
              </a:rPr>
              <a:t>!’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Schubert’s Lied ‘Gretchen am </a:t>
            </a:r>
            <a:r>
              <a:rPr lang="en-GB" dirty="0" err="1" smtClean="0">
                <a:solidFill>
                  <a:srgbClr val="FFC000"/>
                </a:solidFill>
              </a:rPr>
              <a:t>Spinnrad</a:t>
            </a:r>
            <a:r>
              <a:rPr lang="en-GB" dirty="0" smtClean="0">
                <a:solidFill>
                  <a:srgbClr val="FFC000"/>
                </a:solidFill>
              </a:rPr>
              <a:t>’ (covered by ‘</a:t>
            </a:r>
            <a:r>
              <a:rPr lang="en-GB" dirty="0" err="1" smtClean="0">
                <a:solidFill>
                  <a:srgbClr val="FFC000"/>
                </a:solidFill>
              </a:rPr>
              <a:t>Rammstein</a:t>
            </a:r>
            <a:r>
              <a:rPr lang="en-GB" dirty="0" smtClean="0">
                <a:solidFill>
                  <a:srgbClr val="FFC000"/>
                </a:solidFill>
              </a:rPr>
              <a:t>’) </a:t>
            </a:r>
            <a:r>
              <a:rPr lang="en-GB" sz="1500" dirty="0" smtClean="0">
                <a:solidFill>
                  <a:srgbClr val="FFC000"/>
                </a:solidFill>
                <a:hlinkClick r:id="rId3"/>
              </a:rPr>
              <a:t>http://www.listeningarts.com/music/art_song/oxy116/gretchen.htmntist</a:t>
            </a:r>
            <a:endParaRPr lang="en-GB" sz="1500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GB" dirty="0" smtClean="0">
                <a:solidFill>
                  <a:srgbClr val="FFC000"/>
                </a:solidFill>
              </a:rPr>
              <a:t>The image German mad scientist – the obsession with the essential – in the </a:t>
            </a:r>
            <a:r>
              <a:rPr lang="en-GB" dirty="0" err="1" smtClean="0">
                <a:solidFill>
                  <a:srgbClr val="FFC000"/>
                </a:solidFill>
              </a:rPr>
              <a:t>anglophone</a:t>
            </a:r>
            <a:r>
              <a:rPr lang="en-GB" dirty="0" smtClean="0">
                <a:solidFill>
                  <a:srgbClr val="FFC000"/>
                </a:solidFill>
              </a:rPr>
              <a:t> world</a:t>
            </a: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endParaRPr lang="en-GB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18</a:t>
            </a:r>
            <a:r>
              <a:rPr lang="en-GB" baseline="30000" dirty="0" smtClean="0">
                <a:solidFill>
                  <a:srgbClr val="FFC000"/>
                </a:solidFill>
              </a:rPr>
              <a:t>th</a:t>
            </a:r>
            <a:r>
              <a:rPr lang="en-GB" dirty="0" smtClean="0">
                <a:solidFill>
                  <a:srgbClr val="FFC000"/>
                </a:solidFill>
              </a:rPr>
              <a:t> Century Germany: </a:t>
            </a:r>
            <a:br>
              <a:rPr lang="en-GB" dirty="0" smtClean="0">
                <a:solidFill>
                  <a:srgbClr val="FFC000"/>
                </a:solidFill>
              </a:rPr>
            </a:br>
            <a:r>
              <a:rPr lang="en-GB" dirty="0" smtClean="0">
                <a:solidFill>
                  <a:srgbClr val="FFC000"/>
                </a:solidFill>
              </a:rPr>
              <a:t>a New Context for Faust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German nationhood and culture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The Enlightenment and its impact on Germany: reason, critique, progress and perfectibility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The </a:t>
            </a:r>
            <a:r>
              <a:rPr lang="en-GB" i="1" dirty="0" smtClean="0">
                <a:solidFill>
                  <a:srgbClr val="FFC000"/>
                </a:solidFill>
              </a:rPr>
              <a:t>Storm and Stress literary </a:t>
            </a:r>
            <a:r>
              <a:rPr lang="en-GB" dirty="0" smtClean="0">
                <a:solidFill>
                  <a:srgbClr val="FFC000"/>
                </a:solidFill>
              </a:rPr>
              <a:t>movement 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Appeal of the Faust figure</a:t>
            </a:r>
            <a:r>
              <a:rPr lang="en-GB" b="1" dirty="0" smtClean="0">
                <a:solidFill>
                  <a:srgbClr val="FFC000"/>
                </a:solidFill>
              </a:rPr>
              <a:t>: A German Faust needed </a:t>
            </a:r>
            <a:r>
              <a:rPr lang="en-GB" dirty="0" smtClean="0">
                <a:solidFill>
                  <a:srgbClr val="FFC000"/>
                </a:solidFill>
              </a:rPr>
              <a:t>(though not for some coarse form of nationalism)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Goethe’s </a:t>
            </a:r>
            <a:r>
              <a:rPr lang="en-GB" i="1" dirty="0" err="1" smtClean="0">
                <a:solidFill>
                  <a:srgbClr val="FFC000"/>
                </a:solidFill>
              </a:rPr>
              <a:t>Urfaust</a:t>
            </a:r>
            <a:r>
              <a:rPr lang="en-GB" i="1" dirty="0" smtClean="0">
                <a:solidFill>
                  <a:srgbClr val="FFC000"/>
                </a:solidFill>
              </a:rPr>
              <a:t> </a:t>
            </a:r>
            <a:r>
              <a:rPr lang="en-GB" dirty="0" smtClean="0">
                <a:solidFill>
                  <a:srgbClr val="FFC000"/>
                </a:solidFill>
              </a:rPr>
              <a:t>(1772-1775): an early draft, considered a work in its own right.</a:t>
            </a:r>
          </a:p>
          <a:p>
            <a:r>
              <a:rPr lang="en-GB" i="1" dirty="0" smtClean="0">
                <a:solidFill>
                  <a:srgbClr val="FFC000"/>
                </a:solidFill>
              </a:rPr>
              <a:t>Faust I</a:t>
            </a:r>
            <a:r>
              <a:rPr lang="en-GB" dirty="0" smtClean="0">
                <a:solidFill>
                  <a:srgbClr val="FFC000"/>
                </a:solidFill>
              </a:rPr>
              <a:t> (1797-1805). </a:t>
            </a:r>
            <a:r>
              <a:rPr lang="en-GB" i="1" dirty="0" smtClean="0">
                <a:solidFill>
                  <a:srgbClr val="FFC000"/>
                </a:solidFill>
              </a:rPr>
              <a:t>Faust II </a:t>
            </a:r>
            <a:r>
              <a:rPr lang="en-GB" dirty="0" smtClean="0">
                <a:solidFill>
                  <a:srgbClr val="FFC000"/>
                </a:solidFill>
              </a:rPr>
              <a:t>(1825-1831).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A closet drama – though many a famous staging has occurred, particularly in the 20</a:t>
            </a:r>
            <a:r>
              <a:rPr lang="en-GB" baseline="30000" dirty="0" smtClean="0">
                <a:solidFill>
                  <a:srgbClr val="FFC000"/>
                </a:solidFill>
              </a:rPr>
              <a:t>th</a:t>
            </a:r>
            <a:r>
              <a:rPr lang="en-GB" dirty="0" smtClean="0">
                <a:solidFill>
                  <a:srgbClr val="FFC000"/>
                </a:solidFill>
              </a:rPr>
              <a:t> century.</a:t>
            </a:r>
            <a:endParaRPr lang="en-GB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C000"/>
                </a:solidFill>
              </a:rPr>
              <a:t>Goethe’s </a:t>
            </a:r>
            <a:r>
              <a:rPr lang="en-GB" i="1" dirty="0" smtClean="0">
                <a:solidFill>
                  <a:srgbClr val="FFC000"/>
                </a:solidFill>
              </a:rPr>
              <a:t>Faust I </a:t>
            </a:r>
            <a:r>
              <a:rPr lang="en-GB" dirty="0" smtClean="0">
                <a:solidFill>
                  <a:srgbClr val="FFC000"/>
                </a:solidFill>
              </a:rPr>
              <a:t>and </a:t>
            </a:r>
            <a:r>
              <a:rPr lang="en-GB" i="1" dirty="0" smtClean="0">
                <a:solidFill>
                  <a:srgbClr val="FFC000"/>
                </a:solidFill>
              </a:rPr>
              <a:t>II</a:t>
            </a:r>
            <a:endParaRPr lang="en-GB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rgbClr val="FFC000"/>
                </a:solidFill>
              </a:rPr>
              <a:t>Faust I</a:t>
            </a:r>
          </a:p>
          <a:p>
            <a:pPr>
              <a:buNone/>
            </a:pPr>
            <a:r>
              <a:rPr lang="en-GB" dirty="0" smtClean="0"/>
              <a:t>Prelude in the theatre - Heaven and the wager</a:t>
            </a:r>
          </a:p>
          <a:p>
            <a:pPr>
              <a:buNone/>
            </a:pPr>
            <a:r>
              <a:rPr lang="en-GB" dirty="0" smtClean="0"/>
              <a:t>Faust’s academic deliberations and magic</a:t>
            </a:r>
          </a:p>
          <a:p>
            <a:pPr>
              <a:buNone/>
            </a:pPr>
            <a:r>
              <a:rPr lang="en-GB" dirty="0" smtClean="0"/>
              <a:t>The Poodle and the Faustian pact</a:t>
            </a:r>
          </a:p>
          <a:p>
            <a:pPr>
              <a:buNone/>
            </a:pPr>
            <a:r>
              <a:rPr lang="en-GB" dirty="0" smtClean="0"/>
              <a:t>Gretchen, the seduction, pregnancy, her mother’s death</a:t>
            </a:r>
          </a:p>
          <a:p>
            <a:pPr>
              <a:buNone/>
            </a:pPr>
            <a:r>
              <a:rPr lang="en-GB" dirty="0" smtClean="0"/>
              <a:t>The dual between Faust and Gretchen’s brother</a:t>
            </a:r>
          </a:p>
          <a:p>
            <a:pPr>
              <a:buNone/>
            </a:pPr>
            <a:r>
              <a:rPr lang="en-GB" dirty="0" smtClean="0"/>
              <a:t>The infanticide and Gretchen’s  condemnation (?)</a:t>
            </a:r>
            <a:endParaRPr lang="en-GB" dirty="0"/>
          </a:p>
          <a:p>
            <a:endParaRPr lang="en-GB" dirty="0" smtClean="0"/>
          </a:p>
          <a:p>
            <a:pPr>
              <a:buNone/>
            </a:pPr>
            <a:r>
              <a:rPr lang="en-GB" dirty="0" smtClean="0">
                <a:solidFill>
                  <a:srgbClr val="FFC000"/>
                </a:solidFill>
              </a:rPr>
              <a:t>Faust II </a:t>
            </a:r>
          </a:p>
          <a:p>
            <a:pPr>
              <a:buNone/>
            </a:pPr>
            <a:r>
              <a:rPr lang="en-GB" dirty="0" smtClean="0"/>
              <a:t>Allegorical journey through history and myth (much classical antiquity): a sense of non linearity</a:t>
            </a:r>
          </a:p>
          <a:p>
            <a:pPr>
              <a:buNone/>
            </a:pPr>
            <a:r>
              <a:rPr lang="en-GB" dirty="0" smtClean="0"/>
              <a:t>Multiple ‘voices’, polyphonic choral effects from classical and modern figures</a:t>
            </a:r>
          </a:p>
          <a:p>
            <a:pPr>
              <a:buNone/>
            </a:pPr>
            <a:r>
              <a:rPr lang="en-GB" dirty="0" smtClean="0"/>
              <a:t>Highlights include Act III (Helen of Troy) – more than mere sensuality, a journey of classical education – verse form exchange</a:t>
            </a:r>
          </a:p>
          <a:p>
            <a:pPr>
              <a:buNone/>
            </a:pPr>
            <a:r>
              <a:rPr lang="en-GB" dirty="0" smtClean="0"/>
              <a:t>Act V: Faust’s ‘end’: </a:t>
            </a:r>
            <a:r>
              <a:rPr lang="en-GB" dirty="0" smtClean="0">
                <a:solidFill>
                  <a:srgbClr val="FF0000"/>
                </a:solidFill>
              </a:rPr>
              <a:t>What is this?</a:t>
            </a: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GB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rgbClr val="FFC000"/>
                </a:solidFill>
              </a:rPr>
              <a:t>Group work: Tasks</a:t>
            </a:r>
            <a:endParaRPr lang="en-GB" sz="4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rgbClr val="FFC000"/>
                </a:solidFill>
              </a:rPr>
              <a:t>Using the text of Faust I, find evidence to help you answer these questions:</a:t>
            </a:r>
          </a:p>
          <a:p>
            <a:pPr>
              <a:buNone/>
            </a:pPr>
            <a:r>
              <a:rPr lang="en-GB" dirty="0" smtClean="0"/>
              <a:t>1. What is the nature of the Faustian pact  (‘Study’, 42-54)? How does this differ from other literary versions of the legend?</a:t>
            </a:r>
          </a:p>
          <a:p>
            <a:pPr>
              <a:buNone/>
            </a:pPr>
            <a:r>
              <a:rPr lang="en-GB" dirty="0" smtClean="0"/>
              <a:t>2. What does Faust want and how do his needs change, if at all?</a:t>
            </a:r>
          </a:p>
          <a:p>
            <a:pPr>
              <a:buNone/>
            </a:pPr>
            <a:r>
              <a:rPr lang="en-GB" dirty="0" smtClean="0"/>
              <a:t>3. With regard to Gretchen (and Helena), how are women portrayed in Goethe’s play?</a:t>
            </a:r>
          </a:p>
          <a:p>
            <a:pPr>
              <a:buNone/>
            </a:pPr>
            <a:r>
              <a:rPr lang="en-GB" dirty="0" smtClean="0"/>
              <a:t>4. Have a look at </a:t>
            </a:r>
            <a:r>
              <a:rPr lang="en-GB" i="1" dirty="0" smtClean="0"/>
              <a:t>Faust II</a:t>
            </a:r>
            <a:r>
              <a:rPr lang="en-GB" dirty="0" smtClean="0"/>
              <a:t>, Act V ‘Entombment’. How does Faust ‘end’ (331-336)? How does this compare with Gretchen’s end in </a:t>
            </a:r>
            <a:r>
              <a:rPr lang="en-GB" i="1" dirty="0" smtClean="0"/>
              <a:t>Faust I</a:t>
            </a:r>
            <a:r>
              <a:rPr lang="en-GB" dirty="0" smtClean="0"/>
              <a:t> (‘Dungeon’, 128-133)? What is Goethe’s ethical stance in this play? What is his view of Christianity? And is this, as the play itself claims, a tragedy?</a:t>
            </a:r>
          </a:p>
          <a:p>
            <a:pPr>
              <a:buNone/>
            </a:pPr>
            <a:r>
              <a:rPr lang="en-GB" dirty="0" smtClean="0"/>
              <a:t>5. What value is placed upon intellect and education – and how does this relate to the more ‘sensual’ aspects of experience?</a:t>
            </a:r>
          </a:p>
          <a:p>
            <a:pPr>
              <a:buNone/>
            </a:pPr>
            <a:r>
              <a:rPr lang="en-GB" dirty="0" smtClean="0"/>
              <a:t>6. What is the purpose of the ‘Prelude in the Theatre’?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959</Words>
  <Application>Microsoft Office PowerPoint</Application>
  <PresentationFormat>On-screen Show (4:3)</PresentationFormat>
  <Paragraphs>90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Johann Wolfgang Goethe’s Faust I and II: (re)-Germanicizing  the Legend?   </vt:lpstr>
      <vt:lpstr>Boundaries and the Audacity of Faust </vt:lpstr>
      <vt:lpstr>Faust in ‘Dialogue’ between  England in Germany</vt:lpstr>
      <vt:lpstr>The Impact of Christopher Marlowe </vt:lpstr>
      <vt:lpstr>Johann Wolfgang von Goethe</vt:lpstr>
      <vt:lpstr>Goethe’s Faust in German</vt:lpstr>
      <vt:lpstr>18th Century Germany:  a New Context for Faust</vt:lpstr>
      <vt:lpstr>Goethe’s Faust I and II</vt:lpstr>
      <vt:lpstr>Group work: Tasks</vt:lpstr>
      <vt:lpstr>What you might wish to ‘take away’ from Goethe’s Faust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Johann Wolfgang Goethe’s Faust I and II: (re)-Germanicizing the legend?</dc:title>
  <dc:creator>Ann Gibson</dc:creator>
  <cp:lastModifiedBy>gssfaf</cp:lastModifiedBy>
  <cp:revision>39</cp:revision>
  <dcterms:created xsi:type="dcterms:W3CDTF">2009-10-07T10:57:41Z</dcterms:created>
  <dcterms:modified xsi:type="dcterms:W3CDTF">2009-11-26T16:02:07Z</dcterms:modified>
</cp:coreProperties>
</file>