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56" r:id="rId2"/>
    <p:sldId id="257" r:id="rId3"/>
    <p:sldId id="264" r:id="rId4"/>
    <p:sldId id="258" r:id="rId5"/>
    <p:sldId id="259" r:id="rId6"/>
    <p:sldId id="260" r:id="rId7"/>
    <p:sldId id="261" r:id="rId8"/>
    <p:sldId id="265" r:id="rId9"/>
    <p:sldId id="262" r:id="rId10"/>
    <p:sldId id="263" r:id="rId11"/>
    <p:sldId id="266" r:id="rId12"/>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90" y="-41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559675" cy="10691813"/>
          </a:xfrm>
          <a:prstGeom prst="roundRect">
            <a:avLst>
              <a:gd name="adj" fmla="val 19"/>
            </a:avLst>
          </a:prstGeom>
          <a:solidFill>
            <a:srgbClr val="FFFFFF"/>
          </a:solidFill>
          <a:ln w="9360">
            <a:noFill/>
            <a:miter lim="800000"/>
            <a:headEnd/>
            <a:tailEnd/>
          </a:ln>
          <a:effectLst/>
        </p:spPr>
        <p:txBody>
          <a:bodyPr wrap="none" anchor="ctr"/>
          <a:lstStyle/>
          <a:p>
            <a:endParaRPr lang="en-GB"/>
          </a:p>
        </p:txBody>
      </p:sp>
      <p:sp>
        <p:nvSpPr>
          <p:cNvPr id="2050" name="AutoShape 2"/>
          <p:cNvSpPr>
            <a:spLocks noChangeArrowheads="1"/>
          </p:cNvSpPr>
          <p:nvPr/>
        </p:nvSpPr>
        <p:spPr bwMode="auto">
          <a:xfrm>
            <a:off x="0" y="0"/>
            <a:ext cx="7559675" cy="10691813"/>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1" name="Rectangle 3"/>
          <p:cNvSpPr>
            <a:spLocks noGrp="1" noRot="1" noChangeAspect="1" noChangeArrowheads="1"/>
          </p:cNvSpPr>
          <p:nvPr>
            <p:ph type="sldImg"/>
          </p:nvPr>
        </p:nvSpPr>
        <p:spPr bwMode="auto">
          <a:xfrm>
            <a:off x="1106488" y="812800"/>
            <a:ext cx="5340350" cy="4003675"/>
          </a:xfrm>
          <a:prstGeom prst="rect">
            <a:avLst/>
          </a:prstGeom>
          <a:noFill/>
          <a:ln w="9525">
            <a:noFill/>
            <a:round/>
            <a:headEnd/>
            <a:tailEnd/>
          </a:ln>
          <a:effectLst/>
        </p:spPr>
      </p:sp>
      <p:sp>
        <p:nvSpPr>
          <p:cNvPr id="2052" name="Rectangle 4"/>
          <p:cNvSpPr>
            <a:spLocks noGrp="1" noChangeArrowheads="1"/>
          </p:cNvSpPr>
          <p:nvPr>
            <p:ph type="body"/>
          </p:nvPr>
        </p:nvSpPr>
        <p:spPr bwMode="auto">
          <a:xfrm>
            <a:off x="755650" y="5078413"/>
            <a:ext cx="6043613" cy="48069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2053" name="Rectangle 5"/>
          <p:cNvSpPr>
            <a:spLocks noGrp="1" noChangeArrowheads="1"/>
          </p:cNvSpPr>
          <p:nvPr>
            <p:ph type="hdr"/>
          </p:nvPr>
        </p:nvSpPr>
        <p:spPr bwMode="auto">
          <a:xfrm>
            <a:off x="0" y="0"/>
            <a:ext cx="3276600" cy="5302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endParaRPr lang="en-GB"/>
          </a:p>
        </p:txBody>
      </p:sp>
      <p:sp>
        <p:nvSpPr>
          <p:cNvPr id="2054" name="Rectangle 6"/>
          <p:cNvSpPr>
            <a:spLocks noGrp="1" noChangeArrowheads="1"/>
          </p:cNvSpPr>
          <p:nvPr>
            <p:ph type="dt"/>
          </p:nvPr>
        </p:nvSpPr>
        <p:spPr bwMode="auto">
          <a:xfrm>
            <a:off x="4278313" y="0"/>
            <a:ext cx="3276600" cy="5302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endParaRPr lang="en-GB"/>
          </a:p>
        </p:txBody>
      </p:sp>
      <p:sp>
        <p:nvSpPr>
          <p:cNvPr id="2055" name="Rectangle 7"/>
          <p:cNvSpPr>
            <a:spLocks noGrp="1" noChangeArrowheads="1"/>
          </p:cNvSpPr>
          <p:nvPr>
            <p:ph type="ftr"/>
          </p:nvPr>
        </p:nvSpPr>
        <p:spPr bwMode="auto">
          <a:xfrm>
            <a:off x="0" y="10156825"/>
            <a:ext cx="3276600" cy="5302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endParaRPr lang="en-GB"/>
          </a:p>
        </p:txBody>
      </p:sp>
      <p:sp>
        <p:nvSpPr>
          <p:cNvPr id="2056" name="Rectangle 8"/>
          <p:cNvSpPr>
            <a:spLocks noGrp="1" noChangeArrowheads="1"/>
          </p:cNvSpPr>
          <p:nvPr>
            <p:ph type="sldNum"/>
          </p:nvPr>
        </p:nvSpPr>
        <p:spPr bwMode="auto">
          <a:xfrm>
            <a:off x="4278313" y="10156825"/>
            <a:ext cx="3276600" cy="5302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fld id="{C36E5BF9-098D-48A1-B1A8-9B6E2D72AC5E}" type="slidenum">
              <a:rPr lang="en-GB"/>
              <a:pPr/>
              <a:t>‹#›</a:t>
            </a:fld>
            <a:endParaRPr lang="en-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23119263-560F-4B81-8649-FBE8536F3880}" type="slidenum">
              <a:rPr lang="en-GB"/>
              <a:pPr/>
              <a:t>1</a:t>
            </a:fld>
            <a:endParaRPr lang="en-GB"/>
          </a:p>
        </p:txBody>
      </p:sp>
      <p:sp>
        <p:nvSpPr>
          <p:cNvPr id="7169" name="Text Box 1"/>
          <p:cNvSpPr txBox="1">
            <a:spLocks noChangeArrowheads="1"/>
          </p:cNvSpPr>
          <p:nvPr/>
        </p:nvSpPr>
        <p:spPr bwMode="auto">
          <a:xfrm>
            <a:off x="1106488" y="812800"/>
            <a:ext cx="5345112" cy="4008438"/>
          </a:xfrm>
          <a:prstGeom prst="rect">
            <a:avLst/>
          </a:prstGeom>
          <a:solidFill>
            <a:srgbClr val="FFFFFF"/>
          </a:solidFill>
          <a:ln w="9360">
            <a:solidFill>
              <a:srgbClr val="000000"/>
            </a:solidFill>
            <a:miter lim="800000"/>
            <a:headEnd/>
            <a:tailEnd/>
          </a:ln>
          <a:effectLst/>
        </p:spPr>
        <p:txBody>
          <a:bodyPr wrap="none" anchor="ctr"/>
          <a:lstStyle/>
          <a:p>
            <a:endParaRPr lang="en-GB"/>
          </a:p>
        </p:txBody>
      </p:sp>
      <p:sp>
        <p:nvSpPr>
          <p:cNvPr id="7170" name="Rectangle 2"/>
          <p:cNvSpPr txBox="1">
            <a:spLocks noGrp="1" noChangeArrowheads="1"/>
          </p:cNvSpPr>
          <p:nvPr>
            <p:ph type="body"/>
          </p:nvPr>
        </p:nvSpPr>
        <p:spPr bwMode="auto">
          <a:xfrm>
            <a:off x="755650" y="5078413"/>
            <a:ext cx="6045200" cy="4808537"/>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BD18E8D3-50FB-4B18-82FD-27B8F33ABFAD}" type="slidenum">
              <a:rPr lang="en-GB"/>
              <a:pPr/>
              <a:t>2</a:t>
            </a:fld>
            <a:endParaRPr lang="en-GB"/>
          </a:p>
        </p:txBody>
      </p:sp>
      <p:sp>
        <p:nvSpPr>
          <p:cNvPr id="8193" name="Text Box 1"/>
          <p:cNvSpPr txBox="1">
            <a:spLocks noChangeArrowheads="1"/>
          </p:cNvSpPr>
          <p:nvPr/>
        </p:nvSpPr>
        <p:spPr bwMode="auto">
          <a:xfrm>
            <a:off x="1106488" y="812800"/>
            <a:ext cx="5345112" cy="4008438"/>
          </a:xfrm>
          <a:prstGeom prst="rect">
            <a:avLst/>
          </a:prstGeom>
          <a:solidFill>
            <a:srgbClr val="FFFFFF"/>
          </a:solidFill>
          <a:ln w="9360">
            <a:solidFill>
              <a:srgbClr val="000000"/>
            </a:solidFill>
            <a:miter lim="800000"/>
            <a:headEnd/>
            <a:tailEnd/>
          </a:ln>
          <a:effectLst/>
        </p:spPr>
        <p:txBody>
          <a:bodyPr wrap="none" anchor="ctr"/>
          <a:lstStyle/>
          <a:p>
            <a:endParaRPr lang="en-GB"/>
          </a:p>
        </p:txBody>
      </p:sp>
      <p:sp>
        <p:nvSpPr>
          <p:cNvPr id="8194" name="Rectangle 2"/>
          <p:cNvSpPr txBox="1">
            <a:spLocks noGrp="1" noChangeArrowheads="1"/>
          </p:cNvSpPr>
          <p:nvPr>
            <p:ph type="body"/>
          </p:nvPr>
        </p:nvSpPr>
        <p:spPr bwMode="auto">
          <a:xfrm>
            <a:off x="755650" y="5078413"/>
            <a:ext cx="6045200" cy="4808537"/>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70B0F5B7-1FAF-45F6-BD74-BA1C731A602F}" type="slidenum">
              <a:rPr lang="en-GB"/>
              <a:pPr/>
              <a:t>4</a:t>
            </a:fld>
            <a:endParaRPr lang="en-GB"/>
          </a:p>
        </p:txBody>
      </p:sp>
      <p:sp>
        <p:nvSpPr>
          <p:cNvPr id="9217" name="Text Box 1"/>
          <p:cNvSpPr txBox="1">
            <a:spLocks noChangeArrowheads="1"/>
          </p:cNvSpPr>
          <p:nvPr/>
        </p:nvSpPr>
        <p:spPr bwMode="auto">
          <a:xfrm>
            <a:off x="1106488" y="812800"/>
            <a:ext cx="5343525" cy="4006850"/>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9218" name="Rectangle 2"/>
          <p:cNvSpPr txBox="1">
            <a:spLocks noGrp="1" noChangeArrowheads="1"/>
          </p:cNvSpPr>
          <p:nvPr>
            <p:ph type="body"/>
          </p:nvPr>
        </p:nvSpPr>
        <p:spPr bwMode="auto">
          <a:xfrm>
            <a:off x="755650" y="5078413"/>
            <a:ext cx="6045200" cy="4808537"/>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A00C0CF-A671-40B1-AE97-61D9AA2916DA}" type="slidenum">
              <a:rPr lang="en-GB"/>
              <a:pPr/>
              <a:t>5</a:t>
            </a:fld>
            <a:endParaRPr lang="en-GB"/>
          </a:p>
        </p:txBody>
      </p:sp>
      <p:sp>
        <p:nvSpPr>
          <p:cNvPr id="10241" name="Text Box 1"/>
          <p:cNvSpPr txBox="1">
            <a:spLocks noChangeArrowheads="1"/>
          </p:cNvSpPr>
          <p:nvPr/>
        </p:nvSpPr>
        <p:spPr bwMode="auto">
          <a:xfrm>
            <a:off x="1106488" y="812800"/>
            <a:ext cx="5343525" cy="4006850"/>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0242" name="Rectangle 2"/>
          <p:cNvSpPr txBox="1">
            <a:spLocks noGrp="1" noChangeArrowheads="1"/>
          </p:cNvSpPr>
          <p:nvPr>
            <p:ph type="body"/>
          </p:nvPr>
        </p:nvSpPr>
        <p:spPr bwMode="auto">
          <a:xfrm>
            <a:off x="755650" y="5078413"/>
            <a:ext cx="6045200" cy="4808537"/>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endParaRPr lang="en-GB"/>
          </a:p>
        </p:txBody>
      </p:sp>
      <p:sp>
        <p:nvSpPr>
          <p:cNvPr id="5" name="Footer Placeholder 4"/>
          <p:cNvSpPr>
            <a:spLocks noGrp="1"/>
          </p:cNvSpPr>
          <p:nvPr>
            <p:ph type="ftr" idx="11"/>
          </p:nvPr>
        </p:nvSpPr>
        <p:spPr/>
        <p:txBody>
          <a:bodyPr/>
          <a:lstStyle>
            <a:lvl1pPr>
              <a:defRPr/>
            </a:lvl1pPr>
          </a:lstStyle>
          <a:p>
            <a:endParaRPr lang="en-GB"/>
          </a:p>
        </p:txBody>
      </p:sp>
      <p:sp>
        <p:nvSpPr>
          <p:cNvPr id="6" name="Slide Number Placeholder 5"/>
          <p:cNvSpPr>
            <a:spLocks noGrp="1"/>
          </p:cNvSpPr>
          <p:nvPr>
            <p:ph type="sldNum" idx="12"/>
          </p:nvPr>
        </p:nvSpPr>
        <p:spPr/>
        <p:txBody>
          <a:bodyPr/>
          <a:lstStyle>
            <a:lvl1pPr>
              <a:defRPr/>
            </a:lvl1pPr>
          </a:lstStyle>
          <a:p>
            <a:fld id="{C671EC0D-332C-4B2C-91E1-201DDB4BB951}"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GB"/>
          </a:p>
        </p:txBody>
      </p:sp>
      <p:sp>
        <p:nvSpPr>
          <p:cNvPr id="5" name="Footer Placeholder 4"/>
          <p:cNvSpPr>
            <a:spLocks noGrp="1"/>
          </p:cNvSpPr>
          <p:nvPr>
            <p:ph type="ftr" idx="11"/>
          </p:nvPr>
        </p:nvSpPr>
        <p:spPr/>
        <p:txBody>
          <a:bodyPr/>
          <a:lstStyle>
            <a:lvl1pPr>
              <a:defRPr/>
            </a:lvl1pPr>
          </a:lstStyle>
          <a:p>
            <a:endParaRPr lang="en-GB"/>
          </a:p>
        </p:txBody>
      </p:sp>
      <p:sp>
        <p:nvSpPr>
          <p:cNvPr id="6" name="Slide Number Placeholder 5"/>
          <p:cNvSpPr>
            <a:spLocks noGrp="1"/>
          </p:cNvSpPr>
          <p:nvPr>
            <p:ph type="sldNum" idx="12"/>
          </p:nvPr>
        </p:nvSpPr>
        <p:spPr/>
        <p:txBody>
          <a:bodyPr/>
          <a:lstStyle>
            <a:lvl1pPr>
              <a:defRPr/>
            </a:lvl1pPr>
          </a:lstStyle>
          <a:p>
            <a:fld id="{17303572-5344-48A4-ADD4-0D4562D4752A}"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4088" y="301625"/>
            <a:ext cx="2265362" cy="6451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03238" y="301625"/>
            <a:ext cx="6648450" cy="645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GB"/>
          </a:p>
        </p:txBody>
      </p:sp>
      <p:sp>
        <p:nvSpPr>
          <p:cNvPr id="5" name="Footer Placeholder 4"/>
          <p:cNvSpPr>
            <a:spLocks noGrp="1"/>
          </p:cNvSpPr>
          <p:nvPr>
            <p:ph type="ftr" idx="11"/>
          </p:nvPr>
        </p:nvSpPr>
        <p:spPr/>
        <p:txBody>
          <a:bodyPr/>
          <a:lstStyle>
            <a:lvl1pPr>
              <a:defRPr/>
            </a:lvl1pPr>
          </a:lstStyle>
          <a:p>
            <a:endParaRPr lang="en-GB"/>
          </a:p>
        </p:txBody>
      </p:sp>
      <p:sp>
        <p:nvSpPr>
          <p:cNvPr id="6" name="Slide Number Placeholder 5"/>
          <p:cNvSpPr>
            <a:spLocks noGrp="1"/>
          </p:cNvSpPr>
          <p:nvPr>
            <p:ph type="sldNum" idx="12"/>
          </p:nvPr>
        </p:nvSpPr>
        <p:spPr/>
        <p:txBody>
          <a:bodyPr/>
          <a:lstStyle>
            <a:lvl1pPr>
              <a:defRPr/>
            </a:lvl1pPr>
          </a:lstStyle>
          <a:p>
            <a:fld id="{A7D08604-48D8-4E5D-8405-C7845A7BA699}"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endParaRPr lang="en-GB"/>
          </a:p>
        </p:txBody>
      </p:sp>
      <p:sp>
        <p:nvSpPr>
          <p:cNvPr id="5" name="Footer Placeholder 4"/>
          <p:cNvSpPr>
            <a:spLocks noGrp="1"/>
          </p:cNvSpPr>
          <p:nvPr>
            <p:ph type="ftr" idx="11"/>
          </p:nvPr>
        </p:nvSpPr>
        <p:spPr/>
        <p:txBody>
          <a:bodyPr/>
          <a:lstStyle>
            <a:lvl1pPr>
              <a:defRPr/>
            </a:lvl1pPr>
          </a:lstStyle>
          <a:p>
            <a:endParaRPr lang="en-GB"/>
          </a:p>
        </p:txBody>
      </p:sp>
      <p:sp>
        <p:nvSpPr>
          <p:cNvPr id="6" name="Slide Number Placeholder 5"/>
          <p:cNvSpPr>
            <a:spLocks noGrp="1"/>
          </p:cNvSpPr>
          <p:nvPr>
            <p:ph type="sldNum" idx="12"/>
          </p:nvPr>
        </p:nvSpPr>
        <p:spPr/>
        <p:txBody>
          <a:bodyPr/>
          <a:lstStyle>
            <a:lvl1pPr>
              <a:defRPr/>
            </a:lvl1pPr>
          </a:lstStyle>
          <a:p>
            <a:fld id="{D2A5501D-CF03-4A1B-BD02-BB1291456E5B}"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GB"/>
          </a:p>
        </p:txBody>
      </p:sp>
      <p:sp>
        <p:nvSpPr>
          <p:cNvPr id="5" name="Footer Placeholder 4"/>
          <p:cNvSpPr>
            <a:spLocks noGrp="1"/>
          </p:cNvSpPr>
          <p:nvPr>
            <p:ph type="ftr" idx="11"/>
          </p:nvPr>
        </p:nvSpPr>
        <p:spPr/>
        <p:txBody>
          <a:bodyPr/>
          <a:lstStyle>
            <a:lvl1pPr>
              <a:defRPr/>
            </a:lvl1pPr>
          </a:lstStyle>
          <a:p>
            <a:endParaRPr lang="en-GB"/>
          </a:p>
        </p:txBody>
      </p:sp>
      <p:sp>
        <p:nvSpPr>
          <p:cNvPr id="6" name="Slide Number Placeholder 5"/>
          <p:cNvSpPr>
            <a:spLocks noGrp="1"/>
          </p:cNvSpPr>
          <p:nvPr>
            <p:ph type="sldNum" idx="12"/>
          </p:nvPr>
        </p:nvSpPr>
        <p:spPr/>
        <p:txBody>
          <a:bodyPr/>
          <a:lstStyle>
            <a:lvl1pPr>
              <a:defRPr/>
            </a:lvl1pPr>
          </a:lstStyle>
          <a:p>
            <a:fld id="{039E1829-2BB3-4A16-895C-A2A9001404B9}"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03238" y="1768475"/>
            <a:ext cx="4456112"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11750" y="1768475"/>
            <a:ext cx="4457700"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endParaRPr lang="en-GB"/>
          </a:p>
        </p:txBody>
      </p:sp>
      <p:sp>
        <p:nvSpPr>
          <p:cNvPr id="6" name="Footer Placeholder 5"/>
          <p:cNvSpPr>
            <a:spLocks noGrp="1"/>
          </p:cNvSpPr>
          <p:nvPr>
            <p:ph type="ftr" idx="11"/>
          </p:nvPr>
        </p:nvSpPr>
        <p:spPr/>
        <p:txBody>
          <a:bodyPr/>
          <a:lstStyle>
            <a:lvl1pPr>
              <a:defRPr/>
            </a:lvl1pPr>
          </a:lstStyle>
          <a:p>
            <a:endParaRPr lang="en-GB"/>
          </a:p>
        </p:txBody>
      </p:sp>
      <p:sp>
        <p:nvSpPr>
          <p:cNvPr id="7" name="Slide Number Placeholder 6"/>
          <p:cNvSpPr>
            <a:spLocks noGrp="1"/>
          </p:cNvSpPr>
          <p:nvPr>
            <p:ph type="sldNum" idx="12"/>
          </p:nvPr>
        </p:nvSpPr>
        <p:spPr/>
        <p:txBody>
          <a:bodyPr/>
          <a:lstStyle>
            <a:lvl1pPr>
              <a:defRPr/>
            </a:lvl1pPr>
          </a:lstStyle>
          <a:p>
            <a:fld id="{C897453D-A624-4D52-B15A-56FE4E349336}"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endParaRPr lang="en-GB"/>
          </a:p>
        </p:txBody>
      </p:sp>
      <p:sp>
        <p:nvSpPr>
          <p:cNvPr id="8" name="Footer Placeholder 7"/>
          <p:cNvSpPr>
            <a:spLocks noGrp="1"/>
          </p:cNvSpPr>
          <p:nvPr>
            <p:ph type="ftr" idx="11"/>
          </p:nvPr>
        </p:nvSpPr>
        <p:spPr/>
        <p:txBody>
          <a:bodyPr/>
          <a:lstStyle>
            <a:lvl1pPr>
              <a:defRPr/>
            </a:lvl1pPr>
          </a:lstStyle>
          <a:p>
            <a:endParaRPr lang="en-GB"/>
          </a:p>
        </p:txBody>
      </p:sp>
      <p:sp>
        <p:nvSpPr>
          <p:cNvPr id="9" name="Slide Number Placeholder 8"/>
          <p:cNvSpPr>
            <a:spLocks noGrp="1"/>
          </p:cNvSpPr>
          <p:nvPr>
            <p:ph type="sldNum" idx="12"/>
          </p:nvPr>
        </p:nvSpPr>
        <p:spPr/>
        <p:txBody>
          <a:bodyPr/>
          <a:lstStyle>
            <a:lvl1pPr>
              <a:defRPr/>
            </a:lvl1pPr>
          </a:lstStyle>
          <a:p>
            <a:fld id="{788AF3B1-A1EE-42BD-BBE1-C837862361F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endParaRPr lang="en-GB"/>
          </a:p>
        </p:txBody>
      </p:sp>
      <p:sp>
        <p:nvSpPr>
          <p:cNvPr id="4" name="Footer Placeholder 3"/>
          <p:cNvSpPr>
            <a:spLocks noGrp="1"/>
          </p:cNvSpPr>
          <p:nvPr>
            <p:ph type="ftr" idx="11"/>
          </p:nvPr>
        </p:nvSpPr>
        <p:spPr/>
        <p:txBody>
          <a:bodyPr/>
          <a:lstStyle>
            <a:lvl1pPr>
              <a:defRPr/>
            </a:lvl1pPr>
          </a:lstStyle>
          <a:p>
            <a:endParaRPr lang="en-GB"/>
          </a:p>
        </p:txBody>
      </p:sp>
      <p:sp>
        <p:nvSpPr>
          <p:cNvPr id="5" name="Slide Number Placeholder 4"/>
          <p:cNvSpPr>
            <a:spLocks noGrp="1"/>
          </p:cNvSpPr>
          <p:nvPr>
            <p:ph type="sldNum" idx="12"/>
          </p:nvPr>
        </p:nvSpPr>
        <p:spPr/>
        <p:txBody>
          <a:bodyPr/>
          <a:lstStyle>
            <a:lvl1pPr>
              <a:defRPr/>
            </a:lvl1pPr>
          </a:lstStyle>
          <a:p>
            <a:fld id="{43B0AA9D-A990-4579-8BE1-D16DE85E1D45}"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GB"/>
          </a:p>
        </p:txBody>
      </p:sp>
      <p:sp>
        <p:nvSpPr>
          <p:cNvPr id="3" name="Footer Placeholder 2"/>
          <p:cNvSpPr>
            <a:spLocks noGrp="1"/>
          </p:cNvSpPr>
          <p:nvPr>
            <p:ph type="ftr" idx="11"/>
          </p:nvPr>
        </p:nvSpPr>
        <p:spPr/>
        <p:txBody>
          <a:bodyPr/>
          <a:lstStyle>
            <a:lvl1pPr>
              <a:defRPr/>
            </a:lvl1pPr>
          </a:lstStyle>
          <a:p>
            <a:endParaRPr lang="en-GB"/>
          </a:p>
        </p:txBody>
      </p:sp>
      <p:sp>
        <p:nvSpPr>
          <p:cNvPr id="4" name="Slide Number Placeholder 3"/>
          <p:cNvSpPr>
            <a:spLocks noGrp="1"/>
          </p:cNvSpPr>
          <p:nvPr>
            <p:ph type="sldNum" idx="12"/>
          </p:nvPr>
        </p:nvSpPr>
        <p:spPr/>
        <p:txBody>
          <a:bodyPr/>
          <a:lstStyle>
            <a:lvl1pPr>
              <a:defRPr/>
            </a:lvl1pPr>
          </a:lstStyle>
          <a:p>
            <a:fld id="{E35EA07A-F44B-41DE-B89E-841A2B532D94}"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GB"/>
          </a:p>
        </p:txBody>
      </p:sp>
      <p:sp>
        <p:nvSpPr>
          <p:cNvPr id="6" name="Footer Placeholder 5"/>
          <p:cNvSpPr>
            <a:spLocks noGrp="1"/>
          </p:cNvSpPr>
          <p:nvPr>
            <p:ph type="ftr" idx="11"/>
          </p:nvPr>
        </p:nvSpPr>
        <p:spPr/>
        <p:txBody>
          <a:bodyPr/>
          <a:lstStyle>
            <a:lvl1pPr>
              <a:defRPr/>
            </a:lvl1pPr>
          </a:lstStyle>
          <a:p>
            <a:endParaRPr lang="en-GB"/>
          </a:p>
        </p:txBody>
      </p:sp>
      <p:sp>
        <p:nvSpPr>
          <p:cNvPr id="7" name="Slide Number Placeholder 6"/>
          <p:cNvSpPr>
            <a:spLocks noGrp="1"/>
          </p:cNvSpPr>
          <p:nvPr>
            <p:ph type="sldNum" idx="12"/>
          </p:nvPr>
        </p:nvSpPr>
        <p:spPr/>
        <p:txBody>
          <a:bodyPr/>
          <a:lstStyle>
            <a:lvl1pPr>
              <a:defRPr/>
            </a:lvl1pPr>
          </a:lstStyle>
          <a:p>
            <a:fld id="{D7428F0B-838A-4F0D-B8F3-656DC5695DEE}"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GB"/>
          </a:p>
        </p:txBody>
      </p:sp>
      <p:sp>
        <p:nvSpPr>
          <p:cNvPr id="6" name="Footer Placeholder 5"/>
          <p:cNvSpPr>
            <a:spLocks noGrp="1"/>
          </p:cNvSpPr>
          <p:nvPr>
            <p:ph type="ftr" idx="11"/>
          </p:nvPr>
        </p:nvSpPr>
        <p:spPr/>
        <p:txBody>
          <a:bodyPr/>
          <a:lstStyle>
            <a:lvl1pPr>
              <a:defRPr/>
            </a:lvl1pPr>
          </a:lstStyle>
          <a:p>
            <a:endParaRPr lang="en-GB"/>
          </a:p>
        </p:txBody>
      </p:sp>
      <p:sp>
        <p:nvSpPr>
          <p:cNvPr id="7" name="Slide Number Placeholder 6"/>
          <p:cNvSpPr>
            <a:spLocks noGrp="1"/>
          </p:cNvSpPr>
          <p:nvPr>
            <p:ph type="sldNum" idx="12"/>
          </p:nvPr>
        </p:nvSpPr>
        <p:spPr/>
        <p:txBody>
          <a:bodyPr/>
          <a:lstStyle>
            <a:lvl1pPr>
              <a:defRPr/>
            </a:lvl1pPr>
          </a:lstStyle>
          <a:p>
            <a:fld id="{0DE713E8-667A-4154-9B93-EAA87D3665B4}"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6212" cy="125730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503238" y="1768475"/>
            <a:ext cx="9066212" cy="4984750"/>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503238" y="6886575"/>
            <a:ext cx="2343150"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endParaRPr lang="en-GB"/>
          </a:p>
        </p:txBody>
      </p:sp>
      <p:sp>
        <p:nvSpPr>
          <p:cNvPr id="1028" name="Rectangle 4"/>
          <p:cNvSpPr>
            <a:spLocks noGrp="1" noChangeArrowheads="1"/>
          </p:cNvSpPr>
          <p:nvPr>
            <p:ph type="ftr"/>
          </p:nvPr>
        </p:nvSpPr>
        <p:spPr bwMode="auto">
          <a:xfrm>
            <a:off x="3448050" y="6886575"/>
            <a:ext cx="3190875"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endParaRPr lang="en-GB"/>
          </a:p>
        </p:txBody>
      </p:sp>
      <p:sp>
        <p:nvSpPr>
          <p:cNvPr id="1029" name="Rectangle 5"/>
          <p:cNvSpPr>
            <a:spLocks noGrp="1" noChangeArrowheads="1"/>
          </p:cNvSpPr>
          <p:nvPr>
            <p:ph type="sldNum"/>
          </p:nvPr>
        </p:nvSpPr>
        <p:spPr bwMode="auto">
          <a:xfrm>
            <a:off x="7227888" y="6886575"/>
            <a:ext cx="2343150"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Times New Roman" pitchFamily="16" charset="0"/>
                <a:cs typeface="Arial Unicode MS" charset="0"/>
              </a:defRPr>
            </a:lvl1pPr>
          </a:lstStyle>
          <a:p>
            <a:fld id="{44B919AA-C890-4409-BDE7-B2AA7E560633}"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marL="742950" indent="-28575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2pPr>
      <a:lvl3pPr marL="1143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3pPr>
      <a:lvl4pPr marL="1600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4pPr>
      <a:lvl5pPr marL="20574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0"/>
          <a:cs typeface="MS Gothic" charset="0"/>
        </a:defRPr>
      </a:lvl9pPr>
    </p:titleStyle>
    <p:bodyStyle>
      <a:lvl1pPr marL="342900" indent="-342900" algn="l" defTabSz="449263" rtl="0" eaLnBrk="1" fontAlgn="base" hangingPunct="1">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1" fontAlgn="base" hangingPunct="1">
        <a:lnSpc>
          <a:spcPct val="93000"/>
        </a:lnSpc>
        <a:spcBef>
          <a:spcPct val="0"/>
        </a:spcBef>
        <a:spcAft>
          <a:spcPts val="1138"/>
        </a:spcAft>
        <a:buClr>
          <a:srgbClr val="000000"/>
        </a:buClr>
        <a:buSzPct val="100000"/>
        <a:buFont typeface="Times New Roman" pitchFamily="16" charset="0"/>
        <a:defRPr sz="2800">
          <a:solidFill>
            <a:srgbClr val="000000"/>
          </a:solidFill>
          <a:latin typeface="+mn-lt"/>
          <a:ea typeface="+mn-ea"/>
          <a:cs typeface="+mn-cs"/>
        </a:defRPr>
      </a:lvl2pPr>
      <a:lvl3pPr marL="1143000" indent="-228600" algn="l" defTabSz="449263" rtl="0" eaLnBrk="1" fontAlgn="base" hangingPunct="1">
        <a:lnSpc>
          <a:spcPct val="93000"/>
        </a:lnSpc>
        <a:spcBef>
          <a:spcPct val="0"/>
        </a:spcBef>
        <a:spcAft>
          <a:spcPts val="850"/>
        </a:spcAft>
        <a:buClr>
          <a:srgbClr val="000000"/>
        </a:buClr>
        <a:buSzPct val="100000"/>
        <a:buFont typeface="Times New Roman" pitchFamily="16" charset="0"/>
        <a:defRPr sz="2400">
          <a:solidFill>
            <a:srgbClr val="000000"/>
          </a:solidFill>
          <a:latin typeface="+mn-lt"/>
          <a:ea typeface="+mn-ea"/>
          <a:cs typeface="+mn-cs"/>
        </a:defRPr>
      </a:lvl3pPr>
      <a:lvl4pPr marL="1600200" indent="-228600" algn="l" defTabSz="449263" rtl="0" eaLnBrk="1" fontAlgn="base" hangingPunct="1">
        <a:lnSpc>
          <a:spcPct val="93000"/>
        </a:lnSpc>
        <a:spcBef>
          <a:spcPct val="0"/>
        </a:spcBef>
        <a:spcAft>
          <a:spcPts val="575"/>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imdb.com/title/tt1494712/" TargetMode="External"/><Relationship Id="rId2" Type="http://schemas.openxmlformats.org/officeDocument/2006/relationships/hyperlink" Target="http://www.dreadcentral.com/news/33088/moritz-bleibtreu-set-play-faust-remake"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marvel.com/universe/Mephisto"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wiki/Gustaf_Gr%C3%BCndgens"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youtube.com/watch?v=Qvv-LpTBWVk"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5" Type="http://schemas.openxmlformats.org/officeDocument/2006/relationships/hyperlink" Target="http://www.morethings.com/fan/saturday_night_live/jon_lovitz/mephistopheles_photo_gallery-01.htm" TargetMode="Externa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cstate="print"/>
          <a:srcRect/>
          <a:stretch>
            <a:fillRect/>
          </a:stretch>
        </p:blipFill>
        <p:spPr bwMode="auto">
          <a:xfrm>
            <a:off x="5940425" y="3600450"/>
            <a:ext cx="4140200" cy="3060700"/>
          </a:xfrm>
          <a:prstGeom prst="rect">
            <a:avLst/>
          </a:prstGeom>
          <a:noFill/>
          <a:ln w="9525">
            <a:noFill/>
            <a:round/>
            <a:headEnd/>
            <a:tailEnd/>
          </a:ln>
          <a:effectLst/>
        </p:spPr>
      </p:pic>
      <p:sp>
        <p:nvSpPr>
          <p:cNvPr id="3074" name="WordArt 2"/>
          <p:cNvSpPr>
            <a:spLocks noChangeArrowheads="1" noChangeShapeType="1" noTextEdit="1"/>
          </p:cNvSpPr>
          <p:nvPr/>
        </p:nvSpPr>
        <p:spPr bwMode="auto">
          <a:xfrm>
            <a:off x="5254626" y="922317"/>
            <a:ext cx="3600450" cy="1800225"/>
          </a:xfrm>
          <a:prstGeom prst="rect">
            <a:avLst/>
          </a:prstGeom>
        </p:spPr>
        <p:txBody>
          <a:bodyPr wrap="none" fromWordArt="1">
            <a:prstTxWarp prst="textCascadeUp">
              <a:avLst>
                <a:gd name="adj" fmla="val 74574"/>
              </a:avLst>
            </a:prstTxWarp>
            <a:scene3d>
              <a:camera prst="legacyObliqueTopLeft">
                <a:rot lat="600000" lon="19499999" rev="0"/>
              </a:camera>
              <a:lightRig rig="legacyFlat1" dir="r"/>
            </a:scene3d>
            <a:sp3d extrusionH="333000" prstMaterial="legacyMatte">
              <a:extrusionClr>
                <a:srgbClr val="FFFF66"/>
              </a:extrusionClr>
            </a:sp3d>
          </a:bodyPr>
          <a:lstStyle/>
          <a:p>
            <a:pPr algn="ctr"/>
            <a:r>
              <a:rPr lang="en-GB" sz="3600" dirty="0">
                <a:ln w="9360">
                  <a:miter lim="800000"/>
                  <a:headEnd/>
                  <a:tailEnd/>
                </a:ln>
                <a:gradFill rotWithShape="0">
                  <a:gsLst>
                    <a:gs pos="0">
                      <a:srgbClr val="FF3333"/>
                    </a:gs>
                    <a:gs pos="100000">
                      <a:srgbClr val="FFFF66"/>
                    </a:gs>
                  </a:gsLst>
                  <a:lin ang="5400000" scaled="1"/>
                </a:gradFill>
                <a:latin typeface="Arial Black"/>
              </a:rPr>
              <a:t>The Devil's Song</a:t>
            </a:r>
          </a:p>
          <a:p>
            <a:pPr algn="ctr"/>
            <a:r>
              <a:rPr lang="en-GB" sz="3600" dirty="0">
                <a:ln w="9360">
                  <a:miter lim="800000"/>
                  <a:headEnd/>
                  <a:tailEnd/>
                </a:ln>
                <a:gradFill rotWithShape="0">
                  <a:gsLst>
                    <a:gs pos="0">
                      <a:srgbClr val="FF3333"/>
                    </a:gs>
                    <a:gs pos="100000">
                      <a:srgbClr val="FFFF66"/>
                    </a:gs>
                  </a:gsLst>
                  <a:lin ang="5400000" scaled="1"/>
                </a:gradFill>
                <a:latin typeface="Arial Black"/>
              </a:rPr>
              <a:t>Marcy Playground</a:t>
            </a:r>
          </a:p>
        </p:txBody>
      </p:sp>
      <p:sp>
        <p:nvSpPr>
          <p:cNvPr id="3075" name="Text Box 3"/>
          <p:cNvSpPr txBox="1">
            <a:spLocks noChangeArrowheads="1"/>
          </p:cNvSpPr>
          <p:nvPr/>
        </p:nvSpPr>
        <p:spPr bwMode="auto">
          <a:xfrm>
            <a:off x="682594" y="565127"/>
            <a:ext cx="4319588" cy="6708795"/>
          </a:xfrm>
          <a:prstGeom prst="rect">
            <a:avLst/>
          </a:prstGeom>
          <a:noFill/>
          <a:ln w="9525">
            <a:noFill/>
            <a:round/>
            <a:headEnd/>
            <a:tailEnd/>
          </a:ln>
          <a:effectLst/>
        </p:spPr>
        <p:txBody>
          <a:bodyPr lIns="90000" tIns="45000" rIns="90000" bIns="45000"/>
          <a:lstStyle/>
          <a:p>
            <a:pPr>
              <a:lnSpc>
                <a:spcPct val="11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100" b="1" dirty="0">
                <a:solidFill>
                  <a:srgbClr val="FF0000"/>
                </a:solidFill>
                <a:latin typeface="Arial Black" pitchFamily="32" charset="0"/>
                <a:ea typeface="MS Gothic" charset="0"/>
                <a:cs typeface="MS Gothic" charset="0"/>
              </a:rPr>
              <a:t>Some cats they know how to fight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Some cats run</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I'm a thousand generations ahead of them</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Cool as they come</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See all my suits are Calvin Klein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My lucky number: 69</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 got all the things I need</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It's the nature of my breed</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I'm independent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Smooth and confident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Always in command</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With a graceful element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A taste for compliment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Do you know who I am?</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Look up, look down, watch out, the tiger's on the town tonight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I'm a deadly handsome man</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Look up, look down, watch out, the tiger's on the town tonight</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I'm the lion in the lamb</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Everywhere I go I make a scene</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The ladies love to stroke me, yeah</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Pimped out and lazy in my limousine</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Oh, come on here sweetie</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Everything I say - like Socrates</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Most people love to quote me</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My real name is Mephistopheles</a:t>
            </a:r>
            <a:br>
              <a:rPr lang="en-GB" sz="1100" b="1" dirty="0">
                <a:solidFill>
                  <a:srgbClr val="FF0000"/>
                </a:solidFill>
                <a:latin typeface="Arial Black" pitchFamily="32" charset="0"/>
                <a:ea typeface="MS Gothic" charset="0"/>
                <a:cs typeface="MS Gothic" charset="0"/>
              </a:rPr>
            </a:br>
            <a:r>
              <a:rPr lang="en-GB" sz="1100" b="1" dirty="0">
                <a:solidFill>
                  <a:srgbClr val="FF0000"/>
                </a:solidFill>
                <a:latin typeface="Arial Black" pitchFamily="32" charset="0"/>
                <a:ea typeface="MS Gothic" charset="0"/>
                <a:cs typeface="MS Gothic" charset="0"/>
              </a:rPr>
              <a:t>But you can call me baby</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Post-Christian Mephistopheles</a:t>
            </a:r>
            <a:endParaRPr lang="en-GB" dirty="0"/>
          </a:p>
        </p:txBody>
      </p:sp>
      <p:sp>
        <p:nvSpPr>
          <p:cNvPr id="3" name="Content Placeholder 2"/>
          <p:cNvSpPr>
            <a:spLocks noGrp="1"/>
          </p:cNvSpPr>
          <p:nvPr>
            <p:ph sz="half" idx="1"/>
          </p:nvPr>
        </p:nvSpPr>
        <p:spPr/>
        <p:txBody>
          <a:bodyPr/>
          <a:lstStyle/>
          <a:p>
            <a:r>
              <a:rPr lang="en-GB" dirty="0" smtClean="0"/>
              <a:t>Whether mocked or taken seriously, it is still a commonly recognised figure. It can now represent the generalised struggle and problems of evil as opposed to a specific metaphysical presence. </a:t>
            </a:r>
            <a:endParaRPr lang="en-GB" dirty="0"/>
          </a:p>
        </p:txBody>
      </p:sp>
      <p:pic>
        <p:nvPicPr>
          <p:cNvPr id="24578" name="Picture 2" descr="http://i138.photobucket.com/albums/q274/chefkam/coopdevil.jpg"/>
          <p:cNvPicPr>
            <a:picLocks noGrp="1" noChangeAspect="1" noChangeArrowheads="1"/>
          </p:cNvPicPr>
          <p:nvPr>
            <p:ph sz="half" idx="2"/>
          </p:nvPr>
        </p:nvPicPr>
        <p:blipFill>
          <a:blip r:embed="rId2" cstate="print"/>
          <a:srcRect/>
          <a:stretch>
            <a:fillRect/>
          </a:stretch>
        </p:blipFill>
        <p:spPr bwMode="auto">
          <a:xfrm>
            <a:off x="6121400" y="1922449"/>
            <a:ext cx="3521626" cy="357665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18" y="2565391"/>
            <a:ext cx="9066212" cy="1257300"/>
          </a:xfrm>
        </p:spPr>
        <p:txBody>
          <a:bodyPr/>
          <a:lstStyle/>
          <a:p>
            <a:r>
              <a:rPr lang="en-GB" sz="1800" dirty="0" smtClean="0"/>
              <a:t> </a:t>
            </a:r>
            <a:br>
              <a:rPr lang="en-GB" sz="1800" dirty="0" smtClean="0"/>
            </a:br>
            <a:r>
              <a:rPr lang="en-GB" sz="1800" dirty="0" smtClean="0"/>
              <a:t>Watch this space:</a:t>
            </a:r>
            <a:br>
              <a:rPr lang="en-GB" sz="1800" dirty="0" smtClean="0"/>
            </a:br>
            <a:r>
              <a:rPr lang="en-GB" sz="1800" dirty="0" smtClean="0"/>
              <a:t> </a:t>
            </a:r>
            <a:br>
              <a:rPr lang="en-GB" sz="1800" dirty="0" smtClean="0"/>
            </a:br>
            <a:r>
              <a:rPr lang="en-GB" sz="1800" dirty="0" smtClean="0"/>
              <a:t>New Faust movie currently in production, with Moritz </a:t>
            </a:r>
            <a:r>
              <a:rPr lang="en-GB" sz="1800" dirty="0" err="1" smtClean="0"/>
              <a:t>Bleibtreu</a:t>
            </a:r>
            <a:r>
              <a:rPr lang="en-GB" sz="1800" dirty="0" smtClean="0"/>
              <a:t> cast as </a:t>
            </a:r>
            <a:r>
              <a:rPr lang="en-GB" sz="1800" dirty="0" err="1" smtClean="0"/>
              <a:t>Mephisto</a:t>
            </a:r>
            <a:r>
              <a:rPr lang="en-GB" sz="1800" dirty="0" smtClean="0"/>
              <a:t>…</a:t>
            </a:r>
            <a:br>
              <a:rPr lang="en-GB" sz="1800" dirty="0" smtClean="0"/>
            </a:br>
            <a:r>
              <a:rPr lang="en-GB" sz="1800" u="sng" dirty="0" smtClean="0">
                <a:hlinkClick r:id="rId2"/>
              </a:rPr>
              <a:t>http://www.dreadcentral.com/news/33088/moritz-bleibtreu-set-play-faust-remake</a:t>
            </a:r>
            <a:r>
              <a:rPr lang="en-GB" sz="1800" dirty="0" smtClean="0"/>
              <a:t/>
            </a:r>
            <a:br>
              <a:rPr lang="en-GB" sz="1800" dirty="0" smtClean="0"/>
            </a:br>
            <a:r>
              <a:rPr lang="en-GB" sz="1800" u="sng" dirty="0" smtClean="0">
                <a:hlinkClick r:id="rId3"/>
              </a:rPr>
              <a:t>http://www.imdb.com/title/tt1494712/</a:t>
            </a:r>
            <a:r>
              <a:rPr lang="en-GB" sz="1800" dirty="0" smtClean="0"/>
              <a:t/>
            </a:r>
            <a:br>
              <a:rPr lang="en-GB" sz="1800" dirty="0" smtClean="0"/>
            </a:br>
            <a:endParaRPr lang="en-GB"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346075"/>
            <a:ext cx="9070975" cy="1171575"/>
          </a:xfrm>
          <a:ln/>
        </p:spPr>
        <p:txBody>
          <a:bodyPr tIns="3888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'Mephisto' in Marvel Comics</a:t>
            </a:r>
          </a:p>
        </p:txBody>
      </p:sp>
      <p:pic>
        <p:nvPicPr>
          <p:cNvPr id="4098" name="Picture 2"/>
          <p:cNvPicPr>
            <a:picLocks noChangeAspect="1" noChangeArrowheads="1"/>
          </p:cNvPicPr>
          <p:nvPr/>
        </p:nvPicPr>
        <p:blipFill>
          <a:blip r:embed="rId3" cstate="print"/>
          <a:srcRect/>
          <a:stretch>
            <a:fillRect/>
          </a:stretch>
        </p:blipFill>
        <p:spPr bwMode="auto">
          <a:xfrm>
            <a:off x="2879725" y="1439863"/>
            <a:ext cx="4191000" cy="3314700"/>
          </a:xfrm>
          <a:prstGeom prst="rect">
            <a:avLst/>
          </a:prstGeom>
          <a:noFill/>
          <a:ln w="9525">
            <a:noFill/>
            <a:round/>
            <a:headEnd/>
            <a:tailEnd/>
          </a:ln>
          <a:effectLst/>
        </p:spPr>
      </p:pic>
      <p:sp>
        <p:nvSpPr>
          <p:cNvPr id="4099" name="Text Box 3"/>
          <p:cNvSpPr txBox="1">
            <a:spLocks noChangeArrowheads="1"/>
          </p:cNvSpPr>
          <p:nvPr/>
        </p:nvSpPr>
        <p:spPr bwMode="auto">
          <a:xfrm>
            <a:off x="1260475" y="4859338"/>
            <a:ext cx="8459788" cy="2981325"/>
          </a:xfrm>
          <a:prstGeom prst="rect">
            <a:avLst/>
          </a:prstGeom>
          <a:noFill/>
          <a:ln w="9525">
            <a:noFill/>
            <a:round/>
            <a:headEnd/>
            <a:tailEnd/>
          </a:ln>
          <a:effectLst/>
        </p:spPr>
        <p:txBody>
          <a:bodyPr lIns="90000" tIns="6084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MS Gothic" charset="0"/>
                <a:cs typeface="MS Gothic" charset="0"/>
              </a:rPr>
              <a:t>Mephisto is a prominent character within the Marvel comics. A ruler of what he calls Hell or Hades, but this actually does not refer to the Biblical Hell or the Olympian Hades.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MS Gothic" charset="0"/>
                <a:cs typeface="MS Gothic" charset="0"/>
              </a:rPr>
              <a:t>He is known to impersonate the Blblical Satan.</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MS Gothic" charset="0"/>
                <a:cs typeface="MS Gothic" charset="0"/>
              </a:rPr>
              <a:t>Exploits people for fun.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MS Gothic" charset="0"/>
                <a:cs typeface="MS Gothic" charset="0"/>
              </a:rPr>
              <a:t>He is particularly interested and fascinated by Earth's super-beings. He exploits and tries to tempt the earth-bound Surfer with physical power and pleasure.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MS Gothic" charset="0"/>
                <a:cs typeface="MS Gothic" charset="0"/>
              </a:rPr>
              <a:t>An all-round MANIPULATOR and CONTROLLER of other characters so as to gain power for himself.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a:solidFill>
                <a:srgbClr val="000000"/>
              </a:solidFill>
              <a:ea typeface="MS Gothic" charset="0"/>
              <a:cs typeface="MS Gothic"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GB" sz="1400" dirty="0" smtClean="0"/>
              <a:t>Notably, in 'One More Day' (2007 Spiderman crossover series), </a:t>
            </a:r>
            <a:r>
              <a:rPr lang="en-GB" sz="1400" dirty="0" err="1" smtClean="0"/>
              <a:t>Mephisto</a:t>
            </a:r>
            <a:r>
              <a:rPr lang="en-GB" sz="1400" dirty="0" smtClean="0"/>
              <a:t> took advantage of Spider-Man's desperation to save his Aunt May's life, after she was shot: in exchange for her restored health, Spider-Man had to sacrifice his marriage to Mary Jane Watson, as the demon would revel in the elimination of a sacred and holy bond of love, and Spider-Man's innate suffering (despite losing memory of the event). The couple agreed, and </a:t>
            </a:r>
            <a:r>
              <a:rPr lang="en-GB" sz="1400" dirty="0" err="1" smtClean="0"/>
              <a:t>Mephisto</a:t>
            </a:r>
            <a:r>
              <a:rPr lang="en-GB" sz="1400" dirty="0" smtClean="0"/>
              <a:t> altered time such that the Parkers never exchanged wedding vows. As part of the deal, </a:t>
            </a:r>
            <a:r>
              <a:rPr lang="en-GB" sz="1400" dirty="0" err="1" smtClean="0"/>
              <a:t>Mephisto</a:t>
            </a:r>
            <a:r>
              <a:rPr lang="en-GB" sz="1400" dirty="0" smtClean="0"/>
              <a:t> removed the knowledge of Spider-Man's secret identity from the world. </a:t>
            </a:r>
          </a:p>
          <a:p>
            <a:r>
              <a:rPr lang="en-GB" sz="1400" dirty="0" smtClean="0"/>
              <a:t> </a:t>
            </a:r>
          </a:p>
          <a:p>
            <a:r>
              <a:rPr lang="en-GB" sz="1400" dirty="0" smtClean="0"/>
              <a:t>He has also particularly coveted the Silver Surfer's pure spirit. </a:t>
            </a:r>
            <a:r>
              <a:rPr lang="en-GB" sz="1400" dirty="0" err="1" smtClean="0"/>
              <a:t>Mephisto</a:t>
            </a:r>
            <a:r>
              <a:rPr lang="en-GB" sz="1400" dirty="0" smtClean="0"/>
              <a:t> tried to tempt the newly Earth-bound Surfer with power and physical pleasure, but the Surfer resisted. Undeterred by this failure, </a:t>
            </a:r>
            <a:r>
              <a:rPr lang="en-GB" sz="1400" dirty="0" err="1" smtClean="0"/>
              <a:t>Mephisto</a:t>
            </a:r>
            <a:r>
              <a:rPr lang="en-GB" sz="1400" dirty="0" smtClean="0"/>
              <a:t> has repeatedly threatened the Surfer, the Ghost Rider, and Daredevil amongst others, and has captured the souls of the likes of the Fantastic Four.</a:t>
            </a:r>
          </a:p>
          <a:p>
            <a:endParaRPr lang="en-GB" sz="1400" dirty="0"/>
          </a:p>
        </p:txBody>
      </p:sp>
      <p:pic>
        <p:nvPicPr>
          <p:cNvPr id="1026" name="Picture 2" descr="ghostrider-24"/>
          <p:cNvPicPr>
            <a:picLocks noGrp="1" noChangeAspect="1" noChangeArrowheads="1"/>
          </p:cNvPicPr>
          <p:nvPr>
            <p:ph sz="half" idx="1"/>
          </p:nvPr>
        </p:nvPicPr>
        <p:blipFill>
          <a:blip r:embed="rId2" cstate="print"/>
          <a:srcRect/>
          <a:stretch>
            <a:fillRect/>
          </a:stretch>
        </p:blipFill>
        <p:spPr bwMode="auto">
          <a:xfrm>
            <a:off x="468280" y="1993887"/>
            <a:ext cx="4456112" cy="2900186"/>
          </a:xfrm>
          <a:prstGeom prst="rect">
            <a:avLst/>
          </a:prstGeom>
          <a:noFill/>
          <a:ln w="9525">
            <a:noFill/>
            <a:miter lim="800000"/>
            <a:headEnd/>
            <a:tailEnd/>
          </a:ln>
        </p:spPr>
      </p:pic>
      <p:sp>
        <p:nvSpPr>
          <p:cNvPr id="6" name="Rectangle 5"/>
          <p:cNvSpPr/>
          <p:nvPr/>
        </p:nvSpPr>
        <p:spPr>
          <a:xfrm>
            <a:off x="5111750" y="6637357"/>
            <a:ext cx="3890809" cy="349968"/>
          </a:xfrm>
          <a:prstGeom prst="rect">
            <a:avLst/>
          </a:prstGeom>
        </p:spPr>
        <p:txBody>
          <a:bodyPr wrap="none">
            <a:spAutoFit/>
          </a:bodyPr>
          <a:lstStyle/>
          <a:p>
            <a:r>
              <a:rPr lang="en-GB" u="sng" dirty="0" smtClean="0">
                <a:hlinkClick r:id="rId3"/>
              </a:rPr>
              <a:t>http://marvel.com/universe/Mephisto</a:t>
            </a:r>
            <a:endParaRPr lang="en-GB" dirty="0"/>
          </a:p>
        </p:txBody>
      </p:sp>
      <p:sp>
        <p:nvSpPr>
          <p:cNvPr id="7" name="Rectangle 6"/>
          <p:cNvSpPr/>
          <p:nvPr/>
        </p:nvSpPr>
        <p:spPr>
          <a:xfrm>
            <a:off x="253966" y="4922845"/>
            <a:ext cx="5038725" cy="235449"/>
          </a:xfrm>
          <a:prstGeom prst="rect">
            <a:avLst/>
          </a:prstGeom>
        </p:spPr>
        <p:txBody>
          <a:bodyPr>
            <a:spAutoFit/>
          </a:bodyPr>
          <a:lstStyle/>
          <a:p>
            <a:r>
              <a:rPr lang="en-GB" sz="1000" dirty="0" smtClean="0">
                <a:solidFill>
                  <a:schemeClr val="tx1"/>
                </a:solidFill>
              </a:rPr>
              <a:t>(Peter Fonda as </a:t>
            </a:r>
            <a:r>
              <a:rPr lang="en-GB" sz="1000" dirty="0" err="1" smtClean="0">
                <a:solidFill>
                  <a:schemeClr val="tx1"/>
                </a:solidFill>
              </a:rPr>
              <a:t>Mephisto</a:t>
            </a:r>
            <a:r>
              <a:rPr lang="en-GB" sz="1000" dirty="0" smtClean="0">
                <a:solidFill>
                  <a:schemeClr val="tx1"/>
                </a:solidFill>
              </a:rPr>
              <a:t> [Mephistopheles], with Nicholas Cage)</a:t>
            </a:r>
            <a:endParaRPr lang="en-GB" sz="10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39718" y="207937"/>
            <a:ext cx="9069387" cy="1169988"/>
          </a:xfrm>
          <a:ln/>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a:t>Mephisto</a:t>
            </a:r>
            <a:r>
              <a:rPr lang="en-GB" dirty="0"/>
              <a:t>-The Movie</a:t>
            </a:r>
          </a:p>
        </p:txBody>
      </p:sp>
      <p:sp>
        <p:nvSpPr>
          <p:cNvPr id="5122" name="Text Box 2"/>
          <p:cNvSpPr txBox="1">
            <a:spLocks noChangeArrowheads="1"/>
          </p:cNvSpPr>
          <p:nvPr/>
        </p:nvSpPr>
        <p:spPr bwMode="auto">
          <a:xfrm>
            <a:off x="900113" y="1260475"/>
            <a:ext cx="6497653" cy="3240088"/>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err="1">
                <a:solidFill>
                  <a:srgbClr val="000000"/>
                </a:solidFill>
                <a:latin typeface="Arial Black" pitchFamily="32" charset="0"/>
                <a:ea typeface="MS Gothic" charset="0"/>
                <a:cs typeface="MS Gothic" charset="0"/>
              </a:rPr>
              <a:t>Mephisto</a:t>
            </a:r>
            <a:r>
              <a:rPr lang="en-GB" sz="1400" dirty="0">
                <a:solidFill>
                  <a:srgbClr val="000000"/>
                </a:solidFill>
                <a:latin typeface="Arial Black" pitchFamily="32" charset="0"/>
                <a:ea typeface="MS Gothic" charset="0"/>
                <a:cs typeface="MS Gothic" charset="0"/>
              </a:rPr>
              <a:t> is the 1981 film adaptation of Klaus Mann's novel, </a:t>
            </a:r>
            <a:r>
              <a:rPr lang="en-GB" sz="1400" dirty="0" err="1">
                <a:solidFill>
                  <a:srgbClr val="000000"/>
                </a:solidFill>
                <a:latin typeface="Arial Black" pitchFamily="32" charset="0"/>
                <a:ea typeface="MS Gothic" charset="0"/>
                <a:cs typeface="MS Gothic" charset="0"/>
              </a:rPr>
              <a:t>Mephisto</a:t>
            </a:r>
            <a:r>
              <a:rPr lang="en-GB" sz="1400" dirty="0">
                <a:solidFill>
                  <a:srgbClr val="000000"/>
                </a:solidFill>
                <a:latin typeface="Arial Black" pitchFamily="32" charset="0"/>
                <a:ea typeface="MS Gothic" charset="0"/>
                <a:cs typeface="MS Gothic" charset="0"/>
              </a:rPr>
              <a:t>.</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a:solidFill>
                  <a:srgbClr val="000000"/>
                </a:solidFill>
                <a:latin typeface="Arial Black" pitchFamily="32" charset="0"/>
                <a:ea typeface="MS Gothic" charset="0"/>
                <a:cs typeface="MS Gothic" charset="0"/>
              </a:rPr>
              <a:t>T</a:t>
            </a:r>
            <a:r>
              <a:rPr lang="en-GB" sz="1400" dirty="0">
                <a:solidFill>
                  <a:srgbClr val="94006B"/>
                </a:solidFill>
                <a:latin typeface="Arial Black" pitchFamily="32" charset="0"/>
                <a:ea typeface="MS Gothic" charset="0"/>
                <a:cs typeface="MS Gothic" charset="0"/>
              </a:rPr>
              <a:t>he film adapts the story of Faust by having the main character </a:t>
            </a:r>
            <a:r>
              <a:rPr lang="en-GB" sz="1400" dirty="0" err="1">
                <a:solidFill>
                  <a:srgbClr val="94006B"/>
                </a:solidFill>
                <a:latin typeface="Arial Black" pitchFamily="32" charset="0"/>
                <a:ea typeface="MS Gothic" charset="0"/>
                <a:cs typeface="MS Gothic" charset="0"/>
              </a:rPr>
              <a:t>Hendrik</a:t>
            </a:r>
            <a:r>
              <a:rPr lang="en-GB" sz="1400" dirty="0">
                <a:solidFill>
                  <a:srgbClr val="94006B"/>
                </a:solidFill>
                <a:latin typeface="Arial Black" pitchFamily="32" charset="0"/>
                <a:ea typeface="MS Gothic" charset="0"/>
                <a:cs typeface="MS Gothic" charset="0"/>
              </a:rPr>
              <a:t> </a:t>
            </a:r>
            <a:r>
              <a:rPr lang="en-GB" sz="1400" dirty="0" err="1">
                <a:solidFill>
                  <a:srgbClr val="94006B"/>
                </a:solidFill>
                <a:latin typeface="Arial Black" pitchFamily="32" charset="0"/>
                <a:ea typeface="MS Gothic" charset="0"/>
                <a:cs typeface="MS Gothic" charset="0"/>
              </a:rPr>
              <a:t>Höfgen</a:t>
            </a:r>
            <a:r>
              <a:rPr lang="en-GB" sz="1400" dirty="0">
                <a:solidFill>
                  <a:srgbClr val="94006B"/>
                </a:solidFill>
                <a:latin typeface="Arial Black" pitchFamily="32" charset="0"/>
                <a:ea typeface="MS Gothic" charset="0"/>
                <a:cs typeface="MS Gothic" charset="0"/>
              </a:rPr>
              <a:t> abandon his conscience and continue to act and ingratiate himself with the Nazi Party so as to keep and improve his job and social position.</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a:solidFill>
                  <a:srgbClr val="94006B"/>
                </a:solidFill>
                <a:latin typeface="Arial Black" pitchFamily="32" charset="0"/>
                <a:ea typeface="MS Gothic" charset="0"/>
                <a:cs typeface="MS Gothic" charset="0"/>
              </a:rPr>
              <a:t>The plot's bitter irony is that the protagonist's most fond dream is to play </a:t>
            </a:r>
            <a:r>
              <a:rPr lang="en-GB" sz="1400" dirty="0" err="1">
                <a:solidFill>
                  <a:srgbClr val="94006B"/>
                </a:solidFill>
                <a:latin typeface="Arial Black" pitchFamily="32" charset="0"/>
                <a:ea typeface="MS Gothic" charset="0"/>
                <a:cs typeface="MS Gothic" charset="0"/>
              </a:rPr>
              <a:t>Mephisto</a:t>
            </a:r>
            <a:r>
              <a:rPr lang="en-GB" sz="1400" dirty="0">
                <a:solidFill>
                  <a:srgbClr val="94006B"/>
                </a:solidFill>
                <a:latin typeface="Arial Black" pitchFamily="32" charset="0"/>
                <a:ea typeface="MS Gothic" charset="0"/>
                <a:cs typeface="MS Gothic" charset="0"/>
              </a:rPr>
              <a:t> - but in order to achieve this dream he in effect sells his soul, and realises too late that in reality he is Faustus; it is the Nazi leader having a major role in the film who is the true </a:t>
            </a:r>
            <a:r>
              <a:rPr lang="en-GB" sz="1400" dirty="0" err="1">
                <a:solidFill>
                  <a:srgbClr val="94006B"/>
                </a:solidFill>
                <a:latin typeface="Arial Black" pitchFamily="32" charset="0"/>
                <a:ea typeface="MS Gothic" charset="0"/>
                <a:cs typeface="MS Gothic" charset="0"/>
              </a:rPr>
              <a:t>Mephisto</a:t>
            </a:r>
            <a:r>
              <a:rPr lang="en-GB" sz="1400" dirty="0">
                <a:solidFill>
                  <a:srgbClr val="94006B"/>
                </a:solidFill>
                <a:latin typeface="Arial Black" pitchFamily="32" charset="0"/>
                <a:ea typeface="MS Gothic" charset="0"/>
                <a:cs typeface="MS Gothic" charset="0"/>
              </a:rPr>
              <a:t>. This was also </a:t>
            </a:r>
            <a:r>
              <a:rPr lang="en-GB" sz="1400" dirty="0" err="1">
                <a:solidFill>
                  <a:srgbClr val="94006B"/>
                </a:solidFill>
                <a:latin typeface="Arial Black" pitchFamily="32" charset="0"/>
                <a:ea typeface="MS Gothic" charset="0"/>
                <a:cs typeface="MS Gothic" charset="0"/>
              </a:rPr>
              <a:t>modeled</a:t>
            </a:r>
            <a:r>
              <a:rPr lang="en-GB" sz="1400" dirty="0">
                <a:solidFill>
                  <a:srgbClr val="94006B"/>
                </a:solidFill>
                <a:latin typeface="Arial Black" pitchFamily="32" charset="0"/>
                <a:ea typeface="MS Gothic" charset="0"/>
                <a:cs typeface="MS Gothic" charset="0"/>
              </a:rPr>
              <a:t> on Goering.</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a:solidFill>
                  <a:srgbClr val="000000"/>
                </a:solidFill>
                <a:latin typeface="Arial Black" pitchFamily="32" charset="0"/>
                <a:ea typeface="MS Gothic" charset="0"/>
                <a:cs typeface="MS Gothic" charset="0"/>
              </a:rPr>
              <a:t>Both the film and Mann's 1936 novel mirror the career of Mann's brother-in-law, </a:t>
            </a:r>
            <a:r>
              <a:rPr lang="en-GB" sz="1400" dirty="0" err="1">
                <a:solidFill>
                  <a:srgbClr val="000000"/>
                </a:solidFill>
                <a:latin typeface="Arial Black" pitchFamily="32" charset="0"/>
                <a:ea typeface="MS Gothic" charset="0"/>
                <a:cs typeface="MS Gothic" charset="0"/>
                <a:hlinkClick r:id="rId3"/>
              </a:rPr>
              <a:t>Gustaf</a:t>
            </a:r>
            <a:r>
              <a:rPr lang="en-GB" sz="1400" dirty="0">
                <a:solidFill>
                  <a:srgbClr val="000000"/>
                </a:solidFill>
                <a:latin typeface="Arial Black" pitchFamily="32" charset="0"/>
                <a:ea typeface="MS Gothic" charset="0"/>
                <a:cs typeface="MS Gothic" charset="0"/>
                <a:hlinkClick r:id="rId3"/>
              </a:rPr>
              <a:t> </a:t>
            </a:r>
            <a:r>
              <a:rPr lang="en-GB" sz="1400" dirty="0" err="1">
                <a:solidFill>
                  <a:srgbClr val="000000"/>
                </a:solidFill>
                <a:latin typeface="Arial Black" pitchFamily="32" charset="0"/>
                <a:ea typeface="MS Gothic" charset="0"/>
                <a:cs typeface="MS Gothic" charset="0"/>
                <a:hlinkClick r:id="rId3"/>
              </a:rPr>
              <a:t>Gründgens</a:t>
            </a:r>
            <a:r>
              <a:rPr lang="en-GB" sz="1400" dirty="0">
                <a:solidFill>
                  <a:srgbClr val="000000"/>
                </a:solidFill>
                <a:latin typeface="Arial Black" pitchFamily="32" charset="0"/>
                <a:ea typeface="MS Gothic" charset="0"/>
                <a:cs typeface="MS Gothic" charset="0"/>
              </a:rPr>
              <a:t>, who is considered by many to have supported the Nazi Party and abandoned his previous political views for personal gain rather than conscience. (Playing </a:t>
            </a:r>
            <a:r>
              <a:rPr lang="en-GB" sz="1400" dirty="0" err="1">
                <a:solidFill>
                  <a:srgbClr val="000000"/>
                </a:solidFill>
                <a:latin typeface="Arial Black" pitchFamily="32" charset="0"/>
                <a:ea typeface="MS Gothic" charset="0"/>
                <a:cs typeface="MS Gothic" charset="0"/>
              </a:rPr>
              <a:t>Mephisto</a:t>
            </a:r>
            <a:r>
              <a:rPr lang="en-GB" sz="1400" dirty="0">
                <a:solidFill>
                  <a:srgbClr val="000000"/>
                </a:solidFill>
                <a:latin typeface="Arial Black" pitchFamily="32" charset="0"/>
                <a:ea typeface="MS Gothic" charset="0"/>
                <a:cs typeface="MS Gothic" charset="0"/>
              </a:rPr>
              <a:t> was indeed the peak of </a:t>
            </a:r>
            <a:r>
              <a:rPr lang="en-GB" sz="1400" dirty="0" err="1">
                <a:solidFill>
                  <a:srgbClr val="000000"/>
                </a:solidFill>
                <a:latin typeface="Arial Black" pitchFamily="32" charset="0"/>
                <a:ea typeface="MS Gothic" charset="0"/>
                <a:cs typeface="MS Gothic" charset="0"/>
              </a:rPr>
              <a:t>Gründgens</a:t>
            </a:r>
            <a:r>
              <a:rPr lang="en-GB" sz="1400" dirty="0">
                <a:solidFill>
                  <a:srgbClr val="000000"/>
                </a:solidFill>
                <a:latin typeface="Arial Black" pitchFamily="32" charset="0"/>
                <a:ea typeface="MS Gothic" charset="0"/>
                <a:cs typeface="MS Gothic" charset="0"/>
              </a:rPr>
              <a:t>' career, though in reality this was long after the fall of the Nazis.)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a:solidFill>
                  <a:srgbClr val="94006B"/>
                </a:solidFill>
                <a:latin typeface="Arial Black" pitchFamily="32" charset="0"/>
                <a:ea typeface="MS Gothic" charset="0"/>
                <a:cs typeface="MS Gothic" charset="0"/>
              </a:rPr>
              <a:t>The film offers a more realistic exploration of a flawed but recognisably human character. </a:t>
            </a:r>
          </a:p>
        </p:txBody>
      </p:sp>
      <p:sp>
        <p:nvSpPr>
          <p:cNvPr id="5123" name="Text Box 3"/>
          <p:cNvSpPr txBox="1">
            <a:spLocks noChangeArrowheads="1"/>
          </p:cNvSpPr>
          <p:nvPr/>
        </p:nvSpPr>
        <p:spPr bwMode="auto">
          <a:xfrm>
            <a:off x="825470" y="5065721"/>
            <a:ext cx="8099425" cy="2384425"/>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u="sng" dirty="0">
                <a:solidFill>
                  <a:srgbClr val="94006B"/>
                </a:solidFill>
                <a:ea typeface="MS Gothic" charset="0"/>
                <a:cs typeface="MS Gothic" charset="0"/>
              </a:rPr>
              <a:t>The film is dark and satirical. Its use of the Nazi Party, one of 20</a:t>
            </a:r>
            <a:r>
              <a:rPr lang="en-GB" b="1" u="sng" baseline="33000" dirty="0">
                <a:solidFill>
                  <a:srgbClr val="94006B"/>
                </a:solidFill>
                <a:ea typeface="MS Gothic" charset="0"/>
                <a:cs typeface="MS Gothic" charset="0"/>
              </a:rPr>
              <a:t>th</a:t>
            </a:r>
            <a:r>
              <a:rPr lang="en-GB" b="1" u="sng" dirty="0">
                <a:solidFill>
                  <a:srgbClr val="94006B"/>
                </a:solidFill>
                <a:ea typeface="MS Gothic" charset="0"/>
                <a:cs typeface="MS Gothic" charset="0"/>
              </a:rPr>
              <a:t> centuries most famous dictatorships, is extremely effective. It raises big moral and cultural questions; but to a personal level, as everyone has desire of personal advancement and success. The use of politics and the fact that we are able to relate the devil within a politician, and Faustus within an ordinary human </a:t>
            </a:r>
            <a:r>
              <a:rPr lang="en-GB" sz="1600" b="1" u="sng" dirty="0">
                <a:solidFill>
                  <a:srgbClr val="94006B"/>
                </a:solidFill>
                <a:ea typeface="MS Gothic" charset="0"/>
                <a:cs typeface="MS Gothic" charset="0"/>
              </a:rPr>
              <a:t>being</a:t>
            </a:r>
            <a:r>
              <a:rPr lang="en-GB" b="1" u="sng" dirty="0">
                <a:solidFill>
                  <a:srgbClr val="94006B"/>
                </a:solidFill>
                <a:ea typeface="MS Gothic" charset="0"/>
                <a:cs typeface="MS Gothic" charset="0"/>
              </a:rPr>
              <a:t> (especially in today's society where there is so much political corruption and intrigue), shows that perhaps there is a Mephistopheles and a Faustus in everyone of us-and it shows it in a not so comic way.</a:t>
            </a:r>
            <a:r>
              <a:rPr lang="en-GB" dirty="0">
                <a:solidFill>
                  <a:srgbClr val="94006B"/>
                </a:solidFill>
                <a:ea typeface="MS Gothic" charset="0"/>
                <a:cs typeface="MS Gothic" charset="0"/>
              </a:rPr>
              <a:t> </a:t>
            </a:r>
          </a:p>
        </p:txBody>
      </p:sp>
      <p:pic>
        <p:nvPicPr>
          <p:cNvPr id="2050" name="Picture 2"/>
          <p:cNvPicPr>
            <a:picLocks noChangeAspect="1" noChangeArrowheads="1"/>
          </p:cNvPicPr>
          <p:nvPr/>
        </p:nvPicPr>
        <p:blipFill>
          <a:blip r:embed="rId4" cstate="print"/>
          <a:srcRect/>
          <a:stretch>
            <a:fillRect/>
          </a:stretch>
        </p:blipFill>
        <p:spPr bwMode="auto">
          <a:xfrm>
            <a:off x="7540642" y="1493821"/>
            <a:ext cx="2000264" cy="2000264"/>
          </a:xfrm>
          <a:prstGeom prst="rect">
            <a:avLst/>
          </a:prstGeom>
          <a:noFill/>
          <a:ln w="9525">
            <a:noFill/>
            <a:miter lim="800000"/>
            <a:headEnd/>
            <a:tailEnd/>
          </a:ln>
        </p:spPr>
      </p:pic>
      <p:sp>
        <p:nvSpPr>
          <p:cNvPr id="2051" name="Rectangle 3"/>
          <p:cNvSpPr>
            <a:spLocks noChangeArrowheads="1"/>
          </p:cNvSpPr>
          <p:nvPr/>
        </p:nvSpPr>
        <p:spPr bwMode="auto">
          <a:xfrm>
            <a:off x="7294543" y="3565523"/>
            <a:ext cx="278608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200" b="0" i="0" u="none" strike="noStrike" cap="none" normalizeH="0" baseline="0" dirty="0" smtClean="0">
                <a:ln>
                  <a:noFill/>
                </a:ln>
                <a:solidFill>
                  <a:schemeClr val="tx1"/>
                </a:solidFill>
                <a:effectLst/>
                <a:latin typeface="Times New Roman" pitchFamily="18" charset="0"/>
                <a:ea typeface="SimSun"/>
                <a:cs typeface="Times New Roman" pitchFamily="18" charset="0"/>
              </a:rPr>
              <a:t>(Klaus Maria </a:t>
            </a:r>
            <a:r>
              <a:rPr kumimoji="0" lang="en-GB" altLang="zh-CN" sz="1200" b="0" i="0" u="none" strike="noStrike" cap="none" normalizeH="0" baseline="0" dirty="0" err="1" smtClean="0">
                <a:ln>
                  <a:noFill/>
                </a:ln>
                <a:solidFill>
                  <a:schemeClr val="tx1"/>
                </a:solidFill>
                <a:effectLst/>
                <a:latin typeface="Times New Roman" pitchFamily="18" charset="0"/>
                <a:ea typeface="SimSun"/>
                <a:cs typeface="Times New Roman" pitchFamily="18" charset="0"/>
              </a:rPr>
              <a:t>Brandauer</a:t>
            </a:r>
            <a:r>
              <a:rPr kumimoji="0" lang="en-GB" altLang="zh-CN" sz="1200" b="0" i="0" u="none" strike="noStrike" cap="none" normalizeH="0" baseline="0" dirty="0" smtClean="0">
                <a:ln>
                  <a:noFill/>
                </a:ln>
                <a:solidFill>
                  <a:schemeClr val="tx1"/>
                </a:solidFill>
                <a:effectLst/>
                <a:latin typeface="Times New Roman" pitchFamily="18" charset="0"/>
                <a:ea typeface="SimSun"/>
                <a:cs typeface="Times New Roman" pitchFamily="18" charset="0"/>
              </a:rPr>
              <a:t> as </a:t>
            </a:r>
            <a:r>
              <a:rPr kumimoji="0" lang="en-GB" altLang="zh-CN" sz="1000" b="0" i="0" u="none" strike="noStrike" cap="none" normalizeH="0" baseline="0" dirty="0" err="1" smtClean="0">
                <a:ln>
                  <a:noFill/>
                </a:ln>
                <a:solidFill>
                  <a:schemeClr val="tx1"/>
                </a:solidFill>
                <a:effectLst/>
                <a:latin typeface="Times New Roman" pitchFamily="18" charset="0"/>
                <a:ea typeface="SimSun"/>
                <a:cs typeface="Times New Roman" pitchFamily="18" charset="0"/>
              </a:rPr>
              <a:t>Hendrick</a:t>
            </a:r>
            <a:r>
              <a:rPr kumimoji="0" lang="en-GB" altLang="zh-CN" sz="1200" b="0" i="0" u="none" strike="noStrike" cap="none" normalizeH="0" baseline="0" dirty="0" smtClean="0">
                <a:ln>
                  <a:noFill/>
                </a:ln>
                <a:solidFill>
                  <a:schemeClr val="tx1"/>
                </a:solidFill>
                <a:effectLst/>
                <a:latin typeface="Times New Roman" pitchFamily="18" charset="0"/>
                <a:ea typeface="SimSun"/>
                <a:cs typeface="Times New Roman" pitchFamily="18" charset="0"/>
              </a:rPr>
              <a:t> </a:t>
            </a:r>
            <a:r>
              <a:rPr kumimoji="0" lang="en-GB" altLang="zh-CN" sz="1200" b="0" i="0" u="none" strike="noStrike" cap="none" normalizeH="0" baseline="0" dirty="0" err="1" smtClean="0">
                <a:ln>
                  <a:noFill/>
                </a:ln>
                <a:solidFill>
                  <a:schemeClr val="tx1"/>
                </a:solidFill>
                <a:effectLst/>
                <a:latin typeface="Times New Roman" pitchFamily="18" charset="0"/>
                <a:ea typeface="SimSun"/>
                <a:cs typeface="Times New Roman" pitchFamily="18" charset="0"/>
              </a:rPr>
              <a:t>Höfgen</a:t>
            </a:r>
            <a:r>
              <a:rPr kumimoji="0" lang="en-GB" altLang="zh-CN" sz="1200" b="0" i="0" u="none" strike="noStrike" cap="none" normalizeH="0" baseline="0" dirty="0" smtClean="0">
                <a:ln>
                  <a:noFill/>
                </a:ln>
                <a:solidFill>
                  <a:schemeClr val="tx1"/>
                </a:solidFill>
                <a:effectLst/>
                <a:latin typeface="Times New Roman" pitchFamily="18" charset="0"/>
                <a:ea typeface="SimSun"/>
                <a:cs typeface="Times New Roman" pitchFamily="18" charset="0"/>
              </a:rPr>
              <a:t>) </a:t>
            </a:r>
            <a:endParaRPr kumimoji="0" lang="en-GB" altLang="zh-CN"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503238" y="346075"/>
            <a:ext cx="9069387" cy="1169988"/>
          </a:xfrm>
          <a:ln/>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Mr.Mistoffelees</a:t>
            </a:r>
          </a:p>
        </p:txBody>
      </p:sp>
      <p:sp>
        <p:nvSpPr>
          <p:cNvPr id="6146" name="Text Box 2"/>
          <p:cNvSpPr txBox="1">
            <a:spLocks noChangeArrowheads="1"/>
          </p:cNvSpPr>
          <p:nvPr/>
        </p:nvSpPr>
        <p:spPr bwMode="auto">
          <a:xfrm>
            <a:off x="155575" y="1439863"/>
            <a:ext cx="3444875" cy="3959225"/>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a:solidFill>
                  <a:srgbClr val="000000"/>
                </a:solidFill>
                <a:ea typeface="MS Gothic" charset="0"/>
                <a:cs typeface="MS Gothic" charset="0"/>
              </a:rPr>
              <a:t>'Please listen to me and don't scoff. All his</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Inventions are off his own bat.</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There's no such Cat in the metropolis;</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He holds all the patent monopolies</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For performing suprising illusions</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And creating eccentric confusions.</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At prestidigitation</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And at legerdemain</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He'll defy examination</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And deceive you again.</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The greatest magicians have something to learn</a:t>
            </a:r>
            <a:br>
              <a:rPr lang="en-GB" sz="1400" b="1">
                <a:solidFill>
                  <a:srgbClr val="000000"/>
                </a:solidFill>
                <a:ea typeface="MS Gothic" charset="0"/>
                <a:cs typeface="MS Gothic" charset="0"/>
              </a:rPr>
            </a:br>
            <a:r>
              <a:rPr lang="en-GB" sz="1400" b="1">
                <a:solidFill>
                  <a:srgbClr val="000000"/>
                </a:solidFill>
                <a:ea typeface="MS Gothic" charset="0"/>
                <a:cs typeface="MS Gothic" charset="0"/>
              </a:rPr>
              <a:t>From Mr. Mistoffelees' Conjuring Turn</a:t>
            </a:r>
            <a:r>
              <a:rPr lang="en-GB" sz="1200">
                <a:solidFill>
                  <a:srgbClr val="000000"/>
                </a:solidFill>
                <a:ea typeface="MS Gothic" charset="0"/>
                <a:cs typeface="MS Gothic" charset="0"/>
              </a:rPr>
              <a:t>.'</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200">
              <a:solidFill>
                <a:srgbClr val="000000"/>
              </a:solidFill>
              <a:ea typeface="MS Gothic" charset="0"/>
              <a:cs typeface="MS Gothic"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300">
                <a:solidFill>
                  <a:srgbClr val="000000"/>
                </a:solidFill>
                <a:ea typeface="MS Gothic" charset="0"/>
                <a:cs typeface="MS Gothic" charset="0"/>
              </a:rPr>
              <a:t>From T.S Eliot's </a:t>
            </a:r>
            <a:r>
              <a:rPr lang="en-GB" sz="1300" i="1">
                <a:solidFill>
                  <a:srgbClr val="000000"/>
                </a:solidFill>
                <a:ea typeface="MS Gothic" charset="0"/>
                <a:cs typeface="MS Gothic" charset="0"/>
              </a:rPr>
              <a:t>Old Possum's Book of Practical Cats</a:t>
            </a:r>
            <a:r>
              <a:rPr lang="en-GB" sz="1300" i="1">
                <a:solidFill>
                  <a:srgbClr val="FFFFFF"/>
                </a:solidFill>
                <a:ea typeface="MS Gothic" charset="0"/>
                <a:cs typeface="MS Gothic" charset="0"/>
              </a:rPr>
              <a:t> Practical Cats</a:t>
            </a:r>
            <a:r>
              <a:rPr lang="en-GB" sz="1200" i="1">
                <a:solidFill>
                  <a:srgbClr val="FFFFFF"/>
                </a:solidFill>
                <a:ea typeface="MS Gothic" charset="0"/>
                <a:cs typeface="MS Gothic" charset="0"/>
              </a:rPr>
              <a:t/>
            </a:r>
            <a:br>
              <a:rPr lang="en-GB" sz="1200" i="1">
                <a:solidFill>
                  <a:srgbClr val="FFFFFF"/>
                </a:solidFill>
                <a:ea typeface="MS Gothic" charset="0"/>
                <a:cs typeface="MS Gothic" charset="0"/>
              </a:rPr>
            </a:br>
            <a:endParaRPr lang="en-GB" sz="1200" i="1">
              <a:solidFill>
                <a:srgbClr val="FFFFFF"/>
              </a:solidFill>
              <a:ea typeface="MS Gothic" charset="0"/>
              <a:cs typeface="MS Gothic" charset="0"/>
            </a:endParaRPr>
          </a:p>
        </p:txBody>
      </p:sp>
      <p:pic>
        <p:nvPicPr>
          <p:cNvPr id="6147" name="Picture 3"/>
          <p:cNvPicPr>
            <a:picLocks noChangeAspect="1" noChangeArrowheads="1"/>
          </p:cNvPicPr>
          <p:nvPr/>
        </p:nvPicPr>
        <p:blipFill>
          <a:blip r:embed="rId3" cstate="print"/>
          <a:srcRect/>
          <a:stretch>
            <a:fillRect/>
          </a:stretch>
        </p:blipFill>
        <p:spPr bwMode="auto">
          <a:xfrm>
            <a:off x="4319588" y="1260475"/>
            <a:ext cx="5400675" cy="5040313"/>
          </a:xfrm>
          <a:prstGeom prst="rect">
            <a:avLst/>
          </a:prstGeom>
          <a:noFill/>
          <a:ln w="9525">
            <a:noFill/>
            <a:round/>
            <a:headEnd/>
            <a:tailEnd/>
          </a:ln>
          <a:effectLst/>
        </p:spPr>
      </p:pic>
      <p:sp>
        <p:nvSpPr>
          <p:cNvPr id="6148" name="Text Box 4"/>
          <p:cNvSpPr txBox="1">
            <a:spLocks noChangeArrowheads="1"/>
          </p:cNvSpPr>
          <p:nvPr/>
        </p:nvSpPr>
        <p:spPr bwMode="auto">
          <a:xfrm>
            <a:off x="179388" y="5400675"/>
            <a:ext cx="3959225" cy="2384425"/>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ea typeface="MS Gothic" charset="0"/>
                <a:cs typeface="MS Gothic" charset="0"/>
              </a:rPr>
              <a:t>In the musical, Cats, Mr.Mestoffelles is a principal character, where the role is demanding.-both dance and singing ability wise. Although Mr.Mistoffelees is not an 'evil' character, he is attributed a lot of power and sigificance. All the other cats look up to him.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solidFill>
                <a:srgbClr val="000000"/>
              </a:solidFill>
              <a:ea typeface="MS Gothic" charset="0"/>
              <a:cs typeface="MS Gothic" charset="0"/>
            </a:endParaRPr>
          </a:p>
        </p:txBody>
      </p:sp>
      <p:sp>
        <p:nvSpPr>
          <p:cNvPr id="6149" name="Text Box 5"/>
          <p:cNvSpPr txBox="1">
            <a:spLocks noChangeArrowheads="1"/>
          </p:cNvSpPr>
          <p:nvPr/>
        </p:nvSpPr>
        <p:spPr bwMode="auto">
          <a:xfrm>
            <a:off x="4319588" y="6480175"/>
            <a:ext cx="5580062" cy="855663"/>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ea typeface="MS Gothic" charset="0"/>
                <a:cs typeface="MS Gothic" charset="0"/>
              </a:rPr>
              <a:t>Does this character actually have more in common with Faust than the Devil? Could we perhaps say that Faust and Mephistopheles are not that different?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18" y="0"/>
            <a:ext cx="9066212" cy="1257300"/>
          </a:xfrm>
        </p:spPr>
        <p:txBody>
          <a:bodyPr/>
          <a:lstStyle/>
          <a:p>
            <a:r>
              <a:rPr lang="en-GB" dirty="0" smtClean="0"/>
              <a:t>‘Videotape’ - Radiohead</a:t>
            </a:r>
            <a:endParaRPr lang="en-GB" dirty="0"/>
          </a:p>
        </p:txBody>
      </p:sp>
      <p:sp>
        <p:nvSpPr>
          <p:cNvPr id="3" name="Content Placeholder 2"/>
          <p:cNvSpPr>
            <a:spLocks noGrp="1"/>
          </p:cNvSpPr>
          <p:nvPr>
            <p:ph sz="half" idx="1"/>
          </p:nvPr>
        </p:nvSpPr>
        <p:spPr>
          <a:xfrm>
            <a:off x="111090" y="922317"/>
            <a:ext cx="4456112" cy="4984750"/>
          </a:xfrm>
        </p:spPr>
        <p:txBody>
          <a:bodyPr/>
          <a:lstStyle/>
          <a:p>
            <a:r>
              <a:rPr lang="en-GB" dirty="0" smtClean="0">
                <a:hlinkClick r:id="rId2"/>
              </a:rPr>
              <a:t>http://www.youtube.com/watch?v=Qvv-LpTBWVk</a:t>
            </a:r>
            <a:endParaRPr lang="en-GB" dirty="0" smtClean="0"/>
          </a:p>
          <a:p>
            <a:r>
              <a:rPr lang="en-GB" sz="1000" dirty="0" smtClean="0"/>
              <a:t>         </a:t>
            </a:r>
            <a:r>
              <a:rPr lang="en-GB" sz="1000" i="1" dirty="0" smtClean="0"/>
              <a:t>When I'm at the pearly gates</a:t>
            </a:r>
            <a:br>
              <a:rPr lang="en-GB" sz="1000" i="1" dirty="0" smtClean="0"/>
            </a:br>
            <a:r>
              <a:rPr lang="en-GB" sz="1000" i="1" dirty="0" smtClean="0"/>
              <a:t>This'll be on my videotape</a:t>
            </a:r>
            <a:br>
              <a:rPr lang="en-GB" sz="1000" i="1" dirty="0" smtClean="0"/>
            </a:br>
            <a:r>
              <a:rPr lang="en-GB" sz="1000" i="1" dirty="0" smtClean="0"/>
              <a:t>My videotape</a:t>
            </a:r>
            <a:br>
              <a:rPr lang="en-GB" sz="1000" i="1" dirty="0" smtClean="0"/>
            </a:br>
            <a:r>
              <a:rPr lang="en-GB" sz="1000" i="1" dirty="0" smtClean="0"/>
              <a:t>My videotape</a:t>
            </a:r>
            <a:br>
              <a:rPr lang="en-GB" sz="1000" i="1" dirty="0" smtClean="0"/>
            </a:br>
            <a:r>
              <a:rPr lang="en-GB" sz="1000" i="1" dirty="0" smtClean="0"/>
              <a:t/>
            </a:r>
            <a:br>
              <a:rPr lang="en-GB" sz="1000" i="1" dirty="0" smtClean="0"/>
            </a:br>
            <a:r>
              <a:rPr lang="en-GB" sz="1000" i="1" dirty="0" smtClean="0"/>
              <a:t>Mephistopheles is just beneath</a:t>
            </a:r>
            <a:br>
              <a:rPr lang="en-GB" sz="1000" i="1" dirty="0" smtClean="0"/>
            </a:br>
            <a:r>
              <a:rPr lang="en-GB" sz="1000" i="1" dirty="0" smtClean="0"/>
              <a:t>And he's reaching up to grab me</a:t>
            </a:r>
            <a:br>
              <a:rPr lang="en-GB" sz="1000" i="1" dirty="0" smtClean="0"/>
            </a:br>
            <a:r>
              <a:rPr lang="en-GB" sz="1000" i="1" dirty="0" smtClean="0"/>
              <a:t/>
            </a:r>
            <a:br>
              <a:rPr lang="en-GB" sz="1000" i="1" dirty="0" smtClean="0"/>
            </a:br>
            <a:r>
              <a:rPr lang="en-GB" sz="1000" i="1" dirty="0" smtClean="0"/>
              <a:t>This is one for the good days</a:t>
            </a:r>
            <a:br>
              <a:rPr lang="en-GB" sz="1000" i="1" dirty="0" smtClean="0"/>
            </a:br>
            <a:r>
              <a:rPr lang="en-GB" sz="1000" i="1" dirty="0" smtClean="0"/>
              <a:t>And I have it all here in</a:t>
            </a:r>
            <a:br>
              <a:rPr lang="en-GB" sz="1000" i="1" dirty="0" smtClean="0"/>
            </a:br>
            <a:r>
              <a:rPr lang="en-GB" sz="1000" i="1" dirty="0" smtClean="0"/>
              <a:t>Red, blue, green</a:t>
            </a:r>
            <a:br>
              <a:rPr lang="en-GB" sz="1000" i="1" dirty="0" smtClean="0"/>
            </a:br>
            <a:r>
              <a:rPr lang="en-GB" sz="1000" i="1" dirty="0" smtClean="0"/>
              <a:t>Red, blue, green</a:t>
            </a:r>
            <a:br>
              <a:rPr lang="en-GB" sz="1000" i="1" dirty="0" smtClean="0"/>
            </a:br>
            <a:r>
              <a:rPr lang="en-GB" sz="1000" i="1" dirty="0" smtClean="0"/>
              <a:t/>
            </a:r>
            <a:br>
              <a:rPr lang="en-GB" sz="1000" i="1" dirty="0" smtClean="0"/>
            </a:br>
            <a:r>
              <a:rPr lang="en-GB" sz="1000" i="1" dirty="0" smtClean="0"/>
              <a:t>You are my centre when I spin away</a:t>
            </a:r>
            <a:br>
              <a:rPr lang="en-GB" sz="1000" i="1" dirty="0" smtClean="0"/>
            </a:br>
            <a:r>
              <a:rPr lang="en-GB" sz="1000" i="1" dirty="0" smtClean="0"/>
              <a:t>Out of control on videotape</a:t>
            </a:r>
            <a:br>
              <a:rPr lang="en-GB" sz="1000" i="1" dirty="0" smtClean="0"/>
            </a:br>
            <a:r>
              <a:rPr lang="en-GB" sz="1000" i="1" dirty="0" smtClean="0"/>
              <a:t>On videotape</a:t>
            </a:r>
            <a:br>
              <a:rPr lang="en-GB" sz="1000" i="1" dirty="0" smtClean="0"/>
            </a:br>
            <a:r>
              <a:rPr lang="en-GB" sz="1000" i="1" dirty="0" smtClean="0"/>
              <a:t>On videotape</a:t>
            </a:r>
            <a:br>
              <a:rPr lang="en-GB" sz="1000" i="1" dirty="0" smtClean="0"/>
            </a:br>
            <a:r>
              <a:rPr lang="en-GB" sz="1000" i="1" dirty="0" smtClean="0"/>
              <a:t>On videotape</a:t>
            </a:r>
            <a:br>
              <a:rPr lang="en-GB" sz="1000" i="1" dirty="0" smtClean="0"/>
            </a:br>
            <a:r>
              <a:rPr lang="en-GB" sz="1000" i="1" dirty="0" smtClean="0"/>
              <a:t/>
            </a:r>
            <a:br>
              <a:rPr lang="en-GB" sz="1000" i="1" dirty="0" smtClean="0"/>
            </a:br>
            <a:r>
              <a:rPr lang="en-GB" sz="1000" i="1" dirty="0" smtClean="0"/>
              <a:t>This is my way of saying goodbye</a:t>
            </a:r>
            <a:br>
              <a:rPr lang="en-GB" sz="1000" i="1" dirty="0" smtClean="0"/>
            </a:br>
            <a:r>
              <a:rPr lang="en-GB" sz="1000" i="1" dirty="0" smtClean="0"/>
              <a:t>Because I can't do it face to face</a:t>
            </a:r>
            <a:br>
              <a:rPr lang="en-GB" sz="1000" i="1" dirty="0" smtClean="0"/>
            </a:br>
            <a:r>
              <a:rPr lang="en-GB" sz="1000" i="1" dirty="0" smtClean="0"/>
              <a:t>So I'm talking to you before</a:t>
            </a:r>
            <a:br>
              <a:rPr lang="en-GB" sz="1000" i="1" dirty="0" smtClean="0"/>
            </a:br>
            <a:r>
              <a:rPr lang="en-GB" sz="1000" i="1" dirty="0" smtClean="0"/>
              <a:t>No matter what happens now</a:t>
            </a:r>
            <a:br>
              <a:rPr lang="en-GB" sz="1000" i="1" dirty="0" smtClean="0"/>
            </a:br>
            <a:r>
              <a:rPr lang="en-GB" sz="1000" i="1" dirty="0" smtClean="0"/>
              <a:t>I won't be afraid</a:t>
            </a:r>
            <a:br>
              <a:rPr lang="en-GB" sz="1000" i="1" dirty="0" smtClean="0"/>
            </a:br>
            <a:r>
              <a:rPr lang="en-GB" sz="1000" i="1" dirty="0" smtClean="0"/>
              <a:t>Because I know</a:t>
            </a:r>
            <a:br>
              <a:rPr lang="en-GB" sz="1000" i="1" dirty="0" smtClean="0"/>
            </a:br>
            <a:r>
              <a:rPr lang="en-GB" sz="1000" i="1" dirty="0" smtClean="0"/>
              <a:t>Today has been the most perfect day I have ever seen </a:t>
            </a:r>
            <a:r>
              <a:rPr lang="en-GB" sz="1000" dirty="0" smtClean="0"/>
              <a:t/>
            </a:r>
            <a:br>
              <a:rPr lang="en-GB" sz="1000" dirty="0" smtClean="0"/>
            </a:br>
            <a:endParaRPr lang="en-GB" sz="1000" dirty="0"/>
          </a:p>
        </p:txBody>
      </p:sp>
      <p:pic>
        <p:nvPicPr>
          <p:cNvPr id="12290" name="Picture 2" descr="http://mymanhenri.com/vimgs/rmxradio/reckoner_cover.jpg"/>
          <p:cNvPicPr>
            <a:picLocks noGrp="1" noChangeAspect="1" noChangeArrowheads="1"/>
          </p:cNvPicPr>
          <p:nvPr>
            <p:ph sz="half" idx="2"/>
          </p:nvPr>
        </p:nvPicPr>
        <p:blipFill>
          <a:blip r:embed="rId3" cstate="print"/>
          <a:srcRect/>
          <a:stretch>
            <a:fillRect/>
          </a:stretch>
        </p:blipFill>
        <p:spPr bwMode="auto">
          <a:xfrm>
            <a:off x="2825734" y="2422515"/>
            <a:ext cx="2500330" cy="2500330"/>
          </a:xfrm>
          <a:prstGeom prst="rect">
            <a:avLst/>
          </a:prstGeom>
          <a:noFill/>
        </p:spPr>
      </p:pic>
      <p:sp>
        <p:nvSpPr>
          <p:cNvPr id="5" name="Rectangle 4"/>
          <p:cNvSpPr/>
          <p:nvPr/>
        </p:nvSpPr>
        <p:spPr>
          <a:xfrm>
            <a:off x="5397502" y="922318"/>
            <a:ext cx="4500594" cy="6790833"/>
          </a:xfrm>
          <a:prstGeom prst="rect">
            <a:avLst/>
          </a:prstGeom>
        </p:spPr>
        <p:txBody>
          <a:bodyPr wrap="square">
            <a:spAutoFit/>
          </a:bodyPr>
          <a:lstStyle/>
          <a:p>
            <a:r>
              <a:rPr lang="en-GB" i="1" dirty="0" err="1" smtClean="0">
                <a:solidFill>
                  <a:schemeClr val="tx1"/>
                </a:solidFill>
              </a:rPr>
              <a:t>Reckoner</a:t>
            </a:r>
            <a:r>
              <a:rPr lang="en-GB" i="1" dirty="0" smtClean="0">
                <a:solidFill>
                  <a:schemeClr val="tx1"/>
                </a:solidFill>
              </a:rPr>
              <a:t> </a:t>
            </a:r>
            <a:r>
              <a:rPr lang="en-GB" dirty="0" smtClean="0">
                <a:solidFill>
                  <a:schemeClr val="tx1"/>
                </a:solidFill>
              </a:rPr>
              <a:t>contains tracks that allude to the Faust myth (quite cryptically!) – but </a:t>
            </a:r>
            <a:r>
              <a:rPr lang="en-GB" i="1" dirty="0" smtClean="0">
                <a:solidFill>
                  <a:schemeClr val="tx1"/>
                </a:solidFill>
              </a:rPr>
              <a:t>Videotape</a:t>
            </a:r>
            <a:r>
              <a:rPr lang="en-GB" dirty="0" smtClean="0">
                <a:solidFill>
                  <a:schemeClr val="tx1"/>
                </a:solidFill>
              </a:rPr>
              <a:t> is the only one that alludes to the character of Mephistopheles directly. This song is very open to interpretation – but our take on this is that Mephistopheles is used in this song as a sort of exposition of man as a sinner, dealing with man’s internal, personal demons: it is told from the perspective of a Faustian figure. Mephistopheles is seen “reaching up to grab” the narrator – the tone of this song can be interpreted as apologetic, so Mephistopheles can be seen as an instigator of irresistible temptations, or as a symbol of the narrator’s inevitable descent into Hell. The “most perfect day” the narrator “has ever seen” can relate to the bargain between Faust and Mephistopheles (Faust’s soul would belong to Mephistopheles if he states that he would like a moment of complete satisfaction to last forever) in Goethe’s </a:t>
            </a:r>
            <a:r>
              <a:rPr lang="en-GB" i="1" dirty="0" smtClean="0">
                <a:solidFill>
                  <a:schemeClr val="tx1"/>
                </a:solidFill>
              </a:rPr>
              <a:t>Faust</a:t>
            </a:r>
            <a:r>
              <a:rPr lang="en-GB" dirty="0" smtClean="0">
                <a:solidFill>
                  <a:schemeClr val="tx1"/>
                </a:solidFill>
              </a:rPr>
              <a:t>. We can see, then, that the narrator is destined to fall, as he makes such a statement.</a:t>
            </a:r>
            <a:endParaRPr lang="en-GB"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80" y="0"/>
            <a:ext cx="9066212" cy="1257300"/>
          </a:xfrm>
        </p:spPr>
        <p:txBody>
          <a:bodyPr/>
          <a:lstStyle/>
          <a:p>
            <a:r>
              <a:rPr lang="en-GB" dirty="0" smtClean="0"/>
              <a:t>Mephistopheles in satire</a:t>
            </a:r>
            <a:endParaRPr lang="en-GB" dirty="0"/>
          </a:p>
        </p:txBody>
      </p:sp>
      <p:sp>
        <p:nvSpPr>
          <p:cNvPr id="3" name="Content Placeholder 2"/>
          <p:cNvSpPr>
            <a:spLocks noGrp="1"/>
          </p:cNvSpPr>
          <p:nvPr>
            <p:ph sz="half" idx="1"/>
          </p:nvPr>
        </p:nvSpPr>
        <p:spPr>
          <a:xfrm>
            <a:off x="0" y="2136763"/>
            <a:ext cx="4456112" cy="4984750"/>
          </a:xfrm>
        </p:spPr>
        <p:txBody>
          <a:bodyPr/>
          <a:lstStyle/>
          <a:p>
            <a:r>
              <a:rPr lang="en-GB" sz="1200" b="1" dirty="0" smtClean="0"/>
              <a:t>(Family Guy</a:t>
            </a:r>
            <a:r>
              <a:rPr lang="en-GB" sz="1200" b="1" dirty="0" smtClean="0"/>
              <a:t>):</a:t>
            </a:r>
            <a:endParaRPr lang="en-GB" sz="1200" b="1" dirty="0" smtClean="0"/>
          </a:p>
          <a:p>
            <a:r>
              <a:rPr lang="en-GB" sz="1200" b="1" dirty="0" smtClean="0"/>
              <a:t>Peter</a:t>
            </a:r>
            <a:r>
              <a:rPr lang="en-GB" sz="1200" dirty="0" smtClean="0"/>
              <a:t>: </a:t>
            </a:r>
            <a:r>
              <a:rPr lang="en-GB" sz="1200" i="1" dirty="0" smtClean="0"/>
              <a:t>[making a birthday wish]</a:t>
            </a:r>
            <a:r>
              <a:rPr lang="en-GB" sz="1200" dirty="0" smtClean="0"/>
              <a:t> I'd sell my soul to be famous. </a:t>
            </a:r>
            <a:r>
              <a:rPr lang="en-GB" sz="1200" i="1" dirty="0" smtClean="0"/>
              <a:t>[Cutaway to Hell. The Devil gets a message instantly]</a:t>
            </a:r>
            <a:r>
              <a:rPr lang="en-GB" sz="1200" dirty="0" smtClean="0"/>
              <a:t> </a:t>
            </a:r>
            <a:br>
              <a:rPr lang="en-GB" sz="1200" dirty="0" smtClean="0"/>
            </a:br>
            <a:r>
              <a:rPr lang="en-GB" sz="1200" b="1" dirty="0" smtClean="0"/>
              <a:t>Devil</a:t>
            </a:r>
            <a:r>
              <a:rPr lang="en-GB" sz="1200" dirty="0" smtClean="0"/>
              <a:t>: </a:t>
            </a:r>
            <a:r>
              <a:rPr lang="en-GB" sz="1200" dirty="0" err="1" smtClean="0"/>
              <a:t>Oop</a:t>
            </a:r>
            <a:r>
              <a:rPr lang="en-GB" sz="1200" dirty="0" smtClean="0"/>
              <a:t>, I got a live one. Peter Griffin. </a:t>
            </a:r>
            <a:br>
              <a:rPr lang="en-GB" sz="1200" dirty="0" smtClean="0"/>
            </a:br>
            <a:r>
              <a:rPr lang="en-GB" sz="1200" b="1" dirty="0" smtClean="0"/>
              <a:t>Assistant</a:t>
            </a:r>
            <a:r>
              <a:rPr lang="en-GB" sz="1200" dirty="0" smtClean="0"/>
              <a:t>: Ooh, sorry, chief. Seems he already sold his soul in 1976 for </a:t>
            </a:r>
            <a:r>
              <a:rPr lang="en-GB" sz="1200" dirty="0" smtClean="0">
                <a:solidFill>
                  <a:schemeClr val="tx1">
                    <a:lumMod val="95000"/>
                    <a:lumOff val="5000"/>
                  </a:schemeClr>
                </a:solidFill>
              </a:rPr>
              <a:t>Bee Gees tickets, and again in 1981 for half a </a:t>
            </a:r>
            <a:r>
              <a:rPr lang="en-GB" sz="1200" dirty="0" err="1" smtClean="0">
                <a:solidFill>
                  <a:schemeClr val="tx1">
                    <a:lumMod val="95000"/>
                    <a:lumOff val="5000"/>
                  </a:schemeClr>
                </a:solidFill>
              </a:rPr>
              <a:t>mallomar</a:t>
            </a:r>
            <a:r>
              <a:rPr lang="en-GB" sz="1200" dirty="0" smtClean="0">
                <a:solidFill>
                  <a:schemeClr val="tx1">
                    <a:lumMod val="95000"/>
                    <a:lumOff val="5000"/>
                  </a:schemeClr>
                </a:solidFill>
              </a:rPr>
              <a:t>. </a:t>
            </a:r>
            <a:br>
              <a:rPr lang="en-GB" sz="1200" dirty="0" smtClean="0">
                <a:solidFill>
                  <a:schemeClr val="tx1">
                    <a:lumMod val="95000"/>
                    <a:lumOff val="5000"/>
                  </a:schemeClr>
                </a:solidFill>
              </a:rPr>
            </a:br>
            <a:r>
              <a:rPr lang="en-GB" sz="1200" b="1" dirty="0" smtClean="0"/>
              <a:t>Devil</a:t>
            </a:r>
            <a:r>
              <a:rPr lang="en-GB" sz="1200" dirty="0" smtClean="0"/>
              <a:t>: Aw, heck, where's a lawyer when I need one? </a:t>
            </a:r>
            <a:r>
              <a:rPr lang="en-GB" sz="1200" i="1" dirty="0" smtClean="0"/>
              <a:t>[behind him, several hundred men holding pitchforks raise their hands]</a:t>
            </a:r>
            <a:r>
              <a:rPr lang="en-GB" sz="1200" dirty="0" smtClean="0"/>
              <a:t> </a:t>
            </a:r>
          </a:p>
          <a:p>
            <a:endParaRPr lang="en-GB" sz="1400" dirty="0"/>
          </a:p>
          <a:p>
            <a:endParaRPr lang="en-GB" sz="1400" dirty="0" smtClean="0"/>
          </a:p>
          <a:p>
            <a:endParaRPr lang="en-GB" sz="1400" dirty="0"/>
          </a:p>
        </p:txBody>
      </p:sp>
      <p:pic>
        <p:nvPicPr>
          <p:cNvPr id="11266" name="Picture 2" descr="Mephistopheles image"/>
          <p:cNvPicPr>
            <a:picLocks noGrp="1" noChangeAspect="1" noChangeArrowheads="1"/>
          </p:cNvPicPr>
          <p:nvPr>
            <p:ph sz="half" idx="2"/>
          </p:nvPr>
        </p:nvPicPr>
        <p:blipFill>
          <a:blip r:embed="rId2" cstate="print"/>
          <a:srcRect/>
          <a:stretch>
            <a:fillRect/>
          </a:stretch>
        </p:blipFill>
        <p:spPr bwMode="auto">
          <a:xfrm>
            <a:off x="4897436" y="3494085"/>
            <a:ext cx="4457700" cy="3022169"/>
          </a:xfrm>
          <a:prstGeom prst="rect">
            <a:avLst/>
          </a:prstGeom>
          <a:noFill/>
        </p:spPr>
      </p:pic>
      <p:sp>
        <p:nvSpPr>
          <p:cNvPr id="8" name="Rectangle 7"/>
          <p:cNvSpPr/>
          <p:nvPr/>
        </p:nvSpPr>
        <p:spPr>
          <a:xfrm>
            <a:off x="4897436" y="2922581"/>
            <a:ext cx="5038725" cy="607602"/>
          </a:xfrm>
          <a:prstGeom prst="rect">
            <a:avLst/>
          </a:prstGeom>
        </p:spPr>
        <p:txBody>
          <a:bodyPr>
            <a:spAutoFit/>
          </a:bodyPr>
          <a:lstStyle/>
          <a:p>
            <a:r>
              <a:rPr lang="en-GB" dirty="0" smtClean="0">
                <a:solidFill>
                  <a:schemeClr val="accent2"/>
                </a:solidFill>
              </a:rPr>
              <a:t>http://www.youtube.com/watch?v=X3ZcZ2h4Ths</a:t>
            </a:r>
            <a:endParaRPr lang="en-GB" dirty="0">
              <a:solidFill>
                <a:schemeClr val="accent2"/>
              </a:solidFill>
            </a:endParaRPr>
          </a:p>
        </p:txBody>
      </p:sp>
      <p:pic>
        <p:nvPicPr>
          <p:cNvPr id="11269" name="Picture 5" descr="treehous4.jpg image by anaisjude"/>
          <p:cNvPicPr>
            <a:picLocks noChangeAspect="1" noChangeArrowheads="1"/>
          </p:cNvPicPr>
          <p:nvPr/>
        </p:nvPicPr>
        <p:blipFill>
          <a:blip r:embed="rId3" cstate="print"/>
          <a:srcRect/>
          <a:stretch>
            <a:fillRect/>
          </a:stretch>
        </p:blipFill>
        <p:spPr bwMode="auto">
          <a:xfrm>
            <a:off x="5254626" y="993755"/>
            <a:ext cx="2786082" cy="1857389"/>
          </a:xfrm>
          <a:prstGeom prst="rect">
            <a:avLst/>
          </a:prstGeom>
          <a:noFill/>
        </p:spPr>
      </p:pic>
      <p:pic>
        <p:nvPicPr>
          <p:cNvPr id="5121" name="Picture 1" descr="Untitled"/>
          <p:cNvPicPr>
            <a:picLocks noChangeAspect="1" noChangeArrowheads="1"/>
          </p:cNvPicPr>
          <p:nvPr/>
        </p:nvPicPr>
        <p:blipFill>
          <a:blip r:embed="rId4" cstate="print"/>
          <a:srcRect/>
          <a:stretch>
            <a:fillRect/>
          </a:stretch>
        </p:blipFill>
        <p:spPr bwMode="auto">
          <a:xfrm>
            <a:off x="468280" y="4137027"/>
            <a:ext cx="3543300" cy="2295525"/>
          </a:xfrm>
          <a:prstGeom prst="rect">
            <a:avLst/>
          </a:prstGeom>
          <a:noFill/>
          <a:ln w="9525">
            <a:noFill/>
            <a:miter lim="800000"/>
            <a:headEnd/>
            <a:tailEnd/>
          </a:ln>
        </p:spPr>
      </p:pic>
      <p:sp>
        <p:nvSpPr>
          <p:cNvPr id="9" name="Rectangle 8"/>
          <p:cNvSpPr/>
          <p:nvPr/>
        </p:nvSpPr>
        <p:spPr>
          <a:xfrm>
            <a:off x="4468808" y="6494481"/>
            <a:ext cx="5038725" cy="865237"/>
          </a:xfrm>
          <a:prstGeom prst="rect">
            <a:avLst/>
          </a:prstGeom>
        </p:spPr>
        <p:txBody>
          <a:bodyPr>
            <a:spAutoFit/>
          </a:bodyPr>
          <a:lstStyle/>
          <a:p>
            <a:r>
              <a:rPr lang="en-GB" u="sng" dirty="0" smtClean="0">
                <a:hlinkClick r:id="rId5"/>
              </a:rPr>
              <a:t>http</a:t>
            </a:r>
            <a:r>
              <a:rPr lang="en-GB" u="sng" dirty="0" smtClean="0">
                <a:hlinkClick r:id="rId5"/>
              </a:rPr>
              <a:t>://</a:t>
            </a:r>
            <a:r>
              <a:rPr lang="en-GB" u="sng" dirty="0" smtClean="0">
                <a:hlinkClick r:id="rId5"/>
              </a:rPr>
              <a:t>www.morethings.com/fan/saturday_night_live/jon_lovitz/mephistopheles_photo_gallery-01.htm</a:t>
            </a:r>
            <a:r>
              <a:rPr lang="en-GB" u="sng" dirty="0" smtClean="0"/>
              <a:t> </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6842" y="779441"/>
            <a:ext cx="4456112" cy="4984750"/>
          </a:xfrm>
        </p:spPr>
        <p:txBody>
          <a:bodyPr/>
          <a:lstStyle/>
          <a:p>
            <a:r>
              <a:rPr lang="en-GB" sz="1400" dirty="0" smtClean="0"/>
              <a:t>In popular satire, the devil is not necessarily named as Mephistopheles, but is depicted as a cartoonish, exaggerated devil making pacts with characters that audiences are familiar with (such as Flanders-devil in </a:t>
            </a:r>
            <a:r>
              <a:rPr lang="en-GB" sz="1400" i="1" dirty="0" smtClean="0"/>
              <a:t>The Simpsons </a:t>
            </a:r>
            <a:r>
              <a:rPr lang="en-GB" sz="1400" dirty="0" smtClean="0"/>
              <a:t>or The Devil in </a:t>
            </a:r>
            <a:r>
              <a:rPr lang="en-GB" sz="1400" i="1" dirty="0" smtClean="0"/>
              <a:t>Family Guy</a:t>
            </a:r>
            <a:r>
              <a:rPr lang="en-GB" sz="1400" dirty="0" smtClean="0"/>
              <a:t>). The devil is also depicted as someone that is somehow thwarted by mundane aspects of today’s society, such as court/legal cases (</a:t>
            </a:r>
            <a:r>
              <a:rPr lang="en-GB" sz="1400" dirty="0" err="1" smtClean="0"/>
              <a:t>xkcd</a:t>
            </a:r>
            <a:r>
              <a:rPr lang="en-GB" sz="1400" dirty="0" smtClean="0"/>
              <a:t> </a:t>
            </a:r>
            <a:r>
              <a:rPr lang="en-GB" sz="1400" dirty="0" err="1" smtClean="0"/>
              <a:t>webcomic</a:t>
            </a:r>
            <a:r>
              <a:rPr lang="en-GB" sz="1400" dirty="0" smtClean="0"/>
              <a:t>, </a:t>
            </a:r>
            <a:r>
              <a:rPr lang="en-GB" sz="1400" i="1" dirty="0" smtClean="0"/>
              <a:t>Saturday Night Live</a:t>
            </a:r>
            <a:r>
              <a:rPr lang="en-GB" sz="1400" dirty="0" smtClean="0"/>
              <a:t>). They are often shown as stereotypical images of the devil, with red clothing/capes and horns, making them instantly recognisable. Each example also uses colloquial, everyday language, making them almost identifiable with audience. </a:t>
            </a:r>
          </a:p>
          <a:p>
            <a:pPr lvl="0"/>
            <a:r>
              <a:rPr lang="en-GB" sz="1400" dirty="0" smtClean="0"/>
              <a:t>Devils dwarfed by aspects of a contemporary capitalist society – cynical look at contemporary life as we recognise the things that would once have been considered as sins?</a:t>
            </a:r>
          </a:p>
          <a:p>
            <a:pPr lvl="0"/>
            <a:r>
              <a:rPr lang="en-GB" sz="1400" dirty="0" smtClean="0"/>
              <a:t>Recognition of the devil not as a literal presence, but rather used as device to illustrate man’s evils/flaws/stupidity (the latter referring particularly to the likes of </a:t>
            </a:r>
            <a:r>
              <a:rPr lang="en-GB" sz="1400" i="1" dirty="0" smtClean="0"/>
              <a:t>The Simpsons</a:t>
            </a:r>
            <a:r>
              <a:rPr lang="en-GB" sz="1400" dirty="0" smtClean="0"/>
              <a:t>, </a:t>
            </a:r>
            <a:r>
              <a:rPr lang="en-GB" sz="1400" i="1" dirty="0" smtClean="0"/>
              <a:t>Family Guy</a:t>
            </a:r>
            <a:r>
              <a:rPr lang="en-GB" sz="1400" dirty="0" smtClean="0"/>
              <a:t>, </a:t>
            </a:r>
            <a:r>
              <a:rPr lang="en-GB" sz="1400" i="1" dirty="0" err="1" smtClean="0"/>
              <a:t>Pinky</a:t>
            </a:r>
            <a:r>
              <a:rPr lang="en-GB" sz="1400" i="1" dirty="0" smtClean="0"/>
              <a:t> and the Brain</a:t>
            </a:r>
            <a:r>
              <a:rPr lang="en-GB" sz="1400" dirty="0" smtClean="0"/>
              <a:t>), or man’s internal demons</a:t>
            </a:r>
          </a:p>
          <a:p>
            <a:pPr lvl="0"/>
            <a:r>
              <a:rPr lang="en-GB" sz="1400" dirty="0" smtClean="0"/>
              <a:t>Maybe even a comment on how complacent/arrogant society might have become? Idea of being able to argue way out of anything: trivialising the Devil and his powers.   </a:t>
            </a:r>
          </a:p>
          <a:p>
            <a:endParaRPr lang="en-GB" sz="1400" dirty="0"/>
          </a:p>
        </p:txBody>
      </p:sp>
      <p:pic>
        <p:nvPicPr>
          <p:cNvPr id="5" name="Picture 3" descr="faust_20"/>
          <p:cNvPicPr>
            <a:picLocks noGrp="1" noChangeAspect="1" noChangeArrowheads="1"/>
          </p:cNvPicPr>
          <p:nvPr>
            <p:ph sz="half" idx="2"/>
          </p:nvPr>
        </p:nvPicPr>
        <p:blipFill>
          <a:blip r:embed="rId2" cstate="print"/>
          <a:srcRect/>
          <a:stretch>
            <a:fillRect/>
          </a:stretch>
        </p:blipFill>
        <p:spPr bwMode="auto">
          <a:xfrm>
            <a:off x="5754692" y="1636697"/>
            <a:ext cx="3786214" cy="378621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Post-Christian Mephistopheles</a:t>
            </a:r>
            <a:endParaRPr lang="en-GB" dirty="0"/>
          </a:p>
        </p:txBody>
      </p:sp>
      <p:sp>
        <p:nvSpPr>
          <p:cNvPr id="3" name="Content Placeholder 2"/>
          <p:cNvSpPr>
            <a:spLocks noGrp="1"/>
          </p:cNvSpPr>
          <p:nvPr>
            <p:ph sz="half" idx="1"/>
          </p:nvPr>
        </p:nvSpPr>
        <p:spPr>
          <a:xfrm>
            <a:off x="539718" y="1779573"/>
            <a:ext cx="4456112" cy="4984750"/>
          </a:xfrm>
        </p:spPr>
        <p:txBody>
          <a:bodyPr/>
          <a:lstStyle/>
          <a:p>
            <a:r>
              <a:rPr lang="en-GB" sz="2400" dirty="0" smtClean="0"/>
              <a:t>Starting with the Enlightenment there was a move towards rationalism when the idea of the Devil was seen more as a symbol of an internal struggle, rather than a literal metaphysical struggle, as in the time of the </a:t>
            </a:r>
            <a:r>
              <a:rPr lang="en-GB" sz="2400" dirty="0" err="1" smtClean="0"/>
              <a:t>Faustbook</a:t>
            </a:r>
            <a:r>
              <a:rPr lang="en-GB" sz="2400" dirty="0" smtClean="0"/>
              <a:t>. Goethe “always vehemently denied the literal existence of the Christian devil.”</a:t>
            </a:r>
            <a:endParaRPr lang="en-GB" sz="2400" dirty="0"/>
          </a:p>
        </p:txBody>
      </p:sp>
      <p:sp>
        <p:nvSpPr>
          <p:cNvPr id="4" name="Content Placeholder 3"/>
          <p:cNvSpPr>
            <a:spLocks noGrp="1"/>
          </p:cNvSpPr>
          <p:nvPr>
            <p:ph sz="half" idx="2"/>
          </p:nvPr>
        </p:nvSpPr>
        <p:spPr/>
        <p:txBody>
          <a:bodyPr/>
          <a:lstStyle/>
          <a:p>
            <a:r>
              <a:rPr lang="en-GB" sz="2400" dirty="0" smtClean="0"/>
              <a:t>So nowadays, it’s more external than internal as it deals with our own personal demons. There is more concentration on the self but the character of the devil is as good a representation of this as any.</a:t>
            </a:r>
          </a:p>
          <a:p>
            <a:r>
              <a:rPr lang="en-GB" sz="2400" dirty="0" smtClean="0"/>
              <a:t> In some adaptations, such as David Mamet’s play the Mephistopheles figure is a banker-a human being. </a:t>
            </a:r>
            <a:endParaRPr lang="en-GB" sz="2400" dirty="0"/>
          </a:p>
        </p:txBody>
      </p:sp>
    </p:spTree>
  </p:cSld>
  <p:clrMapOvr>
    <a:masterClrMapping/>
  </p:clrMapOvr>
</p:sld>
</file>

<file path=ppt/theme/theme1.xml><?xml version="1.0" encoding="utf-8"?>
<a:theme xmlns:a="http://schemas.openxmlformats.org/drawingml/2006/main" name="Faust_Presenttion[1]">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Gothic"/>
        <a:cs typeface="MS Gothic"/>
      </a:majorFont>
      <a:minorFont>
        <a:latin typeface="Arial"/>
        <a:ea typeface="MS Gothic"/>
        <a:cs typeface="MS 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Faust_Presenttion[1]</Template>
  <TotalTime>66</TotalTime>
  <Words>1274</Words>
  <Application>Microsoft Office PowerPoint</Application>
  <PresentationFormat>Custom</PresentationFormat>
  <Paragraphs>53</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Faust_Presenttion[1]</vt:lpstr>
      <vt:lpstr>Slide 1</vt:lpstr>
      <vt:lpstr>'Mephisto' in Marvel Comics</vt:lpstr>
      <vt:lpstr>Slide 3</vt:lpstr>
      <vt:lpstr>Mephisto-The Movie</vt:lpstr>
      <vt:lpstr>Mr.Mistoffelees</vt:lpstr>
      <vt:lpstr>‘Videotape’ - Radiohead</vt:lpstr>
      <vt:lpstr>Mephistopheles in satire</vt:lpstr>
      <vt:lpstr>Slide 8</vt:lpstr>
      <vt:lpstr>Post-Christian Mephistopheles</vt:lpstr>
      <vt:lpstr>Post-Christian Mephistopheles</vt:lpstr>
      <vt:lpstr>  Watch this space:   New Faust movie currently in production, with Moritz Bleibtreu cast as Mephisto… http://www.dreadcentral.com/news/33088/moritz-bleibtreu-set-play-faust-remake http://www.imdb.com/title/tt1494712/ </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Services</dc:creator>
  <cp:lastModifiedBy>IT Services</cp:lastModifiedBy>
  <cp:revision>7</cp:revision>
  <cp:lastPrinted>1601-01-01T00:00:00Z</cp:lastPrinted>
  <dcterms:created xsi:type="dcterms:W3CDTF">2009-10-27T16:08:51Z</dcterms:created>
  <dcterms:modified xsi:type="dcterms:W3CDTF">2009-11-03T16:56:54Z</dcterms:modified>
</cp:coreProperties>
</file>