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16012" y="1904999"/>
            <a:ext cx="6938963" cy="1582271"/>
          </a:xfrm>
        </p:spPr>
        <p:txBody>
          <a:bodyPr anchor="b" anchorCtr="0"/>
          <a:lstStyle>
            <a:lvl1pPr>
              <a:lnSpc>
                <a:spcPct val="95000"/>
              </a:lnSpc>
              <a:defRPr sz="6600"/>
            </a:lvl1pPr>
          </a:lstStyle>
          <a:p>
            <a:r>
              <a:rPr lang="en-GB" smtClean="0"/>
              <a:t>Click to edit Master title style</a:t>
            </a:r>
            <a:endParaRPr lang="en-US" dirty="0"/>
          </a:p>
        </p:txBody>
      </p:sp>
      <p:sp>
        <p:nvSpPr>
          <p:cNvPr id="3" name="Subtitle 2"/>
          <p:cNvSpPr>
            <a:spLocks noGrp="1"/>
          </p:cNvSpPr>
          <p:nvPr>
            <p:ph type="subTitle" idx="1"/>
          </p:nvPr>
        </p:nvSpPr>
        <p:spPr>
          <a:xfrm>
            <a:off x="1116013" y="3487271"/>
            <a:ext cx="6938961" cy="1143000"/>
          </a:xfrm>
        </p:spPr>
        <p:txBody>
          <a:bodyPr/>
          <a:lstStyle>
            <a:lvl1pPr marL="0" indent="0" algn="ctr">
              <a:spcBef>
                <a:spcPts val="300"/>
              </a:spcBef>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a:xfrm>
            <a:off x="5907741" y="5715000"/>
            <a:ext cx="2133600" cy="275478"/>
          </a:xfrm>
        </p:spPr>
        <p:txBody>
          <a:bodyPr/>
          <a:lstStyle>
            <a:lvl1pPr>
              <a:defRPr>
                <a:solidFill>
                  <a:schemeClr val="bg2">
                    <a:lumMod val="60000"/>
                    <a:lumOff val="40000"/>
                  </a:schemeClr>
                </a:solidFill>
              </a:defRPr>
            </a:lvl1p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a:xfrm>
            <a:off x="1102659" y="5715000"/>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5715000"/>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4686766"/>
            <a:ext cx="7315200" cy="400705"/>
          </a:xfrm>
          <a:prstGeom prst="rect">
            <a:avLst/>
          </a:prstGeom>
        </p:spPr>
      </p:pic>
      <p:pic>
        <p:nvPicPr>
          <p:cNvPr id="10" name="Picture 9" descr="coverAccentTop.png"/>
          <p:cNvPicPr>
            <a:picLocks noChangeAspect="1"/>
          </p:cNvPicPr>
          <p:nvPr/>
        </p:nvPicPr>
        <p:blipFill>
          <a:blip r:embed="rId4"/>
          <a:stretch>
            <a:fillRect/>
          </a:stretch>
        </p:blipFill>
        <p:spPr>
          <a:xfrm>
            <a:off x="914400" y="1619136"/>
            <a:ext cx="7315200" cy="39138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4754083" y="673398"/>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4754083" y="5636584"/>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7774169" y="5636584"/>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7774169" y="673398"/>
            <a:ext cx="742950" cy="361950"/>
          </a:xfrm>
          <a:prstGeom prst="rect">
            <a:avLst/>
          </a:prstGeom>
          <a:noFill/>
        </p:spPr>
      </p:pic>
      <p:sp>
        <p:nvSpPr>
          <p:cNvPr id="2" name="Title 1"/>
          <p:cNvSpPr>
            <a:spLocks noGrp="1"/>
          </p:cNvSpPr>
          <p:nvPr>
            <p:ph type="title"/>
          </p:nvPr>
        </p:nvSpPr>
        <p:spPr>
          <a:xfrm>
            <a:off x="838200" y="914400"/>
            <a:ext cx="3429000" cy="1371600"/>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GB" smtClean="0"/>
              <a:t>Click to edit Master title style</a:t>
            </a:r>
            <a:endParaRPr lang="en-US" dirty="0"/>
          </a:p>
        </p:txBody>
      </p:sp>
      <p:sp>
        <p:nvSpPr>
          <p:cNvPr id="3" name="Picture Placeholder 2"/>
          <p:cNvSpPr>
            <a:spLocks noGrp="1"/>
          </p:cNvSpPr>
          <p:nvPr>
            <p:ph type="pic" idx="1"/>
          </p:nvPr>
        </p:nvSpPr>
        <p:spPr>
          <a:xfrm>
            <a:off x="5081121" y="914400"/>
            <a:ext cx="3108960" cy="4815841"/>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838200" y="2667001"/>
            <a:ext cx="3429000" cy="2895600"/>
          </a:xfrm>
        </p:spPr>
        <p:txBody>
          <a:bodyPr vert="horz" lIns="91440" tIns="45720" rIns="91440" bIns="45720" rtlCol="0">
            <a:normAutofit/>
          </a:bodyPr>
          <a:lstStyle>
            <a:lvl1pPr marL="0" indent="0" algn="ctr">
              <a:spcBef>
                <a:spcPts val="500"/>
              </a:spcBef>
              <a:buNone/>
              <a:defRPr lang="en-US" sz="18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29/11/2018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8" name="Picture 2" descr="captionAccent.png"/>
          <p:cNvPicPr>
            <a:picLocks noChangeAspect="1" noChangeArrowheads="1"/>
          </p:cNvPicPr>
          <p:nvPr/>
        </p:nvPicPr>
        <p:blipFill>
          <a:blip r:embed="rId4"/>
          <a:srcRect/>
          <a:stretch>
            <a:fillRect/>
          </a:stretch>
        </p:blipFill>
        <p:spPr bwMode="auto">
          <a:xfrm>
            <a:off x="838200" y="2326341"/>
            <a:ext cx="3429000" cy="24030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1752600" y="565897"/>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1752600" y="4128247"/>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6648450" y="4128247"/>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6648450"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GB" smtClean="0"/>
              <a:t>Click to edit Master title style</a:t>
            </a:r>
            <a:endParaRPr lang="en-US" dirty="0"/>
          </a:p>
        </p:txBody>
      </p:sp>
      <p:sp>
        <p:nvSpPr>
          <p:cNvPr id="3" name="Picture Placeholder 2"/>
          <p:cNvSpPr>
            <a:spLocks noGrp="1"/>
          </p:cNvSpPr>
          <p:nvPr>
            <p:ph type="pic" idx="1"/>
          </p:nvPr>
        </p:nvSpPr>
        <p:spPr>
          <a:xfrm>
            <a:off x="2286000" y="780826"/>
            <a:ext cx="45720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29/11/2018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pic>
        <p:nvPicPr>
          <p:cNvPr id="15" name="Picture 3" descr="scrollwork-Bottom.png"/>
          <p:cNvPicPr>
            <a:picLocks noChangeAspect="1" noChangeArrowheads="1"/>
          </p:cNvPicPr>
          <p:nvPr/>
        </p:nvPicPr>
        <p:blipFill>
          <a:blip r:embed="rId2"/>
          <a:srcRect/>
          <a:stretch>
            <a:fillRect/>
          </a:stretch>
        </p:blipFill>
        <p:spPr bwMode="auto">
          <a:xfrm flipH="1">
            <a:off x="993402" y="4128247"/>
            <a:ext cx="742950" cy="361950"/>
          </a:xfrm>
          <a:prstGeom prst="rect">
            <a:avLst/>
          </a:prstGeom>
          <a:noFill/>
        </p:spPr>
      </p:pic>
      <p:pic>
        <p:nvPicPr>
          <p:cNvPr id="4099" name="Picture 3" descr="scrollwork-Bottom.png"/>
          <p:cNvPicPr>
            <a:picLocks noChangeAspect="1" noChangeArrowheads="1"/>
          </p:cNvPicPr>
          <p:nvPr/>
        </p:nvPicPr>
        <p:blipFill>
          <a:blip r:embed="rId2"/>
          <a:srcRect/>
          <a:stretch>
            <a:fillRect/>
          </a:stretch>
        </p:blipFill>
        <p:spPr bwMode="auto">
          <a:xfrm>
            <a:off x="7407649" y="4128247"/>
            <a:ext cx="742950" cy="361950"/>
          </a:xfrm>
          <a:prstGeom prst="rect">
            <a:avLst/>
          </a:prstGeom>
          <a:noFill/>
        </p:spPr>
      </p:pic>
      <p:pic>
        <p:nvPicPr>
          <p:cNvPr id="12" name="Picture 2" descr="scrollwork-Top.png"/>
          <p:cNvPicPr>
            <a:picLocks noChangeAspect="1" noChangeArrowheads="1"/>
          </p:cNvPicPr>
          <p:nvPr/>
        </p:nvPicPr>
        <p:blipFill>
          <a:blip r:embed="rId3"/>
          <a:srcRect/>
          <a:stretch>
            <a:fillRect/>
          </a:stretch>
        </p:blipFill>
        <p:spPr bwMode="auto">
          <a:xfrm flipH="1">
            <a:off x="993402" y="565897"/>
            <a:ext cx="742950" cy="361950"/>
          </a:xfrm>
          <a:prstGeom prst="rect">
            <a:avLst/>
          </a:prstGeom>
          <a:noFill/>
        </p:spPr>
      </p:pic>
      <p:pic>
        <p:nvPicPr>
          <p:cNvPr id="4098" name="Picture 2" descr="scrollwork-Top.png"/>
          <p:cNvPicPr>
            <a:picLocks noChangeAspect="1" noChangeArrowheads="1"/>
          </p:cNvPicPr>
          <p:nvPr/>
        </p:nvPicPr>
        <p:blipFill>
          <a:blip r:embed="rId3"/>
          <a:srcRect/>
          <a:stretch>
            <a:fillRect/>
          </a:stretch>
        </p:blipFill>
        <p:spPr bwMode="auto">
          <a:xfrm>
            <a:off x="7407649"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GB" smtClean="0"/>
              <a:t>Click to edit Master title style</a:t>
            </a:r>
            <a:endParaRPr lang="en-US" dirty="0"/>
          </a:p>
        </p:txBody>
      </p:sp>
      <p:sp>
        <p:nvSpPr>
          <p:cNvPr id="3" name="Picture Placeholder 2"/>
          <p:cNvSpPr>
            <a:spLocks noGrp="1"/>
          </p:cNvSpPr>
          <p:nvPr>
            <p:ph type="pic" idx="1"/>
          </p:nvPr>
        </p:nvSpPr>
        <p:spPr>
          <a:xfrm>
            <a:off x="1524000"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29/11/2018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
        <p:nvSpPr>
          <p:cNvPr id="14" name="Picture Placeholder 2"/>
          <p:cNvSpPr>
            <a:spLocks noGrp="1"/>
          </p:cNvSpPr>
          <p:nvPr>
            <p:ph type="pic" idx="13"/>
          </p:nvPr>
        </p:nvSpPr>
        <p:spPr>
          <a:xfrm>
            <a:off x="4912659"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838200" y="2084294"/>
            <a:ext cx="7543800" cy="3639670"/>
          </a:xfrm>
        </p:spPr>
        <p:txBody>
          <a:bodyPr vert="eaVert"/>
          <a:lstStyle>
            <a:lvl5pPr>
              <a:defRPr/>
            </a:lvl5pPr>
            <a:lvl6pPr marL="2286000">
              <a:defRPr/>
            </a:lvl6pPr>
            <a:lvl7pPr marL="2286000">
              <a:defRPr/>
            </a:lvl7pPr>
            <a:lvl8pPr marL="2286000">
              <a:defRPr/>
            </a:lvl8pPr>
            <a:lvl9pPr marL="2286000">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922048"/>
            <a:ext cx="1676400" cy="4814888"/>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838200" y="922048"/>
            <a:ext cx="5638800" cy="4814888"/>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5122" name="Picture 2" descr="verticalAccent.png"/>
          <p:cNvPicPr>
            <a:picLocks noChangeAspect="1" noChangeArrowheads="1"/>
          </p:cNvPicPr>
          <p:nvPr/>
        </p:nvPicPr>
        <p:blipFill>
          <a:blip r:embed="rId2"/>
          <a:srcRect/>
          <a:stretch>
            <a:fillRect/>
          </a:stretch>
        </p:blipFill>
        <p:spPr bwMode="auto">
          <a:xfrm>
            <a:off x="6626225" y="860612"/>
            <a:ext cx="247364" cy="49377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en-GB" smtClean="0"/>
              <a:t>Click to edit Master title style</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3915801"/>
            <a:ext cx="7315200" cy="400705"/>
          </a:xfrm>
          <a:prstGeom prst="rect">
            <a:avLst/>
          </a:prstGeom>
        </p:spPr>
      </p:pic>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16012" y="1904998"/>
            <a:ext cx="6938964" cy="1582271"/>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600" kern="1200">
                <a:solidFill>
                  <a:schemeClr val="tx1"/>
                </a:solidFill>
                <a:latin typeface="+mj-lt"/>
                <a:ea typeface="+mj-ea"/>
                <a:cs typeface="+mj-cs"/>
              </a:defRPr>
            </a:lvl1pPr>
          </a:lstStyle>
          <a:p>
            <a:r>
              <a:rPr lang="en-GB" smtClean="0"/>
              <a:t>Click to edit Master title style</a:t>
            </a:r>
            <a:endParaRPr lang="en-US" dirty="0"/>
          </a:p>
        </p:txBody>
      </p:sp>
      <p:sp>
        <p:nvSpPr>
          <p:cNvPr id="3" name="Text Placeholder 2"/>
          <p:cNvSpPr>
            <a:spLocks noGrp="1"/>
          </p:cNvSpPr>
          <p:nvPr>
            <p:ph type="body" idx="1"/>
          </p:nvPr>
        </p:nvSpPr>
        <p:spPr>
          <a:xfrm>
            <a:off x="1116012" y="3487271"/>
            <a:ext cx="6938960" cy="1143000"/>
          </a:xfrm>
        </p:spPr>
        <p:txBody>
          <a:bodyPr vert="horz" lIns="91440" tIns="45720" rIns="91440" bIns="45720" rtlCol="0">
            <a:normAutofit/>
          </a:bodyPr>
          <a:lstStyle>
            <a:lvl1pPr marL="0" indent="0" algn="ctr" defTabSz="914400" rtl="0" eaLnBrk="1" latinLnBrk="0" hangingPunct="1">
              <a:spcBef>
                <a:spcPts val="300"/>
              </a:spcBef>
              <a:buSzPct val="100000"/>
              <a:buFont typeface="Wingdings" pitchFamily="2" charset="2"/>
              <a:buNone/>
              <a:defRPr lang="en-US" sz="1800" kern="1200" smtClean="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28EAFA9-7502-42D3-9B79-C38E938C236F}" type="datetimeFigureOut">
              <a:rPr lang="en-US" smtClean="0"/>
              <a:t>29/11/2018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1026" name="Picture 2" descr="SectionAccentTop.png"/>
          <p:cNvPicPr>
            <a:picLocks noChangeAspect="1" noChangeArrowheads="1"/>
          </p:cNvPicPr>
          <p:nvPr/>
        </p:nvPicPr>
        <p:blipFill>
          <a:blip r:embed="rId2"/>
          <a:srcRect/>
          <a:stretch>
            <a:fillRect/>
          </a:stretch>
        </p:blipFill>
        <p:spPr bwMode="auto">
          <a:xfrm>
            <a:off x="914400" y="1618488"/>
            <a:ext cx="7315200" cy="356382"/>
          </a:xfrm>
          <a:prstGeom prst="rect">
            <a:avLst/>
          </a:prstGeom>
          <a:noFill/>
        </p:spPr>
      </p:pic>
      <p:pic>
        <p:nvPicPr>
          <p:cNvPr id="1027" name="Picture 3" descr="SectionAccentBottom.png"/>
          <p:cNvPicPr>
            <a:picLocks noChangeAspect="1" noChangeArrowheads="1"/>
          </p:cNvPicPr>
          <p:nvPr/>
        </p:nvPicPr>
        <p:blipFill>
          <a:blip r:embed="rId3"/>
          <a:srcRect/>
          <a:stretch>
            <a:fillRect/>
          </a:stretch>
        </p:blipFill>
        <p:spPr bwMode="auto">
          <a:xfrm>
            <a:off x="914400" y="4690872"/>
            <a:ext cx="7315200" cy="356382"/>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838200"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Content Placeholder 3"/>
          <p:cNvSpPr>
            <a:spLocks noGrp="1"/>
          </p:cNvSpPr>
          <p:nvPr>
            <p:ph sz="half" idx="2"/>
          </p:nvPr>
        </p:nvSpPr>
        <p:spPr>
          <a:xfrm>
            <a:off x="4926106"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5013" indent="-282575">
              <a:defRPr sz="1800"/>
            </a:lvl7pPr>
            <a:lvl8pPr marL="2287588" indent="-282575">
              <a:defRPr sz="1800"/>
            </a:lvl8pPr>
            <a:lvl9pPr marL="2568575" indent="-2809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628EAFA9-7502-42D3-9B79-C38E938C236F}" type="datetimeFigureOut">
              <a:rPr lang="en-US" smtClean="0"/>
              <a:t>29/11/2018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181100"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38200"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4163">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5" name="Text Placeholder 4"/>
          <p:cNvSpPr>
            <a:spLocks noGrp="1"/>
          </p:cNvSpPr>
          <p:nvPr>
            <p:ph type="body" sz="quarter" idx="3"/>
          </p:nvPr>
        </p:nvSpPr>
        <p:spPr>
          <a:xfrm>
            <a:off x="5269006"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926106"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628EAFA9-7502-42D3-9B79-C38E938C236F}" type="datetimeFigureOut">
              <a:rPr lang="en-US" smtClean="0"/>
              <a:t>29/11/2018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57B0AA-AC8E-4463-ADAC-E87D09B82E4F}" type="slidenum">
              <a:rPr lang="en-US" smtClean="0"/>
              <a:t>‹#›</a:t>
            </a:fld>
            <a:endParaRPr lang="en-US"/>
          </a:p>
        </p:txBody>
      </p:sp>
      <p:pic>
        <p:nvPicPr>
          <p:cNvPr id="2050" name="Picture 2" descr="comparisonRule.png"/>
          <p:cNvPicPr>
            <a:picLocks noChangeAspect="1" noChangeArrowheads="1"/>
          </p:cNvPicPr>
          <p:nvPr/>
        </p:nvPicPr>
        <p:blipFill>
          <a:blip r:embed="rId3"/>
          <a:srcRect/>
          <a:stretch>
            <a:fillRect/>
          </a:stretch>
        </p:blipFill>
        <p:spPr bwMode="auto">
          <a:xfrm>
            <a:off x="1247775" y="2686050"/>
            <a:ext cx="2609850" cy="133350"/>
          </a:xfrm>
          <a:prstGeom prst="rect">
            <a:avLst/>
          </a:prstGeom>
          <a:noFill/>
        </p:spPr>
      </p:pic>
      <p:pic>
        <p:nvPicPr>
          <p:cNvPr id="12" name="Picture 2" descr="comparisonRule.png"/>
          <p:cNvPicPr>
            <a:picLocks noChangeAspect="1" noChangeArrowheads="1"/>
          </p:cNvPicPr>
          <p:nvPr/>
        </p:nvPicPr>
        <p:blipFill>
          <a:blip r:embed="rId3"/>
          <a:srcRect/>
          <a:stretch>
            <a:fillRect/>
          </a:stretch>
        </p:blipFill>
        <p:spPr bwMode="auto">
          <a:xfrm>
            <a:off x="5335681" y="2686050"/>
            <a:ext cx="2609850" cy="13335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28EAFA9-7502-42D3-9B79-C38E938C236F}" type="datetimeFigureOut">
              <a:rPr lang="en-US" smtClean="0"/>
              <a:t>29/11/2018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EAFA9-7502-42D3-9B79-C38E938C236F}" type="datetimeFigureOut">
              <a:rPr lang="en-US" smtClean="0"/>
              <a:t>29/11/2018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429000" cy="1371600"/>
          </a:xfrm>
        </p:spPr>
        <p:txBody>
          <a:bodyPr anchor="b">
            <a:noAutofit/>
          </a:bodyPr>
          <a:lstStyle>
            <a:lvl1pPr algn="ctr">
              <a:defRPr sz="3600" b="0"/>
            </a:lvl1pPr>
          </a:lstStyle>
          <a:p>
            <a:r>
              <a:rPr lang="en-GB" smtClean="0"/>
              <a:t>Click to edit Master title style</a:t>
            </a:r>
            <a:endParaRPr lang="en-US" dirty="0"/>
          </a:p>
        </p:txBody>
      </p:sp>
      <p:sp>
        <p:nvSpPr>
          <p:cNvPr id="3" name="Content Placeholder 2"/>
          <p:cNvSpPr>
            <a:spLocks noGrp="1"/>
          </p:cNvSpPr>
          <p:nvPr>
            <p:ph idx="1"/>
          </p:nvPr>
        </p:nvSpPr>
        <p:spPr>
          <a:xfrm>
            <a:off x="4926106" y="914400"/>
            <a:ext cx="3429000" cy="4815841"/>
          </a:xfrm>
        </p:spPr>
        <p:txBody>
          <a:bodyPr>
            <a:normAutofit/>
          </a:bodyPr>
          <a:lstStyle>
            <a:lvl1pPr marL="341313" indent="-341313">
              <a:defRPr sz="2200"/>
            </a:lvl1pPr>
            <a:lvl2pPr marL="631825" indent="-284163">
              <a:defRPr sz="2000"/>
            </a:lvl2pPr>
            <a:lvl3pPr marL="914400" indent="-284163">
              <a:defRPr sz="1800"/>
            </a:lvl3pPr>
            <a:lvl4pPr marL="1196975" indent="-284163">
              <a:defRPr sz="1800"/>
            </a:lvl4pPr>
            <a:lvl5pPr marL="1487488" indent="-284163">
              <a:defRPr sz="1800"/>
            </a:lvl5pPr>
            <a:lvl6pPr marL="1770063" indent="-284163">
              <a:defRPr sz="1800"/>
            </a:lvl6pPr>
            <a:lvl7pPr marL="2060575" indent="-284163">
              <a:defRPr sz="1800"/>
            </a:lvl7pPr>
            <a:lvl8pPr marL="2344738" indent="-284163">
              <a:defRPr sz="1800"/>
            </a:lvl8pPr>
            <a:lvl9pPr marL="2627313" indent="-2841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838200" y="2667001"/>
            <a:ext cx="3429000" cy="2895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29/11/2018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3074" name="Picture 2" descr="captionAccent.png"/>
          <p:cNvPicPr>
            <a:picLocks noChangeAspect="1" noChangeArrowheads="1"/>
          </p:cNvPicPr>
          <p:nvPr/>
        </p:nvPicPr>
        <p:blipFill>
          <a:blip r:embed="rId2"/>
          <a:srcRect/>
          <a:stretch>
            <a:fillRect/>
          </a:stretch>
        </p:blipFill>
        <p:spPr bwMode="auto">
          <a:xfrm>
            <a:off x="838200" y="2326341"/>
            <a:ext cx="3429000" cy="24030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interiorEdging.png"/>
          <p:cNvPicPr>
            <a:picLocks noChangeAspect="1"/>
          </p:cNvPicPr>
          <p:nvPr/>
        </p:nvPicPr>
        <p:blipFill>
          <a:blip r:embed="rId16"/>
          <a:stretch>
            <a:fillRect/>
          </a:stretch>
        </p:blipFill>
        <p:spPr>
          <a:xfrm>
            <a:off x="0" y="0"/>
            <a:ext cx="9144000" cy="6858000"/>
          </a:xfrm>
          <a:prstGeom prst="rect">
            <a:avLst/>
          </a:prstGeom>
        </p:spPr>
      </p:pic>
      <p:sp>
        <p:nvSpPr>
          <p:cNvPr id="2" name="Title Placeholder 1"/>
          <p:cNvSpPr>
            <a:spLocks noGrp="1"/>
          </p:cNvSpPr>
          <p:nvPr>
            <p:ph type="title"/>
          </p:nvPr>
        </p:nvSpPr>
        <p:spPr>
          <a:xfrm>
            <a:off x="800100" y="381000"/>
            <a:ext cx="7543800" cy="1371600"/>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097280" y="2084294"/>
            <a:ext cx="6949440" cy="363967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553200" y="6118412"/>
            <a:ext cx="2133600" cy="275478"/>
          </a:xfrm>
          <a:prstGeom prst="rect">
            <a:avLst/>
          </a:prstGeom>
        </p:spPr>
        <p:txBody>
          <a:bodyPr vert="horz" lIns="91440" tIns="45720" rIns="91440" bIns="45720" rtlCol="0" anchor="ctr"/>
          <a:lstStyle>
            <a:lvl1pPr algn="r">
              <a:defRPr sz="1200">
                <a:solidFill>
                  <a:schemeClr val="tx1"/>
                </a:solidFill>
              </a:defRPr>
            </a:lvl1pPr>
          </a:lstStyle>
          <a:p>
            <a:fld id="{628EAFA9-7502-42D3-9B79-C38E938C236F}" type="datetimeFigureOut">
              <a:rPr lang="en-US" smtClean="0"/>
              <a:t>29/11/2018</a:t>
            </a:fld>
            <a:endParaRPr lang="en-US"/>
          </a:p>
        </p:txBody>
      </p:sp>
      <p:sp>
        <p:nvSpPr>
          <p:cNvPr id="5" name="Footer Placeholder 4"/>
          <p:cNvSpPr>
            <a:spLocks noGrp="1"/>
          </p:cNvSpPr>
          <p:nvPr>
            <p:ph type="ftr" sz="quarter" idx="3"/>
          </p:nvPr>
        </p:nvSpPr>
        <p:spPr>
          <a:xfrm>
            <a:off x="457200" y="6118412"/>
            <a:ext cx="2895600" cy="275478"/>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343400" y="6118412"/>
            <a:ext cx="457200" cy="275478"/>
          </a:xfrm>
          <a:prstGeom prst="rect">
            <a:avLst/>
          </a:prstGeom>
        </p:spPr>
        <p:txBody>
          <a:bodyPr vert="horz" lIns="91440" tIns="45720" rIns="91440" bIns="45720" rtlCol="0" anchor="ctr"/>
          <a:lstStyle>
            <a:lvl1pPr algn="ctr">
              <a:defRPr sz="1200">
                <a:solidFill>
                  <a:schemeClr val="tx1"/>
                </a:solidFill>
              </a:defRPr>
            </a:lvl1pPr>
          </a:lstStyle>
          <a:p>
            <a:fld id="{2D57B0AA-AC8E-4463-ADAC-E87D09B82E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5600" kern="1200">
          <a:solidFill>
            <a:schemeClr val="tx1"/>
          </a:solidFill>
          <a:latin typeface="+mj-lt"/>
          <a:ea typeface="+mj-ea"/>
          <a:cs typeface="+mj-cs"/>
        </a:defRPr>
      </a:lvl1pPr>
    </p:titleStyle>
    <p:body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02518" y="4183142"/>
            <a:ext cx="6938963" cy="1174376"/>
          </a:xfrm>
        </p:spPr>
        <p:txBody>
          <a:bodyPr/>
          <a:lstStyle/>
          <a:p>
            <a:r>
              <a:rPr lang="en-US" sz="3600" b="1" dirty="0" smtClean="0"/>
              <a:t/>
            </a:r>
            <a:br>
              <a:rPr lang="en-US" sz="3600" b="1" dirty="0" smtClean="0"/>
            </a:br>
            <a:r>
              <a:rPr lang="en-US" sz="3600" b="1" dirty="0"/>
              <a:t/>
            </a:r>
            <a:br>
              <a:rPr lang="en-US" sz="3600" b="1" dirty="0"/>
            </a:br>
            <a:r>
              <a:rPr lang="en-US" sz="3600" b="1" dirty="0" smtClean="0"/>
              <a:t/>
            </a:r>
            <a:br>
              <a:rPr lang="en-US" sz="3600" b="1" dirty="0" smtClean="0"/>
            </a:br>
            <a:r>
              <a:rPr lang="en-US" sz="3600" b="1" dirty="0" err="1" smtClean="0"/>
              <a:t>NoViolet</a:t>
            </a:r>
            <a:r>
              <a:rPr lang="en-US" sz="3600" b="1" dirty="0" smtClean="0"/>
              <a:t> Bulawayo</a:t>
            </a:r>
            <a:br>
              <a:rPr lang="en-US" sz="3600" b="1" dirty="0" smtClean="0"/>
            </a:br>
            <a:r>
              <a:rPr lang="en-US" sz="3600" b="1" i="1" dirty="0" smtClean="0"/>
              <a:t>We Need New Names</a:t>
            </a:r>
            <a:endParaRPr lang="en-US" sz="3600" b="1" i="1" dirty="0"/>
          </a:p>
        </p:txBody>
      </p:sp>
      <p:sp>
        <p:nvSpPr>
          <p:cNvPr id="5" name="Subtitle 4"/>
          <p:cNvSpPr>
            <a:spLocks noGrp="1"/>
          </p:cNvSpPr>
          <p:nvPr>
            <p:ph type="subTitle" idx="1"/>
          </p:nvPr>
        </p:nvSpPr>
        <p:spPr/>
        <p:txBody>
          <a:bodyPr/>
          <a:lstStyle/>
          <a:p>
            <a:endParaRPr lang="en-US"/>
          </a:p>
        </p:txBody>
      </p:sp>
      <p:pic>
        <p:nvPicPr>
          <p:cNvPr id="9" name="Picture Placeholder 8" descr="Speaker-Preferred-NoViolet-2016-3-c-NyeLynTho.jpg"/>
          <p:cNvPicPr>
            <a:picLocks noGrp="1" noChangeAspect="1"/>
          </p:cNvPicPr>
          <p:nvPr>
            <p:ph type="pic" idx="13"/>
          </p:nvPr>
        </p:nvPicPr>
        <p:blipFill>
          <a:blip r:embed="rId2">
            <a:extLst>
              <a:ext uri="{28A0092B-C50C-407E-A947-70E740481C1C}">
                <a14:useLocalDpi xmlns:a14="http://schemas.microsoft.com/office/drawing/2010/main" val="0"/>
              </a:ext>
            </a:extLst>
          </a:blip>
          <a:srcRect l="-89389" r="-89389"/>
          <a:stretch>
            <a:fillRect/>
          </a:stretch>
        </p:blipFill>
        <p:spPr/>
      </p:pic>
    </p:spTree>
    <p:extLst>
      <p:ext uri="{BB962C8B-B14F-4D97-AF65-F5344CB8AC3E}">
        <p14:creationId xmlns:p14="http://schemas.microsoft.com/office/powerpoint/2010/main" val="25593266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200px-LocationZimbabwe.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3599"/>
            <a:ext cx="9144000" cy="4572000"/>
          </a:xfrm>
          <a:prstGeom prst="rect">
            <a:avLst/>
          </a:prstGeom>
        </p:spPr>
      </p:pic>
    </p:spTree>
    <p:extLst>
      <p:ext uri="{BB962C8B-B14F-4D97-AF65-F5344CB8AC3E}">
        <p14:creationId xmlns:p14="http://schemas.microsoft.com/office/powerpoint/2010/main" val="42160613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ministrative-divisions-map-of-zimbabw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161" y="0"/>
            <a:ext cx="7556192" cy="6858000"/>
          </a:xfrm>
          <a:prstGeom prst="rect">
            <a:avLst/>
          </a:prstGeom>
        </p:spPr>
      </p:pic>
    </p:spTree>
    <p:extLst>
      <p:ext uri="{BB962C8B-B14F-4D97-AF65-F5344CB8AC3E}">
        <p14:creationId xmlns:p14="http://schemas.microsoft.com/office/powerpoint/2010/main" val="2891002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we_et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833" y="1036271"/>
            <a:ext cx="8001000" cy="5257800"/>
          </a:xfrm>
          <a:prstGeom prst="rect">
            <a:avLst/>
          </a:prstGeom>
        </p:spPr>
      </p:pic>
    </p:spTree>
    <p:extLst>
      <p:ext uri="{BB962C8B-B14F-4D97-AF65-F5344CB8AC3E}">
        <p14:creationId xmlns:p14="http://schemas.microsoft.com/office/powerpoint/2010/main" val="18161044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274" y="22312"/>
            <a:ext cx="8962024" cy="6740308"/>
          </a:xfrm>
          <a:prstGeom prst="rect">
            <a:avLst/>
          </a:prstGeom>
        </p:spPr>
        <p:txBody>
          <a:bodyPr wrap="square">
            <a:spAutoFit/>
          </a:bodyPr>
          <a:lstStyle/>
          <a:p>
            <a:r>
              <a:rPr lang="en-GB" dirty="0"/>
              <a:t>From January 1983, a campaign of terror was waged against the Ndebele people in Matabeleland in western Zimbabwe. The so-called </a:t>
            </a:r>
            <a:r>
              <a:rPr lang="en-GB" dirty="0" err="1"/>
              <a:t>Gukurahundi</a:t>
            </a:r>
            <a:r>
              <a:rPr lang="en-GB" dirty="0"/>
              <a:t> massacres remain the darkest period in the country’s post-independence history, when more than 20,000 civilians were killed by Robert Mugabe’s feared Fifth Brigade.</a:t>
            </a:r>
          </a:p>
          <a:p>
            <a:r>
              <a:rPr lang="en-GB" dirty="0"/>
              <a:t>No one has accepted the blame for the violence, but the recent release (2015) of historical documents…reinforce the view that </a:t>
            </a:r>
            <a:r>
              <a:rPr lang="en-GB" dirty="0" err="1"/>
              <a:t>Gukurahundi</a:t>
            </a:r>
            <a:r>
              <a:rPr lang="en-GB" dirty="0"/>
              <a:t> – a Shona word for the spring rains that sweep away dry season chaff – was closely associated with Mugabe’s </a:t>
            </a:r>
            <a:r>
              <a:rPr lang="en-GB" dirty="0" err="1"/>
              <a:t>Zanu-PF</a:t>
            </a:r>
            <a:r>
              <a:rPr lang="en-GB" dirty="0"/>
              <a:t> party’s efforts to eliminate opposition groups after independence in 1980. The violence was directed at the Ndebele people, who overwhelmingly supported Joshua </a:t>
            </a:r>
            <a:r>
              <a:rPr lang="en-GB" dirty="0" err="1"/>
              <a:t>Nkomo</a:t>
            </a:r>
            <a:r>
              <a:rPr lang="en-GB" dirty="0"/>
              <a:t>, Mugabe’s nationalist rival (and ally) in the anti-colonial struggle. In the words of Mugabe, the people of Matabeleland needed to be ‘re-educated’. The little that Mugabe has said since the 1980s has been a mixture of obfuscation and denial. The closest he has come to admitting official responsibility was after the death of </a:t>
            </a:r>
            <a:r>
              <a:rPr lang="en-GB" dirty="0" err="1"/>
              <a:t>Nkomo</a:t>
            </a:r>
            <a:r>
              <a:rPr lang="en-GB" dirty="0"/>
              <a:t> in 1999, when he described the early 1980s as a ‘moment of madness’ – an ambivalent statement not since repeated. </a:t>
            </a:r>
          </a:p>
          <a:p>
            <a:r>
              <a:rPr lang="en-GB" dirty="0"/>
              <a:t>In a later interview, he blamed the </a:t>
            </a:r>
            <a:r>
              <a:rPr lang="en-GB" dirty="0" err="1"/>
              <a:t>Gukurahundi</a:t>
            </a:r>
            <a:r>
              <a:rPr lang="en-GB" dirty="0"/>
              <a:t> killings on armed bandits coordinated by </a:t>
            </a:r>
            <a:r>
              <a:rPr lang="en-GB" dirty="0" err="1"/>
              <a:t>Zapu</a:t>
            </a:r>
            <a:r>
              <a:rPr lang="en-GB" dirty="0"/>
              <a:t> and a few subordinate, North Korean trained, Fifth Brigade soldiers. But recorded correspondence from his colleagues tells a different story, making clear that the killings were the result of a formal, broad-based decision by the leadership. </a:t>
            </a:r>
          </a:p>
          <a:p>
            <a:r>
              <a:rPr lang="en-GB" dirty="0"/>
              <a:t>Estimates of the death toll are frequently put at 20,000, a figure first mooted by </a:t>
            </a:r>
            <a:r>
              <a:rPr lang="en-GB" dirty="0" err="1"/>
              <a:t>Nkomo</a:t>
            </a:r>
            <a:r>
              <a:rPr lang="en-GB" dirty="0"/>
              <a:t> at the time, but on-the-ground surveys were piecemeal and vast areas of Matabeleland remain under-researched. </a:t>
            </a:r>
            <a:r>
              <a:rPr lang="en-GB" dirty="0" err="1"/>
              <a:t>Ongoing</a:t>
            </a:r>
            <a:r>
              <a:rPr lang="en-GB" dirty="0"/>
              <a:t> fear and the death of witnesses provide further challenges. Whilst a forensically accurate number will never be possible, evidence suggests that the standard estimate is conservative. Oral testimony from Zimbabweans in key government positions during the 1980s disinters a host of killings that were previously unknown.</a:t>
            </a:r>
          </a:p>
        </p:txBody>
      </p:sp>
    </p:spTree>
    <p:extLst>
      <p:ext uri="{BB962C8B-B14F-4D97-AF65-F5344CB8AC3E}">
        <p14:creationId xmlns:p14="http://schemas.microsoft.com/office/powerpoint/2010/main" val="3678301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646" y="588914"/>
            <a:ext cx="8156681" cy="5016758"/>
          </a:xfrm>
          <a:prstGeom prst="rect">
            <a:avLst/>
          </a:prstGeom>
        </p:spPr>
        <p:txBody>
          <a:bodyPr wrap="square">
            <a:spAutoFit/>
          </a:bodyPr>
          <a:lstStyle/>
          <a:p>
            <a:r>
              <a:rPr lang="en-GB" sz="2000" dirty="0"/>
              <a:t>what I have termed Ndebele particularism is a complex phenomenon that cannot be ignored in the imaginations of a post-crisis Zimbabwe. It is at the root of the problem of how two nations (Shona and Ndebele) with different pre-colonial histories and memories can be invited into one centralised state that masquerades as a state adhering to the Shona worldview. Ndebele particularism does not fit easily into this imagined nation and the state where Ndebele experiences, histories and heroes are subordinated to triumphant and hegemonic Shona history, if not completely ignored. The way the post-colonial state was abused by ZANU-PF in its drive to violently destroy Ndebele particularism set in motion the current Matabeleland politics of alienation, resentment and grievance that are combining to fuel the desire for a restoration of the pre-colonial Ndebele state. There is pervasive fear in Matabeleland that without a state of their own the Ndebele remain in danger of a repetition of </a:t>
            </a:r>
            <a:r>
              <a:rPr lang="en-GB" sz="2000" dirty="0" err="1"/>
              <a:t>Gukurahundi</a:t>
            </a:r>
            <a:r>
              <a:rPr lang="en-GB" sz="2000" dirty="0"/>
              <a:t>. The Ndebele people have come to realise that states are used as vehicles to suppress unwanted communities and hence their drive for their own state that will cater for their own national interests (</a:t>
            </a:r>
            <a:r>
              <a:rPr lang="en-GB" sz="2000" dirty="0" err="1"/>
              <a:t>Sabelo</a:t>
            </a:r>
            <a:r>
              <a:rPr lang="en-GB" sz="2000" dirty="0"/>
              <a:t> </a:t>
            </a:r>
            <a:r>
              <a:rPr lang="en-GB" sz="2000" dirty="0" err="1"/>
              <a:t>Ndlovu-Gatsheni</a:t>
            </a:r>
            <a:r>
              <a:rPr lang="en-GB" sz="2000" dirty="0"/>
              <a:t>, 2008)</a:t>
            </a:r>
            <a:endParaRPr lang="en-GB" sz="2000" dirty="0">
              <a:effectLst/>
            </a:endParaRPr>
          </a:p>
        </p:txBody>
      </p:sp>
    </p:spTree>
    <p:extLst>
      <p:ext uri="{BB962C8B-B14F-4D97-AF65-F5344CB8AC3E}">
        <p14:creationId xmlns:p14="http://schemas.microsoft.com/office/powerpoint/2010/main" val="1931007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8520" y="612844"/>
            <a:ext cx="8177330" cy="5632310"/>
          </a:xfrm>
          <a:prstGeom prst="rect">
            <a:avLst/>
          </a:prstGeom>
        </p:spPr>
        <p:txBody>
          <a:bodyPr wrap="square">
            <a:spAutoFit/>
          </a:bodyPr>
          <a:lstStyle/>
          <a:p>
            <a:r>
              <a:rPr lang="en-GB" sz="2400" b="1" dirty="0"/>
              <a:t>Bulawayo features centrally in </a:t>
            </a:r>
            <a:r>
              <a:rPr lang="en-GB" sz="2400" b="1" dirty="0" err="1"/>
              <a:t>Ikhide</a:t>
            </a:r>
            <a:r>
              <a:rPr lang="en-GB" sz="2400" b="1" dirty="0"/>
              <a:t> </a:t>
            </a:r>
            <a:r>
              <a:rPr lang="en-GB" sz="2400" b="1" dirty="0" err="1"/>
              <a:t>Ikheloa’s</a:t>
            </a:r>
            <a:r>
              <a:rPr lang="en-GB" sz="2400" b="1" dirty="0"/>
              <a:t> controversial think piece ‘How Not to Write About Africa’, which concludes, based on a review of the entries for the 2011 Caine Prize competition, that new writers view Africa ‘through a very narrow prism, all in a bid to win the Caine Prize’. </a:t>
            </a:r>
            <a:r>
              <a:rPr lang="en-GB" sz="2400" b="1" dirty="0" err="1"/>
              <a:t>Ikheloa</a:t>
            </a:r>
            <a:r>
              <a:rPr lang="en-GB" sz="2400" b="1" dirty="0"/>
              <a:t> predicts Bulawayo’s win for her story ‘Hitting Budapest’, which became the first chapter in </a:t>
            </a:r>
            <a:r>
              <a:rPr lang="en-GB" sz="2400" b="1" i="1" dirty="0"/>
              <a:t>We Need New Names</a:t>
            </a:r>
            <a:r>
              <a:rPr lang="en-GB" sz="2400" b="1" dirty="0"/>
              <a:t>: ‘She sure can write, unfortunately her muse insists on sniffing around Africa’s sewers’. This assessment draws from a familiar argument about how African literature circulates in Western markets. Critics have argued that writers pander to Western readers drawn to ‘poverty porn’ stories about ‘darkest Africa’; they produce ‘extroverted’ or ‘self-</a:t>
            </a:r>
            <a:r>
              <a:rPr lang="en-GB" sz="2400" b="1" dirty="0" err="1"/>
              <a:t>anthropologizing</a:t>
            </a:r>
            <a:r>
              <a:rPr lang="en-GB" sz="2400" b="1" dirty="0"/>
              <a:t>’ works that assume a non-African readership </a:t>
            </a:r>
            <a:endParaRPr lang="en-GB" sz="2400" b="1" dirty="0"/>
          </a:p>
          <a:p>
            <a:r>
              <a:rPr lang="en-GB" sz="2400" b="1" dirty="0"/>
              <a:t>(Sarah </a:t>
            </a:r>
            <a:r>
              <a:rPr lang="en-GB" sz="2400" b="1" dirty="0" err="1"/>
              <a:t>Brouillette</a:t>
            </a:r>
            <a:r>
              <a:rPr lang="en-GB" sz="2400" b="1" dirty="0"/>
              <a:t>, ‘On the African Literary Hustle’)</a:t>
            </a:r>
            <a:endParaRPr lang="en-GB" sz="2400" b="1" dirty="0">
              <a:effectLst/>
            </a:endParaRPr>
          </a:p>
        </p:txBody>
      </p:sp>
    </p:spTree>
    <p:extLst>
      <p:ext uri="{BB962C8B-B14F-4D97-AF65-F5344CB8AC3E}">
        <p14:creationId xmlns:p14="http://schemas.microsoft.com/office/powerpoint/2010/main" val="4008518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646" y="751344"/>
            <a:ext cx="8352854" cy="5632310"/>
          </a:xfrm>
          <a:prstGeom prst="rect">
            <a:avLst/>
          </a:prstGeom>
        </p:spPr>
        <p:txBody>
          <a:bodyPr wrap="square">
            <a:spAutoFit/>
          </a:bodyPr>
          <a:lstStyle/>
          <a:p>
            <a:r>
              <a:rPr lang="en-GB" sz="2400" b="1" dirty="0"/>
              <a:t>Bulawayo is responding to what can be described as the </a:t>
            </a:r>
            <a:r>
              <a:rPr lang="en-GB" sz="2400" b="1" dirty="0" err="1"/>
              <a:t>NGOization</a:t>
            </a:r>
            <a:r>
              <a:rPr lang="en-GB" sz="2400" b="1" dirty="0"/>
              <a:t> of African literature. For the recent renaissance in African literature has had little do with development of viable literary readerships in Africa, and viably capitalized production facilities. The post-independence quest to develop literary readerships and publishing and printing trades faced massive hurdles; it was nearly stopped by IMF &amp; World Bank structural adjustment and trade liberalization in the 1990s, and has now been all but abandoned. The field of contemporary Anglophone African literature relies instead on private donors, mainly but not exclusively American, supporting a transnational coterie of editors, writers, prize judges, event organizers, and workshop instructors. The literary works that arise from this milieu of course tend to be targeted at British and American </a:t>
            </a:r>
            <a:r>
              <a:rPr lang="en-GB" sz="2400" b="1" dirty="0" smtClean="0"/>
              <a:t>markets (Sarah </a:t>
            </a:r>
            <a:r>
              <a:rPr lang="en-GB" sz="2400" b="1" dirty="0" err="1" smtClean="0"/>
              <a:t>Brouillette</a:t>
            </a:r>
            <a:r>
              <a:rPr lang="en-GB" sz="2400" b="1" dirty="0" smtClean="0"/>
              <a:t>)</a:t>
            </a:r>
            <a:endParaRPr lang="en-GB" sz="2400" b="1" dirty="0">
              <a:effectLst/>
            </a:endParaRPr>
          </a:p>
        </p:txBody>
      </p:sp>
    </p:spTree>
    <p:extLst>
      <p:ext uri="{BB962C8B-B14F-4D97-AF65-F5344CB8AC3E}">
        <p14:creationId xmlns:p14="http://schemas.microsoft.com/office/powerpoint/2010/main" val="2914599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2347" y="566505"/>
            <a:ext cx="8342528" cy="5324535"/>
          </a:xfrm>
          <a:prstGeom prst="rect">
            <a:avLst/>
          </a:prstGeom>
        </p:spPr>
        <p:txBody>
          <a:bodyPr wrap="square">
            <a:spAutoFit/>
          </a:bodyPr>
          <a:lstStyle/>
          <a:p>
            <a:r>
              <a:rPr lang="en-GB" sz="2000" b="1" dirty="0"/>
              <a:t>The market scene in </a:t>
            </a:r>
            <a:r>
              <a:rPr lang="en-GB" sz="2000" b="1" i="1" dirty="0"/>
              <a:t>Nervous Conditions</a:t>
            </a:r>
            <a:r>
              <a:rPr lang="en-GB" sz="2000" b="1" dirty="0"/>
              <a:t> is part of a journey of development. </a:t>
            </a:r>
            <a:r>
              <a:rPr lang="en-GB" sz="2000" b="1" dirty="0" err="1"/>
              <a:t>Tambu</a:t>
            </a:r>
            <a:r>
              <a:rPr lang="en-GB" sz="2000" b="1" dirty="0"/>
              <a:t> learns that she does not want to be subject to charity. She wants to be educated and earn a living for herself by other means. </a:t>
            </a:r>
            <a:r>
              <a:rPr lang="en-GB" sz="2000" b="1" i="1" dirty="0"/>
              <a:t>Nervous Conditions</a:t>
            </a:r>
            <a:r>
              <a:rPr lang="en-GB" sz="2000" b="1" dirty="0"/>
              <a:t> presents the power to write one’s story as the fruit of the narrator’s postcolonial bildungsroman. Having experienced development, </a:t>
            </a:r>
            <a:r>
              <a:rPr lang="en-GB" sz="2000" b="1" dirty="0" err="1"/>
              <a:t>Tambu</a:t>
            </a:r>
            <a:r>
              <a:rPr lang="en-GB" sz="2000" b="1" dirty="0"/>
              <a:t> is by the end of her story ready to assess it and critique where necessary, and her work will enter the market as an intervention into an otherwise unquestioned tale of progress. It is largely about gaining a voice; being critical. In </a:t>
            </a:r>
            <a:r>
              <a:rPr lang="en-GB" sz="2000" b="1" i="1" dirty="0"/>
              <a:t>We Need New Names</a:t>
            </a:r>
            <a:r>
              <a:rPr lang="en-GB" sz="2000" b="1" dirty="0"/>
              <a:t>, the circumscribed subjects of charity have little scope to aspire to anything better. They fixate instead on fantasies of exit. Bulawayo’s work thus presents the sad story – the poverty porn – not as a conduit to anything but as, quite simply, exhausting. The story one is allowed to tell is less gaining a voice than having to accept posturing as a victim. The novel is, then, a self-reflexive work about not wanting to be pigeonholed. It resents the uneven relations that characterize the literary field. These relations ensure the African literary sphere’s extroverted reliance on donor support and American </a:t>
            </a:r>
            <a:r>
              <a:rPr lang="en-GB" sz="2000" b="1" dirty="0" smtClean="0"/>
              <a:t>consumers (Sarah </a:t>
            </a:r>
            <a:r>
              <a:rPr lang="en-GB" sz="2000" b="1" dirty="0" err="1" smtClean="0"/>
              <a:t>Brouillette</a:t>
            </a:r>
            <a:r>
              <a:rPr lang="en-GB" sz="2000" b="1" dirty="0" smtClean="0"/>
              <a:t>)</a:t>
            </a:r>
            <a:endParaRPr lang="en-GB" sz="2000" b="1" dirty="0"/>
          </a:p>
        </p:txBody>
      </p:sp>
    </p:spTree>
    <p:extLst>
      <p:ext uri="{BB962C8B-B14F-4D97-AF65-F5344CB8AC3E}">
        <p14:creationId xmlns:p14="http://schemas.microsoft.com/office/powerpoint/2010/main" val="1800834790"/>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rmal">
  <a:themeElements>
    <a:clrScheme name="Forma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Formal">
      <a:majorFont>
        <a:latin typeface="Garamond"/>
        <a:ea typeface=""/>
        <a:cs typeface=""/>
        <a:font script="Jpan" typeface="ヒラギノ明朝 Pro W3"/>
        <a:font script="Hans" typeface="宋体"/>
        <a:font script="Hant" typeface="新細明體"/>
      </a:majorFont>
      <a:minorFont>
        <a:latin typeface="Garamond"/>
        <a:ea typeface=""/>
        <a:cs typeface=""/>
        <a:font script="Jpan" typeface="ヒラギノ明朝 Pro W3"/>
        <a:font script="Hans" typeface="宋体"/>
        <a:font script="Hant" typeface="新細明體"/>
      </a:minorFont>
    </a:fontScheme>
    <a:fmtScheme name="Formal">
      <a:fillStyleLst>
        <a:solidFill>
          <a:schemeClr val="phClr"/>
        </a:solidFill>
        <a:blipFill rotWithShape="1">
          <a:blip xmlns:r="http://schemas.openxmlformats.org/officeDocument/2006/relationships" r:embed="rId1">
            <a:duotone>
              <a:schemeClr val="phClr">
                <a:tint val="60000"/>
                <a:satMod val="200000"/>
              </a:schemeClr>
              <a:schemeClr val="phClr">
                <a:shade val="90000"/>
                <a:satMod val="150000"/>
              </a:schemeClr>
            </a:duotone>
          </a:blip>
          <a:tile tx="0" ty="0" sx="50000" sy="50000" flip="none" algn="tl"/>
        </a:blipFill>
        <a:blipFill rotWithShape="1">
          <a:blip xmlns:r="http://schemas.openxmlformats.org/officeDocument/2006/relationships" r:embed="rId2">
            <a:duotone>
              <a:schemeClr val="phClr">
                <a:tint val="80000"/>
                <a:satMod val="135000"/>
              </a:schemeClr>
              <a:schemeClr val="phClr">
                <a:shade val="80000"/>
                <a:satMod val="150000"/>
              </a:schemeClr>
            </a:duotone>
          </a:blip>
          <a:tile tx="0" ty="0" sx="65000" sy="65000" flip="none" algn="tl"/>
        </a:blipFill>
      </a:fillStyleLst>
      <a:lnStyleLst>
        <a:ln w="12700" cap="flat" cmpd="sng" algn="ctr">
          <a:solidFill>
            <a:schemeClr val="phClr">
              <a:shade val="95000"/>
              <a:satMod val="105000"/>
            </a:schemeClr>
          </a:solidFill>
          <a:prstDash val="solid"/>
          <a:miter/>
        </a:ln>
        <a:ln w="25400" cap="flat" cmpd="sng" algn="ctr">
          <a:solidFill>
            <a:schemeClr val="phClr">
              <a:shade val="90000"/>
              <a:alpha val="90000"/>
            </a:schemeClr>
          </a:solidFill>
          <a:prstDash val="solid"/>
          <a:miter/>
        </a:ln>
        <a:ln w="38100" cap="flat" cmpd="sng" algn="ctr">
          <a:solidFill>
            <a:schemeClr val="phClr">
              <a:shade val="85000"/>
              <a:alpha val="90000"/>
              <a:satMod val="125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outerShdw blurRad="88900" dist="38100" dir="5400000" sx="101000" sy="101000" rotWithShape="0">
              <a:srgbClr val="000000">
                <a:alpha val="50000"/>
              </a:srgbClr>
            </a:outerShdw>
          </a:effectLst>
          <a:scene3d>
            <a:camera prst="orthographicFront">
              <a:rot lat="0" lon="0" rev="0"/>
            </a:camera>
            <a:lightRig rig="morning" dir="t">
              <a:rot lat="0" lon="0" rev="6000000"/>
            </a:lightRig>
          </a:scene3d>
          <a:sp3d prstMaterial="metal">
            <a:bevelT w="25400" h="12700" prst="artDeco"/>
          </a:sp3d>
        </a:effectStyle>
      </a:effectStyleLst>
      <a:bgFillStyleLst>
        <a:solidFill>
          <a:schemeClr val="phClr"/>
        </a:solidFill>
        <a:blipFill rotWithShape="1">
          <a:blip xmlns:r="http://schemas.openxmlformats.org/officeDocument/2006/relationships" r:embed="rId3">
            <a:duotone>
              <a:schemeClr val="phClr">
                <a:tint val="50000"/>
                <a:satMod val="250000"/>
              </a:schemeClr>
              <a:schemeClr val="phClr">
                <a:shade val="80000"/>
                <a:satMod val="175000"/>
              </a:schemeClr>
            </a:duotone>
          </a:blip>
          <a:stretch/>
        </a:blipFill>
        <a:blipFill rotWithShape="1">
          <a:blip xmlns:r="http://schemas.openxmlformats.org/officeDocument/2006/relationships" r:embed="rId4">
            <a:duotone>
              <a:schemeClr val="phClr">
                <a:tint val="10000"/>
                <a:satMod val="260000"/>
                <a:lumMod val="115000"/>
              </a:schemeClr>
              <a:schemeClr val="phClr">
                <a:shade val="75000"/>
                <a:satMod val="175000"/>
                <a:lumMod val="10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Formal.thmx</Template>
  <TotalTime>130</TotalTime>
  <Words>1132</Words>
  <Application>Microsoft Macintosh PowerPoint</Application>
  <PresentationFormat>On-screen Show (4:3)</PresentationFormat>
  <Paragraphs>10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Formal</vt:lpstr>
      <vt:lpstr>   NoViolet Bulawayo We Need New Names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NoViolet Bulawayo We Need New Names</dc:title>
  <dc:creator>Neil Lazarus</dc:creator>
  <cp:lastModifiedBy>Neil Lazarus</cp:lastModifiedBy>
  <cp:revision>6</cp:revision>
  <dcterms:created xsi:type="dcterms:W3CDTF">2018-11-29T07:33:33Z</dcterms:created>
  <dcterms:modified xsi:type="dcterms:W3CDTF">2018-11-29T09:47:17Z</dcterms:modified>
</cp:coreProperties>
</file>