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57" r:id="rId2"/>
    <p:sldId id="288" r:id="rId3"/>
    <p:sldId id="266" r:id="rId4"/>
    <p:sldId id="289" r:id="rId5"/>
    <p:sldId id="291" r:id="rId6"/>
    <p:sldId id="292" r:id="rId7"/>
    <p:sldId id="293" r:id="rId8"/>
    <p:sldId id="294" r:id="rId9"/>
    <p:sldId id="295" r:id="rId10"/>
    <p:sldId id="272" r:id="rId11"/>
    <p:sldId id="273" r:id="rId12"/>
    <p:sldId id="274" r:id="rId13"/>
    <p:sldId id="275" r:id="rId14"/>
    <p:sldId id="277" r:id="rId1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3" d="100"/>
          <a:sy n="83" d="100"/>
        </p:scale>
        <p:origin x="68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08F64F13-1C1B-40A3-AB86-B6F886ED7530}" type="datetimeFigureOut">
              <a:rPr lang="en-GB" smtClean="0"/>
              <a:t>19/09/2024</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AEFBDCF-511C-47C4-B6A9-066A2888F17C}" type="slidenum">
              <a:rPr lang="en-GB" smtClean="0"/>
              <a:t>‹#›</a:t>
            </a:fld>
            <a:endParaRPr lang="en-GB"/>
          </a:p>
        </p:txBody>
      </p:sp>
    </p:spTree>
    <p:extLst>
      <p:ext uri="{BB962C8B-B14F-4D97-AF65-F5344CB8AC3E}">
        <p14:creationId xmlns:p14="http://schemas.microsoft.com/office/powerpoint/2010/main" val="35243550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1859528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824425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E48910-4BD3-4ADE-8AC7-B6673CD4E50E}"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45489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2682963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E48910-4BD3-4ADE-8AC7-B6673CD4E50E}"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29022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3493706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2705017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1759661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4000452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43886F-0215-4A46-8026-8C88C2D7FC32}" type="datetimeFigureOut">
              <a:rPr lang="en-GB" smtClean="0"/>
              <a:t>19/09/2024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1062854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321371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43886F-0215-4A46-8026-8C88C2D7FC32}" type="datetimeFigureOut">
              <a:rPr lang="en-GB" smtClean="0"/>
              <a:t>19/09/2024</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2750154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43886F-0215-4A46-8026-8C88C2D7FC32}" type="datetimeFigureOut">
              <a:rPr lang="en-GB" smtClean="0"/>
              <a:t>19/09/2024</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1262814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43886F-0215-4A46-8026-8C88C2D7FC32}" type="datetimeFigureOut">
              <a:rPr lang="en-GB" smtClean="0"/>
              <a:t>19/09/2024</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2217446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1546449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43886F-0215-4A46-8026-8C88C2D7FC32}" type="datetimeFigureOut">
              <a:rPr lang="en-GB" smtClean="0"/>
              <a:t>19/09/2024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E48910-4BD3-4ADE-8AC7-B6673CD4E50E}" type="slidenum">
              <a:rPr lang="en-GB" smtClean="0"/>
              <a:t>‹#›</a:t>
            </a:fld>
            <a:endParaRPr lang="en-GB"/>
          </a:p>
        </p:txBody>
      </p:sp>
    </p:spTree>
    <p:extLst>
      <p:ext uri="{BB962C8B-B14F-4D97-AF65-F5344CB8AC3E}">
        <p14:creationId xmlns:p14="http://schemas.microsoft.com/office/powerpoint/2010/main" val="3566239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43886F-0215-4A46-8026-8C88C2D7FC32}" type="datetimeFigureOut">
              <a:rPr lang="en-GB" smtClean="0"/>
              <a:t>19/09/2024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DE48910-4BD3-4ADE-8AC7-B6673CD4E50E}" type="slidenum">
              <a:rPr lang="en-GB" smtClean="0"/>
              <a:t>‹#›</a:t>
            </a:fld>
            <a:endParaRPr lang="en-GB"/>
          </a:p>
        </p:txBody>
      </p:sp>
    </p:spTree>
    <p:extLst>
      <p:ext uri="{BB962C8B-B14F-4D97-AF65-F5344CB8AC3E}">
        <p14:creationId xmlns:p14="http://schemas.microsoft.com/office/powerpoint/2010/main" val="20735165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5879851-1A1D-4246-AAA1-C484E85833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BiblioLifestyle | Uncover the Magic of Caribbean Literature in 2024 with  These Must-Read Books">
            <a:extLst>
              <a:ext uri="{FF2B5EF4-FFF2-40B4-BE49-F238E27FC236}">
                <a16:creationId xmlns:a16="http://schemas.microsoft.com/office/drawing/2014/main" id="{44FB668C-D441-9CA7-3878-86C182A41A88}"/>
              </a:ext>
            </a:extLst>
          </p:cNvPr>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a:stretch/>
        </p:blipFill>
        <p:spPr bwMode="auto">
          <a:xfrm>
            <a:off x="-8825" y="-561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592925" y="624110"/>
            <a:ext cx="8911687" cy="1280890"/>
          </a:xfrm>
        </p:spPr>
        <p:txBody>
          <a:bodyPr>
            <a:normAutofit/>
          </a:bodyPr>
          <a:lstStyle/>
          <a:p>
            <a:endParaRPr lang="en-GB">
              <a:solidFill>
                <a:srgbClr val="FFFFFF"/>
              </a:solidFill>
            </a:endParaRPr>
          </a:p>
        </p:txBody>
      </p:sp>
      <p:sp>
        <p:nvSpPr>
          <p:cNvPr id="3" name="Content Placeholder 2"/>
          <p:cNvSpPr>
            <a:spLocks noGrp="1"/>
          </p:cNvSpPr>
          <p:nvPr>
            <p:ph idx="1"/>
          </p:nvPr>
        </p:nvSpPr>
        <p:spPr>
          <a:xfrm>
            <a:off x="352425" y="1152525"/>
            <a:ext cx="10542587" cy="4825372"/>
          </a:xfrm>
        </p:spPr>
        <p:txBody>
          <a:bodyPr>
            <a:normAutofit/>
          </a:bodyPr>
          <a:lstStyle/>
          <a:p>
            <a:pPr marL="0" indent="0">
              <a:buClr>
                <a:srgbClr val="E86ED0"/>
              </a:buClr>
              <a:buNone/>
            </a:pPr>
            <a:r>
              <a:rPr lang="en-GB" b="1" dirty="0"/>
              <a:t>		</a:t>
            </a:r>
            <a:r>
              <a:rPr lang="en-GB" sz="4800" b="1" dirty="0"/>
              <a:t>Studies in Postcolonial Literature</a:t>
            </a:r>
            <a:endParaRPr lang="en-GB" sz="4800" dirty="0"/>
          </a:p>
          <a:p>
            <a:pPr>
              <a:buClr>
                <a:srgbClr val="E86ED0"/>
              </a:buClr>
            </a:pPr>
            <a:endParaRPr lang="en-GB" dirty="0"/>
          </a:p>
        </p:txBody>
      </p:sp>
    </p:spTree>
    <p:extLst>
      <p:ext uri="{BB962C8B-B14F-4D97-AF65-F5344CB8AC3E}">
        <p14:creationId xmlns:p14="http://schemas.microsoft.com/office/powerpoint/2010/main" val="420559229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38A0C-AA5B-1415-8853-93A0C8C60B0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F12D6B6-DB7F-78F5-F73A-5914E8DF52E6}"/>
              </a:ext>
            </a:extLst>
          </p:cNvPr>
          <p:cNvSpPr>
            <a:spLocks noGrp="1"/>
          </p:cNvSpPr>
          <p:nvPr>
            <p:ph idx="1"/>
          </p:nvPr>
        </p:nvSpPr>
        <p:spPr/>
        <p:txBody>
          <a:bodyPr/>
          <a:lstStyle/>
          <a:p>
            <a:endParaRPr lang="en-GB"/>
          </a:p>
        </p:txBody>
      </p:sp>
      <p:pic>
        <p:nvPicPr>
          <p:cNvPr id="1030" name="Picture 6">
            <a:extLst>
              <a:ext uri="{FF2B5EF4-FFF2-40B4-BE49-F238E27FC236}">
                <a16:creationId xmlns:a16="http://schemas.microsoft.com/office/drawing/2014/main" id="{27C067CD-8E5F-0222-C95C-C4668BA787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47"/>
            <a:ext cx="12106275" cy="6827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632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513E-D4D3-FFC3-A2CF-C886A93DAD8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90BDC00-89F0-9E1D-4F20-831C520FCC04}"/>
              </a:ext>
            </a:extLst>
          </p:cNvPr>
          <p:cNvSpPr>
            <a:spLocks noGrp="1"/>
          </p:cNvSpPr>
          <p:nvPr>
            <p:ph idx="1"/>
          </p:nvPr>
        </p:nvSpPr>
        <p:spPr>
          <a:xfrm>
            <a:off x="1967345" y="1905000"/>
            <a:ext cx="9537267" cy="4006222"/>
          </a:xfrm>
        </p:spPr>
        <p:txBody>
          <a:bodyPr>
            <a:normAutofit/>
          </a:bodyPr>
          <a:lstStyle/>
          <a:p>
            <a:pPr hangingPunct="0">
              <a:lnSpc>
                <a:spcPct val="110000"/>
              </a:lnSpc>
            </a:pPr>
            <a:r>
              <a:rPr lang="en-US" sz="1800" b="1" kern="1400" dirty="0">
                <a:effectLst/>
                <a:latin typeface="+mj-lt"/>
                <a:ea typeface="Times New Roman" panose="02020603050405020304" pitchFamily="18" charset="0"/>
              </a:rPr>
              <a:t>“This crisis pervades the intellectual climate. Brian Meeks suggests that perhaps we are in a stage of ‘terminal meltdown,’ David Scott argues that ‘there is scarcely a postcolonial society that is not in fundamental crisis,’ and Selwyn Ryan opines that the ‘tensions between economic distress and democratic governance’ engender regional political instability. In the contemporary period, ‘crisis’ is a much overworked label. As a political term it is a sign of instability, of chaos, of disorder, and broken social bonds. Clearly the Caribbean nation-states constructed from 1938 onward are in crisis.”</a:t>
            </a:r>
            <a:endParaRPr lang="en-GB" sz="1800" b="1" kern="1400" dirty="0">
              <a:effectLst/>
              <a:latin typeface="+mj-lt"/>
              <a:ea typeface="Times New Roman" panose="02020603050405020304" pitchFamily="18" charset="0"/>
            </a:endParaRPr>
          </a:p>
          <a:p>
            <a:pPr marL="0" indent="0" hangingPunct="0">
              <a:lnSpc>
                <a:spcPct val="110000"/>
              </a:lnSpc>
              <a:buNone/>
            </a:pPr>
            <a:r>
              <a:rPr lang="en-GB" sz="1800" b="1" kern="1400" dirty="0">
                <a:effectLst/>
                <a:latin typeface="+mj-lt"/>
                <a:ea typeface="Times New Roman" panose="02020603050405020304" pitchFamily="18" charset="0"/>
              </a:rPr>
              <a:t>	Anthony Bogues, “Politics, Nation and </a:t>
            </a:r>
            <a:r>
              <a:rPr lang="en-GB" sz="1800" b="1" kern="1400" dirty="0" err="1">
                <a:effectLst/>
                <a:latin typeface="+mj-lt"/>
                <a:ea typeface="Times New Roman" panose="02020603050405020304" pitchFamily="18" charset="0"/>
              </a:rPr>
              <a:t>PostColony</a:t>
            </a:r>
            <a:r>
              <a:rPr lang="en-GB" sz="1800" b="1" kern="1400" dirty="0">
                <a:effectLst/>
                <a:latin typeface="+mj-lt"/>
                <a:ea typeface="Times New Roman" panose="02020603050405020304" pitchFamily="18" charset="0"/>
              </a:rPr>
              <a:t>: Caribbean Inflections,” 	</a:t>
            </a:r>
            <a:r>
              <a:rPr lang="en-GB" sz="1800" b="1" i="1" kern="1400" dirty="0">
                <a:effectLst/>
                <a:latin typeface="+mj-lt"/>
                <a:ea typeface="Times New Roman" panose="02020603050405020304" pitchFamily="18" charset="0"/>
              </a:rPr>
              <a:t>Small 	Axe</a:t>
            </a:r>
            <a:r>
              <a:rPr lang="en-GB" sz="1800" b="1" kern="1400" dirty="0">
                <a:effectLst/>
                <a:latin typeface="+mj-lt"/>
                <a:ea typeface="Times New Roman" panose="02020603050405020304" pitchFamily="18" charset="0"/>
              </a:rPr>
              <a:t> 6.1 (2002): 6.</a:t>
            </a:r>
          </a:p>
          <a:p>
            <a:pPr marL="0" indent="0">
              <a:buNone/>
            </a:pPr>
            <a:endParaRPr lang="en-GB" dirty="0"/>
          </a:p>
        </p:txBody>
      </p:sp>
    </p:spTree>
    <p:extLst>
      <p:ext uri="{BB962C8B-B14F-4D97-AF65-F5344CB8AC3E}">
        <p14:creationId xmlns:p14="http://schemas.microsoft.com/office/powerpoint/2010/main" val="2119967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9336B-3D10-FC6C-6126-5373516B0E4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00D0707-6081-908F-2F63-0D4943FFD3E6}"/>
              </a:ext>
            </a:extLst>
          </p:cNvPr>
          <p:cNvSpPr>
            <a:spLocks noGrp="1"/>
          </p:cNvSpPr>
          <p:nvPr>
            <p:ph idx="1"/>
          </p:nvPr>
        </p:nvSpPr>
        <p:spPr>
          <a:xfrm>
            <a:off x="2299855" y="1136073"/>
            <a:ext cx="9204757" cy="4775149"/>
          </a:xfrm>
        </p:spPr>
        <p:txBody>
          <a:bodyPr>
            <a:normAutofit/>
          </a:bodyPr>
          <a:lstStyle/>
          <a:p>
            <a:r>
              <a:rPr lang="en-GB" b="1" dirty="0"/>
              <a:t>Aaron </a:t>
            </a:r>
            <a:r>
              <a:rPr lang="en-GB" b="1" dirty="0" err="1"/>
              <a:t>Kamugisha</a:t>
            </a:r>
            <a:r>
              <a:rPr lang="en-GB" b="1" dirty="0"/>
              <a:t>: The contemporary Caribbean “is in a state of tragedy and crisis, destroyed and corrupted by a postcolonial malaise wedded to neocolonialism” (1).</a:t>
            </a:r>
          </a:p>
          <a:p>
            <a:endParaRPr lang="en-GB" b="1" dirty="0"/>
          </a:p>
          <a:p>
            <a:r>
              <a:rPr lang="en-GB" b="1" dirty="0"/>
              <a:t>“antiworker states seduced and secured by client politics and a lurking ruthless authoritarianism” (1).</a:t>
            </a:r>
          </a:p>
          <a:p>
            <a:endParaRPr lang="en-GB" b="1" dirty="0"/>
          </a:p>
          <a:p>
            <a:r>
              <a:rPr lang="en-GB" b="1" dirty="0"/>
              <a:t>with “the effect of climate change so severe and political-economic marginality so acute, [. . .] it is not apocalyptic to wonder if the Caribbean will survive as we know it into the second half of the current century” (59).</a:t>
            </a:r>
          </a:p>
          <a:p>
            <a:pPr marL="0" indent="0">
              <a:buNone/>
            </a:pPr>
            <a:r>
              <a:rPr lang="en-GB" b="1" dirty="0"/>
              <a:t>	</a:t>
            </a:r>
            <a:r>
              <a:rPr lang="en-GB" b="1" dirty="0" err="1"/>
              <a:t>Kamugisha</a:t>
            </a:r>
            <a:r>
              <a:rPr lang="en-GB" b="1" dirty="0"/>
              <a:t>, </a:t>
            </a:r>
            <a:r>
              <a:rPr lang="en-GB" b="1" i="1" dirty="0"/>
              <a:t>Beyond Coloniality</a:t>
            </a:r>
            <a:r>
              <a:rPr lang="en-GB" b="1" dirty="0"/>
              <a:t> (2019)</a:t>
            </a:r>
          </a:p>
          <a:p>
            <a:endParaRPr lang="en-GB" dirty="0"/>
          </a:p>
        </p:txBody>
      </p:sp>
    </p:spTree>
    <p:extLst>
      <p:ext uri="{BB962C8B-B14F-4D97-AF65-F5344CB8AC3E}">
        <p14:creationId xmlns:p14="http://schemas.microsoft.com/office/powerpoint/2010/main" val="1251600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0749-1238-EC6F-D5B6-D2F59F81AAB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3D7B902-E304-3FFE-E3F9-16A0C2718326}"/>
              </a:ext>
            </a:extLst>
          </p:cNvPr>
          <p:cNvSpPr>
            <a:spLocks noGrp="1"/>
          </p:cNvSpPr>
          <p:nvPr>
            <p:ph idx="1"/>
          </p:nvPr>
        </p:nvSpPr>
        <p:spPr>
          <a:xfrm>
            <a:off x="1939636" y="1905000"/>
            <a:ext cx="9564976" cy="4006222"/>
          </a:xfrm>
        </p:spPr>
        <p:txBody>
          <a:bodyPr>
            <a:normAutofit/>
          </a:bodyPr>
          <a:lstStyle/>
          <a:p>
            <a:r>
              <a:rPr lang="en-GB" b="1" dirty="0"/>
              <a:t>Norman Girvan: “When you combine acute climate change-related stress of this kind with (a) the acute economic stress arising out of erosion of trade preferences and the failure to develop a new “insertion” into the global economy, (b) fiscal stress due to unsustainable debt burdens and the impact of the global economic crisis; and (c) the seeming incapacity of governments to control the impact of transnational crime; one must wonder if we are not in fact experiencing an overlapping and interconnected series of challenges which in their totality, challenge the assumptions underlying the ‘national statehood’ dispensation of the region. Suppose, in other words, that we are not dealing simply with a series of ‘natural disasters’, but rather with a  deeper, more systemic threat to the viability of our societies as functional entities in any meaningful sense of the word.” (“Are Caribbean Countries Facing Existential Threats” 2010)</a:t>
            </a:r>
          </a:p>
          <a:p>
            <a:endParaRPr lang="en-GB" b="1" dirty="0"/>
          </a:p>
        </p:txBody>
      </p:sp>
    </p:spTree>
    <p:extLst>
      <p:ext uri="{BB962C8B-B14F-4D97-AF65-F5344CB8AC3E}">
        <p14:creationId xmlns:p14="http://schemas.microsoft.com/office/powerpoint/2010/main" val="2863377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A6180-54D6-431C-9696-E0D02D65EDFE}"/>
              </a:ext>
            </a:extLst>
          </p:cNvPr>
          <p:cNvSpPr>
            <a:spLocks noGrp="1"/>
          </p:cNvSpPr>
          <p:nvPr>
            <p:ph type="title"/>
          </p:nvPr>
        </p:nvSpPr>
        <p:spPr>
          <a:xfrm>
            <a:off x="838200" y="4440602"/>
            <a:ext cx="3093720" cy="1645920"/>
          </a:xfrm>
        </p:spPr>
        <p:txBody>
          <a:bodyPr>
            <a:normAutofit/>
          </a:bodyPr>
          <a:lstStyle/>
          <a:p>
            <a:endParaRPr lang="en-GB" sz="2600"/>
          </a:p>
        </p:txBody>
      </p:sp>
      <p:pic>
        <p:nvPicPr>
          <p:cNvPr id="2050" name="Picture 2" descr="The Best of All Possible Worlds: Karen Lord: Amazon.co.uk: Lord, Karen:  9781780871684: Books">
            <a:extLst>
              <a:ext uri="{FF2B5EF4-FFF2-40B4-BE49-F238E27FC236}">
                <a16:creationId xmlns:a16="http://schemas.microsoft.com/office/drawing/2014/main" id="{2843CAFA-6478-4F0F-8EC1-E94134E12CD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003" b="7686"/>
          <a:stretch/>
        </p:blipFill>
        <p:spPr bwMode="auto">
          <a:xfrm>
            <a:off x="20" y="-13"/>
            <a:ext cx="2628880" cy="34385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emsigns (®Evolution, #1) by Stephanie Saulter">
            <a:extLst>
              <a:ext uri="{FF2B5EF4-FFF2-40B4-BE49-F238E27FC236}">
                <a16:creationId xmlns:a16="http://schemas.microsoft.com/office/drawing/2014/main" id="{B7F9BA27-3847-4C62-8020-F8BBDC2A91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56" r="3" b="6009"/>
          <a:stretch/>
        </p:blipFill>
        <p:spPr bwMode="auto">
          <a:xfrm>
            <a:off x="3077487" y="9"/>
            <a:ext cx="2628880" cy="343856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Queen of the Conquered: 1 (Islands of Blood and Storm): Amazon.co.uk:  Callender, Kacen: 9780316454933: Books">
            <a:extLst>
              <a:ext uri="{FF2B5EF4-FFF2-40B4-BE49-F238E27FC236}">
                <a16:creationId xmlns:a16="http://schemas.microsoft.com/office/drawing/2014/main" id="{46358D59-9D62-4FE3-9FC8-534D8262B67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335" r="-3" b="4582"/>
          <a:stretch/>
        </p:blipFill>
        <p:spPr bwMode="auto">
          <a:xfrm>
            <a:off x="6174474" y="13"/>
            <a:ext cx="2409311" cy="34385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Lesson: Amazon.co.uk: Turnbull, Cadwell: 9781538584644: Books">
            <a:extLst>
              <a:ext uri="{FF2B5EF4-FFF2-40B4-BE49-F238E27FC236}">
                <a16:creationId xmlns:a16="http://schemas.microsoft.com/office/drawing/2014/main" id="{4CCF5ED1-CAD3-4F96-8F18-22231837561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2755" r="1" b="1966"/>
          <a:stretch/>
        </p:blipFill>
        <p:spPr bwMode="auto">
          <a:xfrm>
            <a:off x="9256776" y="-9"/>
            <a:ext cx="2361586" cy="357448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B3A665E-BE10-4865-AF6D-4ECA24665B02}"/>
              </a:ext>
            </a:extLst>
          </p:cNvPr>
          <p:cNvSpPr>
            <a:spLocks noGrp="1"/>
          </p:cNvSpPr>
          <p:nvPr>
            <p:ph idx="1"/>
          </p:nvPr>
        </p:nvSpPr>
        <p:spPr>
          <a:xfrm>
            <a:off x="4380266" y="4440602"/>
            <a:ext cx="7104188" cy="1645920"/>
          </a:xfrm>
        </p:spPr>
        <p:txBody>
          <a:bodyPr anchor="ctr">
            <a:normAutofit/>
          </a:bodyPr>
          <a:lstStyle/>
          <a:p>
            <a:endParaRPr lang="en-GB" sz="1800" b="1" dirty="0"/>
          </a:p>
        </p:txBody>
      </p:sp>
      <p:pic>
        <p:nvPicPr>
          <p:cNvPr id="4" name="Picture 2" descr="Tentacle: Winner of the 2017 Grand Prize of the Association of Caribbean  Writers: Amazon.co.uk: Indiana, Rita: 9781911508342: Books">
            <a:extLst>
              <a:ext uri="{FF2B5EF4-FFF2-40B4-BE49-F238E27FC236}">
                <a16:creationId xmlns:a16="http://schemas.microsoft.com/office/drawing/2014/main" id="{91835AD6-3D95-FBBD-0ADD-E6AC528087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3574472"/>
            <a:ext cx="2628880" cy="33191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he New Moon's Arms: Amazon.co.uk: Hopkinson, Nalo: 9780446581974: Books">
            <a:extLst>
              <a:ext uri="{FF2B5EF4-FFF2-40B4-BE49-F238E27FC236}">
                <a16:creationId xmlns:a16="http://schemas.microsoft.com/office/drawing/2014/main" id="{67F8CF9A-745E-847A-0DBE-45C356DDEDA5}"/>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3077487" y="3574472"/>
            <a:ext cx="2628880" cy="32835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he African Origins of UFOs (Salt Modern Fiction): Amazon.co.uk: Joseph,  Anthony, Ramey, Lauri: 9781844712724: Books">
            <a:extLst>
              <a:ext uri="{FF2B5EF4-FFF2-40B4-BE49-F238E27FC236}">
                <a16:creationId xmlns:a16="http://schemas.microsoft.com/office/drawing/2014/main" id="{39CF6475-7C00-26B8-8AE3-6072457D7FEC}"/>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174474" y="3528007"/>
            <a:ext cx="2409311" cy="33656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aylight Come: Amazon.co.uk: Diana McCaulay: 9781845234706: Books">
            <a:extLst>
              <a:ext uri="{FF2B5EF4-FFF2-40B4-BE49-F238E27FC236}">
                <a16:creationId xmlns:a16="http://schemas.microsoft.com/office/drawing/2014/main" id="{7495CA91-FA87-2E63-8795-159CB53A51F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3678"/>
          <a:stretch/>
        </p:blipFill>
        <p:spPr bwMode="auto">
          <a:xfrm>
            <a:off x="9251962" y="3616027"/>
            <a:ext cx="2362271" cy="349480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088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9BD15-72C6-BADA-095E-55080985F9FA}"/>
              </a:ext>
            </a:extLst>
          </p:cNvPr>
          <p:cNvSpPr>
            <a:spLocks noGrp="1"/>
          </p:cNvSpPr>
          <p:nvPr>
            <p:ph type="title"/>
          </p:nvPr>
        </p:nvSpPr>
        <p:spPr>
          <a:xfrm>
            <a:off x="1687669" y="624110"/>
            <a:ext cx="4137059" cy="1280890"/>
          </a:xfrm>
        </p:spPr>
        <p:txBody>
          <a:bodyPr>
            <a:normAutofit/>
          </a:bodyPr>
          <a:lstStyle/>
          <a:p>
            <a:endParaRPr lang="en-GB" sz="3200"/>
          </a:p>
        </p:txBody>
      </p:sp>
      <p:sp>
        <p:nvSpPr>
          <p:cNvPr id="3" name="Content Placeholder 2">
            <a:extLst>
              <a:ext uri="{FF2B5EF4-FFF2-40B4-BE49-F238E27FC236}">
                <a16:creationId xmlns:a16="http://schemas.microsoft.com/office/drawing/2014/main" id="{AA465E28-0C63-C632-8550-12F1203312FE}"/>
              </a:ext>
            </a:extLst>
          </p:cNvPr>
          <p:cNvSpPr>
            <a:spLocks noGrp="1"/>
          </p:cNvSpPr>
          <p:nvPr>
            <p:ph idx="1"/>
          </p:nvPr>
        </p:nvSpPr>
        <p:spPr>
          <a:xfrm>
            <a:off x="523875" y="1447799"/>
            <a:ext cx="5300853" cy="5137727"/>
          </a:xfrm>
        </p:spPr>
        <p:txBody>
          <a:bodyPr>
            <a:normAutofit/>
          </a:bodyPr>
          <a:lstStyle/>
          <a:p>
            <a:pPr marL="0" indent="0">
              <a:buNone/>
            </a:pPr>
            <a:r>
              <a:rPr lang="en-GB" sz="2000" b="1" dirty="0">
                <a:solidFill>
                  <a:schemeClr val="tx1"/>
                </a:solidFill>
              </a:rPr>
              <a:t>Dionne Brand:</a:t>
            </a:r>
          </a:p>
          <a:p>
            <a:pPr marL="0" indent="0">
              <a:buNone/>
            </a:pPr>
            <a:r>
              <a:rPr lang="en-GB" sz="2000" b="1" dirty="0">
                <a:solidFill>
                  <a:schemeClr val="tx1"/>
                </a:solidFill>
              </a:rPr>
              <a:t>“a significant postcolonial author”</a:t>
            </a:r>
          </a:p>
          <a:p>
            <a:pPr marL="0" indent="0">
              <a:buNone/>
            </a:pPr>
            <a:r>
              <a:rPr lang="en-GB" sz="2000" b="1" dirty="0">
                <a:solidFill>
                  <a:schemeClr val="tx1"/>
                </a:solidFill>
              </a:rPr>
              <a:t>“one of the most significant Caribbean writers today”</a:t>
            </a:r>
          </a:p>
          <a:p>
            <a:pPr marL="0" indent="0">
              <a:buNone/>
            </a:pPr>
            <a:r>
              <a:rPr lang="en-GB" sz="2000" b="1" dirty="0">
                <a:solidFill>
                  <a:schemeClr val="tx1"/>
                </a:solidFill>
              </a:rPr>
              <a:t>“one of Canada’s most important writers”</a:t>
            </a:r>
          </a:p>
          <a:p>
            <a:pPr marL="0" indent="0">
              <a:buNone/>
            </a:pPr>
            <a:r>
              <a:rPr lang="en-GB" sz="2000" b="1" dirty="0">
                <a:solidFill>
                  <a:schemeClr val="tx1"/>
                </a:solidFill>
              </a:rPr>
              <a:t>“a distinctive voice in Black Studies” </a:t>
            </a:r>
          </a:p>
        </p:txBody>
      </p:sp>
      <p:pic>
        <p:nvPicPr>
          <p:cNvPr id="2050" name="Picture 2" descr="Dionne Brand | College of Arts">
            <a:extLst>
              <a:ext uri="{FF2B5EF4-FFF2-40B4-BE49-F238E27FC236}">
                <a16:creationId xmlns:a16="http://schemas.microsoft.com/office/drawing/2014/main" id="{3C28F8E5-9B2C-FC22-1793-4744D63991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0564" r="10062" b="-1"/>
          <a:stretch/>
        </p:blipFill>
        <p:spPr bwMode="auto">
          <a:xfrm>
            <a:off x="6091916" y="10"/>
            <a:ext cx="6100084"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896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3708" y="704088"/>
            <a:ext cx="6627091" cy="564672"/>
          </a:xfrm>
        </p:spPr>
        <p:txBody>
          <a:bodyPr>
            <a:normAutofit fontScale="90000"/>
          </a:bodyPr>
          <a:lstStyle/>
          <a:p>
            <a:r>
              <a:rPr lang="en-GB" b="1" dirty="0">
                <a:solidFill>
                  <a:schemeClr val="tx1">
                    <a:lumMod val="75000"/>
                    <a:lumOff val="25000"/>
                  </a:schemeClr>
                </a:solidFill>
              </a:rPr>
              <a:t>Postcolonial Studies</a:t>
            </a:r>
          </a:p>
        </p:txBody>
      </p:sp>
      <p:sp>
        <p:nvSpPr>
          <p:cNvPr id="3" name="Content Placeholder 2"/>
          <p:cNvSpPr>
            <a:spLocks noGrp="1"/>
          </p:cNvSpPr>
          <p:nvPr>
            <p:ph idx="1"/>
          </p:nvPr>
        </p:nvSpPr>
        <p:spPr>
          <a:xfrm>
            <a:off x="1034473" y="1764145"/>
            <a:ext cx="9176327" cy="4761199"/>
          </a:xfrm>
        </p:spPr>
        <p:txBody>
          <a:bodyPr>
            <a:normAutofit fontScale="92500" lnSpcReduction="10000"/>
          </a:bodyPr>
          <a:lstStyle/>
          <a:p>
            <a:r>
              <a:rPr lang="en-GB" sz="2000" b="1" dirty="0"/>
              <a:t>emerges as a distinct field of academic specialization in the 1970s; institutionally consolidated by the 1990s</a:t>
            </a:r>
          </a:p>
          <a:p>
            <a:pPr marL="0" indent="0">
              <a:buNone/>
            </a:pPr>
            <a:endParaRPr lang="en-GB" sz="2000" b="1" dirty="0"/>
          </a:p>
          <a:p>
            <a:r>
              <a:rPr lang="en-GB" sz="2000" b="1" dirty="0"/>
              <a:t>Intellectual antecedents pre-date this; foundational to what would become ‘postcolonial studies’ is the work of anti-colonial writers, thinkers, and activists of the early to mid-twentieth century (e.g., C. L R. James, </a:t>
            </a:r>
            <a:r>
              <a:rPr lang="en-GB" sz="2000" b="1" dirty="0" err="1"/>
              <a:t>Aime</a:t>
            </a:r>
            <a:r>
              <a:rPr lang="en-GB" sz="2000" b="1" dirty="0"/>
              <a:t> </a:t>
            </a:r>
            <a:r>
              <a:rPr lang="en-GB" sz="2000" b="1" dirty="0" err="1"/>
              <a:t>Cesaire</a:t>
            </a:r>
            <a:r>
              <a:rPr lang="en-GB" sz="2000" b="1" dirty="0"/>
              <a:t>, Frantz Fanon, Amilcar Cabral, Leopold Senghor)</a:t>
            </a:r>
          </a:p>
          <a:p>
            <a:endParaRPr lang="en-GB" sz="2000" b="1" dirty="0"/>
          </a:p>
          <a:p>
            <a:r>
              <a:rPr lang="en-GB" sz="2000" b="1" dirty="0"/>
              <a:t>from the late 1970s onwards, the use of ‘postcolonial’ begins to evolve from a strictly historical meaning to become an ideological concept  </a:t>
            </a:r>
          </a:p>
          <a:p>
            <a:endParaRPr lang="en-GB" sz="2000" b="1" dirty="0"/>
          </a:p>
          <a:p>
            <a:r>
              <a:rPr lang="en-GB" sz="2000" b="1" dirty="0"/>
              <a:t>Key canonical texts in the field: Edward Said, </a:t>
            </a:r>
            <a:r>
              <a:rPr lang="en-GB" sz="2000" b="1" i="1" dirty="0" err="1"/>
              <a:t>Orientalism</a:t>
            </a:r>
            <a:r>
              <a:rPr lang="en-GB" sz="2000" b="1" dirty="0"/>
              <a:t> (1978), </a:t>
            </a:r>
            <a:r>
              <a:rPr lang="en-GB" sz="2000" b="1" dirty="0" err="1"/>
              <a:t>Gayatri</a:t>
            </a:r>
            <a:r>
              <a:rPr lang="en-GB" sz="2000" b="1" dirty="0"/>
              <a:t> </a:t>
            </a:r>
            <a:r>
              <a:rPr lang="en-GB" sz="2000" b="1" dirty="0" err="1"/>
              <a:t>Spivak</a:t>
            </a:r>
            <a:r>
              <a:rPr lang="en-GB" sz="2000" b="1" dirty="0"/>
              <a:t> , “Can the Subaltern Speak”(1988), </a:t>
            </a:r>
            <a:r>
              <a:rPr lang="en-GB" sz="2000" b="1" dirty="0" err="1"/>
              <a:t>Homi</a:t>
            </a:r>
            <a:r>
              <a:rPr lang="en-GB" sz="2000" b="1" dirty="0"/>
              <a:t> </a:t>
            </a:r>
            <a:r>
              <a:rPr lang="en-GB" sz="2000" b="1" dirty="0" err="1"/>
              <a:t>Bhabha</a:t>
            </a:r>
            <a:r>
              <a:rPr lang="en-GB" sz="2000" b="1" dirty="0"/>
              <a:t>, </a:t>
            </a:r>
            <a:r>
              <a:rPr lang="en-GB" sz="2000" b="1" i="1" dirty="0"/>
              <a:t>The Location of Culture</a:t>
            </a:r>
            <a:r>
              <a:rPr lang="en-GB" sz="2000" b="1" dirty="0"/>
              <a:t> (1991) </a:t>
            </a:r>
          </a:p>
          <a:p>
            <a:endParaRPr lang="en-GB" dirty="0"/>
          </a:p>
        </p:txBody>
      </p:sp>
    </p:spTree>
    <p:extLst>
      <p:ext uri="{BB962C8B-B14F-4D97-AF65-F5344CB8AC3E}">
        <p14:creationId xmlns:p14="http://schemas.microsoft.com/office/powerpoint/2010/main" val="3051515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6C338-D9F1-9CAC-D011-77B3E178B3D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517FCF2-D514-CA17-A2AD-D727EFFFFD04}"/>
              </a:ext>
            </a:extLst>
          </p:cNvPr>
          <p:cNvSpPr>
            <a:spLocks noGrp="1"/>
          </p:cNvSpPr>
          <p:nvPr>
            <p:ph idx="1"/>
          </p:nvPr>
        </p:nvSpPr>
        <p:spPr/>
        <p:txBody>
          <a:bodyPr/>
          <a:lstStyle/>
          <a:p>
            <a:r>
              <a:rPr lang="en-GB" sz="1800" b="1" dirty="0"/>
              <a:t>Postcolonial studies as a response to end of the post-war economic boom and long downturn that begins in the 1970s</a:t>
            </a:r>
          </a:p>
          <a:p>
            <a:endParaRPr lang="en-GB" sz="1800" b="1" dirty="0"/>
          </a:p>
          <a:p>
            <a:r>
              <a:rPr lang="en-GB" b="1" dirty="0"/>
              <a:t>Emerges in the context of the various problems and pitfalls encountered by many Third World nationalist movements and independence projects in the 1970s</a:t>
            </a:r>
          </a:p>
          <a:p>
            <a:endParaRPr lang="en-GB" b="1" dirty="0"/>
          </a:p>
          <a:p>
            <a:r>
              <a:rPr lang="en-GB" sz="1800" b="1" dirty="0"/>
              <a:t>new imperialist offensives, particularly by the U.S.</a:t>
            </a:r>
          </a:p>
          <a:p>
            <a:endParaRPr lang="en-GB" dirty="0"/>
          </a:p>
        </p:txBody>
      </p:sp>
    </p:spTree>
    <p:extLst>
      <p:ext uri="{BB962C8B-B14F-4D97-AF65-F5344CB8AC3E}">
        <p14:creationId xmlns:p14="http://schemas.microsoft.com/office/powerpoint/2010/main" val="1810921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E4B05-4CAD-5869-DEB2-F40ACD20CCE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0C83EBD-D0CF-F8A8-8216-B42C08E45F74}"/>
              </a:ext>
            </a:extLst>
          </p:cNvPr>
          <p:cNvSpPr>
            <a:spLocks noGrp="1"/>
          </p:cNvSpPr>
          <p:nvPr>
            <p:ph idx="1"/>
          </p:nvPr>
        </p:nvSpPr>
        <p:spPr>
          <a:xfrm>
            <a:off x="2096655" y="1487055"/>
            <a:ext cx="9407957" cy="4969163"/>
          </a:xfrm>
        </p:spPr>
        <p:txBody>
          <a:bodyPr>
            <a:normAutofit/>
          </a:bodyPr>
          <a:lstStyle/>
          <a:p>
            <a:pPr marL="0" indent="0">
              <a:buNone/>
            </a:pPr>
            <a:r>
              <a:rPr lang="en-GB" b="1" dirty="0"/>
              <a:t>Pablo Mukherjee:</a:t>
            </a:r>
          </a:p>
          <a:p>
            <a:r>
              <a:rPr lang="en-GB" b="1" dirty="0"/>
              <a:t>“I take ‘postcolonial’ not as the sign of a clean historical break between the era of modern Euro-north American colonial domination and that of Asian, African, Latin American and Oceanic national self-determination; but rather as a historical condition of intensified and sustained exploitation of the majority of humans and non-humans of the former colonies by a cartel composed of their own and ‘core’ metropolitan European/north American elites. That is to say, the ‘post’ in postcolonial marks not an end of colonialism, but an end of a particular mode of colonialism which then shifts its gears and evolves to another stage (obviously triggering a concomitant shift in the global struggles against it). The [interests of the] globalized ruling classes of this postcolonialism [. . .] are often embodied in gigantic transnational corporations and the labyrinthine world of speculative financial transactions.” (</a:t>
            </a:r>
            <a:r>
              <a:rPr lang="en-GB" b="1" i="1" dirty="0"/>
              <a:t>Postcolonial Environments, </a:t>
            </a:r>
            <a:r>
              <a:rPr lang="en-GB" b="1" dirty="0"/>
              <a:t>5-6) </a:t>
            </a:r>
          </a:p>
        </p:txBody>
      </p:sp>
    </p:spTree>
    <p:extLst>
      <p:ext uri="{BB962C8B-B14F-4D97-AF65-F5344CB8AC3E}">
        <p14:creationId xmlns:p14="http://schemas.microsoft.com/office/powerpoint/2010/main" val="3215134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B7BB1-E360-2C41-6E17-C3835A58D0D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33D90B2-412E-1035-F98F-FF1B2CA45836}"/>
              </a:ext>
            </a:extLst>
          </p:cNvPr>
          <p:cNvSpPr>
            <a:spLocks noGrp="1"/>
          </p:cNvSpPr>
          <p:nvPr>
            <p:ph idx="1"/>
          </p:nvPr>
        </p:nvSpPr>
        <p:spPr>
          <a:xfrm>
            <a:off x="1764145" y="1579419"/>
            <a:ext cx="9740467" cy="4331804"/>
          </a:xfrm>
        </p:spPr>
        <p:txBody>
          <a:bodyPr>
            <a:normAutofit/>
          </a:bodyPr>
          <a:lstStyle/>
          <a:p>
            <a:pPr marL="0" indent="0">
              <a:buNone/>
            </a:pPr>
            <a:r>
              <a:rPr lang="en-GB" b="1" dirty="0"/>
              <a:t>Postcolonial Studies in Crisis:</a:t>
            </a:r>
          </a:p>
          <a:p>
            <a:r>
              <a:rPr lang="en-GB" sz="1800" b="1" dirty="0">
                <a:effectLst/>
                <a:ea typeface="Aptos" panose="020B0004020202020204" pitchFamily="34" charset="0"/>
              </a:rPr>
              <a:t>“The shadow the 2003 US invasion of Iraq casts on the twenty-first century makes it more absurd than ever to speak of ours as a postcolonial world. On the other hand, the signs of galloping US imperialism make the agenda of postcolonial studies more necessary than ever” (</a:t>
            </a:r>
            <a:r>
              <a:rPr lang="en-GB" sz="1800" b="1" dirty="0" err="1">
                <a:effectLst/>
                <a:ea typeface="Aptos" panose="020B0004020202020204" pitchFamily="34" charset="0"/>
              </a:rPr>
              <a:t>Ania</a:t>
            </a:r>
            <a:r>
              <a:rPr lang="en-GB" sz="1800" b="1" dirty="0">
                <a:effectLst/>
                <a:ea typeface="Aptos" panose="020B0004020202020204" pitchFamily="34" charset="0"/>
              </a:rPr>
              <a:t> Loomba et al. </a:t>
            </a:r>
            <a:r>
              <a:rPr lang="en-GB" b="1" i="1" dirty="0">
                <a:ea typeface="Aptos" panose="020B0004020202020204" pitchFamily="34" charset="0"/>
              </a:rPr>
              <a:t>Postcolonial Studies and Beyond,</a:t>
            </a:r>
            <a:r>
              <a:rPr lang="en-GB" sz="1800" b="1" dirty="0">
                <a:effectLst/>
                <a:ea typeface="Aptos" panose="020B0004020202020204" pitchFamily="34" charset="0"/>
              </a:rPr>
              <a:t> 1). </a:t>
            </a:r>
          </a:p>
          <a:p>
            <a:endParaRPr lang="en-GB" b="1" dirty="0">
              <a:ea typeface="Aptos" panose="020B0004020202020204" pitchFamily="34" charset="0"/>
            </a:endParaRPr>
          </a:p>
          <a:p>
            <a:r>
              <a:rPr lang="en-GB" sz="1800" b="1" dirty="0">
                <a:effectLst/>
                <a:ea typeface="Aptos" panose="020B0004020202020204" pitchFamily="34" charset="0"/>
              </a:rPr>
              <a:t>Neil Lazarus: “[the editors are] correct to insist that the ‘urgent’ task facing those in [postcolonial studies] today, in the wake of the invasion, occupation and, evidently, the long-term destabilization of Iraq, is to take central cognisance of the unremitting actuality and indeed the intensification of imperialist social relations in the times and spaces of the postcolonial world” (</a:t>
            </a:r>
            <a:r>
              <a:rPr lang="en-GB" sz="1800" b="1" i="1" dirty="0">
                <a:effectLst/>
                <a:ea typeface="Aptos" panose="020B0004020202020204" pitchFamily="34" charset="0"/>
              </a:rPr>
              <a:t>The Postcolonial Unconscious</a:t>
            </a:r>
            <a:r>
              <a:rPr lang="en-GB" sz="1800" b="1" dirty="0">
                <a:effectLst/>
                <a:ea typeface="Aptos" panose="020B0004020202020204" pitchFamily="34" charset="0"/>
              </a:rPr>
              <a:t>, 17). </a:t>
            </a:r>
            <a:endParaRPr lang="en-GB" b="1" dirty="0"/>
          </a:p>
        </p:txBody>
      </p:sp>
    </p:spTree>
    <p:extLst>
      <p:ext uri="{BB962C8B-B14F-4D97-AF65-F5344CB8AC3E}">
        <p14:creationId xmlns:p14="http://schemas.microsoft.com/office/powerpoint/2010/main" val="1232617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C2184-0603-BD1C-EC31-B2E788522CF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B522781-B652-E694-5B14-0DCCBDB07707}"/>
              </a:ext>
            </a:extLst>
          </p:cNvPr>
          <p:cNvSpPr>
            <a:spLocks noGrp="1"/>
          </p:cNvSpPr>
          <p:nvPr>
            <p:ph idx="1"/>
          </p:nvPr>
        </p:nvSpPr>
        <p:spPr/>
        <p:txBody>
          <a:bodyPr/>
          <a:lstStyle/>
          <a:p>
            <a:endParaRPr lang="en-GB"/>
          </a:p>
        </p:txBody>
      </p:sp>
      <p:pic>
        <p:nvPicPr>
          <p:cNvPr id="1026" name="Picture 2" descr="Getting there | Blogs at NOC">
            <a:extLst>
              <a:ext uri="{FF2B5EF4-FFF2-40B4-BE49-F238E27FC236}">
                <a16:creationId xmlns:a16="http://schemas.microsoft.com/office/drawing/2014/main" id="{557F21C3-E270-D574-92E3-A068D7ED26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633452" cy="3276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reenpeace and Indigenous activists ...">
            <a:extLst>
              <a:ext uri="{FF2B5EF4-FFF2-40B4-BE49-F238E27FC236}">
                <a16:creationId xmlns:a16="http://schemas.microsoft.com/office/drawing/2014/main" id="{0A63F8C5-3F7D-861C-7B81-72E776E147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9736" y="2657475"/>
            <a:ext cx="6312264" cy="420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651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BA34E-4D5E-0E54-358C-B54D50E58F3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5A7FB6E-9A58-AC1C-F365-4BAAABEA6CA8}"/>
              </a:ext>
            </a:extLst>
          </p:cNvPr>
          <p:cNvSpPr>
            <a:spLocks noGrp="1"/>
          </p:cNvSpPr>
          <p:nvPr>
            <p:ph idx="1"/>
          </p:nvPr>
        </p:nvSpPr>
        <p:spPr>
          <a:xfrm>
            <a:off x="1505527" y="1579418"/>
            <a:ext cx="9999085" cy="4331804"/>
          </a:xfrm>
        </p:spPr>
        <p:txBody>
          <a:bodyPr/>
          <a:lstStyle/>
          <a:p>
            <a:pPr marL="0" indent="0">
              <a:buNone/>
            </a:pPr>
            <a:r>
              <a:rPr lang="en-GB" b="1" dirty="0"/>
              <a:t>James </a:t>
            </a:r>
            <a:r>
              <a:rPr lang="en-GB" b="1" dirty="0" err="1"/>
              <a:t>Hita</a:t>
            </a:r>
            <a:r>
              <a:rPr lang="en-GB" b="1" dirty="0"/>
              <a:t>, Māori activist and Pacific lead for Greenpeace International’s deep sea mining campaign:</a:t>
            </a:r>
          </a:p>
          <a:p>
            <a:r>
              <a:rPr lang="en-GB" b="1" dirty="0"/>
              <a:t>“While political tensions flare over whether to allow deep sea mining to start, commercial interests are pressing ahead at sea like it's a done deal. As if sending a ship to enable further destruction of our ecosystems wasn’t offensive enough, sending one named after the most notorious colonizer of the Pacific is a cruel insult. For too long, Pacific peoples have been excluded from decisions that impact our territories and waters. If governments don't stop this industry from starting, the darkest days of history will repeat. We reject a future with deep sea mining”.</a:t>
            </a:r>
          </a:p>
          <a:p>
            <a:endParaRPr lang="en-GB" dirty="0"/>
          </a:p>
        </p:txBody>
      </p:sp>
    </p:spTree>
    <p:extLst>
      <p:ext uri="{BB962C8B-B14F-4D97-AF65-F5344CB8AC3E}">
        <p14:creationId xmlns:p14="http://schemas.microsoft.com/office/powerpoint/2010/main" val="3323566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ECB98-C14B-52A4-B1CF-D7683903C015}"/>
              </a:ext>
            </a:extLst>
          </p:cNvPr>
          <p:cNvSpPr>
            <a:spLocks noGrp="1"/>
          </p:cNvSpPr>
          <p:nvPr>
            <p:ph type="title"/>
          </p:nvPr>
        </p:nvSpPr>
        <p:spPr/>
        <p:txBody>
          <a:bodyPr/>
          <a:lstStyle/>
          <a:p>
            <a:endParaRPr lang="en-GB"/>
          </a:p>
        </p:txBody>
      </p:sp>
      <p:pic>
        <p:nvPicPr>
          <p:cNvPr id="4" name="Jamaica Says No To Deep Sea Mining">
            <a:hlinkClick r:id="" action="ppaction://media"/>
            <a:extLst>
              <a:ext uri="{FF2B5EF4-FFF2-40B4-BE49-F238E27FC236}">
                <a16:creationId xmlns:a16="http://schemas.microsoft.com/office/drawing/2014/main" id="{A6100D27-DFF3-0937-09CF-13566FDDCBF4}"/>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04774" y="118116"/>
            <a:ext cx="11972925" cy="6734948"/>
          </a:xfrm>
        </p:spPr>
      </p:pic>
    </p:spTree>
    <p:extLst>
      <p:ext uri="{BB962C8B-B14F-4D97-AF65-F5344CB8AC3E}">
        <p14:creationId xmlns:p14="http://schemas.microsoft.com/office/powerpoint/2010/main" val="69252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627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5582</TotalTime>
  <Words>1070</Words>
  <Application>Microsoft Office PowerPoint</Application>
  <PresentationFormat>Widescreen</PresentationFormat>
  <Paragraphs>36</Paragraphs>
  <Slides>14</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Calibri</vt:lpstr>
      <vt:lpstr>Century Gothic</vt:lpstr>
      <vt:lpstr>Wingdings 3</vt:lpstr>
      <vt:lpstr>Wisp</vt:lpstr>
      <vt:lpstr>PowerPoint Presentation</vt:lpstr>
      <vt:lpstr>PowerPoint Presentation</vt:lpstr>
      <vt:lpstr>Postcolonial Studies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Michael Niblett</cp:lastModifiedBy>
  <cp:revision>13</cp:revision>
  <cp:lastPrinted>2019-01-08T14:13:39Z</cp:lastPrinted>
  <dcterms:created xsi:type="dcterms:W3CDTF">2019-01-07T20:51:24Z</dcterms:created>
  <dcterms:modified xsi:type="dcterms:W3CDTF">2024-09-19T11:22:17Z</dcterms:modified>
</cp:coreProperties>
</file>