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96" r:id="rId5"/>
    <p:sldId id="297" r:id="rId6"/>
    <p:sldId id="298" r:id="rId7"/>
    <p:sldId id="277" r:id="rId8"/>
    <p:sldId id="299" r:id="rId9"/>
    <p:sldId id="300" r:id="rId10"/>
    <p:sldId id="260" r:id="rId11"/>
    <p:sldId id="282" r:id="rId12"/>
    <p:sldId id="301" r:id="rId13"/>
    <p:sldId id="302" r:id="rId14"/>
    <p:sldId id="283" r:id="rId15"/>
    <p:sldId id="303" r:id="rId16"/>
    <p:sldId id="304" r:id="rId17"/>
    <p:sldId id="305" r:id="rId18"/>
    <p:sldId id="306" r:id="rId19"/>
    <p:sldId id="294" r:id="rId20"/>
    <p:sldId id="286" r:id="rId21"/>
    <p:sldId id="287" r:id="rId22"/>
    <p:sldId id="284" r:id="rId23"/>
    <p:sldId id="307" r:id="rId24"/>
    <p:sldId id="289" r:id="rId25"/>
    <p:sldId id="288" r:id="rId26"/>
    <p:sldId id="308" r:id="rId27"/>
    <p:sldId id="290" r:id="rId28"/>
    <p:sldId id="291" r:id="rId29"/>
    <p:sldId id="292" r:id="rId30"/>
    <p:sldId id="30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86" y="2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56EA3-ABC1-73B4-7B58-2237B3B9B4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03CD13F-B828-98A1-33E8-BE815D7A87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55E84AB-717A-E8D4-FBD6-5281B9D91C98}"/>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6107E486-B140-CEC4-334F-B69C908639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B4F5A5-53FD-1C22-9A93-E1397138C4B2}"/>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805082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220CE-7ADD-5800-8000-2542B41AEA1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385374-C5D3-9E4A-436E-3D221F123B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F52D2B-2167-1436-2C1B-66172FBC29A6}"/>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32E7B14C-AC3F-344F-DE0E-4D9A25BBB7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6CAFB2-D39A-3D6F-376E-738709D2F9E3}"/>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64746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07ABB0-97BB-51CD-12E6-EF4455A6DDF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AD7DE5-40ED-C787-E51E-9D6217E6F5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A2BACD-D347-778B-911C-4670672A9121}"/>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2463567E-8AC8-0396-BCDA-DA0033C233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B97F74-A795-9925-9231-41648DC8B6A5}"/>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403496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906972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202028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488689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909635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CD0D51-8D9C-4C11-8911-352E9F88FB09}" type="datetimeFigureOut">
              <a:rPr lang="en-GB" smtClean="0"/>
              <a:t>28/11/2024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785276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CD0D51-8D9C-4C11-8911-352E9F88FB09}" type="datetimeFigureOut">
              <a:rPr lang="en-GB" smtClean="0"/>
              <a:t>28/11/2024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981742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D0D51-8D9C-4C11-8911-352E9F88FB09}" type="datetimeFigureOut">
              <a:rPr lang="en-GB" smtClean="0"/>
              <a:t>28/11/2024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689990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342602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26A1A-4B09-4878-79AD-D6BAB5B18F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115CFDC-2A4A-B977-083F-CED14B79B5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B02ACB-8673-6032-E5E1-F582D6A10C6D}"/>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0251F881-D658-ADC9-B4C9-69C9A97E7C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E5E83F-71FA-E5EF-D24A-D78FD7953A18}"/>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4294266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8003219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839353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7512461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683848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7526945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125675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40232192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CD0D51-8D9C-4C11-8911-352E9F88FB09}" type="datetimeFigureOut">
              <a:rPr lang="en-GB" smtClean="0"/>
              <a:t>28/11/2024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41834933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CD0D51-8D9C-4C11-8911-352E9F88FB09}" type="datetimeFigureOut">
              <a:rPr lang="en-GB" smtClean="0"/>
              <a:t>28/11/2024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4282823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D0D51-8D9C-4C11-8911-352E9F88FB09}" type="datetimeFigureOut">
              <a:rPr lang="en-GB" smtClean="0"/>
              <a:t>28/11/2024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727289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FC86F-B9CF-3287-EBFD-0D082AC7719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FCA1ACE-3BCD-378A-0616-38E0F17A2A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D8132C-66CA-9C7B-ED78-11420E002A0D}"/>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DC2366C5-2CAC-6C62-E63A-5478CB430C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83BE36-3C8C-4E34-5307-0877F2D20A58}"/>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7604603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2692974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9336481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2885116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CD0D51-8D9C-4C11-8911-352E9F88FB09}" type="datetimeFigureOut">
              <a:rPr lang="en-GB" smtClean="0"/>
              <a:t>28/11/2024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76283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C2139-C576-A8C1-F745-AB9E71F012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0DC8F2F-C22E-1275-7C16-CAF7BE6E415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3950064-CE3E-722C-B9D3-86F049F627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4316EFB-3F61-4E3B-2DED-2F6C63D91863}"/>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a:extLst>
              <a:ext uri="{FF2B5EF4-FFF2-40B4-BE49-F238E27FC236}">
                <a16:creationId xmlns:a16="http://schemas.microsoft.com/office/drawing/2014/main" id="{E59CF89C-6F1D-056C-7560-F0B7B183EF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861A7D-06CF-67E8-7282-B31A78C16B29}"/>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619595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DCE8C-8399-83BA-FE1B-7274988EFF8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3BFFE42-FD55-7766-5CCF-C01B87E721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1117ED-63DE-8C2D-1EA7-70F3EA173C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3C635E-A259-97BD-9026-D31CFA59FE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A21D2E-5A0A-8EDC-2105-FCD027EB4A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AC5D28A-A819-E23C-085E-9F1B44CEE468}"/>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8" name="Footer Placeholder 7">
            <a:extLst>
              <a:ext uri="{FF2B5EF4-FFF2-40B4-BE49-F238E27FC236}">
                <a16:creationId xmlns:a16="http://schemas.microsoft.com/office/drawing/2014/main" id="{0F34B387-90B6-83D3-DB33-E112207E2F1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0441AF0-9A2C-5A1E-2D5F-0FDE800B1016}"/>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2663534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37E3E-3419-4C1D-5A1C-9567210A3C5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A864558-09E0-2518-799D-3A0696EA7C95}"/>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4" name="Footer Placeholder 3">
            <a:extLst>
              <a:ext uri="{FF2B5EF4-FFF2-40B4-BE49-F238E27FC236}">
                <a16:creationId xmlns:a16="http://schemas.microsoft.com/office/drawing/2014/main" id="{68848456-5076-734E-BA5E-BDDCC157A6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9CF4F3-D18C-7A03-A0FF-C61234A8B79B}"/>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304488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4ADD43-67C5-29A4-C8E1-FD828ECB743C}"/>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3" name="Footer Placeholder 2">
            <a:extLst>
              <a:ext uri="{FF2B5EF4-FFF2-40B4-BE49-F238E27FC236}">
                <a16:creationId xmlns:a16="http://schemas.microsoft.com/office/drawing/2014/main" id="{94C0DF5E-E1CA-BAA5-9A35-8491F5FD5E1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06ED4C6-1AC8-E30D-36E4-DCCEB742E79D}"/>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349635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648E-7753-CCEE-DF67-F93DD1AC2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526FCF-4D42-19D2-8E93-CD8C618EE0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A2B7B8B-0917-4EF6-B3F2-50FEE3E6FE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6B6F6A-F67C-61EC-9E36-FBA61DBFAA7A}"/>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a:extLst>
              <a:ext uri="{FF2B5EF4-FFF2-40B4-BE49-F238E27FC236}">
                <a16:creationId xmlns:a16="http://schemas.microsoft.com/office/drawing/2014/main" id="{659BA8EA-9CEC-DE97-0064-489932AC7B8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04DA52-4509-7378-85FE-033E9DEFBCA2}"/>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455203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91774-8630-BAEA-D2C9-8004D845D2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C9DF9BC-F369-E7F6-31AF-2DE7F20DDC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2626C83-4BE3-C3A7-9AA4-3DFB5A183E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A28FCA-FBC1-A4C0-9088-DB3A887A155F}"/>
              </a:ext>
            </a:extLst>
          </p:cNvPr>
          <p:cNvSpPr>
            <a:spLocks noGrp="1"/>
          </p:cNvSpPr>
          <p:nvPr>
            <p:ph type="dt" sz="half" idx="10"/>
          </p:nvPr>
        </p:nvSpPr>
        <p:spPr/>
        <p:txBody>
          <a:bodyPr/>
          <a:lstStyle/>
          <a:p>
            <a:fld id="{A7CD0D51-8D9C-4C11-8911-352E9F88FB09}" type="datetimeFigureOut">
              <a:rPr lang="en-GB" smtClean="0"/>
              <a:t>28/11/2024</a:t>
            </a:fld>
            <a:endParaRPr lang="en-GB"/>
          </a:p>
        </p:txBody>
      </p:sp>
      <p:sp>
        <p:nvSpPr>
          <p:cNvPr id="6" name="Footer Placeholder 5">
            <a:extLst>
              <a:ext uri="{FF2B5EF4-FFF2-40B4-BE49-F238E27FC236}">
                <a16:creationId xmlns:a16="http://schemas.microsoft.com/office/drawing/2014/main" id="{C04D1BF3-E62A-86D2-D546-7BB5B9CF33D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3B1FDE-D894-4EB7-26D6-15E16D473D30}"/>
              </a:ext>
            </a:extLst>
          </p:cNvPr>
          <p:cNvSpPr>
            <a:spLocks noGrp="1"/>
          </p:cNvSpPr>
          <p:nvPr>
            <p:ph type="sldNum" sz="quarter" idx="12"/>
          </p:nvPr>
        </p:nvSpPr>
        <p:spPr/>
        <p:txBody>
          <a:bodyPr/>
          <a:lstStyle/>
          <a:p>
            <a:fld id="{959844ED-1205-4B63-B653-8D2E1DB46087}" type="slidenum">
              <a:rPr lang="en-GB" smtClean="0"/>
              <a:t>‹#›</a:t>
            </a:fld>
            <a:endParaRPr lang="en-GB"/>
          </a:p>
        </p:txBody>
      </p:sp>
    </p:spTree>
    <p:extLst>
      <p:ext uri="{BB962C8B-B14F-4D97-AF65-F5344CB8AC3E}">
        <p14:creationId xmlns:p14="http://schemas.microsoft.com/office/powerpoint/2010/main" val="1971456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E1C0E9-970E-7223-C257-474B5923D4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53E177E-C9EB-7473-128B-E0D7333EF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E06390-2DF9-D64F-43A4-A03C1E7345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CD0D51-8D9C-4C11-8911-352E9F88FB09}" type="datetimeFigureOut">
              <a:rPr lang="en-GB" smtClean="0"/>
              <a:t>28/11/2024</a:t>
            </a:fld>
            <a:endParaRPr lang="en-GB"/>
          </a:p>
        </p:txBody>
      </p:sp>
      <p:sp>
        <p:nvSpPr>
          <p:cNvPr id="5" name="Footer Placeholder 4">
            <a:extLst>
              <a:ext uri="{FF2B5EF4-FFF2-40B4-BE49-F238E27FC236}">
                <a16:creationId xmlns:a16="http://schemas.microsoft.com/office/drawing/2014/main" id="{39C34BFB-87E0-037F-0202-31528F1569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224140D-E906-FFDA-FA27-9BFC278D08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844ED-1205-4B63-B653-8D2E1DB46087}" type="slidenum">
              <a:rPr lang="en-GB" smtClean="0"/>
              <a:t>‹#›</a:t>
            </a:fld>
            <a:endParaRPr lang="en-GB"/>
          </a:p>
        </p:txBody>
      </p:sp>
    </p:spTree>
    <p:extLst>
      <p:ext uri="{BB962C8B-B14F-4D97-AF65-F5344CB8AC3E}">
        <p14:creationId xmlns:p14="http://schemas.microsoft.com/office/powerpoint/2010/main" val="1317903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CD0D51-8D9C-4C11-8911-352E9F88FB09}" type="datetimeFigureOut">
              <a:rPr lang="en-GB" smtClean="0"/>
              <a:t>28/11/2024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844ED-1205-4B63-B653-8D2E1DB46087}" type="slidenum">
              <a:rPr lang="en-GB" smtClean="0"/>
              <a:t>‹#›</a:t>
            </a:fld>
            <a:endParaRPr lang="en-GB"/>
          </a:p>
        </p:txBody>
      </p:sp>
    </p:spTree>
    <p:extLst>
      <p:ext uri="{BB962C8B-B14F-4D97-AF65-F5344CB8AC3E}">
        <p14:creationId xmlns:p14="http://schemas.microsoft.com/office/powerpoint/2010/main" val="335442645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CD0D51-8D9C-4C11-8911-352E9F88FB09}" type="datetimeFigureOut">
              <a:rPr lang="en-GB" smtClean="0"/>
              <a:t>28/11/2024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9844ED-1205-4B63-B653-8D2E1DB46087}" type="slidenum">
              <a:rPr lang="en-GB" smtClean="0"/>
              <a:t>‹#›</a:t>
            </a:fld>
            <a:endParaRPr lang="en-GB"/>
          </a:p>
        </p:txBody>
      </p:sp>
    </p:spTree>
    <p:extLst>
      <p:ext uri="{BB962C8B-B14F-4D97-AF65-F5344CB8AC3E}">
        <p14:creationId xmlns:p14="http://schemas.microsoft.com/office/powerpoint/2010/main" val="297137096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post45.org/2021/11/un-noveling-lovecraft-country/#footnote_8_1680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raintaxi.com/poetics-" TargetMode="Externa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75C19AA-45E2-82BC-A19A-CF9FC18E146A}"/>
              </a:ext>
            </a:extLst>
          </p:cNvPr>
          <p:cNvPicPr>
            <a:picLocks noChangeAspect="1"/>
          </p:cNvPicPr>
          <p:nvPr/>
        </p:nvPicPr>
        <p:blipFill rotWithShape="1">
          <a:blip r:embed="rId2">
            <a:alphaModFix amt="50000"/>
          </a:blip>
          <a:srcRect t="26632" b="19931"/>
          <a:stretch/>
        </p:blipFill>
        <p:spPr>
          <a:xfrm>
            <a:off x="20" y="1"/>
            <a:ext cx="12191980" cy="6857999"/>
          </a:xfrm>
          <a:prstGeom prst="rect">
            <a:avLst/>
          </a:prstGeom>
        </p:spPr>
      </p:pic>
      <p:sp>
        <p:nvSpPr>
          <p:cNvPr id="2" name="Title 1">
            <a:extLst>
              <a:ext uri="{FF2B5EF4-FFF2-40B4-BE49-F238E27FC236}">
                <a16:creationId xmlns:a16="http://schemas.microsoft.com/office/drawing/2014/main" id="{E5B5A537-545E-9B01-1A4D-602D5E2A3AEB}"/>
              </a:ext>
            </a:extLst>
          </p:cNvPr>
          <p:cNvSpPr>
            <a:spLocks noGrp="1"/>
          </p:cNvSpPr>
          <p:nvPr>
            <p:ph type="ctrTitle"/>
          </p:nvPr>
        </p:nvSpPr>
        <p:spPr>
          <a:xfrm>
            <a:off x="1524000" y="1122362"/>
            <a:ext cx="9144000" cy="2900518"/>
          </a:xfrm>
        </p:spPr>
        <p:txBody>
          <a:bodyPr>
            <a:normAutofit/>
          </a:bodyPr>
          <a:lstStyle/>
          <a:p>
            <a:r>
              <a:rPr lang="en-GB" dirty="0">
                <a:solidFill>
                  <a:srgbClr val="FFFFFF"/>
                </a:solidFill>
              </a:rPr>
              <a:t>Caribbean Futurisms</a:t>
            </a:r>
          </a:p>
        </p:txBody>
      </p:sp>
      <p:sp>
        <p:nvSpPr>
          <p:cNvPr id="3" name="Subtitle 2">
            <a:extLst>
              <a:ext uri="{FF2B5EF4-FFF2-40B4-BE49-F238E27FC236}">
                <a16:creationId xmlns:a16="http://schemas.microsoft.com/office/drawing/2014/main" id="{36F0903C-2A35-3D67-FF8F-0D6C445D540B}"/>
              </a:ext>
            </a:extLst>
          </p:cNvPr>
          <p:cNvSpPr>
            <a:spLocks noGrp="1"/>
          </p:cNvSpPr>
          <p:nvPr>
            <p:ph type="subTitle" idx="1"/>
          </p:nvPr>
        </p:nvSpPr>
        <p:spPr>
          <a:xfrm>
            <a:off x="1524000" y="4159404"/>
            <a:ext cx="9144000" cy="1098395"/>
          </a:xfrm>
        </p:spPr>
        <p:txBody>
          <a:bodyPr>
            <a:normAutofit/>
          </a:bodyPr>
          <a:lstStyle/>
          <a:p>
            <a:endParaRPr lang="en-GB">
              <a:solidFill>
                <a:srgbClr val="FFFFFF"/>
              </a:solidFill>
            </a:endParaRPr>
          </a:p>
        </p:txBody>
      </p:sp>
    </p:spTree>
    <p:extLst>
      <p:ext uri="{BB962C8B-B14F-4D97-AF65-F5344CB8AC3E}">
        <p14:creationId xmlns:p14="http://schemas.microsoft.com/office/powerpoint/2010/main" val="92920068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14754BDB-CD23-51F2-8413-BF14E121E087}"/>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827B44D-7B33-1401-D9FD-B6EC7B36A352}"/>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Andrea Shaw Nevins: Mark Dery proposes that African Americans—and I would include all New World Africans—“in a very real sense, are the descendants of alien abductees; they inhabit a sci-fi nightmare in which unseen but no less impassable force fields of intolerance frustrate their movements: official histories undo what has been done; and technology is too often brought to bear on black bodies.” As examples of this kind of technology, Dery cites “branding” and “forced sterilization.” One of the best-known accounts of such an abduction is found in </a:t>
            </a:r>
            <a:r>
              <a:rPr lang="en-GB" sz="2000" i="1" dirty="0">
                <a:solidFill>
                  <a:schemeClr val="bg1"/>
                </a:solidFill>
              </a:rPr>
              <a:t>The Interesting Narrative of the Life of Olaudah Equiano </a:t>
            </a:r>
            <a:r>
              <a:rPr lang="en-GB" sz="2000" dirty="0">
                <a:solidFill>
                  <a:schemeClr val="bg1"/>
                </a:solidFill>
              </a:rPr>
              <a:t>(1789).” (</a:t>
            </a:r>
            <a:r>
              <a:rPr lang="en-GB" sz="2000" i="1" dirty="0">
                <a:solidFill>
                  <a:schemeClr val="bg1"/>
                </a:solidFill>
              </a:rPr>
              <a:t>Working Juju</a:t>
            </a:r>
            <a:r>
              <a:rPr lang="en-GB" sz="2000" dirty="0">
                <a:solidFill>
                  <a:schemeClr val="bg1"/>
                </a:solidFill>
              </a:rPr>
              <a:t>,</a:t>
            </a:r>
            <a:r>
              <a:rPr lang="en-GB" sz="2000" i="1" dirty="0">
                <a:solidFill>
                  <a:schemeClr val="bg1"/>
                </a:solidFill>
              </a:rPr>
              <a:t> </a:t>
            </a:r>
            <a:r>
              <a:rPr lang="en-GB" sz="2000" dirty="0">
                <a:solidFill>
                  <a:schemeClr val="bg1"/>
                </a:solidFill>
              </a:rPr>
              <a:t>103)</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6888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E689193-20C3-9562-C0B2-6029FAF80E12}"/>
              </a:ext>
            </a:extLst>
          </p:cNvPr>
          <p:cNvSpPr>
            <a:spLocks noGrp="1"/>
          </p:cNvSpPr>
          <p:nvPr>
            <p:ph type="title"/>
          </p:nvPr>
        </p:nvSpPr>
        <p:spPr>
          <a:xfrm>
            <a:off x="838200" y="669925"/>
            <a:ext cx="4508946" cy="1325563"/>
          </a:xfrm>
        </p:spPr>
        <p:txBody>
          <a:bodyPr anchor="b">
            <a:normAutofit/>
          </a:bodyPr>
          <a:lstStyle/>
          <a:p>
            <a:pPr algn="r"/>
            <a:endParaRPr lang="en-GB" dirty="0">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1694EB7-6E5E-DA56-B5BD-FDDB53655EFB}"/>
              </a:ext>
            </a:extLst>
          </p:cNvPr>
          <p:cNvSpPr>
            <a:spLocks noGrp="1"/>
          </p:cNvSpPr>
          <p:nvPr>
            <p:ph idx="1"/>
          </p:nvPr>
        </p:nvSpPr>
        <p:spPr>
          <a:xfrm>
            <a:off x="1143284" y="1096629"/>
            <a:ext cx="10210515" cy="5239511"/>
          </a:xfrm>
        </p:spPr>
        <p:txBody>
          <a:bodyPr>
            <a:normAutofit/>
          </a:bodyPr>
          <a:lstStyle/>
          <a:p>
            <a:endParaRPr lang="en-GB" sz="2000" dirty="0">
              <a:solidFill>
                <a:schemeClr val="bg1"/>
              </a:solidFill>
            </a:endParaRPr>
          </a:p>
          <a:p>
            <a:pPr marL="0" indent="0">
              <a:buNone/>
            </a:pPr>
            <a:r>
              <a:rPr lang="en-GB" sz="2000" i="1" dirty="0">
                <a:solidFill>
                  <a:schemeClr val="bg1"/>
                </a:solidFill>
              </a:rPr>
              <a:t>The Interesting Narrative of the Life of Olaudah Equiano </a:t>
            </a:r>
          </a:p>
          <a:p>
            <a:endParaRPr lang="en-GB" sz="2000" dirty="0">
              <a:solidFill>
                <a:schemeClr val="bg1"/>
              </a:solidFill>
            </a:endParaRPr>
          </a:p>
          <a:p>
            <a:r>
              <a:rPr lang="en-GB" sz="2000" dirty="0">
                <a:solidFill>
                  <a:schemeClr val="bg1"/>
                </a:solidFill>
              </a:rPr>
              <a:t>“The first object which saluted my eyes when I arrived on the coast, was the sea, and a slave ship, which was then riding at anchor, and waiting for its cargo. These filled me with astonishment, which was soon converted into terror, when I was carried on board. I was immediately handled and tossed up to see if I were sound, by some of the crew; and I was now persuaded that I had gotten into a world of bad spirits, and that they were going to kill me. Their complexions, too, differing so much from ours, their long hair, and the language they spoke (which was very different from any I had ever head), united to confirm me in this belief. Indeed, such were the horrors of my views and fears at the moment, that, if ten thousand worlds had been my own, I would have freely parted with them all to have exchanged my condition with that of the meanest slave in my own county. When I looked round the ship too, and saw a large furnace of copper boiling, and a multitude of black people of every description chained together, every one of their countenances expressing dejection and sorrow, I no longer doubted of my fate; and, quite overpowered with horror and anguish, I fell motionless on the deck and fainted.”</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6658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4D9BFBE8-0053-C4BC-3F29-CB85A2870D19}"/>
              </a:ext>
            </a:extLst>
          </p:cNvPr>
          <p:cNvSpPr>
            <a:spLocks noGrp="1"/>
          </p:cNvSpPr>
          <p:nvPr>
            <p:ph type="title"/>
          </p:nvPr>
        </p:nvSpPr>
        <p:spPr>
          <a:xfrm>
            <a:off x="838200" y="448721"/>
            <a:ext cx="4707671" cy="1225650"/>
          </a:xfrm>
        </p:spPr>
        <p:txBody>
          <a:bodyPr anchor="b">
            <a:normAutofit/>
          </a:bodyPr>
          <a:lstStyle/>
          <a:p>
            <a:endParaRPr lang="en-GB" sz="3800">
              <a:solidFill>
                <a:schemeClr val="bg1"/>
              </a:solidFill>
            </a:endParaRPr>
          </a:p>
        </p:txBody>
      </p:sp>
      <p:cxnSp>
        <p:nvCxnSpPr>
          <p:cNvPr id="1033" name="Straight Connector 1032">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59895FE-E882-CF06-E517-991A005CA04A}"/>
              </a:ext>
            </a:extLst>
          </p:cNvPr>
          <p:cNvSpPr>
            <a:spLocks noGrp="1"/>
          </p:cNvSpPr>
          <p:nvPr>
            <p:ph idx="1"/>
          </p:nvPr>
        </p:nvSpPr>
        <p:spPr>
          <a:xfrm>
            <a:off x="897769" y="1909192"/>
            <a:ext cx="4586513" cy="3647710"/>
          </a:xfrm>
        </p:spPr>
        <p:txBody>
          <a:bodyPr>
            <a:normAutofit/>
          </a:bodyPr>
          <a:lstStyle/>
          <a:p>
            <a:r>
              <a:rPr lang="en-GB" sz="2000" dirty="0">
                <a:solidFill>
                  <a:schemeClr val="bg1"/>
                </a:solidFill>
                <a:effectLst/>
                <a:ea typeface="Calibri" panose="020F0502020204030204" pitchFamily="34" charset="0"/>
              </a:rPr>
              <a:t>“Who more sci-fi than us?” Junot Díaz</a:t>
            </a:r>
            <a:r>
              <a:rPr lang="en-GB" sz="2000" dirty="0">
                <a:solidFill>
                  <a:schemeClr val="bg1"/>
                </a:solidFill>
                <a:ea typeface="Calibri" panose="020F0502020204030204" pitchFamily="34" charset="0"/>
              </a:rPr>
              <a:t>,</a:t>
            </a:r>
            <a:r>
              <a:rPr lang="en-GB" sz="2000" dirty="0">
                <a:solidFill>
                  <a:schemeClr val="bg1"/>
                </a:solidFill>
                <a:effectLst/>
                <a:ea typeface="Calibri" panose="020F0502020204030204" pitchFamily="34" charset="0"/>
              </a:rPr>
              <a:t> </a:t>
            </a:r>
            <a:r>
              <a:rPr lang="en-GB" sz="2000" i="1" dirty="0">
                <a:solidFill>
                  <a:schemeClr val="bg1"/>
                </a:solidFill>
                <a:effectLst/>
                <a:ea typeface="Calibri" panose="020F0502020204030204" pitchFamily="34" charset="0"/>
              </a:rPr>
              <a:t>The Brief Wonderous Life of Oscar Wao</a:t>
            </a:r>
            <a:r>
              <a:rPr lang="en-GB" sz="2000" dirty="0">
                <a:solidFill>
                  <a:schemeClr val="bg1"/>
                </a:solidFill>
                <a:effectLst/>
                <a:ea typeface="Calibri" panose="020F0502020204030204" pitchFamily="34" charset="0"/>
              </a:rPr>
              <a:t> (2008) </a:t>
            </a:r>
            <a:endParaRPr lang="en-GB" sz="2000" dirty="0">
              <a:solidFill>
                <a:schemeClr val="bg1"/>
              </a:solidFill>
            </a:endParaRPr>
          </a:p>
        </p:txBody>
      </p:sp>
      <p:cxnSp>
        <p:nvCxnSpPr>
          <p:cNvPr id="1035" name="Straight Connector 1034">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26" name="Picture 2" descr="The Brief Wondrous Life of Oscar Wao: J. Diaz: Amazon.co.uk: Diaz, Junot:  9780571241231: Books">
            <a:extLst>
              <a:ext uri="{FF2B5EF4-FFF2-40B4-BE49-F238E27FC236}">
                <a16:creationId xmlns:a16="http://schemas.microsoft.com/office/drawing/2014/main" id="{3E69A895-F839-3021-5651-CC3B4418824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25453" y="0"/>
            <a:ext cx="42005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296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1C602BBF-4160-93A6-BEF8-E09E3D3A11DD}"/>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7848B61-CB2A-39AB-A442-2E5CDB4EB32A}"/>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Lord: “A focus on reclaiming sets the revolutionary tone of the anthology. Take control of the technology and processes that govern and regulate your daily life. Hold fast to your oceans and lands, and all the wealth they contain, for your generation and the generations to come. [. . .] There is no true hospitality without ownership. Offering a welcome into a home that is not yours makes you a servant, not a host.” (5)</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2383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5126">
            <a:extLst>
              <a:ext uri="{FF2B5EF4-FFF2-40B4-BE49-F238E27FC236}">
                <a16:creationId xmlns:a16="http://schemas.microsoft.com/office/drawing/2014/main" id="{B95B9BA8-1D69-4796-85F5-B6D0BD5235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FB8D57-DF54-6D56-B381-D39FF7F4DA5A}"/>
              </a:ext>
            </a:extLst>
          </p:cNvPr>
          <p:cNvSpPr>
            <a:spLocks noGrp="1"/>
          </p:cNvSpPr>
          <p:nvPr>
            <p:ph type="title"/>
          </p:nvPr>
        </p:nvSpPr>
        <p:spPr>
          <a:xfrm>
            <a:off x="5232399" y="1641752"/>
            <a:ext cx="6140450" cy="1323439"/>
          </a:xfrm>
        </p:spPr>
        <p:txBody>
          <a:bodyPr anchor="t">
            <a:normAutofit/>
          </a:bodyPr>
          <a:lstStyle/>
          <a:p>
            <a:endParaRPr lang="en-GB" sz="4000">
              <a:solidFill>
                <a:schemeClr val="bg1"/>
              </a:solidFill>
            </a:endParaRPr>
          </a:p>
        </p:txBody>
      </p:sp>
      <p:pic>
        <p:nvPicPr>
          <p:cNvPr id="5122" name="Picture 2" descr="Book page preview 1 of 3. Click to open preview.">
            <a:extLst>
              <a:ext uri="{FF2B5EF4-FFF2-40B4-BE49-F238E27FC236}">
                <a16:creationId xmlns:a16="http://schemas.microsoft.com/office/drawing/2014/main" id="{CCD11835-8DE0-4153-FB8D-ED3116352B9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63436" y="1318956"/>
            <a:ext cx="3052800" cy="45792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3E09ECF-ABEC-246A-E0FE-54D4AF6EE559}"/>
              </a:ext>
            </a:extLst>
          </p:cNvPr>
          <p:cNvSpPr>
            <a:spLocks noGrp="1"/>
          </p:cNvSpPr>
          <p:nvPr>
            <p:ph idx="1"/>
          </p:nvPr>
        </p:nvSpPr>
        <p:spPr>
          <a:xfrm>
            <a:off x="3579672" y="1406769"/>
            <a:ext cx="8348891" cy="4491387"/>
          </a:xfrm>
        </p:spPr>
        <p:txBody>
          <a:bodyPr>
            <a:noAutofit/>
          </a:bodyPr>
          <a:lstStyle/>
          <a:p>
            <a:r>
              <a:rPr lang="en-GB" sz="2000" dirty="0">
                <a:solidFill>
                  <a:schemeClr val="bg1">
                    <a:alpha val="80000"/>
                  </a:schemeClr>
                </a:solidFill>
              </a:rPr>
              <a:t>Samuel Ginsburg: “the line between real life and science fiction in the Caribbean continues to be blurred. The last decade has seen numerous examples of real-life narratives of technological attacks and resistance from the Caribbean and its diasporas. In 2013, a team of Dominican hackers from Yonkers, New York, was caught participating in an international ATM heist that stole $45 million worldwide. In 2017, the possibility of covert attacks on diplomats using weaponized supersonic devices starting the previous year caused the U.S. Embassy in Havana to recall all nonessential personnel, though a Central Intelligence Agency (CIA) assessment in 2022 has ruled out the theory that the mysterious “Havana syndrome” was the result of a coordinated, hostile attack. Since 2018, the aftermath of devastating hurricanes have opened the door for digital currency investors to flock to Puerto Rico with the hopes of creating a “crypto utopia” on the island. The genre of science fiction allows Caribbean writers and artists to negotiate the past, navigate the pre-sent, and speculate on the future of techno-domination.” (</a:t>
            </a:r>
            <a:r>
              <a:rPr lang="en-GB" sz="2000" i="1" dirty="0">
                <a:solidFill>
                  <a:schemeClr val="bg1">
                    <a:alpha val="80000"/>
                  </a:schemeClr>
                </a:solidFill>
              </a:rPr>
              <a:t>The Cyborg Caribbean </a:t>
            </a:r>
            <a:r>
              <a:rPr lang="en-GB" sz="2000" dirty="0">
                <a:solidFill>
                  <a:schemeClr val="bg1">
                    <a:alpha val="80000"/>
                  </a:schemeClr>
                </a:solidFill>
              </a:rPr>
              <a:t>5)</a:t>
            </a:r>
          </a:p>
        </p:txBody>
      </p:sp>
    </p:spTree>
    <p:extLst>
      <p:ext uri="{BB962C8B-B14F-4D97-AF65-F5344CB8AC3E}">
        <p14:creationId xmlns:p14="http://schemas.microsoft.com/office/powerpoint/2010/main" val="1455412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5C1C6F5E-EFE0-0567-352D-494D94743929}"/>
              </a:ext>
            </a:extLst>
          </p:cNvPr>
          <p:cNvSpPr>
            <a:spLocks noGrp="1"/>
          </p:cNvSpPr>
          <p:nvPr>
            <p:ph type="title"/>
          </p:nvPr>
        </p:nvSpPr>
        <p:spPr>
          <a:xfrm>
            <a:off x="6963788" y="669925"/>
            <a:ext cx="4800600" cy="1325563"/>
          </a:xfrm>
        </p:spPr>
        <p:txBody>
          <a:bodyPr anchor="b">
            <a:normAutofit/>
          </a:bodyPr>
          <a:lstStyle/>
          <a:p>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963788" y="2026340"/>
            <a:ext cx="510200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4D7FFE9-1CE4-1445-9598-6485256FE7E3}"/>
              </a:ext>
            </a:extLst>
          </p:cNvPr>
          <p:cNvSpPr>
            <a:spLocks noGrp="1"/>
          </p:cNvSpPr>
          <p:nvPr>
            <p:ph idx="1"/>
          </p:nvPr>
        </p:nvSpPr>
        <p:spPr>
          <a:xfrm>
            <a:off x="1093093" y="2213530"/>
            <a:ext cx="9327048" cy="3711571"/>
          </a:xfrm>
        </p:spPr>
        <p:txBody>
          <a:bodyPr>
            <a:normAutofit/>
          </a:bodyPr>
          <a:lstStyle/>
          <a:p>
            <a:r>
              <a:rPr lang="en-GB" sz="1900" dirty="0" err="1">
                <a:solidFill>
                  <a:schemeClr val="bg1"/>
                </a:solidFill>
              </a:rPr>
              <a:t>Odilius</a:t>
            </a:r>
            <a:r>
              <a:rPr lang="en-GB" sz="1900" dirty="0">
                <a:solidFill>
                  <a:schemeClr val="bg1"/>
                </a:solidFill>
              </a:rPr>
              <a:t> </a:t>
            </a:r>
            <a:r>
              <a:rPr lang="en-GB" sz="1900" dirty="0" err="1">
                <a:solidFill>
                  <a:schemeClr val="bg1"/>
                </a:solidFill>
              </a:rPr>
              <a:t>Vlak</a:t>
            </a:r>
            <a:r>
              <a:rPr lang="en-GB" sz="1900" dirty="0">
                <a:solidFill>
                  <a:schemeClr val="bg1"/>
                </a:solidFill>
              </a:rPr>
              <a:t> (2017): </a:t>
            </a:r>
          </a:p>
          <a:p>
            <a:r>
              <a:rPr lang="en-GB" sz="1900" dirty="0">
                <a:solidFill>
                  <a:schemeClr val="bg1"/>
                </a:solidFill>
              </a:rPr>
              <a:t>“It is the genres of science fiction and fantasy that have the resources to contend with our reality. . . .  It is impossible that we as Caribbean writers remain apathetic in front of a reality that dominates us: one must fight fire with fire. It is not enough to imitate, but instead one must take the fundamental principles of genre literature . . .  and extrapolate them to our history, myths, folklore, urban legends, and, obviously, our future.)”</a:t>
            </a:r>
          </a:p>
          <a:p>
            <a:endParaRPr lang="en-GB" sz="19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32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4E3AE-35F0-05F6-76B2-B891662EACA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9FEBE5B-C6DD-7A8F-027B-9D471A1E71B2}"/>
              </a:ext>
            </a:extLst>
          </p:cNvPr>
          <p:cNvSpPr>
            <a:spLocks noGrp="1"/>
          </p:cNvSpPr>
          <p:nvPr>
            <p:ph idx="1"/>
          </p:nvPr>
        </p:nvSpPr>
        <p:spPr/>
        <p:txBody>
          <a:bodyPr/>
          <a:lstStyle/>
          <a:p>
            <a:endParaRPr lang="en-GB" dirty="0"/>
          </a:p>
        </p:txBody>
      </p:sp>
      <p:pic>
        <p:nvPicPr>
          <p:cNvPr id="6" name="Picture 2" descr="Climate change in the Caribbean – learning lessons from Irma and Maria | Dr  Michael Taylor | The Guardian">
            <a:extLst>
              <a:ext uri="{FF2B5EF4-FFF2-40B4-BE49-F238E27FC236}">
                <a16:creationId xmlns:a16="http://schemas.microsoft.com/office/drawing/2014/main" id="{4AE3B59C-E09E-3C15-D1BE-C433F94609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501" y="453901"/>
            <a:ext cx="9916998" cy="5950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57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E7F1039-DDCB-1A73-78C2-38D61B858F30}"/>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0F93DE6-93A1-7BF0-78CF-4CBE8C0A48BA}"/>
              </a:ext>
            </a:extLst>
          </p:cNvPr>
          <p:cNvSpPr>
            <a:spLocks noGrp="1"/>
          </p:cNvSpPr>
          <p:nvPr>
            <p:ph idx="1"/>
          </p:nvPr>
        </p:nvSpPr>
        <p:spPr>
          <a:xfrm>
            <a:off x="1099126" y="2141534"/>
            <a:ext cx="10203611" cy="4381813"/>
          </a:xfrm>
        </p:spPr>
        <p:txBody>
          <a:bodyPr>
            <a:normAutofit/>
          </a:bodyPr>
          <a:lstStyle/>
          <a:p>
            <a:r>
              <a:rPr lang="en-GB" sz="2000" dirty="0">
                <a:solidFill>
                  <a:schemeClr val="bg1"/>
                </a:solidFill>
              </a:rPr>
              <a:t>Ryan Cecil Jobson: “The survival of the Caribbean hangs in the balance [. . .]. Our criticism can no longer take for granted the existence of the Caribbean as a habitable geography. While Dipesh Chakrabarty regards this as an occasion to collapse an artificial distinction between human and natural history in service of a “new universal history of humans that flashes up in the moment of the danger that is climate change,” his appeal too easily effaces the uneven political geographies borne out of histories of racial bondage. This new universalism poses a unique predicament for the Caribbean. The survival of the species may well be secured after the onset of Caribbean extinction. Beyond its status as the proverbial canary in the climatological coal mine, the Caribbean is a measure of the limits of liberal universalism and the category of the human it purports to defend. Will the survival of humanity once again rest on the backs of the innumerable Caribbean dead? Or will the changing climate occasion a turn to the Caribbean as a staging ground for a radical humanism unencumbered by the colonial logic of sovereignty”. ("States of crisis, flags of convenience: An introduction." </a:t>
            </a:r>
            <a:r>
              <a:rPr lang="en-GB" sz="2000" i="1" dirty="0">
                <a:solidFill>
                  <a:schemeClr val="bg1"/>
                </a:solidFill>
              </a:rPr>
              <a:t>Small Axe: A Caribbean Journal of Criticism </a:t>
            </a:r>
            <a:r>
              <a:rPr lang="en-GB" sz="2000" dirty="0">
                <a:solidFill>
                  <a:schemeClr val="bg1"/>
                </a:solidFill>
              </a:rPr>
              <a:t>24.2 (2020): 67-77)</a:t>
            </a:r>
          </a:p>
          <a:p>
            <a:endParaRPr lang="en-GB" sz="14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1245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7C30E-3AC4-1967-569B-BAF17122DBA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06C72EC-DE6A-3EB8-FCF3-FCB03C337EB3}"/>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50CE86B3-5653-B94F-0B60-01046CC567BF}"/>
              </a:ext>
            </a:extLst>
          </p:cNvPr>
          <p:cNvPicPr>
            <a:picLocks noChangeAspect="1"/>
          </p:cNvPicPr>
          <p:nvPr/>
        </p:nvPicPr>
        <p:blipFill>
          <a:blip r:embed="rId2"/>
          <a:stretch>
            <a:fillRect/>
          </a:stretch>
        </p:blipFill>
        <p:spPr>
          <a:xfrm>
            <a:off x="3442917" y="75732"/>
            <a:ext cx="5306165" cy="6706536"/>
          </a:xfrm>
          <a:prstGeom prst="rect">
            <a:avLst/>
          </a:prstGeom>
        </p:spPr>
      </p:pic>
    </p:spTree>
    <p:extLst>
      <p:ext uri="{BB962C8B-B14F-4D97-AF65-F5344CB8AC3E}">
        <p14:creationId xmlns:p14="http://schemas.microsoft.com/office/powerpoint/2010/main" val="1379759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BE2298E-7C0B-96B6-9BB5-BC37DF4A9B9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D8F1059-8239-8F67-D139-3722FDEB7E9D}"/>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Henry </a:t>
            </a:r>
            <a:r>
              <a:rPr lang="en-GB" sz="2000" dirty="0" err="1">
                <a:solidFill>
                  <a:schemeClr val="bg1"/>
                </a:solidFill>
              </a:rPr>
              <a:t>Swanzy’s</a:t>
            </a:r>
            <a:r>
              <a:rPr lang="en-GB" sz="2000" dirty="0">
                <a:solidFill>
                  <a:schemeClr val="bg1"/>
                </a:solidFill>
              </a:rPr>
              <a:t> diaries, 23rd April, 1954:</a:t>
            </a:r>
          </a:p>
          <a:p>
            <a:pPr marL="0" indent="0">
              <a:buNone/>
            </a:pPr>
            <a:r>
              <a:rPr lang="en-GB" sz="2000" dirty="0">
                <a:solidFill>
                  <a:schemeClr val="bg1"/>
                </a:solidFill>
              </a:rPr>
              <a:t>“Two more macabre </a:t>
            </a:r>
            <a:r>
              <a:rPr lang="en-GB" sz="2000" i="1" dirty="0">
                <a:solidFill>
                  <a:schemeClr val="bg1"/>
                </a:solidFill>
              </a:rPr>
              <a:t>Voices</a:t>
            </a:r>
            <a:r>
              <a:rPr lang="en-GB" sz="2000" dirty="0">
                <a:solidFill>
                  <a:schemeClr val="bg1"/>
                </a:solidFill>
              </a:rPr>
              <a:t>. Gordon [Woolford] reads “The Red Penny,” by Naomi Gibbins, a murder by razor, and Pauline [Henriques] “The Sign” by Lloyd Clarke, a haunting. Both contain racial undertones. Something is going sour with the programme, it was better in the old days, with clumsy peasant stories, honest to God protest? Yet perhaps these were a mask too, acceptable to the latter-day Imperialist…”</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425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1AED2-A644-7A62-B543-4125A860E6E0}"/>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D8AA95F-4A8C-BAFF-C9E1-E28E3D060EA7}"/>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F0D8A7FC-B1CD-16C0-8BD8-F5D11785BAB3}"/>
              </a:ext>
            </a:extLst>
          </p:cNvPr>
          <p:cNvPicPr>
            <a:picLocks noChangeAspect="1"/>
          </p:cNvPicPr>
          <p:nvPr/>
        </p:nvPicPr>
        <p:blipFill>
          <a:blip r:embed="rId2"/>
          <a:stretch>
            <a:fillRect/>
          </a:stretch>
        </p:blipFill>
        <p:spPr>
          <a:xfrm>
            <a:off x="177237" y="189344"/>
            <a:ext cx="11863085" cy="4664010"/>
          </a:xfrm>
          <a:prstGeom prst="rect">
            <a:avLst/>
          </a:prstGeom>
        </p:spPr>
      </p:pic>
      <p:pic>
        <p:nvPicPr>
          <p:cNvPr id="1026" name="Picture 2" descr="News and updates – Caribbean Futures Institute">
            <a:extLst>
              <a:ext uri="{FF2B5EF4-FFF2-40B4-BE49-F238E27FC236}">
                <a16:creationId xmlns:a16="http://schemas.microsoft.com/office/drawing/2014/main" id="{82C8E266-0E19-F2FC-56CF-589B128754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548" y="2437619"/>
            <a:ext cx="2710273" cy="4231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9605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Remembering Jan Carew: the gentle revolutionary - Institute of Race  Relations">
            <a:extLst>
              <a:ext uri="{FF2B5EF4-FFF2-40B4-BE49-F238E27FC236}">
                <a16:creationId xmlns:a16="http://schemas.microsoft.com/office/drawing/2014/main" id="{68CC4EA8-89B0-2825-CA97-9A37626C84BF}"/>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b="18182"/>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DB3351E-F711-5BF5-FF77-B7722C5F6420}"/>
              </a:ext>
            </a:extLst>
          </p:cNvPr>
          <p:cNvSpPr>
            <a:spLocks noGrp="1"/>
          </p:cNvSpPr>
          <p:nvPr>
            <p:ph type="title"/>
          </p:nvPr>
        </p:nvSpPr>
        <p:spPr>
          <a:xfrm>
            <a:off x="838200" y="365125"/>
            <a:ext cx="10515600" cy="1325563"/>
          </a:xfrm>
        </p:spPr>
        <p:txBody>
          <a:bodyP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A09DBB6F-2790-8081-F40E-283455CC5D5D}"/>
              </a:ext>
            </a:extLst>
          </p:cNvPr>
          <p:cNvSpPr>
            <a:spLocks noGrp="1"/>
          </p:cNvSpPr>
          <p:nvPr>
            <p:ph idx="1"/>
          </p:nvPr>
        </p:nvSpPr>
        <p:spPr>
          <a:xfrm>
            <a:off x="457200" y="828675"/>
            <a:ext cx="10896600" cy="5348288"/>
          </a:xfrm>
        </p:spPr>
        <p:txBody>
          <a:bodyPr>
            <a:normAutofit/>
          </a:bodyPr>
          <a:lstStyle/>
          <a:p>
            <a:pPr marL="0" indent="0">
              <a:buNone/>
            </a:pPr>
            <a:r>
              <a:rPr lang="en-GB" dirty="0">
                <a:solidFill>
                  <a:srgbClr val="FFFFFF"/>
                </a:solidFill>
              </a:rPr>
              <a:t>BBC </a:t>
            </a:r>
            <a:r>
              <a:rPr lang="en-GB" i="1" dirty="0">
                <a:solidFill>
                  <a:srgbClr val="FFFFFF"/>
                </a:solidFill>
              </a:rPr>
              <a:t>Caribbean Voices</a:t>
            </a:r>
            <a:r>
              <a:rPr lang="en-GB" dirty="0">
                <a:solidFill>
                  <a:srgbClr val="FFFFFF"/>
                </a:solidFill>
              </a:rPr>
              <a:t> radio programme</a:t>
            </a:r>
          </a:p>
        </p:txBody>
      </p:sp>
    </p:spTree>
    <p:extLst>
      <p:ext uri="{BB962C8B-B14F-4D97-AF65-F5344CB8AC3E}">
        <p14:creationId xmlns:p14="http://schemas.microsoft.com/office/powerpoint/2010/main" val="106223597"/>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FBEBAC8-DE43-63B8-6B41-396DFE1632C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888758A-E111-C6BB-E8D4-5C078CE8ED0C}"/>
              </a:ext>
            </a:extLst>
          </p:cNvPr>
          <p:cNvSpPr>
            <a:spLocks noGrp="1"/>
          </p:cNvSpPr>
          <p:nvPr>
            <p:ph idx="1"/>
          </p:nvPr>
        </p:nvSpPr>
        <p:spPr>
          <a:xfrm>
            <a:off x="838200" y="2375347"/>
            <a:ext cx="10376338" cy="4067494"/>
          </a:xfrm>
        </p:spPr>
        <p:txBody>
          <a:bodyPr>
            <a:normAutofit/>
          </a:bodyPr>
          <a:lstStyle/>
          <a:p>
            <a:r>
              <a:rPr lang="en-GB" sz="2000" dirty="0">
                <a:solidFill>
                  <a:schemeClr val="bg1"/>
                </a:solidFill>
              </a:rPr>
              <a:t>Kris </a:t>
            </a:r>
            <a:r>
              <a:rPr lang="en-GB" sz="2000" dirty="0" err="1">
                <a:solidFill>
                  <a:schemeClr val="bg1"/>
                </a:solidFill>
              </a:rPr>
              <a:t>Manjapra</a:t>
            </a:r>
            <a:r>
              <a:rPr lang="en-GB" sz="2000" dirty="0">
                <a:solidFill>
                  <a:schemeClr val="bg1"/>
                </a:solidFill>
              </a:rPr>
              <a:t>: The official abolition of slavery in the British West Indies in 1833 is “conventionally said to mark the culmination of an age of abolition, the rise of the liberal era, and the origin point of universal freedom in the nineteenth century” (2018: 361). </a:t>
            </a:r>
          </a:p>
          <a:p>
            <a:endParaRPr lang="en-GB" sz="2000" dirty="0">
              <a:solidFill>
                <a:schemeClr val="bg1"/>
              </a:solidFill>
            </a:endParaRPr>
          </a:p>
          <a:p>
            <a:r>
              <a:rPr lang="en-GB" sz="2000" dirty="0">
                <a:solidFill>
                  <a:schemeClr val="bg1"/>
                </a:solidFill>
              </a:rPr>
              <a:t>During this so-called age of abolition, “new forms of forced and coerced labour arose on a global scale, and the plantation as an exploitative, racial, political-ecological complex began to expand and travel the face of earth. Just when the institution of slavery was said to die away under liberalism, the plantation complex attained new life. The turning point of 1833, with the official end of slavery in the British Empire, saw the rise of new kingdoms of sugar, coffee, cotton, and rubber across the Americas, Africa, and Asia. It saw the spread of plantation asylums ruled by the lash and worked by the chain gang.” ("Plantation dispossessions: The global travel of agricultural racial capitalism." </a:t>
            </a:r>
            <a:r>
              <a:rPr lang="en-GB" sz="2000" i="1" dirty="0">
                <a:solidFill>
                  <a:schemeClr val="bg1"/>
                </a:solidFill>
              </a:rPr>
              <a:t>American capitalism: New histories</a:t>
            </a:r>
            <a:r>
              <a:rPr lang="en-GB" sz="2000" dirty="0">
                <a:solidFill>
                  <a:schemeClr val="bg1"/>
                </a:solidFill>
              </a:rPr>
              <a:t>. Columbia University Press, 2018, 361)</a:t>
            </a:r>
          </a:p>
          <a:p>
            <a:endParaRPr lang="en-GB" sz="17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9159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FF3B2249-A119-4E54-833E-0D96B2321C2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3482A96-B296-7020-0663-F17632B287CB}"/>
              </a:ext>
            </a:extLst>
          </p:cNvPr>
          <p:cNvSpPr>
            <a:spLocks noGrp="1"/>
          </p:cNvSpPr>
          <p:nvPr>
            <p:ph idx="1"/>
          </p:nvPr>
        </p:nvSpPr>
        <p:spPr>
          <a:xfrm>
            <a:off x="1392667" y="2141534"/>
            <a:ext cx="9406666" cy="3783567"/>
          </a:xfrm>
        </p:spPr>
        <p:txBody>
          <a:bodyPr>
            <a:normAutofit/>
          </a:bodyPr>
          <a:lstStyle/>
          <a:p>
            <a:pPr marL="0" indent="0">
              <a:buNone/>
            </a:pPr>
            <a:r>
              <a:rPr lang="en-GB" sz="2000" dirty="0">
                <a:solidFill>
                  <a:schemeClr val="bg1"/>
                </a:solidFill>
              </a:rPr>
              <a:t>Immanuel Wallerstein: capitalism and the rise of centrist liberalism</a:t>
            </a:r>
          </a:p>
          <a:p>
            <a:r>
              <a:rPr lang="en-GB" sz="2000" dirty="0">
                <a:solidFill>
                  <a:schemeClr val="bg1"/>
                </a:solidFill>
              </a:rPr>
              <a:t>the economic, social, and political crises confronting capitalism in the late 18</a:t>
            </a:r>
            <a:r>
              <a:rPr lang="en-GB" sz="2000" baseline="30000" dirty="0">
                <a:solidFill>
                  <a:schemeClr val="bg1"/>
                </a:solidFill>
              </a:rPr>
              <a:t>th</a:t>
            </a:r>
            <a:r>
              <a:rPr lang="en-GB" sz="2000" dirty="0">
                <a:solidFill>
                  <a:schemeClr val="bg1"/>
                </a:solidFill>
              </a:rPr>
              <a:t>/early 19</a:t>
            </a:r>
            <a:r>
              <a:rPr lang="en-GB" sz="2000" baseline="30000" dirty="0">
                <a:solidFill>
                  <a:schemeClr val="bg1"/>
                </a:solidFill>
              </a:rPr>
              <a:t>th</a:t>
            </a:r>
            <a:r>
              <a:rPr lang="en-GB" sz="2000" dirty="0">
                <a:solidFill>
                  <a:schemeClr val="bg1"/>
                </a:solidFill>
              </a:rPr>
              <a:t> c., including American, Haitian, and French revolutions</a:t>
            </a:r>
          </a:p>
          <a:p>
            <a:endParaRPr lang="en-GB" sz="2000" dirty="0">
              <a:solidFill>
                <a:schemeClr val="bg1"/>
              </a:solidFill>
            </a:endParaRPr>
          </a:p>
          <a:p>
            <a:r>
              <a:rPr lang="en-GB" sz="2000" dirty="0">
                <a:solidFill>
                  <a:schemeClr val="bg1"/>
                </a:solidFill>
              </a:rPr>
              <a:t>produced two new social truths: 1) continual social transformation ("modernization") would be a normal constant and 2) rule by sovereign forces of lineage elites would be replaced by forms of popular and democratic government</a:t>
            </a:r>
          </a:p>
          <a:p>
            <a:endParaRPr lang="en-GB" sz="2000" dirty="0">
              <a:solidFill>
                <a:schemeClr val="bg1"/>
              </a:solidFill>
            </a:endParaRPr>
          </a:p>
          <a:p>
            <a:r>
              <a:rPr lang="en-GB" sz="2000" dirty="0">
                <a:solidFill>
                  <a:schemeClr val="bg1"/>
                </a:solidFill>
              </a:rPr>
              <a:t>three ideologies/political formations arose in response: conservativism, centrist liberalism, and radicalism (Marxism) </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1376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5EDF24A-C54C-0BA3-9FDB-6BCD9AB6119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4342F2F-F123-5A16-015D-FFAA9D494935}"/>
              </a:ext>
            </a:extLst>
          </p:cNvPr>
          <p:cNvSpPr>
            <a:spLocks noGrp="1"/>
          </p:cNvSpPr>
          <p:nvPr>
            <p:ph idx="1"/>
          </p:nvPr>
        </p:nvSpPr>
        <p:spPr>
          <a:xfrm>
            <a:off x="1246909" y="2141534"/>
            <a:ext cx="9552424" cy="3783567"/>
          </a:xfrm>
        </p:spPr>
        <p:txBody>
          <a:bodyPr>
            <a:normAutofit lnSpcReduction="10000"/>
          </a:bodyPr>
          <a:lstStyle/>
          <a:p>
            <a:r>
              <a:rPr lang="en-GB" sz="2000" kern="100" dirty="0">
                <a:solidFill>
                  <a:schemeClr val="bg1"/>
                </a:solidFill>
                <a:effectLst/>
                <a:ea typeface="Calibri" panose="020F0502020204030204" pitchFamily="34" charset="0"/>
                <a:cs typeface="Times New Roman" panose="02020603050405020304" pitchFamily="18" charset="0"/>
              </a:rPr>
              <a:t>The triumph of centrist liberalism</a:t>
            </a:r>
          </a:p>
          <a:p>
            <a:r>
              <a:rPr lang="en-GB" sz="2000" kern="100" dirty="0">
                <a:solidFill>
                  <a:schemeClr val="bg1"/>
                </a:solidFill>
                <a:effectLst/>
                <a:ea typeface="Calibri" panose="020F0502020204030204" pitchFamily="34" charset="0"/>
                <a:cs typeface="Times New Roman" panose="02020603050405020304" pitchFamily="18" charset="0"/>
              </a:rPr>
              <a:t>“The more equality was proclaimed as a moral principle, the more obstacles — juridical, political, economic, and cultural — were instituted to prevent its realization. The concept, citizen, forced the crystallization and rigidification — both intellectual and legal — of a long list of binary distinctions that then came to form the cultural underpinnings of the capitalist world-economy in the nineteenth and twentieth centuries: bourgeois and proletarian, man and woman, adult and minor, breadwinner and housewife, majority and minority, White and Black, European and non-European, educated and ignorant, skilled and unskilled, specialist and amateur, scientist and layman, high culture and low culture, heterosexual and homosexual, normal and abnormal, able-bodied and disabled, and of course the </a:t>
            </a:r>
            <a:r>
              <a:rPr lang="en-GB" sz="2000" kern="100" dirty="0" err="1">
                <a:solidFill>
                  <a:schemeClr val="bg1"/>
                </a:solidFill>
                <a:effectLst/>
                <a:ea typeface="Calibri" panose="020F0502020204030204" pitchFamily="34" charset="0"/>
                <a:cs typeface="Times New Roman" panose="02020603050405020304" pitchFamily="18" charset="0"/>
              </a:rPr>
              <a:t>ur</a:t>
            </a:r>
            <a:r>
              <a:rPr lang="en-GB" sz="2000" kern="100" dirty="0">
                <a:solidFill>
                  <a:schemeClr val="bg1"/>
                </a:solidFill>
                <a:effectLst/>
                <a:ea typeface="Calibri" panose="020F0502020204030204" pitchFamily="34" charset="0"/>
                <a:cs typeface="Times New Roman" panose="02020603050405020304" pitchFamily="18" charset="0"/>
              </a:rPr>
              <a:t>-category which all of these others imply — civilized and barbarian.”</a:t>
            </a:r>
          </a:p>
          <a:p>
            <a:pPr marL="0" indent="0">
              <a:buNone/>
            </a:pPr>
            <a:r>
              <a:rPr lang="en-GB" sz="2000" kern="100" dirty="0">
                <a:solidFill>
                  <a:schemeClr val="bg1"/>
                </a:solidFill>
                <a:effectLst/>
                <a:ea typeface="Calibri" panose="020F0502020204030204" pitchFamily="34" charset="0"/>
                <a:cs typeface="Times New Roman" panose="02020603050405020304" pitchFamily="18" charset="0"/>
              </a:rPr>
              <a:t>	Wallerstein, </a:t>
            </a:r>
            <a:r>
              <a:rPr lang="en-GB" sz="2000" i="1" kern="100" dirty="0">
                <a:solidFill>
                  <a:schemeClr val="bg1"/>
                </a:solidFill>
                <a:effectLst/>
                <a:ea typeface="Calibri" panose="020F0502020204030204" pitchFamily="34" charset="0"/>
                <a:cs typeface="Times New Roman" panose="02020603050405020304" pitchFamily="18" charset="0"/>
              </a:rPr>
              <a:t>The Modern World-System IV: Centrist Liberalism Triumphant, 1789-	1914, </a:t>
            </a:r>
            <a:r>
              <a:rPr lang="en-GB" sz="2000" kern="100" dirty="0">
                <a:solidFill>
                  <a:schemeClr val="bg1"/>
                </a:solidFill>
                <a:effectLst/>
                <a:ea typeface="Calibri" panose="020F0502020204030204" pitchFamily="34" charset="0"/>
                <a:cs typeface="Times New Roman" panose="02020603050405020304" pitchFamily="18" charset="0"/>
              </a:rPr>
              <a:t>p. 146</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8267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530E2F0-C526-414C-3CB4-A7CB147BD1FC}"/>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383DAD1-354D-1C79-39FA-EA66D8C9020E}"/>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Kris </a:t>
            </a:r>
            <a:r>
              <a:rPr lang="en-GB" sz="2000" dirty="0" err="1">
                <a:solidFill>
                  <a:schemeClr val="bg1"/>
                </a:solidFill>
              </a:rPr>
              <a:t>Manjapra</a:t>
            </a:r>
            <a:r>
              <a:rPr lang="en-GB" sz="2000" dirty="0">
                <a:solidFill>
                  <a:schemeClr val="bg1"/>
                </a:solidFill>
              </a:rPr>
              <a:t> and </a:t>
            </a:r>
            <a:r>
              <a:rPr lang="en-GB" sz="2000" dirty="0" err="1">
                <a:solidFill>
                  <a:schemeClr val="bg1"/>
                </a:solidFill>
              </a:rPr>
              <a:t>Ulbe</a:t>
            </a:r>
            <a:r>
              <a:rPr lang="en-GB" sz="2000" dirty="0">
                <a:solidFill>
                  <a:schemeClr val="bg1"/>
                </a:solidFill>
              </a:rPr>
              <a:t> Bosma: “the intellectual life of the plantation complex served as the disavowed substrate that conditioned the emergence of liberal discourses of freedom – continually haunting liberalism and putting it into ongoing crisis” ("Metaphorical Overtures of Freedom and the Plantation Complex." </a:t>
            </a:r>
            <a:r>
              <a:rPr lang="en-GB" sz="2000" i="1" dirty="0">
                <a:solidFill>
                  <a:schemeClr val="bg1"/>
                </a:solidFill>
              </a:rPr>
              <a:t>Capitalism: A Journal of History and Economics </a:t>
            </a:r>
            <a:r>
              <a:rPr lang="en-GB" sz="2000" dirty="0">
                <a:solidFill>
                  <a:schemeClr val="bg1"/>
                </a:solidFill>
              </a:rPr>
              <a:t>3.1 (2022): 196).</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1870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E2990FA-BB5A-EEA5-D909-2C1B0C9B51DE}"/>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0146C36-FD36-DDFD-2638-81B3332662A4}"/>
              </a:ext>
            </a:extLst>
          </p:cNvPr>
          <p:cNvSpPr>
            <a:spLocks noGrp="1"/>
          </p:cNvSpPr>
          <p:nvPr>
            <p:ph idx="1"/>
          </p:nvPr>
        </p:nvSpPr>
        <p:spPr>
          <a:xfrm>
            <a:off x="1392667" y="2398957"/>
            <a:ext cx="9406666" cy="3526144"/>
          </a:xfrm>
        </p:spPr>
        <p:txBody>
          <a:bodyPr>
            <a:normAutofit/>
          </a:bodyPr>
          <a:lstStyle/>
          <a:p>
            <a:pPr>
              <a:spcAft>
                <a:spcPts val="800"/>
              </a:spcAft>
            </a:pPr>
            <a:r>
              <a:rPr lang="en-GB" sz="2000" kern="100" dirty="0">
                <a:solidFill>
                  <a:schemeClr val="bg1"/>
                </a:solidFill>
                <a:effectLst/>
                <a:ea typeface="Calibri" panose="020F0502020204030204" pitchFamily="34" charset="0"/>
                <a:cs typeface="Times New Roman" panose="02020603050405020304" pitchFamily="18" charset="0"/>
              </a:rPr>
              <a:t>Stephen Shapiro: “Of all the cultural forms emerging throughout this long secular trend, it was the form of </a:t>
            </a:r>
            <a:r>
              <a:rPr lang="en-GB" sz="2000" b="1" kern="100" dirty="0">
                <a:solidFill>
                  <a:schemeClr val="bg1"/>
                </a:solidFill>
                <a:effectLst/>
                <a:ea typeface="Calibri" panose="020F0502020204030204" pitchFamily="34" charset="0"/>
                <a:cs typeface="Times New Roman" panose="02020603050405020304" pitchFamily="18" charset="0"/>
              </a:rPr>
              <a:t>long-fiction categorized as the novel that best housed and managed these tensions for centrist liberalism</a:t>
            </a:r>
            <a:r>
              <a:rPr lang="en-GB" sz="2000" b="1" kern="100" dirty="0">
                <a:solidFill>
                  <a:schemeClr val="bg1"/>
                </a:solidFill>
                <a:ea typeface="Calibri" panose="020F0502020204030204" pitchFamily="34" charset="0"/>
                <a:cs typeface="Times New Roman" panose="02020603050405020304" pitchFamily="18" charset="0"/>
              </a:rPr>
              <a:t>”</a:t>
            </a:r>
          </a:p>
          <a:p>
            <a:pPr>
              <a:spcAft>
                <a:spcPts val="800"/>
              </a:spcAft>
            </a:pPr>
            <a:r>
              <a:rPr lang="en-GB" sz="2000" kern="100" dirty="0">
                <a:solidFill>
                  <a:schemeClr val="bg1"/>
                </a:solidFill>
                <a:effectLst/>
                <a:ea typeface="Calibri" panose="020F0502020204030204" pitchFamily="34" charset="0"/>
                <a:cs typeface="Times New Roman" panose="02020603050405020304" pitchFamily="18" charset="0"/>
              </a:rPr>
              <a:t>it also enacted a sense of </a:t>
            </a:r>
            <a:r>
              <a:rPr lang="en-GB" sz="2000" b="1" kern="100" dirty="0">
                <a:solidFill>
                  <a:schemeClr val="bg1"/>
                </a:solidFill>
                <a:effectLst/>
                <a:ea typeface="Calibri" panose="020F0502020204030204" pitchFamily="34" charset="0"/>
                <a:cs typeface="Times New Roman" panose="02020603050405020304" pitchFamily="18" charset="0"/>
              </a:rPr>
              <a:t>unique private interiority</a:t>
            </a:r>
            <a:r>
              <a:rPr lang="en-GB" sz="2000" kern="100" dirty="0">
                <a:solidFill>
                  <a:schemeClr val="bg1"/>
                </a:solidFill>
                <a:effectLst/>
                <a:ea typeface="Calibri" panose="020F0502020204030204" pitchFamily="34" charset="0"/>
                <a:cs typeface="Times New Roman" panose="02020603050405020304" pitchFamily="18" charset="0"/>
              </a:rPr>
              <a:t>, particularly as an object consumed in various states of intimate undress and positions of vulnerable isolation. This </a:t>
            </a:r>
            <a:r>
              <a:rPr lang="en-GB" sz="2000" b="1" kern="100" dirty="0">
                <a:solidFill>
                  <a:schemeClr val="bg1"/>
                </a:solidFill>
                <a:effectLst/>
                <a:ea typeface="Calibri" panose="020F0502020204030204" pitchFamily="34" charset="0"/>
                <a:cs typeface="Times New Roman" panose="02020603050405020304" pitchFamily="18" charset="0"/>
              </a:rPr>
              <a:t>production of a liberal self flowered through disciplinary techniques </a:t>
            </a:r>
            <a:r>
              <a:rPr lang="en-GB" sz="2000" kern="100" dirty="0">
                <a:solidFill>
                  <a:schemeClr val="bg1"/>
                </a:solidFill>
                <a:effectLst/>
                <a:ea typeface="Calibri" panose="020F0502020204030204" pitchFamily="34" charset="0"/>
                <a:cs typeface="Times New Roman" panose="02020603050405020304" pitchFamily="18" charset="0"/>
              </a:rPr>
              <a:t>of </a:t>
            </a:r>
            <a:r>
              <a:rPr lang="en-GB" sz="2000" kern="100" dirty="0" err="1">
                <a:solidFill>
                  <a:schemeClr val="bg1"/>
                </a:solidFill>
                <a:effectLst/>
                <a:ea typeface="Calibri" panose="020F0502020204030204" pitchFamily="34" charset="0"/>
                <a:cs typeface="Times New Roman" panose="02020603050405020304" pitchFamily="18" charset="0"/>
              </a:rPr>
              <a:t>behavioral</a:t>
            </a:r>
            <a:r>
              <a:rPr lang="en-GB" sz="2000" kern="100" dirty="0">
                <a:solidFill>
                  <a:schemeClr val="bg1"/>
                </a:solidFill>
                <a:effectLst/>
                <a:ea typeface="Calibri" panose="020F0502020204030204" pitchFamily="34" charset="0"/>
                <a:cs typeface="Times New Roman" panose="02020603050405020304" pitchFamily="18" charset="0"/>
              </a:rPr>
              <a:t>, emotional, and sexual normalization manifested through binary divisions. “Un-</a:t>
            </a:r>
            <a:r>
              <a:rPr lang="en-GB" sz="2000" kern="100" dirty="0" err="1">
                <a:solidFill>
                  <a:schemeClr val="bg1"/>
                </a:solidFill>
                <a:effectLst/>
                <a:ea typeface="Calibri" panose="020F0502020204030204" pitchFamily="34" charset="0"/>
                <a:cs typeface="Times New Roman" panose="02020603050405020304" pitchFamily="18" charset="0"/>
              </a:rPr>
              <a:t>noveling</a:t>
            </a:r>
            <a:r>
              <a:rPr lang="en-GB" sz="2000" kern="100" dirty="0">
                <a:solidFill>
                  <a:schemeClr val="bg1"/>
                </a:solidFill>
                <a:effectLst/>
                <a:ea typeface="Calibri" panose="020F0502020204030204" pitchFamily="34" charset="0"/>
                <a:cs typeface="Times New Roman" panose="02020603050405020304" pitchFamily="18" charset="0"/>
              </a:rPr>
              <a:t> </a:t>
            </a:r>
            <a:r>
              <a:rPr lang="en-GB" sz="2000" i="1" kern="100" dirty="0">
                <a:solidFill>
                  <a:schemeClr val="bg1"/>
                </a:solidFill>
                <a:effectLst/>
                <a:ea typeface="Calibri" panose="020F0502020204030204" pitchFamily="34" charset="0"/>
                <a:cs typeface="Times New Roman" panose="02020603050405020304" pitchFamily="18" charset="0"/>
              </a:rPr>
              <a:t>Lovecraft Country</a:t>
            </a:r>
            <a:r>
              <a:rPr lang="en-GB" sz="2000" kern="100" dirty="0">
                <a:solidFill>
                  <a:schemeClr val="bg1"/>
                </a:solidFill>
                <a:effectLst/>
                <a:ea typeface="Calibri" panose="020F0502020204030204" pitchFamily="34" charset="0"/>
                <a:cs typeface="Times New Roman" panose="02020603050405020304" pitchFamily="18" charset="0"/>
              </a:rPr>
              <a:t>” </a:t>
            </a:r>
            <a:r>
              <a:rPr lang="en-GB" sz="2000" kern="100" dirty="0">
                <a:solidFill>
                  <a:schemeClr val="bg1"/>
                </a:solidFill>
                <a:effectLst/>
                <a:ea typeface="Calibri" panose="020F0502020204030204" pitchFamily="34" charset="0"/>
                <a:cs typeface="Times New Roman" panose="02020603050405020304" pitchFamily="18" charset="0"/>
                <a:hlinkClick r:id="rId2"/>
              </a:rPr>
              <a:t>https://post45.org/2021/11/un-noveling-lovecraft-country/#footnote_8_16801</a:t>
            </a:r>
            <a:r>
              <a:rPr lang="en-GB"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GB" sz="20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29294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0FB1B11-92A6-B157-BB50-4FC67425ECB0}"/>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5BE8FB2-AE17-041F-CEBE-A8E989D1F901}"/>
              </a:ext>
            </a:extLst>
          </p:cNvPr>
          <p:cNvSpPr>
            <a:spLocks noGrp="1"/>
          </p:cNvSpPr>
          <p:nvPr>
            <p:ph idx="1"/>
          </p:nvPr>
        </p:nvSpPr>
        <p:spPr>
          <a:xfrm>
            <a:off x="1392667" y="2398957"/>
            <a:ext cx="9406666" cy="3526144"/>
          </a:xfrm>
        </p:spPr>
        <p:txBody>
          <a:bodyPr>
            <a:normAutofit/>
          </a:bodyPr>
          <a:lstStyle/>
          <a:p>
            <a:r>
              <a:rPr lang="en-GB" sz="2000" kern="100" dirty="0">
                <a:solidFill>
                  <a:schemeClr val="bg1"/>
                </a:solidFill>
                <a:effectLst/>
                <a:ea typeface="Calibri" panose="020F0502020204030204" pitchFamily="34" charset="0"/>
                <a:cs typeface="Times New Roman" panose="02020603050405020304" pitchFamily="18" charset="0"/>
              </a:rPr>
              <a:t>Shapiro: “The novel-form became so dominant that it managed to effectively wipe out swathes of alternatives in what was a heterogeneous cultural ecology, allowing some to exist only on the margins as para-literature or experimental writing. Indeed, what we often call genre writing is best understood not through reference to a typology of figurations and plot devices, but as works that are devalued, while by far eclipsing the literary novel's commercial success, because they do not respect the structure provided by the novel for liberalism's governmentality.”</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8447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FF44C4A7-CA02-1018-657E-DFB9EE3292EF}"/>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C7A32F0-5027-AFDA-68E0-15D6BE30C2EA}"/>
              </a:ext>
            </a:extLst>
          </p:cNvPr>
          <p:cNvSpPr>
            <a:spLocks noGrp="1"/>
          </p:cNvSpPr>
          <p:nvPr>
            <p:ph idx="1"/>
          </p:nvPr>
        </p:nvSpPr>
        <p:spPr>
          <a:xfrm>
            <a:off x="1392667" y="2398957"/>
            <a:ext cx="9406666" cy="3526144"/>
          </a:xfrm>
        </p:spPr>
        <p:txBody>
          <a:bodyPr>
            <a:normAutofit/>
          </a:bodyPr>
          <a:lstStyle/>
          <a:p>
            <a:pPr marL="0" indent="0">
              <a:buNone/>
            </a:pPr>
            <a:r>
              <a:rPr lang="en-GB" sz="2000" dirty="0">
                <a:solidFill>
                  <a:schemeClr val="bg1"/>
                </a:solidFill>
              </a:rPr>
              <a:t>Shapiro: the “problematic of horror [. . .] is liberalism’s various attempts to maintain the separation between the citizen subject and the objects of social death, be these women, children, non-whites, and so on”.</a:t>
            </a:r>
          </a:p>
          <a:p>
            <a:pPr marL="0" indent="0">
              <a:buNone/>
            </a:pPr>
            <a:r>
              <a:rPr lang="en-GB" sz="2000" dirty="0">
                <a:solidFill>
                  <a:schemeClr val="bg1"/>
                </a:solidFill>
              </a:rPr>
              <a:t>The tortured and bleeding body is highlighted in horror “because liberalism’s binaries depend on forms of embodied exclusions, where to ‘have’ a body is to be disempowered (as plebeian and proletarian, gendered non-male, ethno-racialised non-European, and so on). (“The World-System of Global Gothic, Horror and Weird” in </a:t>
            </a:r>
            <a:r>
              <a:rPr lang="en-GB" sz="2000" i="1" dirty="0">
                <a:solidFill>
                  <a:schemeClr val="bg1"/>
                </a:solidFill>
              </a:rPr>
              <a:t>The Edinburgh Companion to </a:t>
            </a:r>
            <a:r>
              <a:rPr lang="en-GB" sz="2000" i="1" dirty="0" err="1">
                <a:solidFill>
                  <a:schemeClr val="bg1"/>
                </a:solidFill>
              </a:rPr>
              <a:t>Globalgothic</a:t>
            </a:r>
            <a:r>
              <a:rPr lang="en-GB" sz="2000" dirty="0">
                <a:solidFill>
                  <a:schemeClr val="bg1"/>
                </a:solidFill>
              </a:rPr>
              <a:t>, p. 42)</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8679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A6F85-6D81-0207-6011-3D7C72BB07CE}"/>
              </a:ext>
            </a:extLst>
          </p:cNvPr>
          <p:cNvSpPr>
            <a:spLocks noGrp="1"/>
          </p:cNvSpPr>
          <p:nvPr>
            <p:ph type="title"/>
          </p:nvPr>
        </p:nvSpPr>
        <p:spPr/>
        <p:txBody>
          <a:bodyPr/>
          <a:lstStyle/>
          <a:p>
            <a:endParaRPr lang="en-GB"/>
          </a:p>
        </p:txBody>
      </p:sp>
      <p:pic>
        <p:nvPicPr>
          <p:cNvPr id="4" name="Content Placeholder 3">
            <a:extLst>
              <a:ext uri="{FF2B5EF4-FFF2-40B4-BE49-F238E27FC236}">
                <a16:creationId xmlns:a16="http://schemas.microsoft.com/office/drawing/2014/main" id="{A870D51A-4B91-734D-0685-9AFC13D46DEA}"/>
              </a:ext>
            </a:extLst>
          </p:cNvPr>
          <p:cNvPicPr>
            <a:picLocks noGrp="1" noChangeAspect="1"/>
          </p:cNvPicPr>
          <p:nvPr>
            <p:ph idx="1"/>
          </p:nvPr>
        </p:nvPicPr>
        <p:blipFill>
          <a:blip r:embed="rId2"/>
          <a:stretch>
            <a:fillRect/>
          </a:stretch>
        </p:blipFill>
        <p:spPr>
          <a:xfrm>
            <a:off x="546537" y="722476"/>
            <a:ext cx="4645574" cy="5871606"/>
          </a:xfrm>
          <a:prstGeom prst="rect">
            <a:avLst/>
          </a:prstGeom>
        </p:spPr>
      </p:pic>
      <p:pic>
        <p:nvPicPr>
          <p:cNvPr id="5" name="Picture 4">
            <a:extLst>
              <a:ext uri="{FF2B5EF4-FFF2-40B4-BE49-F238E27FC236}">
                <a16:creationId xmlns:a16="http://schemas.microsoft.com/office/drawing/2014/main" id="{D1C0E113-4F7F-56D8-706F-211C795DFE5D}"/>
              </a:ext>
            </a:extLst>
          </p:cNvPr>
          <p:cNvPicPr>
            <a:picLocks noChangeAspect="1"/>
          </p:cNvPicPr>
          <p:nvPr/>
        </p:nvPicPr>
        <p:blipFill>
          <a:blip r:embed="rId3"/>
          <a:stretch>
            <a:fillRect/>
          </a:stretch>
        </p:blipFill>
        <p:spPr>
          <a:xfrm>
            <a:off x="6999890" y="-102312"/>
            <a:ext cx="4782207" cy="7316776"/>
          </a:xfrm>
          <a:prstGeom prst="rect">
            <a:avLst/>
          </a:prstGeom>
        </p:spPr>
      </p:pic>
    </p:spTree>
    <p:extLst>
      <p:ext uri="{BB962C8B-B14F-4D97-AF65-F5344CB8AC3E}">
        <p14:creationId xmlns:p14="http://schemas.microsoft.com/office/powerpoint/2010/main" val="1180215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D2E66-9540-569C-6A2E-9B828D0EFE7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E08C71E-081A-DCB1-9621-F68FB2B63082}"/>
              </a:ext>
            </a:extLst>
          </p:cNvPr>
          <p:cNvSpPr>
            <a:spLocks noGrp="1"/>
          </p:cNvSpPr>
          <p:nvPr>
            <p:ph idx="1"/>
          </p:nvPr>
        </p:nvSpPr>
        <p:spPr/>
        <p:txBody>
          <a:bodyPr/>
          <a:lstStyle/>
          <a:p>
            <a:r>
              <a:rPr lang="en-GB" dirty="0"/>
              <a:t>Lord: “Caribbean futurism – not a genre tag like the Afrofuturism of Wakanda and Beyonce, but a practical, results-oriented collaboration of literature, science and policy. [. . .] Caribbean futurism, where policy, science and technology, and the arts work together in a long game towards a better future for the region and the world.” (2, 4)</a:t>
            </a:r>
          </a:p>
          <a:p>
            <a:endParaRPr lang="en-GB" dirty="0"/>
          </a:p>
        </p:txBody>
      </p:sp>
    </p:spTree>
    <p:extLst>
      <p:ext uri="{BB962C8B-B14F-4D97-AF65-F5344CB8AC3E}">
        <p14:creationId xmlns:p14="http://schemas.microsoft.com/office/powerpoint/2010/main" val="3491427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7" name="Rectangle 2066">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8" name="Freeform: Shape 2067">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BD13C69-9D1F-FBF6-EC6E-1BA21DC564E9}"/>
              </a:ext>
            </a:extLst>
          </p:cNvPr>
          <p:cNvSpPr>
            <a:spLocks noGrp="1"/>
          </p:cNvSpPr>
          <p:nvPr>
            <p:ph type="title"/>
          </p:nvPr>
        </p:nvSpPr>
        <p:spPr>
          <a:xfrm>
            <a:off x="1137034" y="609597"/>
            <a:ext cx="9392421" cy="1330841"/>
          </a:xfrm>
        </p:spPr>
        <p:txBody>
          <a:bodyPr>
            <a:normAutofit/>
          </a:bodyPr>
          <a:lstStyle/>
          <a:p>
            <a:endParaRPr lang="en-GB"/>
          </a:p>
        </p:txBody>
      </p:sp>
      <p:sp>
        <p:nvSpPr>
          <p:cNvPr id="3" name="Content Placeholder 2">
            <a:extLst>
              <a:ext uri="{FF2B5EF4-FFF2-40B4-BE49-F238E27FC236}">
                <a16:creationId xmlns:a16="http://schemas.microsoft.com/office/drawing/2014/main" id="{5BD6D87A-B1D4-3498-81DA-C0819E2C992B}"/>
              </a:ext>
            </a:extLst>
          </p:cNvPr>
          <p:cNvSpPr>
            <a:spLocks noGrp="1"/>
          </p:cNvSpPr>
          <p:nvPr>
            <p:ph idx="1"/>
          </p:nvPr>
        </p:nvSpPr>
        <p:spPr>
          <a:xfrm>
            <a:off x="223804" y="2209023"/>
            <a:ext cx="6999889" cy="4571114"/>
          </a:xfrm>
        </p:spPr>
        <p:txBody>
          <a:bodyPr>
            <a:normAutofit/>
          </a:bodyPr>
          <a:lstStyle/>
          <a:p>
            <a:r>
              <a:rPr lang="en-GB" sz="2400" dirty="0"/>
              <a:t>Nicola Hunte: “Caribbean futurism re-imagines futures and offers healing through imaginative redress. It claims agency in imagining the future for the region with narratives that project current social concerns through various speculative frames. This agency tends to be expressed in three main ways: collective action/communal links in the face of crisis; the use of technology to generate hope; and the presence of love and/or compassion.” (“Afrodiasporic Speculative Fiction” in </a:t>
            </a:r>
            <a:r>
              <a:rPr lang="en-GB" sz="2400" i="1" dirty="0"/>
              <a:t>The New Routledge Companion to Science Fiction</a:t>
            </a:r>
            <a:r>
              <a:rPr lang="en-GB" sz="2400" dirty="0"/>
              <a:t>” (2024), 168)</a:t>
            </a:r>
          </a:p>
          <a:p>
            <a:endParaRPr lang="en-GB" sz="1900" dirty="0"/>
          </a:p>
        </p:txBody>
      </p:sp>
      <p:pic>
        <p:nvPicPr>
          <p:cNvPr id="2050" name="Picture 2" descr="Caribbean Futurisms | The Digital Caribbean">
            <a:extLst>
              <a:ext uri="{FF2B5EF4-FFF2-40B4-BE49-F238E27FC236}">
                <a16:creationId xmlns:a16="http://schemas.microsoft.com/office/drawing/2014/main" id="{EAF805C8-CCF5-879B-12EA-D6D70D7CEB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 b="7093"/>
          <a:stretch/>
        </p:blipFill>
        <p:spPr bwMode="auto">
          <a:xfrm>
            <a:off x="7223694" y="2184914"/>
            <a:ext cx="3779850" cy="3755915"/>
          </a:xfrm>
          <a:prstGeom prst="rect">
            <a:avLst/>
          </a:prstGeom>
          <a:noFill/>
          <a:extLst>
            <a:ext uri="{909E8E84-426E-40DD-AFC4-6F175D3DCCD1}">
              <a14:hiddenFill xmlns:a14="http://schemas.microsoft.com/office/drawing/2010/main">
                <a:solidFill>
                  <a:srgbClr val="FFFFFF"/>
                </a:solidFill>
              </a14:hiddenFill>
            </a:ext>
          </a:extLst>
        </p:spPr>
      </p:pic>
      <p:sp>
        <p:nvSpPr>
          <p:cNvPr id="2066" name="Freeform: Shape 2065">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796572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A6180-54D6-431C-9696-E0D02D65EDFE}"/>
              </a:ext>
            </a:extLst>
          </p:cNvPr>
          <p:cNvSpPr>
            <a:spLocks noGrp="1"/>
          </p:cNvSpPr>
          <p:nvPr>
            <p:ph type="title"/>
          </p:nvPr>
        </p:nvSpPr>
        <p:spPr>
          <a:xfrm>
            <a:off x="838200" y="4440602"/>
            <a:ext cx="3093720" cy="1645920"/>
          </a:xfrm>
        </p:spPr>
        <p:txBody>
          <a:bodyPr>
            <a:normAutofit/>
          </a:bodyPr>
          <a:lstStyle/>
          <a:p>
            <a:endParaRPr lang="en-GB" sz="2600" dirty="0"/>
          </a:p>
        </p:txBody>
      </p:sp>
      <p:pic>
        <p:nvPicPr>
          <p:cNvPr id="2050" name="Picture 2" descr="The Best of All Possible Worlds: Karen Lord: Amazon.co.uk: Lord, Karen:  9781780871684: Books">
            <a:extLst>
              <a:ext uri="{FF2B5EF4-FFF2-40B4-BE49-F238E27FC236}">
                <a16:creationId xmlns:a16="http://schemas.microsoft.com/office/drawing/2014/main" id="{2843CAFA-6478-4F0F-8EC1-E94134E12CD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003" b="7686"/>
          <a:stretch/>
        </p:blipFill>
        <p:spPr bwMode="auto">
          <a:xfrm>
            <a:off x="20" y="-12"/>
            <a:ext cx="2039795" cy="26680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emsigns (®Evolution, #1) by Stephanie Saulter">
            <a:extLst>
              <a:ext uri="{FF2B5EF4-FFF2-40B4-BE49-F238E27FC236}">
                <a16:creationId xmlns:a16="http://schemas.microsoft.com/office/drawing/2014/main" id="{B7F9BA27-3847-4C62-8020-F8BBDC2A912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56" r="3" b="6009"/>
          <a:stretch/>
        </p:blipFill>
        <p:spPr bwMode="auto">
          <a:xfrm>
            <a:off x="3077487" y="9"/>
            <a:ext cx="2039795" cy="266804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Queen of the Conquered: 1 (Islands of Blood and Storm): Amazon.co.uk:  Callender, Kacen: 9780316454933: Books">
            <a:extLst>
              <a:ext uri="{FF2B5EF4-FFF2-40B4-BE49-F238E27FC236}">
                <a16:creationId xmlns:a16="http://schemas.microsoft.com/office/drawing/2014/main" id="{46358D59-9D62-4FE3-9FC8-534D8262B67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335" r="-3" b="4582"/>
          <a:stretch/>
        </p:blipFill>
        <p:spPr bwMode="auto">
          <a:xfrm>
            <a:off x="6174474" y="14"/>
            <a:ext cx="1854159" cy="264624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Lesson: Amazon.co.uk: Turnbull, Cadwell: 9781538584644: Books">
            <a:extLst>
              <a:ext uri="{FF2B5EF4-FFF2-40B4-BE49-F238E27FC236}">
                <a16:creationId xmlns:a16="http://schemas.microsoft.com/office/drawing/2014/main" id="{4CCF5ED1-CAD3-4F96-8F18-22231837561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2755" r="1" b="1966"/>
          <a:stretch/>
        </p:blipFill>
        <p:spPr bwMode="auto">
          <a:xfrm>
            <a:off x="9256776" y="-8"/>
            <a:ext cx="1762722" cy="266804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B3A665E-BE10-4865-AF6D-4ECA24665B02}"/>
              </a:ext>
            </a:extLst>
          </p:cNvPr>
          <p:cNvSpPr>
            <a:spLocks noGrp="1"/>
          </p:cNvSpPr>
          <p:nvPr>
            <p:ph idx="1"/>
          </p:nvPr>
        </p:nvSpPr>
        <p:spPr>
          <a:xfrm>
            <a:off x="1255228" y="2700835"/>
            <a:ext cx="9255754" cy="1645920"/>
          </a:xfrm>
        </p:spPr>
        <p:txBody>
          <a:bodyPr anchor="ctr">
            <a:normAutofit/>
          </a:bodyPr>
          <a:lstStyle/>
          <a:p>
            <a:pPr marL="0" indent="0">
              <a:buNone/>
            </a:pPr>
            <a:r>
              <a:rPr lang="en-GB" sz="1800" b="1" dirty="0"/>
              <a:t>“We arrive backwards even as we voyage forward” (Wilson Harris, “Quetzalcoatl and the Smoking Mirror”). </a:t>
            </a:r>
          </a:p>
        </p:txBody>
      </p:sp>
      <p:pic>
        <p:nvPicPr>
          <p:cNvPr id="4" name="Picture 2" descr="Tentacle: Winner of the 2017 Grand Prize of the Association of Caribbean  Writers: Amazon.co.uk: Indiana, Rita: 9781911508342: Books">
            <a:extLst>
              <a:ext uri="{FF2B5EF4-FFF2-40B4-BE49-F238E27FC236}">
                <a16:creationId xmlns:a16="http://schemas.microsoft.com/office/drawing/2014/main" id="{91835AD6-3D95-FBBD-0ADD-E6AC528087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 y="4320790"/>
            <a:ext cx="2037776" cy="257286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The New Moon's Arms: Amazon.co.uk: Hopkinson, Nalo: 9780446581974: Books">
            <a:extLst>
              <a:ext uri="{FF2B5EF4-FFF2-40B4-BE49-F238E27FC236}">
                <a16:creationId xmlns:a16="http://schemas.microsoft.com/office/drawing/2014/main" id="{67F8CF9A-745E-847A-0DBE-45C356DDEDA5}"/>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3077487" y="4312772"/>
            <a:ext cx="2037776" cy="25452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The African Origins of UFOs (Salt Modern Fiction): Amazon.co.uk: Joseph,  Anthony, Ramey, Lauri: 9781844712724: Books">
            <a:extLst>
              <a:ext uri="{FF2B5EF4-FFF2-40B4-BE49-F238E27FC236}">
                <a16:creationId xmlns:a16="http://schemas.microsoft.com/office/drawing/2014/main" id="{39CF6475-7C00-26B8-8AE3-6072457D7FEC}"/>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174474" y="4247660"/>
            <a:ext cx="1894145" cy="26459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aylight Come: Amazon.co.uk: Diana McCaulay: 9781845234706: Books">
            <a:extLst>
              <a:ext uri="{FF2B5EF4-FFF2-40B4-BE49-F238E27FC236}">
                <a16:creationId xmlns:a16="http://schemas.microsoft.com/office/drawing/2014/main" id="{7495CA91-FA87-2E63-8795-159CB53A51F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3678"/>
          <a:stretch/>
        </p:blipFill>
        <p:spPr bwMode="auto">
          <a:xfrm>
            <a:off x="9251962" y="4247660"/>
            <a:ext cx="1935327" cy="2863176"/>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088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66AF8-191A-91EF-4C66-B39D730D221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5DB9EB1-B7EA-CBD5-3345-32AD1AB0F2D8}"/>
              </a:ext>
            </a:extLst>
          </p:cNvPr>
          <p:cNvSpPr>
            <a:spLocks noGrp="1"/>
          </p:cNvSpPr>
          <p:nvPr>
            <p:ph idx="1"/>
          </p:nvPr>
        </p:nvSpPr>
        <p:spPr>
          <a:xfrm>
            <a:off x="5757704" y="3155181"/>
            <a:ext cx="5596095" cy="3021781"/>
          </a:xfrm>
        </p:spPr>
        <p:txBody>
          <a:bodyPr/>
          <a:lstStyle/>
          <a:p>
            <a:r>
              <a:rPr lang="en-GB" dirty="0"/>
              <a:t>https://fourthree.boilerroom.tv/film/watch-caribbeans-first-sci-fi-film-trafik-dinfo-2005-exclusively-43</a:t>
            </a:r>
          </a:p>
        </p:txBody>
      </p:sp>
      <p:pic>
        <p:nvPicPr>
          <p:cNvPr id="3074" name="Picture 2" descr="Modern Griot Interviews: Janluk Stanislas and 'Trafik d'Info' – Sherese  Francis">
            <a:extLst>
              <a:ext uri="{FF2B5EF4-FFF2-40B4-BE49-F238E27FC236}">
                <a16:creationId xmlns:a16="http://schemas.microsoft.com/office/drawing/2014/main" id="{5897ABDB-9361-F941-F52D-1BBD1556BD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974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134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51EAC-EC2D-F10A-D524-1F1737D15473}"/>
              </a:ext>
            </a:extLst>
          </p:cNvPr>
          <p:cNvSpPr>
            <a:spLocks noGrp="1"/>
          </p:cNvSpPr>
          <p:nvPr>
            <p:ph type="title"/>
          </p:nvPr>
        </p:nvSpPr>
        <p:spPr/>
        <p:txBody>
          <a:bodyPr/>
          <a:lstStyle/>
          <a:p>
            <a:endParaRPr lang="en-GB"/>
          </a:p>
        </p:txBody>
      </p:sp>
      <p:pic>
        <p:nvPicPr>
          <p:cNvPr id="4098" name="Picture 2" descr="Louis Delgres (1766-1802) •">
            <a:extLst>
              <a:ext uri="{FF2B5EF4-FFF2-40B4-BE49-F238E27FC236}">
                <a16:creationId xmlns:a16="http://schemas.microsoft.com/office/drawing/2014/main" id="{A2B83370-4A3B-D81B-DF55-EAAD9F6CBC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981" y="1785152"/>
            <a:ext cx="4179629" cy="396250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olitude - La mulatresse solitude - African Lisbon Tour">
            <a:extLst>
              <a:ext uri="{FF2B5EF4-FFF2-40B4-BE49-F238E27FC236}">
                <a16:creationId xmlns:a16="http://schemas.microsoft.com/office/drawing/2014/main" id="{85D0367E-5C9E-49F3-E477-4271EAB2F25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165925" y="1080182"/>
            <a:ext cx="3521940" cy="5300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090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693B-3201-E5A3-FF4A-8D87FF18EE1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9222EAC-5DC2-317A-0DFE-F119976D7DB5}"/>
              </a:ext>
            </a:extLst>
          </p:cNvPr>
          <p:cNvSpPr>
            <a:spLocks noGrp="1"/>
          </p:cNvSpPr>
          <p:nvPr>
            <p:ph idx="1"/>
          </p:nvPr>
        </p:nvSpPr>
        <p:spPr/>
        <p:txBody>
          <a:bodyPr/>
          <a:lstStyle/>
          <a:p>
            <a:pPr>
              <a:buNone/>
            </a:pPr>
            <a:r>
              <a:rPr lang="en-GB" sz="2400" b="1" dirty="0"/>
              <a:t>Brathwaite on catastrophe:</a:t>
            </a:r>
          </a:p>
          <a:p>
            <a:pPr>
              <a:buNone/>
            </a:pPr>
            <a:r>
              <a:rPr lang="en-GB" sz="2400" b="1" dirty="0"/>
              <a:t>	“My position on catastrophe [. . .] is, I’m so conscious of the enormity of slavery and the Middle Passage and I see that as an ongoing catastrophe. So whatever happens in the world after that, like tsunamis in the Far East and India and Indonesia, and 9/11, and now New Orleans, to me these are all aspects of that same original explosion, which I try constantly to understand.”</a:t>
            </a:r>
          </a:p>
          <a:p>
            <a:pPr marL="0" indent="0">
              <a:buNone/>
            </a:pPr>
            <a:r>
              <a:rPr lang="en-GB" sz="1400" b="1" dirty="0"/>
              <a:t>	</a:t>
            </a:r>
            <a:r>
              <a:rPr lang="en-GB" sz="1400" b="1" dirty="0" err="1"/>
              <a:t>Joyelle</a:t>
            </a:r>
            <a:r>
              <a:rPr lang="en-GB" sz="1400" b="1" dirty="0"/>
              <a:t> McSweeney, ‘Poetics, Revelations, and Catastrophes: An Interview With Kamau Brathwaite’, Rain Taxi Online Edition, 	Autumn (2005). </a:t>
            </a:r>
            <a:r>
              <a:rPr lang="en-GB" sz="1400" b="1" dirty="0">
                <a:hlinkClick r:id="rId2">
                  <a:extLst>
                    <a:ext uri="{A12FA001-AC4F-418D-AE19-62706E023703}">
                      <ahyp:hlinkClr xmlns:ahyp="http://schemas.microsoft.com/office/drawing/2018/hyperlinkcolor" val="tx"/>
                    </a:ext>
                  </a:extLst>
                </a:hlinkClick>
              </a:rPr>
              <a:t>http://www.raintaxi.com/poetics-</a:t>
            </a:r>
            <a:r>
              <a:rPr lang="en-GB" sz="1400" b="1" dirty="0"/>
              <a:t>revelations-and-catastrophes-an-interview-with-kamau-brathwaite</a:t>
            </a:r>
            <a:r>
              <a:rPr lang="en-GB" sz="1400" b="1" dirty="0">
                <a:solidFill>
                  <a:schemeClr val="bg1"/>
                </a:solidFill>
              </a:rPr>
              <a:t>/</a:t>
            </a:r>
          </a:p>
          <a:p>
            <a:pPr marL="0" indent="0">
              <a:buNone/>
            </a:pPr>
            <a:r>
              <a:rPr lang="en-GB" sz="1400" b="1" dirty="0"/>
              <a:t> </a:t>
            </a:r>
          </a:p>
        </p:txBody>
      </p:sp>
    </p:spTree>
    <p:extLst>
      <p:ext uri="{BB962C8B-B14F-4D97-AF65-F5344CB8AC3E}">
        <p14:creationId xmlns:p14="http://schemas.microsoft.com/office/powerpoint/2010/main" val="3429578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A32B9F5C-A788-FF54-EDB2-A2961C1383E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E00159F-261E-EBCF-CDBC-75DC9F74012F}"/>
              </a:ext>
            </a:extLst>
          </p:cNvPr>
          <p:cNvSpPr>
            <a:spLocks noGrp="1"/>
          </p:cNvSpPr>
          <p:nvPr>
            <p:ph idx="1"/>
          </p:nvPr>
        </p:nvSpPr>
        <p:spPr>
          <a:xfrm>
            <a:off x="1577393" y="2513013"/>
            <a:ext cx="9789683" cy="4344987"/>
          </a:xfrm>
        </p:spPr>
        <p:txBody>
          <a:bodyPr>
            <a:normAutofit/>
          </a:bodyPr>
          <a:lstStyle/>
          <a:p>
            <a:pPr>
              <a:spcAft>
                <a:spcPts val="1000"/>
              </a:spcAft>
            </a:pPr>
            <a:r>
              <a:rPr lang="en-GB" sz="2000" b="1" dirty="0">
                <a:solidFill>
                  <a:schemeClr val="bg1"/>
                </a:solidFill>
                <a:effectLst/>
                <a:ea typeface="Calibri" panose="020F0502020204030204" pitchFamily="34" charset="0"/>
                <a:cs typeface="Times New Roman" panose="02020603050405020304" pitchFamily="18" charset="0"/>
              </a:rPr>
              <a:t>“Afrofuturism therefore stages a series of enigmatic returns to the constitutive trauma of slavery in the light of science fiction. [. . .] [S]</a:t>
            </a:r>
            <a:r>
              <a:rPr lang="en-GB" sz="2000" b="1" dirty="0" err="1">
                <a:solidFill>
                  <a:schemeClr val="bg1"/>
                </a:solidFill>
                <a:effectLst/>
                <a:ea typeface="Calibri" panose="020F0502020204030204" pitchFamily="34" charset="0"/>
                <a:cs typeface="Times New Roman" panose="02020603050405020304" pitchFamily="18" charset="0"/>
              </a:rPr>
              <a:t>lavery</a:t>
            </a:r>
            <a:r>
              <a:rPr lang="en-GB" sz="2000" b="1" dirty="0">
                <a:solidFill>
                  <a:schemeClr val="bg1"/>
                </a:solidFill>
                <a:effectLst/>
                <a:ea typeface="Calibri" panose="020F0502020204030204" pitchFamily="34" charset="0"/>
                <a:cs typeface="Times New Roman" panose="02020603050405020304" pitchFamily="18" charset="0"/>
              </a:rPr>
              <a:t> functioned as an apocalypse experienced as equivalent to alien abduction” (Kodwo Eshun, “Further Considerations of Afrofuturism,” CR: The New Centennial Review 3, no. 2 (2003): 301)</a:t>
            </a:r>
          </a:p>
          <a:p>
            <a:pPr>
              <a:spcAft>
                <a:spcPts val="1000"/>
              </a:spcAft>
            </a:pPr>
            <a:r>
              <a:rPr lang="en-GB" sz="2000" b="1" dirty="0">
                <a:solidFill>
                  <a:schemeClr val="bg1"/>
                </a:solidFill>
                <a:effectLst/>
                <a:ea typeface="Calibri" panose="020F0502020204030204" pitchFamily="34" charset="0"/>
                <a:cs typeface="Times New Roman" panose="02020603050405020304" pitchFamily="18" charset="0"/>
              </a:rPr>
              <a:t>“The ships landed long ago: they already laid waste whole societies, abducted and genetically altered swathes of citizenry. . . . Africa and America—and so by extension Europe and Asia—are already in their various ways Alien Nation.” (Mark Sinker, “Loving the Alien”, 1992)</a:t>
            </a:r>
          </a:p>
          <a:p>
            <a:endParaRPr lang="en-GB" sz="17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3072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ppt/theme/theme3.xml><?xml version="1.0" encoding="utf-8"?>
<a:theme xmlns:a="http://schemas.openxmlformats.org/drawingml/2006/main" name="1_Office 2013 - 2022 Theme">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otalTime>6063</TotalTime>
  <Words>2409</Words>
  <Application>Microsoft Office PowerPoint</Application>
  <PresentationFormat>Widescreen</PresentationFormat>
  <Paragraphs>43</Paragraphs>
  <Slides>28</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28</vt:i4>
      </vt:variant>
    </vt:vector>
  </HeadingPairs>
  <TitlesOfParts>
    <vt:vector size="35" baseType="lpstr">
      <vt:lpstr>Arial</vt:lpstr>
      <vt:lpstr>Calibri</vt:lpstr>
      <vt:lpstr>Calibri Light</vt:lpstr>
      <vt:lpstr>Times New Roman</vt:lpstr>
      <vt:lpstr>Office Theme</vt:lpstr>
      <vt:lpstr>Office 2013 - 2022 Theme</vt:lpstr>
      <vt:lpstr>1_Office 2013 - 2022 Theme</vt:lpstr>
      <vt:lpstr>Caribbean Futurisms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Caribbean Futurisms</dc:title>
  <dc:creator>Niblett, Michael</dc:creator>
  <cp:lastModifiedBy>Niblett, Michael</cp:lastModifiedBy>
  <cp:revision>4</cp:revision>
  <dcterms:created xsi:type="dcterms:W3CDTF">2023-11-27T15:00:34Z</dcterms:created>
  <dcterms:modified xsi:type="dcterms:W3CDTF">2024-12-02T15:58:48Z</dcterms:modified>
</cp:coreProperties>
</file>