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7" r:id="rId3"/>
    <p:sldId id="258" r:id="rId4"/>
    <p:sldId id="259" r:id="rId5"/>
    <p:sldId id="260" r:id="rId6"/>
    <p:sldId id="264" r:id="rId7"/>
    <p:sldId id="282" r:id="rId8"/>
    <p:sldId id="283" r:id="rId9"/>
    <p:sldId id="284" r:id="rId10"/>
    <p:sldId id="285" r:id="rId11"/>
    <p:sldId id="286" r:id="rId12"/>
    <p:sldId id="274" r:id="rId13"/>
    <p:sldId id="287" r:id="rId14"/>
    <p:sldId id="290" r:id="rId15"/>
    <p:sldId id="288" r:id="rId16"/>
    <p:sldId id="291" r:id="rId17"/>
    <p:sldId id="268" r:id="rId18"/>
    <p:sldId id="270" r:id="rId19"/>
    <p:sldId id="271" r:id="rId20"/>
    <p:sldId id="293" r:id="rId21"/>
    <p:sldId id="294" r:id="rId22"/>
    <p:sldId id="261" r:id="rId23"/>
    <p:sldId id="296" r:id="rId24"/>
    <p:sldId id="297" r:id="rId25"/>
    <p:sldId id="298" r:id="rId26"/>
    <p:sldId id="299" r:id="rId27"/>
    <p:sldId id="300" r:id="rId28"/>
    <p:sldId id="301" r:id="rId29"/>
    <p:sldId id="302" r:id="rId30"/>
    <p:sldId id="303"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9" d="100"/>
          <a:sy n="79" d="100"/>
        </p:scale>
        <p:origin x="85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 Id="rId8" Type="http://schemas.openxmlformats.org/officeDocument/2006/relationships/slide" Target="slides/slide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C7CA31-C562-78B1-C9B1-CF219536CE5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E4360E0B-260B-7B85-1A0C-60E06A3E839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CA229726-6132-D282-9AB1-6E3133CCAE90}"/>
              </a:ext>
            </a:extLst>
          </p:cNvPr>
          <p:cNvSpPr>
            <a:spLocks noGrp="1"/>
          </p:cNvSpPr>
          <p:nvPr>
            <p:ph type="dt" sz="half" idx="10"/>
          </p:nvPr>
        </p:nvSpPr>
        <p:spPr/>
        <p:txBody>
          <a:bodyPr/>
          <a:lstStyle/>
          <a:p>
            <a:fld id="{C53AE9BF-4FCB-4A4D-AE25-72C6C1CD661A}" type="datetimeFigureOut">
              <a:rPr lang="en-GB" smtClean="0"/>
              <a:t>04/10/2024</a:t>
            </a:fld>
            <a:endParaRPr lang="en-GB"/>
          </a:p>
        </p:txBody>
      </p:sp>
      <p:sp>
        <p:nvSpPr>
          <p:cNvPr id="5" name="Footer Placeholder 4">
            <a:extLst>
              <a:ext uri="{FF2B5EF4-FFF2-40B4-BE49-F238E27FC236}">
                <a16:creationId xmlns:a16="http://schemas.microsoft.com/office/drawing/2014/main" id="{A355CC94-2D68-73B5-70D1-98BC7F20022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B210F30-0958-598A-C1D9-4B5FDB701E37}"/>
              </a:ext>
            </a:extLst>
          </p:cNvPr>
          <p:cNvSpPr>
            <a:spLocks noGrp="1"/>
          </p:cNvSpPr>
          <p:nvPr>
            <p:ph type="sldNum" sz="quarter" idx="12"/>
          </p:nvPr>
        </p:nvSpPr>
        <p:spPr/>
        <p:txBody>
          <a:bodyPr/>
          <a:lstStyle/>
          <a:p>
            <a:fld id="{4B8B6C35-9DA8-45F9-ADF0-49152C8FC1AC}" type="slidenum">
              <a:rPr lang="en-GB" smtClean="0"/>
              <a:t>‹#›</a:t>
            </a:fld>
            <a:endParaRPr lang="en-GB"/>
          </a:p>
        </p:txBody>
      </p:sp>
    </p:spTree>
    <p:extLst>
      <p:ext uri="{BB962C8B-B14F-4D97-AF65-F5344CB8AC3E}">
        <p14:creationId xmlns:p14="http://schemas.microsoft.com/office/powerpoint/2010/main" val="3091708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21948A-8A14-0E10-E52C-7AFCC4B21D7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10B51C1-4420-AE49-5D37-F014E375508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B5262F2-CF1F-1957-F31A-A184077D7EAF}"/>
              </a:ext>
            </a:extLst>
          </p:cNvPr>
          <p:cNvSpPr>
            <a:spLocks noGrp="1"/>
          </p:cNvSpPr>
          <p:nvPr>
            <p:ph type="dt" sz="half" idx="10"/>
          </p:nvPr>
        </p:nvSpPr>
        <p:spPr/>
        <p:txBody>
          <a:bodyPr/>
          <a:lstStyle/>
          <a:p>
            <a:fld id="{C53AE9BF-4FCB-4A4D-AE25-72C6C1CD661A}" type="datetimeFigureOut">
              <a:rPr lang="en-GB" smtClean="0"/>
              <a:t>04/10/2024</a:t>
            </a:fld>
            <a:endParaRPr lang="en-GB"/>
          </a:p>
        </p:txBody>
      </p:sp>
      <p:sp>
        <p:nvSpPr>
          <p:cNvPr id="5" name="Footer Placeholder 4">
            <a:extLst>
              <a:ext uri="{FF2B5EF4-FFF2-40B4-BE49-F238E27FC236}">
                <a16:creationId xmlns:a16="http://schemas.microsoft.com/office/drawing/2014/main" id="{8C791BFF-0B40-32B9-40A8-1C2D452DD7E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EC781C5-770D-AD40-299D-75C1328FD5BD}"/>
              </a:ext>
            </a:extLst>
          </p:cNvPr>
          <p:cNvSpPr>
            <a:spLocks noGrp="1"/>
          </p:cNvSpPr>
          <p:nvPr>
            <p:ph type="sldNum" sz="quarter" idx="12"/>
          </p:nvPr>
        </p:nvSpPr>
        <p:spPr/>
        <p:txBody>
          <a:bodyPr/>
          <a:lstStyle/>
          <a:p>
            <a:fld id="{4B8B6C35-9DA8-45F9-ADF0-49152C8FC1AC}" type="slidenum">
              <a:rPr lang="en-GB" smtClean="0"/>
              <a:t>‹#›</a:t>
            </a:fld>
            <a:endParaRPr lang="en-GB"/>
          </a:p>
        </p:txBody>
      </p:sp>
    </p:spTree>
    <p:extLst>
      <p:ext uri="{BB962C8B-B14F-4D97-AF65-F5344CB8AC3E}">
        <p14:creationId xmlns:p14="http://schemas.microsoft.com/office/powerpoint/2010/main" val="40442044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7F1C1B3-3D7C-FA68-CA46-17986C4291B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6E139C2-ED34-E0CA-18A4-1E3AA33EB11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766982B-0E9D-5B86-5F28-F6E5B6CDD793}"/>
              </a:ext>
            </a:extLst>
          </p:cNvPr>
          <p:cNvSpPr>
            <a:spLocks noGrp="1"/>
          </p:cNvSpPr>
          <p:nvPr>
            <p:ph type="dt" sz="half" idx="10"/>
          </p:nvPr>
        </p:nvSpPr>
        <p:spPr/>
        <p:txBody>
          <a:bodyPr/>
          <a:lstStyle/>
          <a:p>
            <a:fld id="{C53AE9BF-4FCB-4A4D-AE25-72C6C1CD661A}" type="datetimeFigureOut">
              <a:rPr lang="en-GB" smtClean="0"/>
              <a:t>04/10/2024</a:t>
            </a:fld>
            <a:endParaRPr lang="en-GB"/>
          </a:p>
        </p:txBody>
      </p:sp>
      <p:sp>
        <p:nvSpPr>
          <p:cNvPr id="5" name="Footer Placeholder 4">
            <a:extLst>
              <a:ext uri="{FF2B5EF4-FFF2-40B4-BE49-F238E27FC236}">
                <a16:creationId xmlns:a16="http://schemas.microsoft.com/office/drawing/2014/main" id="{84D2E0BF-AF3B-0779-F069-5B15136B334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AE6CEAF-0EC6-9977-81EE-E76F6411F831}"/>
              </a:ext>
            </a:extLst>
          </p:cNvPr>
          <p:cNvSpPr>
            <a:spLocks noGrp="1"/>
          </p:cNvSpPr>
          <p:nvPr>
            <p:ph type="sldNum" sz="quarter" idx="12"/>
          </p:nvPr>
        </p:nvSpPr>
        <p:spPr/>
        <p:txBody>
          <a:bodyPr/>
          <a:lstStyle/>
          <a:p>
            <a:fld id="{4B8B6C35-9DA8-45F9-ADF0-49152C8FC1AC}" type="slidenum">
              <a:rPr lang="en-GB" smtClean="0"/>
              <a:t>‹#›</a:t>
            </a:fld>
            <a:endParaRPr lang="en-GB"/>
          </a:p>
        </p:txBody>
      </p:sp>
    </p:spTree>
    <p:extLst>
      <p:ext uri="{BB962C8B-B14F-4D97-AF65-F5344CB8AC3E}">
        <p14:creationId xmlns:p14="http://schemas.microsoft.com/office/powerpoint/2010/main" val="39963223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68BAD0F-196C-47F9-9225-0E5B1BFADB2C}" type="datetimeFigureOut">
              <a:rPr lang="en-GB" smtClean="0"/>
              <a:t>04/10/2024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2837FD-F731-4B35-A94C-72C0B4CB0D68}" type="slidenum">
              <a:rPr lang="en-GB" smtClean="0"/>
              <a:t>‹#›</a:t>
            </a:fld>
            <a:endParaRPr lang="en-GB"/>
          </a:p>
        </p:txBody>
      </p:sp>
    </p:spTree>
    <p:extLst>
      <p:ext uri="{BB962C8B-B14F-4D97-AF65-F5344CB8AC3E}">
        <p14:creationId xmlns:p14="http://schemas.microsoft.com/office/powerpoint/2010/main" val="36667416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68BAD0F-196C-47F9-9225-0E5B1BFADB2C}" type="datetimeFigureOut">
              <a:rPr lang="en-GB" smtClean="0"/>
              <a:t>04/10/2024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2837FD-F731-4B35-A94C-72C0B4CB0D68}" type="slidenum">
              <a:rPr lang="en-GB" smtClean="0"/>
              <a:t>‹#›</a:t>
            </a:fld>
            <a:endParaRPr lang="en-GB"/>
          </a:p>
        </p:txBody>
      </p:sp>
    </p:spTree>
    <p:extLst>
      <p:ext uri="{BB962C8B-B14F-4D97-AF65-F5344CB8AC3E}">
        <p14:creationId xmlns:p14="http://schemas.microsoft.com/office/powerpoint/2010/main" val="10805037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68BAD0F-196C-47F9-9225-0E5B1BFADB2C}" type="datetimeFigureOut">
              <a:rPr lang="en-GB" smtClean="0"/>
              <a:t>04/10/2024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2837FD-F731-4B35-A94C-72C0B4CB0D68}" type="slidenum">
              <a:rPr lang="en-GB" smtClean="0"/>
              <a:t>‹#›</a:t>
            </a:fld>
            <a:endParaRPr lang="en-GB"/>
          </a:p>
        </p:txBody>
      </p:sp>
    </p:spTree>
    <p:extLst>
      <p:ext uri="{BB962C8B-B14F-4D97-AF65-F5344CB8AC3E}">
        <p14:creationId xmlns:p14="http://schemas.microsoft.com/office/powerpoint/2010/main" val="22528102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68BAD0F-196C-47F9-9225-0E5B1BFADB2C}" type="datetimeFigureOut">
              <a:rPr lang="en-GB" smtClean="0"/>
              <a:t>04/10/2024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12837FD-F731-4B35-A94C-72C0B4CB0D68}" type="slidenum">
              <a:rPr lang="en-GB" smtClean="0"/>
              <a:t>‹#›</a:t>
            </a:fld>
            <a:endParaRPr lang="en-GB"/>
          </a:p>
        </p:txBody>
      </p:sp>
    </p:spTree>
    <p:extLst>
      <p:ext uri="{BB962C8B-B14F-4D97-AF65-F5344CB8AC3E}">
        <p14:creationId xmlns:p14="http://schemas.microsoft.com/office/powerpoint/2010/main" val="10668604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68BAD0F-196C-47F9-9225-0E5B1BFADB2C}" type="datetimeFigureOut">
              <a:rPr lang="en-GB" smtClean="0"/>
              <a:t>04/10/2024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12837FD-F731-4B35-A94C-72C0B4CB0D68}" type="slidenum">
              <a:rPr lang="en-GB" smtClean="0"/>
              <a:t>‹#›</a:t>
            </a:fld>
            <a:endParaRPr lang="en-GB"/>
          </a:p>
        </p:txBody>
      </p:sp>
    </p:spTree>
    <p:extLst>
      <p:ext uri="{BB962C8B-B14F-4D97-AF65-F5344CB8AC3E}">
        <p14:creationId xmlns:p14="http://schemas.microsoft.com/office/powerpoint/2010/main" val="27611940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68BAD0F-196C-47F9-9225-0E5B1BFADB2C}" type="datetimeFigureOut">
              <a:rPr lang="en-GB" smtClean="0"/>
              <a:t>04/10/2024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12837FD-F731-4B35-A94C-72C0B4CB0D68}" type="slidenum">
              <a:rPr lang="en-GB" smtClean="0"/>
              <a:t>‹#›</a:t>
            </a:fld>
            <a:endParaRPr lang="en-GB"/>
          </a:p>
        </p:txBody>
      </p:sp>
    </p:spTree>
    <p:extLst>
      <p:ext uri="{BB962C8B-B14F-4D97-AF65-F5344CB8AC3E}">
        <p14:creationId xmlns:p14="http://schemas.microsoft.com/office/powerpoint/2010/main" val="19034319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8BAD0F-196C-47F9-9225-0E5B1BFADB2C}" type="datetimeFigureOut">
              <a:rPr lang="en-GB" smtClean="0"/>
              <a:t>04/10/2024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12837FD-F731-4B35-A94C-72C0B4CB0D68}" type="slidenum">
              <a:rPr lang="en-GB" smtClean="0"/>
              <a:t>‹#›</a:t>
            </a:fld>
            <a:endParaRPr lang="en-GB"/>
          </a:p>
        </p:txBody>
      </p:sp>
    </p:spTree>
    <p:extLst>
      <p:ext uri="{BB962C8B-B14F-4D97-AF65-F5344CB8AC3E}">
        <p14:creationId xmlns:p14="http://schemas.microsoft.com/office/powerpoint/2010/main" val="176858915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68BAD0F-196C-47F9-9225-0E5B1BFADB2C}" type="datetimeFigureOut">
              <a:rPr lang="en-GB" smtClean="0"/>
              <a:t>04/10/2024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12837FD-F731-4B35-A94C-72C0B4CB0D68}" type="slidenum">
              <a:rPr lang="en-GB" smtClean="0"/>
              <a:t>‹#›</a:t>
            </a:fld>
            <a:endParaRPr lang="en-GB"/>
          </a:p>
        </p:txBody>
      </p:sp>
    </p:spTree>
    <p:extLst>
      <p:ext uri="{BB962C8B-B14F-4D97-AF65-F5344CB8AC3E}">
        <p14:creationId xmlns:p14="http://schemas.microsoft.com/office/powerpoint/2010/main" val="3994375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FD1C9B-2F09-B39D-1C9D-69B71EF4409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1B0C4AE-C663-0998-225F-C022F3555FB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CE91471-491D-3935-6DA2-60207CB79ADA}"/>
              </a:ext>
            </a:extLst>
          </p:cNvPr>
          <p:cNvSpPr>
            <a:spLocks noGrp="1"/>
          </p:cNvSpPr>
          <p:nvPr>
            <p:ph type="dt" sz="half" idx="10"/>
          </p:nvPr>
        </p:nvSpPr>
        <p:spPr/>
        <p:txBody>
          <a:bodyPr/>
          <a:lstStyle/>
          <a:p>
            <a:fld id="{C53AE9BF-4FCB-4A4D-AE25-72C6C1CD661A}" type="datetimeFigureOut">
              <a:rPr lang="en-GB" smtClean="0"/>
              <a:t>04/10/2024</a:t>
            </a:fld>
            <a:endParaRPr lang="en-GB"/>
          </a:p>
        </p:txBody>
      </p:sp>
      <p:sp>
        <p:nvSpPr>
          <p:cNvPr id="5" name="Footer Placeholder 4">
            <a:extLst>
              <a:ext uri="{FF2B5EF4-FFF2-40B4-BE49-F238E27FC236}">
                <a16:creationId xmlns:a16="http://schemas.microsoft.com/office/drawing/2014/main" id="{3FC6988F-49E3-D7E3-684D-D58465F967F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F075300-674F-F35A-CC94-D149CDE5845F}"/>
              </a:ext>
            </a:extLst>
          </p:cNvPr>
          <p:cNvSpPr>
            <a:spLocks noGrp="1"/>
          </p:cNvSpPr>
          <p:nvPr>
            <p:ph type="sldNum" sz="quarter" idx="12"/>
          </p:nvPr>
        </p:nvSpPr>
        <p:spPr/>
        <p:txBody>
          <a:bodyPr/>
          <a:lstStyle/>
          <a:p>
            <a:fld id="{4B8B6C35-9DA8-45F9-ADF0-49152C8FC1AC}" type="slidenum">
              <a:rPr lang="en-GB" smtClean="0"/>
              <a:t>‹#›</a:t>
            </a:fld>
            <a:endParaRPr lang="en-GB"/>
          </a:p>
        </p:txBody>
      </p:sp>
    </p:spTree>
    <p:extLst>
      <p:ext uri="{BB962C8B-B14F-4D97-AF65-F5344CB8AC3E}">
        <p14:creationId xmlns:p14="http://schemas.microsoft.com/office/powerpoint/2010/main" val="32928605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68BAD0F-196C-47F9-9225-0E5B1BFADB2C}" type="datetimeFigureOut">
              <a:rPr lang="en-GB" smtClean="0"/>
              <a:t>04/10/2024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12837FD-F731-4B35-A94C-72C0B4CB0D68}" type="slidenum">
              <a:rPr lang="en-GB" smtClean="0"/>
              <a:t>‹#›</a:t>
            </a:fld>
            <a:endParaRPr lang="en-GB"/>
          </a:p>
        </p:txBody>
      </p:sp>
    </p:spTree>
    <p:extLst>
      <p:ext uri="{BB962C8B-B14F-4D97-AF65-F5344CB8AC3E}">
        <p14:creationId xmlns:p14="http://schemas.microsoft.com/office/powerpoint/2010/main" val="211550390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68BAD0F-196C-47F9-9225-0E5B1BFADB2C}" type="datetimeFigureOut">
              <a:rPr lang="en-GB" smtClean="0"/>
              <a:t>04/10/2024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2837FD-F731-4B35-A94C-72C0B4CB0D68}" type="slidenum">
              <a:rPr lang="en-GB" smtClean="0"/>
              <a:t>‹#›</a:t>
            </a:fld>
            <a:endParaRPr lang="en-GB"/>
          </a:p>
        </p:txBody>
      </p:sp>
    </p:spTree>
    <p:extLst>
      <p:ext uri="{BB962C8B-B14F-4D97-AF65-F5344CB8AC3E}">
        <p14:creationId xmlns:p14="http://schemas.microsoft.com/office/powerpoint/2010/main" val="133583912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68BAD0F-196C-47F9-9225-0E5B1BFADB2C}" type="datetimeFigureOut">
              <a:rPr lang="en-GB" smtClean="0"/>
              <a:t>04/10/2024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2837FD-F731-4B35-A94C-72C0B4CB0D68}" type="slidenum">
              <a:rPr lang="en-GB" smtClean="0"/>
              <a:t>‹#›</a:t>
            </a:fld>
            <a:endParaRPr lang="en-GB"/>
          </a:p>
        </p:txBody>
      </p:sp>
    </p:spTree>
    <p:extLst>
      <p:ext uri="{BB962C8B-B14F-4D97-AF65-F5344CB8AC3E}">
        <p14:creationId xmlns:p14="http://schemas.microsoft.com/office/powerpoint/2010/main" val="28840735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79E606-A2E7-E0DD-3569-5756556057C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0ED3374-858C-B0D0-9AA5-46A2B35D802F}"/>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271BA0A-3124-8472-ED11-6C01A0030674}"/>
              </a:ext>
            </a:extLst>
          </p:cNvPr>
          <p:cNvSpPr>
            <a:spLocks noGrp="1"/>
          </p:cNvSpPr>
          <p:nvPr>
            <p:ph type="dt" sz="half" idx="10"/>
          </p:nvPr>
        </p:nvSpPr>
        <p:spPr/>
        <p:txBody>
          <a:bodyPr/>
          <a:lstStyle/>
          <a:p>
            <a:fld id="{C53AE9BF-4FCB-4A4D-AE25-72C6C1CD661A}" type="datetimeFigureOut">
              <a:rPr lang="en-GB" smtClean="0"/>
              <a:t>04/10/2024</a:t>
            </a:fld>
            <a:endParaRPr lang="en-GB"/>
          </a:p>
        </p:txBody>
      </p:sp>
      <p:sp>
        <p:nvSpPr>
          <p:cNvPr id="5" name="Footer Placeholder 4">
            <a:extLst>
              <a:ext uri="{FF2B5EF4-FFF2-40B4-BE49-F238E27FC236}">
                <a16:creationId xmlns:a16="http://schemas.microsoft.com/office/drawing/2014/main" id="{9F385F70-E6A9-3D4B-257C-3ABA02609A9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D70DEFB-6C78-F478-C2CD-935A46B9FD55}"/>
              </a:ext>
            </a:extLst>
          </p:cNvPr>
          <p:cNvSpPr>
            <a:spLocks noGrp="1"/>
          </p:cNvSpPr>
          <p:nvPr>
            <p:ph type="sldNum" sz="quarter" idx="12"/>
          </p:nvPr>
        </p:nvSpPr>
        <p:spPr/>
        <p:txBody>
          <a:bodyPr/>
          <a:lstStyle/>
          <a:p>
            <a:fld id="{4B8B6C35-9DA8-45F9-ADF0-49152C8FC1AC}" type="slidenum">
              <a:rPr lang="en-GB" smtClean="0"/>
              <a:t>‹#›</a:t>
            </a:fld>
            <a:endParaRPr lang="en-GB"/>
          </a:p>
        </p:txBody>
      </p:sp>
    </p:spTree>
    <p:extLst>
      <p:ext uri="{BB962C8B-B14F-4D97-AF65-F5344CB8AC3E}">
        <p14:creationId xmlns:p14="http://schemas.microsoft.com/office/powerpoint/2010/main" val="462455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F4484C-CFA9-8910-ED91-ED4A51859D3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EF2CD1F-0C51-F141-F688-138B784E608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002FF3C-5179-B5DC-35C8-5B239E07554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67C4D0A-3844-8BCF-8056-B2B7A1AA8587}"/>
              </a:ext>
            </a:extLst>
          </p:cNvPr>
          <p:cNvSpPr>
            <a:spLocks noGrp="1"/>
          </p:cNvSpPr>
          <p:nvPr>
            <p:ph type="dt" sz="half" idx="10"/>
          </p:nvPr>
        </p:nvSpPr>
        <p:spPr/>
        <p:txBody>
          <a:bodyPr/>
          <a:lstStyle/>
          <a:p>
            <a:fld id="{C53AE9BF-4FCB-4A4D-AE25-72C6C1CD661A}" type="datetimeFigureOut">
              <a:rPr lang="en-GB" smtClean="0"/>
              <a:t>04/10/2024</a:t>
            </a:fld>
            <a:endParaRPr lang="en-GB"/>
          </a:p>
        </p:txBody>
      </p:sp>
      <p:sp>
        <p:nvSpPr>
          <p:cNvPr id="6" name="Footer Placeholder 5">
            <a:extLst>
              <a:ext uri="{FF2B5EF4-FFF2-40B4-BE49-F238E27FC236}">
                <a16:creationId xmlns:a16="http://schemas.microsoft.com/office/drawing/2014/main" id="{F65C77E0-9342-2BA2-0127-86CDFBF6B2C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BBE0AEC-0A8C-7A52-8940-4AB7AAF21DE5}"/>
              </a:ext>
            </a:extLst>
          </p:cNvPr>
          <p:cNvSpPr>
            <a:spLocks noGrp="1"/>
          </p:cNvSpPr>
          <p:nvPr>
            <p:ph type="sldNum" sz="quarter" idx="12"/>
          </p:nvPr>
        </p:nvSpPr>
        <p:spPr/>
        <p:txBody>
          <a:bodyPr/>
          <a:lstStyle/>
          <a:p>
            <a:fld id="{4B8B6C35-9DA8-45F9-ADF0-49152C8FC1AC}" type="slidenum">
              <a:rPr lang="en-GB" smtClean="0"/>
              <a:t>‹#›</a:t>
            </a:fld>
            <a:endParaRPr lang="en-GB"/>
          </a:p>
        </p:txBody>
      </p:sp>
    </p:spTree>
    <p:extLst>
      <p:ext uri="{BB962C8B-B14F-4D97-AF65-F5344CB8AC3E}">
        <p14:creationId xmlns:p14="http://schemas.microsoft.com/office/powerpoint/2010/main" val="22061660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04EA6D-BA63-448B-14AF-4FF0AFA2EF5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0FE5C49-07A9-7A39-40A6-CEAE5018D87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CFBD411-22C6-03EA-DEBC-CF36A40E8B7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B6462AD-0516-60E2-E63C-D9F79490BCA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28136D1-45CF-4512-F674-51793FEA436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F72E627-5EC7-E328-099A-92430BFE2380}"/>
              </a:ext>
            </a:extLst>
          </p:cNvPr>
          <p:cNvSpPr>
            <a:spLocks noGrp="1"/>
          </p:cNvSpPr>
          <p:nvPr>
            <p:ph type="dt" sz="half" idx="10"/>
          </p:nvPr>
        </p:nvSpPr>
        <p:spPr/>
        <p:txBody>
          <a:bodyPr/>
          <a:lstStyle/>
          <a:p>
            <a:fld id="{C53AE9BF-4FCB-4A4D-AE25-72C6C1CD661A}" type="datetimeFigureOut">
              <a:rPr lang="en-GB" smtClean="0"/>
              <a:t>04/10/2024</a:t>
            </a:fld>
            <a:endParaRPr lang="en-GB"/>
          </a:p>
        </p:txBody>
      </p:sp>
      <p:sp>
        <p:nvSpPr>
          <p:cNvPr id="8" name="Footer Placeholder 7">
            <a:extLst>
              <a:ext uri="{FF2B5EF4-FFF2-40B4-BE49-F238E27FC236}">
                <a16:creationId xmlns:a16="http://schemas.microsoft.com/office/drawing/2014/main" id="{5CC1EA89-ADAD-66B9-BE2B-154B6F6F0485}"/>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EC2A1AB-E4F3-B6C5-905F-6A87C7A42D48}"/>
              </a:ext>
            </a:extLst>
          </p:cNvPr>
          <p:cNvSpPr>
            <a:spLocks noGrp="1"/>
          </p:cNvSpPr>
          <p:nvPr>
            <p:ph type="sldNum" sz="quarter" idx="12"/>
          </p:nvPr>
        </p:nvSpPr>
        <p:spPr/>
        <p:txBody>
          <a:bodyPr/>
          <a:lstStyle/>
          <a:p>
            <a:fld id="{4B8B6C35-9DA8-45F9-ADF0-49152C8FC1AC}" type="slidenum">
              <a:rPr lang="en-GB" smtClean="0"/>
              <a:t>‹#›</a:t>
            </a:fld>
            <a:endParaRPr lang="en-GB"/>
          </a:p>
        </p:txBody>
      </p:sp>
    </p:spTree>
    <p:extLst>
      <p:ext uri="{BB962C8B-B14F-4D97-AF65-F5344CB8AC3E}">
        <p14:creationId xmlns:p14="http://schemas.microsoft.com/office/powerpoint/2010/main" val="22919003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6ACFB8-7C35-3DEB-292B-098C1029043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2AC2747-9897-FDA9-7191-D4FB7414FC76}"/>
              </a:ext>
            </a:extLst>
          </p:cNvPr>
          <p:cNvSpPr>
            <a:spLocks noGrp="1"/>
          </p:cNvSpPr>
          <p:nvPr>
            <p:ph type="dt" sz="half" idx="10"/>
          </p:nvPr>
        </p:nvSpPr>
        <p:spPr/>
        <p:txBody>
          <a:bodyPr/>
          <a:lstStyle/>
          <a:p>
            <a:fld id="{C53AE9BF-4FCB-4A4D-AE25-72C6C1CD661A}" type="datetimeFigureOut">
              <a:rPr lang="en-GB" smtClean="0"/>
              <a:t>04/10/2024</a:t>
            </a:fld>
            <a:endParaRPr lang="en-GB"/>
          </a:p>
        </p:txBody>
      </p:sp>
      <p:sp>
        <p:nvSpPr>
          <p:cNvPr id="4" name="Footer Placeholder 3">
            <a:extLst>
              <a:ext uri="{FF2B5EF4-FFF2-40B4-BE49-F238E27FC236}">
                <a16:creationId xmlns:a16="http://schemas.microsoft.com/office/drawing/2014/main" id="{C3C5BDFA-4313-2F2F-4ACC-E13CFA62BA5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374B1EE-CB0E-B2C4-67D1-ED82190DCA33}"/>
              </a:ext>
            </a:extLst>
          </p:cNvPr>
          <p:cNvSpPr>
            <a:spLocks noGrp="1"/>
          </p:cNvSpPr>
          <p:nvPr>
            <p:ph type="sldNum" sz="quarter" idx="12"/>
          </p:nvPr>
        </p:nvSpPr>
        <p:spPr/>
        <p:txBody>
          <a:bodyPr/>
          <a:lstStyle/>
          <a:p>
            <a:fld id="{4B8B6C35-9DA8-45F9-ADF0-49152C8FC1AC}" type="slidenum">
              <a:rPr lang="en-GB" smtClean="0"/>
              <a:t>‹#›</a:t>
            </a:fld>
            <a:endParaRPr lang="en-GB"/>
          </a:p>
        </p:txBody>
      </p:sp>
    </p:spTree>
    <p:extLst>
      <p:ext uri="{BB962C8B-B14F-4D97-AF65-F5344CB8AC3E}">
        <p14:creationId xmlns:p14="http://schemas.microsoft.com/office/powerpoint/2010/main" val="2289473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3ACB8B7-757D-2902-D93B-06B37DCFC6A2}"/>
              </a:ext>
            </a:extLst>
          </p:cNvPr>
          <p:cNvSpPr>
            <a:spLocks noGrp="1"/>
          </p:cNvSpPr>
          <p:nvPr>
            <p:ph type="dt" sz="half" idx="10"/>
          </p:nvPr>
        </p:nvSpPr>
        <p:spPr/>
        <p:txBody>
          <a:bodyPr/>
          <a:lstStyle/>
          <a:p>
            <a:fld id="{C53AE9BF-4FCB-4A4D-AE25-72C6C1CD661A}" type="datetimeFigureOut">
              <a:rPr lang="en-GB" smtClean="0"/>
              <a:t>04/10/2024</a:t>
            </a:fld>
            <a:endParaRPr lang="en-GB"/>
          </a:p>
        </p:txBody>
      </p:sp>
      <p:sp>
        <p:nvSpPr>
          <p:cNvPr id="3" name="Footer Placeholder 2">
            <a:extLst>
              <a:ext uri="{FF2B5EF4-FFF2-40B4-BE49-F238E27FC236}">
                <a16:creationId xmlns:a16="http://schemas.microsoft.com/office/drawing/2014/main" id="{617CA66B-CDA0-E3F8-1C3A-929E96F98F4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E8182C05-5E44-35F8-558F-D0D7D9802762}"/>
              </a:ext>
            </a:extLst>
          </p:cNvPr>
          <p:cNvSpPr>
            <a:spLocks noGrp="1"/>
          </p:cNvSpPr>
          <p:nvPr>
            <p:ph type="sldNum" sz="quarter" idx="12"/>
          </p:nvPr>
        </p:nvSpPr>
        <p:spPr/>
        <p:txBody>
          <a:bodyPr/>
          <a:lstStyle/>
          <a:p>
            <a:fld id="{4B8B6C35-9DA8-45F9-ADF0-49152C8FC1AC}" type="slidenum">
              <a:rPr lang="en-GB" smtClean="0"/>
              <a:t>‹#›</a:t>
            </a:fld>
            <a:endParaRPr lang="en-GB"/>
          </a:p>
        </p:txBody>
      </p:sp>
    </p:spTree>
    <p:extLst>
      <p:ext uri="{BB962C8B-B14F-4D97-AF65-F5344CB8AC3E}">
        <p14:creationId xmlns:p14="http://schemas.microsoft.com/office/powerpoint/2010/main" val="22521265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F0F109-95CC-73F2-4416-4FEF827F7B8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B9F132FE-8E32-E6A2-A53E-111050E709B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F7E5C4E-4543-B4EC-7305-6EDA33E8B5A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B2E5F7D-D24F-B0EF-9738-B59F350B24B0}"/>
              </a:ext>
            </a:extLst>
          </p:cNvPr>
          <p:cNvSpPr>
            <a:spLocks noGrp="1"/>
          </p:cNvSpPr>
          <p:nvPr>
            <p:ph type="dt" sz="half" idx="10"/>
          </p:nvPr>
        </p:nvSpPr>
        <p:spPr/>
        <p:txBody>
          <a:bodyPr/>
          <a:lstStyle/>
          <a:p>
            <a:fld id="{C53AE9BF-4FCB-4A4D-AE25-72C6C1CD661A}" type="datetimeFigureOut">
              <a:rPr lang="en-GB" smtClean="0"/>
              <a:t>04/10/2024</a:t>
            </a:fld>
            <a:endParaRPr lang="en-GB"/>
          </a:p>
        </p:txBody>
      </p:sp>
      <p:sp>
        <p:nvSpPr>
          <p:cNvPr id="6" name="Footer Placeholder 5">
            <a:extLst>
              <a:ext uri="{FF2B5EF4-FFF2-40B4-BE49-F238E27FC236}">
                <a16:creationId xmlns:a16="http://schemas.microsoft.com/office/drawing/2014/main" id="{969C6EB9-D5A7-F523-0A81-A162EE850CC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22582FA-6B0F-FDE7-DE3D-1657305804AF}"/>
              </a:ext>
            </a:extLst>
          </p:cNvPr>
          <p:cNvSpPr>
            <a:spLocks noGrp="1"/>
          </p:cNvSpPr>
          <p:nvPr>
            <p:ph type="sldNum" sz="quarter" idx="12"/>
          </p:nvPr>
        </p:nvSpPr>
        <p:spPr/>
        <p:txBody>
          <a:bodyPr/>
          <a:lstStyle/>
          <a:p>
            <a:fld id="{4B8B6C35-9DA8-45F9-ADF0-49152C8FC1AC}" type="slidenum">
              <a:rPr lang="en-GB" smtClean="0"/>
              <a:t>‹#›</a:t>
            </a:fld>
            <a:endParaRPr lang="en-GB"/>
          </a:p>
        </p:txBody>
      </p:sp>
    </p:spTree>
    <p:extLst>
      <p:ext uri="{BB962C8B-B14F-4D97-AF65-F5344CB8AC3E}">
        <p14:creationId xmlns:p14="http://schemas.microsoft.com/office/powerpoint/2010/main" val="31754567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708C41-8E2E-F09F-477B-111B30A7372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E998BB4-E478-968C-5DF6-7A2E7F7E735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604C34A-49B6-9A1F-C8FB-9ECE0B49688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17B102D-4C1B-AB07-B084-B266F3B8F284}"/>
              </a:ext>
            </a:extLst>
          </p:cNvPr>
          <p:cNvSpPr>
            <a:spLocks noGrp="1"/>
          </p:cNvSpPr>
          <p:nvPr>
            <p:ph type="dt" sz="half" idx="10"/>
          </p:nvPr>
        </p:nvSpPr>
        <p:spPr/>
        <p:txBody>
          <a:bodyPr/>
          <a:lstStyle/>
          <a:p>
            <a:fld id="{C53AE9BF-4FCB-4A4D-AE25-72C6C1CD661A}" type="datetimeFigureOut">
              <a:rPr lang="en-GB" smtClean="0"/>
              <a:t>04/10/2024</a:t>
            </a:fld>
            <a:endParaRPr lang="en-GB"/>
          </a:p>
        </p:txBody>
      </p:sp>
      <p:sp>
        <p:nvSpPr>
          <p:cNvPr id="6" name="Footer Placeholder 5">
            <a:extLst>
              <a:ext uri="{FF2B5EF4-FFF2-40B4-BE49-F238E27FC236}">
                <a16:creationId xmlns:a16="http://schemas.microsoft.com/office/drawing/2014/main" id="{85BE9DD5-91E0-4AFA-DB58-8ADC9BC2AE8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44EC350-82AC-DB77-0DFA-7BC3D26F03E5}"/>
              </a:ext>
            </a:extLst>
          </p:cNvPr>
          <p:cNvSpPr>
            <a:spLocks noGrp="1"/>
          </p:cNvSpPr>
          <p:nvPr>
            <p:ph type="sldNum" sz="quarter" idx="12"/>
          </p:nvPr>
        </p:nvSpPr>
        <p:spPr/>
        <p:txBody>
          <a:bodyPr/>
          <a:lstStyle/>
          <a:p>
            <a:fld id="{4B8B6C35-9DA8-45F9-ADF0-49152C8FC1AC}" type="slidenum">
              <a:rPr lang="en-GB" smtClean="0"/>
              <a:t>‹#›</a:t>
            </a:fld>
            <a:endParaRPr lang="en-GB"/>
          </a:p>
        </p:txBody>
      </p:sp>
    </p:spTree>
    <p:extLst>
      <p:ext uri="{BB962C8B-B14F-4D97-AF65-F5344CB8AC3E}">
        <p14:creationId xmlns:p14="http://schemas.microsoft.com/office/powerpoint/2010/main" val="23732425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70D1778-F64B-9A47-8C10-F223A9AE2A4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2415DA8-ECFB-B8D0-21F0-86114711885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AD862AD-9D00-C951-5DC4-E604E94F00E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53AE9BF-4FCB-4A4D-AE25-72C6C1CD661A}" type="datetimeFigureOut">
              <a:rPr lang="en-GB" smtClean="0"/>
              <a:t>04/10/2024</a:t>
            </a:fld>
            <a:endParaRPr lang="en-GB"/>
          </a:p>
        </p:txBody>
      </p:sp>
      <p:sp>
        <p:nvSpPr>
          <p:cNvPr id="5" name="Footer Placeholder 4">
            <a:extLst>
              <a:ext uri="{FF2B5EF4-FFF2-40B4-BE49-F238E27FC236}">
                <a16:creationId xmlns:a16="http://schemas.microsoft.com/office/drawing/2014/main" id="{DA829089-8D86-6DEC-BFB6-9D2F096C09C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5F5A7569-9C12-D264-2ECB-A296C0AA079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4B8B6C35-9DA8-45F9-ADF0-49152C8FC1AC}" type="slidenum">
              <a:rPr lang="en-GB" smtClean="0"/>
              <a:t>‹#›</a:t>
            </a:fld>
            <a:endParaRPr lang="en-GB"/>
          </a:p>
        </p:txBody>
      </p:sp>
    </p:spTree>
    <p:extLst>
      <p:ext uri="{BB962C8B-B14F-4D97-AF65-F5344CB8AC3E}">
        <p14:creationId xmlns:p14="http://schemas.microsoft.com/office/powerpoint/2010/main" val="22576297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8BAD0F-196C-47F9-9225-0E5B1BFADB2C}" type="datetimeFigureOut">
              <a:rPr lang="en-GB" smtClean="0"/>
              <a:t>04/10/2024</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2837FD-F731-4B35-A94C-72C0B4CB0D68}" type="slidenum">
              <a:rPr lang="en-GB" smtClean="0"/>
              <a:t>‹#›</a:t>
            </a:fld>
            <a:endParaRPr lang="en-GB"/>
          </a:p>
        </p:txBody>
      </p:sp>
    </p:spTree>
    <p:extLst>
      <p:ext uri="{BB962C8B-B14F-4D97-AF65-F5344CB8AC3E}">
        <p14:creationId xmlns:p14="http://schemas.microsoft.com/office/powerpoint/2010/main" val="1574803520"/>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hyperlink" Target="https://dialogochino.net/en/extractive-industries/25227-aluminium-refinery-sickens-jamaicans/" TargetMode="Externa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9AA72BD9-2C5A-4EDC-931F-5AA08EACA0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A map of land with green and orange colors&#10;&#10;Description automatically generated">
            <a:extLst>
              <a:ext uri="{FF2B5EF4-FFF2-40B4-BE49-F238E27FC236}">
                <a16:creationId xmlns:a16="http://schemas.microsoft.com/office/drawing/2014/main" id="{DF123693-DBFC-DBB2-7A01-D0DE9A95DC9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613" t="6317" r="23591" b="-1"/>
          <a:stretch/>
        </p:blipFill>
        <p:spPr bwMode="auto">
          <a:xfrm>
            <a:off x="3522468" y="10"/>
            <a:ext cx="8669532" cy="6857990"/>
          </a:xfrm>
          <a:prstGeom prst="rect">
            <a:avLst/>
          </a:prstGeom>
          <a:noFill/>
          <a:extLst>
            <a:ext uri="{909E8E84-426E-40DD-AFC4-6F175D3DCCD1}">
              <a14:hiddenFill xmlns:a14="http://schemas.microsoft.com/office/drawing/2010/main">
                <a:solidFill>
                  <a:srgbClr val="FFFFFF"/>
                </a:solidFill>
              </a14:hiddenFill>
            </a:ext>
          </a:extLst>
        </p:spPr>
      </p:pic>
      <p:sp>
        <p:nvSpPr>
          <p:cNvPr id="1033" name="Rectangle 1032">
            <a:extLst>
              <a:ext uri="{FF2B5EF4-FFF2-40B4-BE49-F238E27FC236}">
                <a16:creationId xmlns:a16="http://schemas.microsoft.com/office/drawing/2014/main" id="{DD3981AC-7B61-4947-BCF3-F7AA7FA38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tx1"/>
              </a:gs>
              <a:gs pos="35000">
                <a:schemeClr val="tx1">
                  <a:alpha val="78000"/>
                </a:schemeClr>
              </a:gs>
              <a:gs pos="19000">
                <a:schemeClr val="tx1">
                  <a:alpha val="38000"/>
                </a:schemeClr>
              </a:gs>
              <a:gs pos="0">
                <a:schemeClr val="tx1">
                  <a:alpha val="0"/>
                </a:schemeClr>
              </a:gs>
              <a:gs pos="100000">
                <a:schemeClr val="tx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CE5D6A0-7C59-7625-F7FD-F43BC6E71971}"/>
              </a:ext>
            </a:extLst>
          </p:cNvPr>
          <p:cNvSpPr>
            <a:spLocks noGrp="1"/>
          </p:cNvSpPr>
          <p:nvPr>
            <p:ph type="title"/>
          </p:nvPr>
        </p:nvSpPr>
        <p:spPr>
          <a:xfrm>
            <a:off x="332516" y="880110"/>
            <a:ext cx="6379903" cy="1442466"/>
          </a:xfrm>
        </p:spPr>
        <p:txBody>
          <a:bodyPr anchor="b">
            <a:normAutofit fontScale="90000"/>
          </a:bodyPr>
          <a:lstStyle/>
          <a:p>
            <a:r>
              <a:rPr lang="en-GB" sz="2800" dirty="0">
                <a:solidFill>
                  <a:schemeClr val="bg1"/>
                </a:solidFill>
              </a:rPr>
              <a:t>Week 2: Plot and Plantation: </a:t>
            </a:r>
            <a:br>
              <a:rPr lang="en-GB" sz="2800" dirty="0">
                <a:solidFill>
                  <a:schemeClr val="bg1"/>
                </a:solidFill>
              </a:rPr>
            </a:br>
            <a:r>
              <a:rPr lang="en-GB" sz="2800" dirty="0">
                <a:solidFill>
                  <a:schemeClr val="bg1"/>
                </a:solidFill>
              </a:rPr>
              <a:t>Representing Caribbean History and Literature</a:t>
            </a:r>
            <a:br>
              <a:rPr lang="en-GB" sz="2800" dirty="0">
                <a:solidFill>
                  <a:schemeClr val="bg1"/>
                </a:solidFill>
              </a:rPr>
            </a:br>
            <a:endParaRPr lang="en-GB" sz="2800" dirty="0">
              <a:solidFill>
                <a:schemeClr val="bg1"/>
              </a:solidFill>
            </a:endParaRPr>
          </a:p>
        </p:txBody>
      </p:sp>
      <p:sp>
        <p:nvSpPr>
          <p:cNvPr id="1035" name="Rectangle 1034">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037" name="Rectangle 1036">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9144"/>
          </a:xfrm>
          <a:prstGeom prst="rect">
            <a:avLst/>
          </a:prstGeom>
          <a:solidFill>
            <a:schemeClr val="tx1"/>
          </a:soli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CB5F62C2-C548-3BD6-B80A-BB305CEBB268}"/>
              </a:ext>
            </a:extLst>
          </p:cNvPr>
          <p:cNvSpPr>
            <a:spLocks noGrp="1"/>
          </p:cNvSpPr>
          <p:nvPr>
            <p:ph idx="1"/>
          </p:nvPr>
        </p:nvSpPr>
        <p:spPr>
          <a:xfrm>
            <a:off x="371093" y="2718054"/>
            <a:ext cx="6010252" cy="3207258"/>
          </a:xfrm>
        </p:spPr>
        <p:txBody>
          <a:bodyPr anchor="t">
            <a:normAutofit/>
          </a:bodyPr>
          <a:lstStyle/>
          <a:p>
            <a:pPr marL="0" indent="0">
              <a:buNone/>
            </a:pPr>
            <a:endParaRPr lang="en-GB" sz="2400" dirty="0">
              <a:solidFill>
                <a:schemeClr val="bg1"/>
              </a:solidFill>
            </a:endParaRPr>
          </a:p>
          <a:p>
            <a:pPr marL="0" indent="0">
              <a:buNone/>
            </a:pPr>
            <a:r>
              <a:rPr lang="en-GB" sz="2400" dirty="0">
                <a:solidFill>
                  <a:schemeClr val="bg1"/>
                </a:solidFill>
              </a:rPr>
              <a:t>Olive Senior, “Meditation on Yellow” (1994) </a:t>
            </a:r>
          </a:p>
          <a:p>
            <a:pPr marL="0" indent="0">
              <a:buNone/>
            </a:pPr>
            <a:endParaRPr lang="en-GB" sz="2400" dirty="0">
              <a:solidFill>
                <a:schemeClr val="bg1"/>
              </a:solidFill>
            </a:endParaRPr>
          </a:p>
          <a:p>
            <a:pPr marL="0" indent="0">
              <a:buNone/>
            </a:pPr>
            <a:r>
              <a:rPr lang="en-GB" sz="2400" dirty="0">
                <a:solidFill>
                  <a:schemeClr val="bg1"/>
                </a:solidFill>
              </a:rPr>
              <a:t>Diana McCaulay, “Bridge Over the </a:t>
            </a:r>
            <a:r>
              <a:rPr lang="en-GB" sz="2400" dirty="0" err="1">
                <a:solidFill>
                  <a:schemeClr val="bg1"/>
                </a:solidFill>
              </a:rPr>
              <a:t>Yallahs</a:t>
            </a:r>
            <a:r>
              <a:rPr lang="en-GB" sz="2400" dirty="0">
                <a:solidFill>
                  <a:schemeClr val="bg1"/>
                </a:solidFill>
              </a:rPr>
              <a:t> River” (2022)</a:t>
            </a:r>
          </a:p>
        </p:txBody>
      </p:sp>
    </p:spTree>
    <p:extLst>
      <p:ext uri="{BB962C8B-B14F-4D97-AF65-F5344CB8AC3E}">
        <p14:creationId xmlns:p14="http://schemas.microsoft.com/office/powerpoint/2010/main" val="31205154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93CC4262-E5E2-CDD2-B7C3-5BE58B085DA8}"/>
              </a:ext>
            </a:extLst>
          </p:cNvPr>
          <p:cNvSpPr>
            <a:spLocks noGrp="1"/>
          </p:cNvSpPr>
          <p:nvPr>
            <p:ph type="title"/>
          </p:nvPr>
        </p:nvSpPr>
        <p:spPr>
          <a:xfrm>
            <a:off x="838200" y="669925"/>
            <a:ext cx="4508946" cy="1325563"/>
          </a:xfrm>
        </p:spPr>
        <p:txBody>
          <a:bodyPr anchor="b">
            <a:normAutofit/>
          </a:bodyPr>
          <a:lstStyle/>
          <a:p>
            <a:pPr algn="r"/>
            <a:endParaRPr lang="en-GB">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BD49F039-749C-A293-F289-55B81F8DA57B}"/>
              </a:ext>
            </a:extLst>
          </p:cNvPr>
          <p:cNvSpPr>
            <a:spLocks noGrp="1"/>
          </p:cNvSpPr>
          <p:nvPr>
            <p:ph idx="1"/>
          </p:nvPr>
        </p:nvSpPr>
        <p:spPr>
          <a:xfrm>
            <a:off x="1392667" y="2398957"/>
            <a:ext cx="9406666" cy="3526144"/>
          </a:xfrm>
        </p:spPr>
        <p:txBody>
          <a:bodyPr>
            <a:normAutofit/>
          </a:bodyPr>
          <a:lstStyle/>
          <a:p>
            <a:r>
              <a:rPr lang="en-GB" sz="2200" dirty="0">
                <a:solidFill>
                  <a:schemeClr val="bg1"/>
                </a:solidFill>
              </a:rPr>
              <a:t>“Generally speaking, the plantation is understood to represent Euclidean grids of monoculture, defined as a European social hierarchy and as the commodity cultivation of </a:t>
            </a:r>
            <a:r>
              <a:rPr lang="en-GB" sz="2200" dirty="0" err="1">
                <a:solidFill>
                  <a:schemeClr val="bg1"/>
                </a:solidFill>
              </a:rPr>
              <a:t>nonsustainable</a:t>
            </a:r>
            <a:r>
              <a:rPr lang="en-GB" sz="2200" dirty="0">
                <a:solidFill>
                  <a:schemeClr val="bg1"/>
                </a:solidFill>
              </a:rPr>
              <a:t> crops such as sugar and tobacco for external markets. The provision grounds, with their diverse intercropping of indigenous and African cultivars, are understood as the often unseen—but no less integral—voluntary cultivation of subsistence foods such as yams, cassava, and sweet potatoes that represent edible staples and the economically viable roots of the internal markets.” (Elizabeth </a:t>
            </a:r>
            <a:r>
              <a:rPr lang="en-GB" sz="2200" dirty="0" err="1">
                <a:solidFill>
                  <a:schemeClr val="bg1"/>
                </a:solidFill>
              </a:rPr>
              <a:t>DeLoughrey</a:t>
            </a:r>
            <a:r>
              <a:rPr lang="en-GB" sz="2200" dirty="0">
                <a:solidFill>
                  <a:schemeClr val="bg1"/>
                </a:solidFill>
              </a:rPr>
              <a:t>, “Yam, Roots, and Rot”, </a:t>
            </a:r>
            <a:r>
              <a:rPr lang="en-GB" sz="2200" i="1" dirty="0">
                <a:solidFill>
                  <a:schemeClr val="bg1"/>
                </a:solidFill>
              </a:rPr>
              <a:t>Small Axe</a:t>
            </a:r>
            <a:r>
              <a:rPr lang="en-GB" sz="2200" dirty="0">
                <a:solidFill>
                  <a:schemeClr val="bg1"/>
                </a:solidFill>
              </a:rPr>
              <a:t> (2011): 58</a:t>
            </a:r>
          </a:p>
          <a:p>
            <a:endParaRPr lang="en-GB" sz="2000" dirty="0">
              <a:solidFill>
                <a:schemeClr val="bg1"/>
              </a:solidFill>
            </a:endParaRP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647066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p:cNvSpPr>
            <a:spLocks noGrp="1"/>
          </p:cNvSpPr>
          <p:nvPr>
            <p:ph type="title"/>
          </p:nvPr>
        </p:nvSpPr>
        <p:spPr>
          <a:xfrm>
            <a:off x="-1681265" y="1519919"/>
            <a:ext cx="9961134" cy="786854"/>
          </a:xfrm>
        </p:spPr>
        <p:txBody>
          <a:bodyPr anchor="b">
            <a:normAutofit fontScale="90000"/>
          </a:bodyPr>
          <a:lstStyle/>
          <a:p>
            <a:pPr algn="r"/>
            <a:r>
              <a:rPr lang="en-GB" sz="4400" b="1" dirty="0">
                <a:solidFill>
                  <a:schemeClr val="bg1"/>
                </a:solidFill>
              </a:rPr>
              <a:t>Sylvia Wynter, Plot and Plantation:</a:t>
            </a:r>
            <a:br>
              <a:rPr lang="en-GB" sz="4400" b="1" dirty="0">
                <a:solidFill>
                  <a:schemeClr val="bg1"/>
                </a:solidFill>
              </a:rPr>
            </a:br>
            <a:endParaRPr lang="en-GB" dirty="0">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894945" y="2141534"/>
            <a:ext cx="10369695" cy="4405181"/>
          </a:xfrm>
        </p:spPr>
        <p:txBody>
          <a:bodyPr>
            <a:normAutofit/>
          </a:bodyPr>
          <a:lstStyle/>
          <a:p>
            <a:endParaRPr lang="en-GB" sz="1800" b="1" dirty="0">
              <a:solidFill>
                <a:schemeClr val="bg1"/>
              </a:solidFill>
            </a:endParaRPr>
          </a:p>
          <a:p>
            <a:r>
              <a:rPr lang="en-GB" sz="2000" b="1" dirty="0">
                <a:solidFill>
                  <a:schemeClr val="bg1"/>
                </a:solidFill>
              </a:rPr>
              <a:t>“If the history of Caribbean society is that of a dual relation between plantation and plot, the two poles of which originate in a single historical process, the ambivalence between the two has been and is the distinguishing characteristic of the Caribbean response”  (99)</a:t>
            </a:r>
          </a:p>
          <a:p>
            <a:pPr marL="0" indent="0">
              <a:buNone/>
            </a:pPr>
            <a:endParaRPr lang="en-GB" sz="2000" dirty="0">
              <a:solidFill>
                <a:schemeClr val="bg1"/>
              </a:solidFill>
            </a:endParaRPr>
          </a:p>
          <a:p>
            <a:r>
              <a:rPr lang="en-GB" sz="2000" b="1" dirty="0">
                <a:solidFill>
                  <a:schemeClr val="bg1"/>
                </a:solidFill>
              </a:rPr>
              <a:t>“our societies were both cause and effect of the emergence of the market economy; an emergence which marked a change of such world historical magnitude, that we are all, without exception, still "enchanted", imprisoned, deformed and schizophrenic in its bewitched reality.” (95)</a:t>
            </a:r>
          </a:p>
          <a:p>
            <a:endParaRPr lang="en-GB" sz="1800" b="1" dirty="0">
              <a:solidFill>
                <a:schemeClr val="bg1"/>
              </a:solidFill>
            </a:endParaRPr>
          </a:p>
          <a:p>
            <a:pPr marL="0" indent="0">
              <a:buNone/>
            </a:pPr>
            <a:r>
              <a:rPr lang="en-GB" sz="1400" dirty="0">
                <a:solidFill>
                  <a:schemeClr val="bg1"/>
                </a:solidFill>
              </a:rPr>
              <a:t> </a:t>
            </a: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083645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BF643269-F394-7D54-866A-C44425364DC5}"/>
              </a:ext>
            </a:extLst>
          </p:cNvPr>
          <p:cNvSpPr>
            <a:spLocks noGrp="1"/>
          </p:cNvSpPr>
          <p:nvPr>
            <p:ph type="title"/>
          </p:nvPr>
        </p:nvSpPr>
        <p:spPr>
          <a:xfrm>
            <a:off x="838200" y="669925"/>
            <a:ext cx="4508946" cy="1325563"/>
          </a:xfrm>
        </p:spPr>
        <p:txBody>
          <a:bodyPr anchor="b">
            <a:normAutofit/>
          </a:bodyPr>
          <a:lstStyle/>
          <a:p>
            <a:pPr algn="r"/>
            <a:endParaRPr lang="en-GB">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121B51B2-2182-2A89-E9FA-C6E2A000E783}"/>
              </a:ext>
            </a:extLst>
          </p:cNvPr>
          <p:cNvSpPr>
            <a:spLocks noGrp="1"/>
          </p:cNvSpPr>
          <p:nvPr>
            <p:ph idx="1"/>
          </p:nvPr>
        </p:nvSpPr>
        <p:spPr>
          <a:xfrm>
            <a:off x="1392667" y="2398957"/>
            <a:ext cx="9406666" cy="3526144"/>
          </a:xfrm>
        </p:spPr>
        <p:txBody>
          <a:bodyPr>
            <a:normAutofit/>
          </a:bodyPr>
          <a:lstStyle/>
          <a:p>
            <a:r>
              <a:rPr lang="en-GB" sz="2000" b="1" dirty="0">
                <a:solidFill>
                  <a:schemeClr val="bg1"/>
                </a:solidFill>
              </a:rPr>
              <a:t>“History, then, these things that happen, is, in the plantation context, itself, fiction; a fiction written, dominated, controlled by forces external to itself. It is clear then, that it is only when the society, or elements of the society rise up in rebellion against its external authors and manipulators that our prolonged fiction becomes temporary fact.” (Wynter, 95)</a:t>
            </a:r>
          </a:p>
          <a:p>
            <a:endParaRPr lang="en-GB" sz="2000" b="1" dirty="0">
              <a:solidFill>
                <a:schemeClr val="bg1"/>
              </a:solidFill>
            </a:endParaRPr>
          </a:p>
          <a:p>
            <a:r>
              <a:rPr lang="en-GB" sz="2000" b="1" dirty="0">
                <a:solidFill>
                  <a:schemeClr val="bg1"/>
                </a:solidFill>
              </a:rPr>
              <a:t>Shake Keane: “the unreality of colonial life”</a:t>
            </a: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558793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134" name="Rectangle 5133">
            <a:extLst>
              <a:ext uri="{FF2B5EF4-FFF2-40B4-BE49-F238E27FC236}">
                <a16:creationId xmlns:a16="http://schemas.microsoft.com/office/drawing/2014/main" id="{C0A1ED06-4733-4020-9C60-81D4D80140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33" name="Rectangle 5132">
            <a:extLst>
              <a:ext uri="{FF2B5EF4-FFF2-40B4-BE49-F238E27FC236}">
                <a16:creationId xmlns:a16="http://schemas.microsoft.com/office/drawing/2014/main" id="{B0CA3509-3AF9-45FE-93ED-57BB5D5E8E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87388" y="181576"/>
            <a:ext cx="11823637" cy="6501088"/>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4" name="Picture 4" descr="Jacques Stephen Alexis - Wikipedia">
            <a:extLst>
              <a:ext uri="{FF2B5EF4-FFF2-40B4-BE49-F238E27FC236}">
                <a16:creationId xmlns:a16="http://schemas.microsoft.com/office/drawing/2014/main" id="{136FF072-17C1-4B5A-148C-4A903B855FC9}"/>
              </a:ext>
            </a:extLst>
          </p:cNvPr>
          <p:cNvPicPr>
            <a:picLocks noChangeAspect="1" noChangeArrowheads="1"/>
          </p:cNvPicPr>
          <p:nvPr/>
        </p:nvPicPr>
        <p:blipFill>
          <a:blip r:embed="rId2">
            <a:alphaModFix amt="60000"/>
            <a:extLst>
              <a:ext uri="{28A0092B-C50C-407E-A947-70E740481C1C}">
                <a14:useLocalDpi xmlns:a14="http://schemas.microsoft.com/office/drawing/2010/main" val="0"/>
              </a:ext>
            </a:extLst>
          </a:blip>
          <a:srcRect t="4437" r="2" b="23314"/>
          <a:stretch/>
        </p:blipFill>
        <p:spPr bwMode="auto">
          <a:xfrm>
            <a:off x="181899" y="182880"/>
            <a:ext cx="5915025" cy="6499784"/>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Carpentier and His Caribbean Relations: Three Perspectives – Repeating  Islands">
            <a:extLst>
              <a:ext uri="{FF2B5EF4-FFF2-40B4-BE49-F238E27FC236}">
                <a16:creationId xmlns:a16="http://schemas.microsoft.com/office/drawing/2014/main" id="{1C326956-AD8C-8005-961F-4DD49A45E947}"/>
              </a:ext>
            </a:extLst>
          </p:cNvPr>
          <p:cNvPicPr>
            <a:picLocks noChangeAspect="1" noChangeArrowheads="1"/>
          </p:cNvPicPr>
          <p:nvPr/>
        </p:nvPicPr>
        <p:blipFill>
          <a:blip r:embed="rId3">
            <a:alphaModFix amt="60000"/>
            <a:extLst>
              <a:ext uri="{28A0092B-C50C-407E-A947-70E740481C1C}">
                <a14:useLocalDpi xmlns:a14="http://schemas.microsoft.com/office/drawing/2010/main" val="0"/>
              </a:ext>
            </a:extLst>
          </a:blip>
          <a:srcRect r="2" b="28239"/>
          <a:stretch/>
        </p:blipFill>
        <p:spPr bwMode="auto">
          <a:xfrm>
            <a:off x="6095156" y="182880"/>
            <a:ext cx="5915025" cy="649978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9B5407DC-A1F3-B94A-BE36-190DC19E05A2}"/>
              </a:ext>
            </a:extLst>
          </p:cNvPr>
          <p:cNvSpPr>
            <a:spLocks noGrp="1"/>
          </p:cNvSpPr>
          <p:nvPr>
            <p:ph type="title"/>
          </p:nvPr>
        </p:nvSpPr>
        <p:spPr>
          <a:xfrm>
            <a:off x="844614" y="557189"/>
            <a:ext cx="10509179" cy="2795808"/>
          </a:xfrm>
        </p:spPr>
        <p:txBody>
          <a:bodyPr anchor="b">
            <a:normAutofit/>
          </a:bodyPr>
          <a:lstStyle/>
          <a:p>
            <a:endParaRPr lang="en-GB" sz="4000">
              <a:solidFill>
                <a:srgbClr val="FFFFFF"/>
              </a:solidFill>
            </a:endParaRPr>
          </a:p>
        </p:txBody>
      </p:sp>
      <p:sp>
        <p:nvSpPr>
          <p:cNvPr id="5128" name="Content Placeholder 5127">
            <a:extLst>
              <a:ext uri="{FF2B5EF4-FFF2-40B4-BE49-F238E27FC236}">
                <a16:creationId xmlns:a16="http://schemas.microsoft.com/office/drawing/2014/main" id="{228485FB-055C-704B-1C3E-868CA9EEDB68}"/>
              </a:ext>
            </a:extLst>
          </p:cNvPr>
          <p:cNvSpPr>
            <a:spLocks noGrp="1"/>
          </p:cNvSpPr>
          <p:nvPr>
            <p:ph idx="1"/>
          </p:nvPr>
        </p:nvSpPr>
        <p:spPr>
          <a:xfrm>
            <a:off x="581967" y="5380891"/>
            <a:ext cx="10509179" cy="2588458"/>
          </a:xfrm>
        </p:spPr>
        <p:txBody>
          <a:bodyPr>
            <a:normAutofit/>
          </a:bodyPr>
          <a:lstStyle/>
          <a:p>
            <a:pPr marL="0" indent="0">
              <a:buNone/>
            </a:pPr>
            <a:r>
              <a:rPr lang="fr-FR" sz="2000" dirty="0">
                <a:solidFill>
                  <a:srgbClr val="FFFFFF"/>
                </a:solidFill>
              </a:rPr>
              <a:t>Jacques-</a:t>
            </a:r>
            <a:r>
              <a:rPr lang="fr-FR" sz="2000" dirty="0" err="1">
                <a:solidFill>
                  <a:srgbClr val="FFFFFF"/>
                </a:solidFill>
              </a:rPr>
              <a:t>Stéphen</a:t>
            </a:r>
            <a:r>
              <a:rPr lang="fr-FR" sz="2000" dirty="0">
                <a:solidFill>
                  <a:srgbClr val="FFFFFF"/>
                </a:solidFill>
              </a:rPr>
              <a:t> Alexis 				   Alejo Carpentier </a:t>
            </a:r>
            <a:endParaRPr lang="en-US" sz="2000" dirty="0">
              <a:solidFill>
                <a:srgbClr val="FFFFFF"/>
              </a:solidFill>
            </a:endParaRPr>
          </a:p>
        </p:txBody>
      </p:sp>
    </p:spTree>
    <p:extLst>
      <p:ext uri="{BB962C8B-B14F-4D97-AF65-F5344CB8AC3E}">
        <p14:creationId xmlns:p14="http://schemas.microsoft.com/office/powerpoint/2010/main" val="41508197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D51B82C7-FE56-3717-3328-4A22EEC49FA5}"/>
              </a:ext>
            </a:extLst>
          </p:cNvPr>
          <p:cNvSpPr>
            <a:spLocks noGrp="1"/>
          </p:cNvSpPr>
          <p:nvPr>
            <p:ph type="title"/>
          </p:nvPr>
        </p:nvSpPr>
        <p:spPr>
          <a:xfrm>
            <a:off x="838200" y="669925"/>
            <a:ext cx="4508946" cy="1325563"/>
          </a:xfrm>
        </p:spPr>
        <p:txBody>
          <a:bodyPr anchor="b">
            <a:normAutofit/>
          </a:bodyPr>
          <a:lstStyle/>
          <a:p>
            <a:pPr algn="r"/>
            <a:r>
              <a:rPr lang="en-GB">
                <a:solidFill>
                  <a:schemeClr val="bg1"/>
                </a:solidFill>
              </a:rPr>
              <a:t> </a:t>
            </a: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2251C336-CC97-A46F-6119-F6003A73895C}"/>
              </a:ext>
            </a:extLst>
          </p:cNvPr>
          <p:cNvSpPr>
            <a:spLocks noGrp="1"/>
          </p:cNvSpPr>
          <p:nvPr>
            <p:ph idx="1"/>
          </p:nvPr>
        </p:nvSpPr>
        <p:spPr>
          <a:xfrm>
            <a:off x="1392667" y="2398957"/>
            <a:ext cx="9406666" cy="3526144"/>
          </a:xfrm>
        </p:spPr>
        <p:txBody>
          <a:bodyPr>
            <a:normAutofit/>
          </a:bodyPr>
          <a:lstStyle/>
          <a:p>
            <a:r>
              <a:rPr lang="en-GB" sz="2000" dirty="0">
                <a:solidFill>
                  <a:schemeClr val="bg1"/>
                </a:solidFill>
              </a:rPr>
              <a:t>Wynter: “the planters gave the slaves plots of land on which to grow food to feed themselves in order to maximize profits” (99). </a:t>
            </a:r>
          </a:p>
          <a:p>
            <a:endParaRPr lang="en-GB" sz="2000" dirty="0">
              <a:solidFill>
                <a:schemeClr val="bg1"/>
              </a:solidFill>
            </a:endParaRPr>
          </a:p>
          <a:p>
            <a:r>
              <a:rPr lang="en-GB" sz="2000" dirty="0">
                <a:solidFill>
                  <a:schemeClr val="bg1"/>
                </a:solidFill>
              </a:rPr>
              <a:t>“around the growing of yam, of food for survival,” the enslaved “created on the plot a folk culture – the basis of a social order [. . .]. This folk culture became a source of cultural guerrilla resistance to the plantation system” (99-100).</a:t>
            </a:r>
          </a:p>
          <a:p>
            <a:endParaRPr lang="en-GB" sz="2000" dirty="0">
              <a:solidFill>
                <a:schemeClr val="bg1"/>
              </a:solidFill>
            </a:endParaRP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264374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C98823C9-535A-05D1-8C94-D460F8B407EA}"/>
              </a:ext>
            </a:extLst>
          </p:cNvPr>
          <p:cNvSpPr>
            <a:spLocks noGrp="1"/>
          </p:cNvSpPr>
          <p:nvPr>
            <p:ph type="title"/>
          </p:nvPr>
        </p:nvSpPr>
        <p:spPr>
          <a:xfrm>
            <a:off x="838200" y="669925"/>
            <a:ext cx="4508946" cy="1325563"/>
          </a:xfrm>
        </p:spPr>
        <p:txBody>
          <a:bodyPr anchor="b">
            <a:normAutofit/>
          </a:bodyPr>
          <a:lstStyle/>
          <a:p>
            <a:pPr algn="r"/>
            <a:endParaRPr lang="en-GB">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64FC3F0E-89C2-CA87-6906-B4A596D0FFD3}"/>
              </a:ext>
            </a:extLst>
          </p:cNvPr>
          <p:cNvSpPr>
            <a:spLocks noGrp="1"/>
          </p:cNvSpPr>
          <p:nvPr>
            <p:ph idx="1"/>
          </p:nvPr>
        </p:nvSpPr>
        <p:spPr>
          <a:xfrm>
            <a:off x="622571" y="2393016"/>
            <a:ext cx="6040876" cy="3532085"/>
          </a:xfrm>
        </p:spPr>
        <p:txBody>
          <a:bodyPr>
            <a:normAutofit/>
          </a:bodyPr>
          <a:lstStyle/>
          <a:p>
            <a:r>
              <a:rPr lang="en-GB" sz="2000" dirty="0">
                <a:solidFill>
                  <a:schemeClr val="bg1"/>
                </a:solidFill>
              </a:rPr>
              <a:t>Emergence of the ‘New World Group’ in the 1960s</a:t>
            </a:r>
          </a:p>
          <a:p>
            <a:pPr marL="0" indent="0">
              <a:buNone/>
            </a:pPr>
            <a:endParaRPr lang="en-GB" sz="2000" dirty="0">
              <a:solidFill>
                <a:schemeClr val="bg1"/>
              </a:solidFill>
            </a:endParaRPr>
          </a:p>
          <a:p>
            <a:r>
              <a:rPr lang="en-GB" sz="2000" dirty="0">
                <a:solidFill>
                  <a:schemeClr val="bg1"/>
                </a:solidFill>
              </a:rPr>
              <a:t>Key thinkers included Lloyd Best, George Beckford, and Kari Levitt </a:t>
            </a: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46" name="Picture 2" descr="Re-Launching the Caribbean's New World Journal – Repeating Islands">
            <a:extLst>
              <a:ext uri="{FF2B5EF4-FFF2-40B4-BE49-F238E27FC236}">
                <a16:creationId xmlns:a16="http://schemas.microsoft.com/office/drawing/2014/main" id="{D6950C55-89D6-ADB2-32D3-DBDABAD5A48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7746" y="374414"/>
            <a:ext cx="4457700" cy="5934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94293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E300F8DE-18A7-2740-416F-6C2392131AF6}"/>
              </a:ext>
            </a:extLst>
          </p:cNvPr>
          <p:cNvSpPr>
            <a:spLocks noGrp="1"/>
          </p:cNvSpPr>
          <p:nvPr>
            <p:ph type="title"/>
          </p:nvPr>
        </p:nvSpPr>
        <p:spPr>
          <a:xfrm>
            <a:off x="5297762" y="329184"/>
            <a:ext cx="6251110" cy="1783080"/>
          </a:xfrm>
        </p:spPr>
        <p:txBody>
          <a:bodyPr anchor="b">
            <a:normAutofit/>
          </a:bodyPr>
          <a:lstStyle/>
          <a:p>
            <a:endParaRPr lang="en-GB" sz="5400"/>
          </a:p>
        </p:txBody>
      </p:sp>
      <p:pic>
        <p:nvPicPr>
          <p:cNvPr id="2050" name="Picture 2" descr="FSS Stalwarts | The Faculty of Social Sciences">
            <a:extLst>
              <a:ext uri="{FF2B5EF4-FFF2-40B4-BE49-F238E27FC236}">
                <a16:creationId xmlns:a16="http://schemas.microsoft.com/office/drawing/2014/main" id="{14CEF5CE-EACB-1FD1-0718-E3C8D3F07B4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4928" r="17160"/>
          <a:stretch/>
        </p:blipFill>
        <p:spPr bwMode="auto">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2057"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762" y="2374947"/>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C8B8B51A-9CED-A56D-A937-B03A1D19B80F}"/>
              </a:ext>
            </a:extLst>
          </p:cNvPr>
          <p:cNvSpPr>
            <a:spLocks noGrp="1"/>
          </p:cNvSpPr>
          <p:nvPr>
            <p:ph idx="1"/>
          </p:nvPr>
        </p:nvSpPr>
        <p:spPr>
          <a:xfrm>
            <a:off x="5297762" y="2706624"/>
            <a:ext cx="6251110" cy="3483864"/>
          </a:xfrm>
        </p:spPr>
        <p:txBody>
          <a:bodyPr>
            <a:normAutofit/>
          </a:bodyPr>
          <a:lstStyle/>
          <a:p>
            <a:r>
              <a:rPr lang="en-GB" sz="2200" dirty="0"/>
              <a:t>George Beckford: plantations as “total economic institutions”</a:t>
            </a:r>
          </a:p>
        </p:txBody>
      </p:sp>
    </p:spTree>
    <p:extLst>
      <p:ext uri="{BB962C8B-B14F-4D97-AF65-F5344CB8AC3E}">
        <p14:creationId xmlns:p14="http://schemas.microsoft.com/office/powerpoint/2010/main" val="15135817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Sugar plantations | National Museums Liverpool">
            <a:extLst>
              <a:ext uri="{FF2B5EF4-FFF2-40B4-BE49-F238E27FC236}">
                <a16:creationId xmlns:a16="http://schemas.microsoft.com/office/drawing/2014/main" id="{3387C083-DB95-3F27-31C2-E29459D59FA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3052" r="32718"/>
          <a:stretch/>
        </p:blipFill>
        <p:spPr bwMode="auto">
          <a:xfrm>
            <a:off x="1" y="10"/>
            <a:ext cx="6066502" cy="6857989"/>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6400799" y="409575"/>
            <a:ext cx="5299585" cy="5762625"/>
          </a:xfrm>
        </p:spPr>
        <p:txBody>
          <a:bodyPr>
            <a:normAutofit/>
          </a:bodyPr>
          <a:lstStyle/>
          <a:p>
            <a:pPr marL="0" indent="0">
              <a:buNone/>
            </a:pPr>
            <a:endParaRPr lang="en-GB" sz="1400" dirty="0"/>
          </a:p>
          <a:p>
            <a:pPr marL="0" indent="0">
              <a:buNone/>
            </a:pPr>
            <a:endParaRPr lang="en-GB" sz="1400" dirty="0"/>
          </a:p>
          <a:p>
            <a:pPr marL="0" indent="0">
              <a:buNone/>
            </a:pPr>
            <a:r>
              <a:rPr lang="en-GB" sz="1800" dirty="0"/>
              <a:t>[The plantation] is an “instrument of political colonization” a “system of agricultural production and a social institution as well”… In the colonial setting, then the plantation is created by metropolitan capital to serve the requirements of metropolitan enterprise. It is a monopolizing  institution: the plantation hoards all the best land and deploys it in the production of cash crops; the plantation also smothers the forms of production that threaten to sap its potential labour supply, causing a monoculture wherever the plantation is in operation … the plantation has been the principal shaping force of Caribbean life, past and present, on every island where it was successfully adopted as the mode of production and the apparatus of rule.</a:t>
            </a:r>
          </a:p>
          <a:p>
            <a:pPr marL="0" indent="0">
              <a:buNone/>
            </a:pPr>
            <a:r>
              <a:rPr lang="en-GB" sz="1800" dirty="0"/>
              <a:t>Ian Gregory Strachan, </a:t>
            </a:r>
            <a:r>
              <a:rPr lang="en-GB" sz="1800" i="1" dirty="0"/>
              <a:t>Paradise and Plantation </a:t>
            </a:r>
            <a:r>
              <a:rPr lang="en-GB" sz="1800" dirty="0"/>
              <a:t>(University of Virginia Press, 2002) p.6</a:t>
            </a:r>
          </a:p>
          <a:p>
            <a:pPr marL="0" indent="0">
              <a:buNone/>
            </a:pPr>
            <a:endParaRPr lang="en-GB" sz="1400" dirty="0"/>
          </a:p>
          <a:p>
            <a:endParaRPr lang="en-GB" sz="1400" dirty="0"/>
          </a:p>
          <a:p>
            <a:endParaRPr lang="en-GB" sz="1400" dirty="0"/>
          </a:p>
        </p:txBody>
      </p:sp>
    </p:spTree>
    <p:extLst>
      <p:ext uri="{BB962C8B-B14F-4D97-AF65-F5344CB8AC3E}">
        <p14:creationId xmlns:p14="http://schemas.microsoft.com/office/powerpoint/2010/main" val="26390737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296554" y="530733"/>
            <a:ext cx="6743845" cy="5841492"/>
          </a:xfrm>
        </p:spPr>
        <p:txBody>
          <a:bodyPr>
            <a:normAutofit fontScale="92500" lnSpcReduction="10000"/>
          </a:bodyPr>
          <a:lstStyle/>
          <a:p>
            <a:pPr marL="0" indent="0">
              <a:buNone/>
            </a:pPr>
            <a:endParaRPr lang="en-GB" sz="1500" dirty="0"/>
          </a:p>
          <a:p>
            <a:pPr marL="0" indent="0">
              <a:buNone/>
            </a:pPr>
            <a:r>
              <a:rPr lang="en-GB" dirty="0"/>
              <a:t>Strachan: [comparing the plantation economy to the tourist economy] “Like sugar, coffee, or banana production, tourism is an “export industry”, in as much as the Caribbean “product” is marketed and sold to consumers in the North Atlantic.” (8)</a:t>
            </a:r>
          </a:p>
          <a:p>
            <a:pPr marL="0" indent="0">
              <a:buNone/>
            </a:pPr>
            <a:endParaRPr lang="en-GB" dirty="0"/>
          </a:p>
          <a:p>
            <a:pPr marL="0" indent="0">
              <a:buNone/>
            </a:pPr>
            <a:r>
              <a:rPr lang="en-GB" dirty="0"/>
              <a:t>“In a number of crucial ways, tourism has grown out of and sustains the plantation economy. The plantations laid the economic, political, cultural and social groundwork that has enabled tourism to function so effectively in the Caribbean. As an institution of colonization, the plantation established a political and economic dependency on the metropolitan centres that tourism merely extends.” (pp. 8-9)</a:t>
            </a:r>
          </a:p>
          <a:p>
            <a:pPr marL="0" indent="0">
              <a:buNone/>
            </a:pPr>
            <a:endParaRPr lang="en-GB" sz="1500" dirty="0"/>
          </a:p>
          <a:p>
            <a:endParaRPr lang="en-GB" sz="1500" dirty="0"/>
          </a:p>
        </p:txBody>
      </p:sp>
      <p:pic>
        <p:nvPicPr>
          <p:cNvPr id="2050" name="Picture 2" descr="Sugar plantations | National Museums Liverpool">
            <a:extLst>
              <a:ext uri="{FF2B5EF4-FFF2-40B4-BE49-F238E27FC236}">
                <a16:creationId xmlns:a16="http://schemas.microsoft.com/office/drawing/2014/main" id="{7BA3D1BA-E4BB-521C-4503-5C259CDD25C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8228" r="37894"/>
          <a:stretch/>
        </p:blipFill>
        <p:spPr bwMode="auto">
          <a:xfrm>
            <a:off x="7545274" y="10"/>
            <a:ext cx="4646726" cy="68579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93089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77" name="Rectangle 7176">
            <a:extLst>
              <a:ext uri="{FF2B5EF4-FFF2-40B4-BE49-F238E27FC236}">
                <a16:creationId xmlns:a16="http://schemas.microsoft.com/office/drawing/2014/main" id="{C0A1ED06-4733-4020-9C60-81D4D80140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79" name="Rectangle 7178">
            <a:extLst>
              <a:ext uri="{FF2B5EF4-FFF2-40B4-BE49-F238E27FC236}">
                <a16:creationId xmlns:a16="http://schemas.microsoft.com/office/drawing/2014/main" id="{B0CA3509-3AF9-45FE-93ED-57BB5D5E8E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87388" y="181576"/>
            <a:ext cx="11823637" cy="6501088"/>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70" name="Picture 2" descr="Olive Senior">
            <a:extLst>
              <a:ext uri="{FF2B5EF4-FFF2-40B4-BE49-F238E27FC236}">
                <a16:creationId xmlns:a16="http://schemas.microsoft.com/office/drawing/2014/main" id="{073DBBEA-BFC9-78B4-4E98-267E133BC48D}"/>
              </a:ext>
            </a:extLst>
          </p:cNvPr>
          <p:cNvPicPr>
            <a:picLocks noChangeAspect="1" noChangeArrowheads="1"/>
          </p:cNvPicPr>
          <p:nvPr/>
        </p:nvPicPr>
        <p:blipFill>
          <a:blip r:embed="rId2">
            <a:alphaModFix amt="60000"/>
            <a:extLst>
              <a:ext uri="{28A0092B-C50C-407E-A947-70E740481C1C}">
                <a14:useLocalDpi xmlns:a14="http://schemas.microsoft.com/office/drawing/2010/main" val="0"/>
              </a:ext>
            </a:extLst>
          </a:blip>
          <a:srcRect l="9236" r="14927" b="-1"/>
          <a:stretch/>
        </p:blipFill>
        <p:spPr bwMode="auto">
          <a:xfrm>
            <a:off x="181899" y="182880"/>
            <a:ext cx="5915025" cy="6499784"/>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Gardening in the Tropics: Amazon.co.uk: Senior, Olive: 9781897178003: Books">
            <a:extLst>
              <a:ext uri="{FF2B5EF4-FFF2-40B4-BE49-F238E27FC236}">
                <a16:creationId xmlns:a16="http://schemas.microsoft.com/office/drawing/2014/main" id="{D4D3A498-1575-8510-3E17-CE8172BE9B01}"/>
              </a:ext>
            </a:extLst>
          </p:cNvPr>
          <p:cNvPicPr>
            <a:picLocks noChangeAspect="1" noChangeArrowheads="1"/>
          </p:cNvPicPr>
          <p:nvPr/>
        </p:nvPicPr>
        <p:blipFill>
          <a:blip r:embed="rId3">
            <a:alphaModFix amt="60000"/>
            <a:extLst>
              <a:ext uri="{28A0092B-C50C-407E-A947-70E740481C1C}">
                <a14:useLocalDpi xmlns:a14="http://schemas.microsoft.com/office/drawing/2010/main" val="0"/>
              </a:ext>
            </a:extLst>
          </a:blip>
          <a:srcRect t="16362" b="14959"/>
          <a:stretch/>
        </p:blipFill>
        <p:spPr bwMode="auto">
          <a:xfrm>
            <a:off x="6095156" y="182880"/>
            <a:ext cx="5915025" cy="649978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71AF4FBA-29EE-939B-E858-4649B9A079A7}"/>
              </a:ext>
            </a:extLst>
          </p:cNvPr>
          <p:cNvSpPr>
            <a:spLocks noGrp="1"/>
          </p:cNvSpPr>
          <p:nvPr>
            <p:ph type="title"/>
          </p:nvPr>
        </p:nvSpPr>
        <p:spPr>
          <a:xfrm>
            <a:off x="844614" y="557189"/>
            <a:ext cx="10509179" cy="2795808"/>
          </a:xfrm>
        </p:spPr>
        <p:txBody>
          <a:bodyPr anchor="b">
            <a:normAutofit/>
          </a:bodyPr>
          <a:lstStyle/>
          <a:p>
            <a:endParaRPr lang="en-GB" sz="4000">
              <a:solidFill>
                <a:srgbClr val="FFFFFF"/>
              </a:solidFill>
            </a:endParaRPr>
          </a:p>
        </p:txBody>
      </p:sp>
      <p:sp>
        <p:nvSpPr>
          <p:cNvPr id="3" name="Content Placeholder 2">
            <a:extLst>
              <a:ext uri="{FF2B5EF4-FFF2-40B4-BE49-F238E27FC236}">
                <a16:creationId xmlns:a16="http://schemas.microsoft.com/office/drawing/2014/main" id="{04836344-A82C-C7C9-3AE2-AA5A137D66EB}"/>
              </a:ext>
            </a:extLst>
          </p:cNvPr>
          <p:cNvSpPr>
            <a:spLocks noGrp="1"/>
          </p:cNvSpPr>
          <p:nvPr>
            <p:ph idx="1"/>
          </p:nvPr>
        </p:nvSpPr>
        <p:spPr>
          <a:xfrm>
            <a:off x="844614" y="3526300"/>
            <a:ext cx="10509179" cy="2588458"/>
          </a:xfrm>
        </p:spPr>
        <p:txBody>
          <a:bodyPr>
            <a:normAutofit/>
          </a:bodyPr>
          <a:lstStyle/>
          <a:p>
            <a:endParaRPr lang="en-GB" sz="2000">
              <a:solidFill>
                <a:srgbClr val="FFFFFF"/>
              </a:solidFill>
            </a:endParaRPr>
          </a:p>
        </p:txBody>
      </p:sp>
    </p:spTree>
    <p:extLst>
      <p:ext uri="{BB962C8B-B14F-4D97-AF65-F5344CB8AC3E}">
        <p14:creationId xmlns:p14="http://schemas.microsoft.com/office/powerpoint/2010/main" val="38453057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B82CF45F-461B-45DD-B483-FF5E053EAF96}"/>
              </a:ext>
            </a:extLst>
          </p:cNvPr>
          <p:cNvSpPr>
            <a:spLocks noGrp="1"/>
          </p:cNvSpPr>
          <p:nvPr>
            <p:ph type="title"/>
          </p:nvPr>
        </p:nvSpPr>
        <p:spPr>
          <a:xfrm>
            <a:off x="838200" y="669925"/>
            <a:ext cx="4508946" cy="1325563"/>
          </a:xfrm>
        </p:spPr>
        <p:txBody>
          <a:bodyPr anchor="b">
            <a:normAutofit/>
          </a:bodyPr>
          <a:lstStyle/>
          <a:p>
            <a:pPr algn="r"/>
            <a:endParaRPr lang="en-GB">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727E4F95-2FD6-B2F7-F3F6-E20D50C4FA2F}"/>
              </a:ext>
            </a:extLst>
          </p:cNvPr>
          <p:cNvSpPr>
            <a:spLocks noGrp="1"/>
          </p:cNvSpPr>
          <p:nvPr>
            <p:ph idx="1"/>
          </p:nvPr>
        </p:nvSpPr>
        <p:spPr>
          <a:xfrm>
            <a:off x="1079770" y="2141534"/>
            <a:ext cx="9824936" cy="4298174"/>
          </a:xfrm>
        </p:spPr>
        <p:txBody>
          <a:bodyPr>
            <a:normAutofit/>
          </a:bodyPr>
          <a:lstStyle/>
          <a:p>
            <a:r>
              <a:rPr lang="en-GB" sz="2000" kern="100" dirty="0">
                <a:solidFill>
                  <a:schemeClr val="bg1"/>
                </a:solidFill>
                <a:effectLst/>
                <a:ea typeface="Aptos" panose="020B0004020202020204" pitchFamily="34" charset="0"/>
                <a:cs typeface="Times New Roman" panose="02020603050405020304" pitchFamily="18" charset="0"/>
              </a:rPr>
              <a:t>David Scott: “One way of describing one central discursive dimension of a Caribbean Black radical intellectual tradition is to say that it is constructed around a moral-political critique of the colonialist historiography (formal and informal) according to which the colonial vector of value flowed from metropole to colony. The colonial presumption, of course, is that it was Europe that made the colonies, that bestowed upon them their material and civilizational worth. Obviously, this is a self-serving story, one that enables Europe to see itself as above reproach, to absolve itself of moral-political culpability, accountability, and responsibility for the moral evil of slavery’s plunder. As I see it, a central plank of the historiographical revisionism of the Caribbean Black radical tradition is to mock and puncture and undermine this conceit and to argue that, to the contrary, it was the exploited </a:t>
            </a:r>
            <a:r>
              <a:rPr lang="en-GB" sz="2000" kern="100" dirty="0" err="1">
                <a:solidFill>
                  <a:schemeClr val="bg1"/>
                </a:solidFill>
                <a:effectLst/>
                <a:ea typeface="Aptos" panose="020B0004020202020204" pitchFamily="34" charset="0"/>
                <a:cs typeface="Times New Roman" panose="02020603050405020304" pitchFamily="18" charset="0"/>
              </a:rPr>
              <a:t>labor</a:t>
            </a:r>
            <a:r>
              <a:rPr lang="en-GB" sz="2000" kern="100" dirty="0">
                <a:solidFill>
                  <a:schemeClr val="bg1"/>
                </a:solidFill>
                <a:effectLst/>
                <a:ea typeface="Aptos" panose="020B0004020202020204" pitchFamily="34" charset="0"/>
                <a:cs typeface="Times New Roman" panose="02020603050405020304" pitchFamily="18" charset="0"/>
              </a:rPr>
              <a:t> from the colonies that produced the values of the metropoles.”</a:t>
            </a:r>
          </a:p>
          <a:p>
            <a:pPr marL="0" indent="0">
              <a:buNone/>
            </a:pPr>
            <a:r>
              <a:rPr lang="en-GB" sz="2000" kern="100" dirty="0">
                <a:solidFill>
                  <a:schemeClr val="bg1"/>
                </a:solidFill>
                <a:effectLst/>
                <a:ea typeface="Aptos" panose="020B0004020202020204" pitchFamily="34" charset="0"/>
                <a:cs typeface="Times New Roman" panose="02020603050405020304" pitchFamily="18" charset="0"/>
              </a:rPr>
              <a:t>	"Between Revolution and Repair: How Europe Underdeveloped Africa in a 	Caribbean Intellectual Tradition." </a:t>
            </a:r>
            <a:r>
              <a:rPr lang="en-GB" sz="2000" i="1" kern="100" dirty="0">
                <a:solidFill>
                  <a:schemeClr val="bg1"/>
                </a:solidFill>
                <a:effectLst/>
                <a:ea typeface="Aptos" panose="020B0004020202020204" pitchFamily="34" charset="0"/>
                <a:cs typeface="Times New Roman" panose="02020603050405020304" pitchFamily="18" charset="0"/>
              </a:rPr>
              <a:t>Small Axe</a:t>
            </a:r>
            <a:r>
              <a:rPr lang="en-GB" sz="2000" kern="100" dirty="0">
                <a:solidFill>
                  <a:schemeClr val="bg1"/>
                </a:solidFill>
                <a:effectLst/>
                <a:ea typeface="Aptos" panose="020B0004020202020204" pitchFamily="34" charset="0"/>
                <a:cs typeface="Times New Roman" panose="02020603050405020304" pitchFamily="18" charset="0"/>
              </a:rPr>
              <a:t> 27.3 (2023): 73</a:t>
            </a:r>
          </a:p>
          <a:p>
            <a:endParaRPr lang="en-GB" sz="1900" dirty="0">
              <a:solidFill>
                <a:schemeClr val="bg1"/>
              </a:solidFill>
            </a:endParaRP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600243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A24195-393E-C193-0CAD-9809D30FA30F}"/>
              </a:ext>
            </a:extLst>
          </p:cNvPr>
          <p:cNvSpPr>
            <a:spLocks noGrp="1"/>
          </p:cNvSpPr>
          <p:nvPr>
            <p:ph type="title"/>
          </p:nvPr>
        </p:nvSpPr>
        <p:spPr>
          <a:xfrm>
            <a:off x="572493" y="238539"/>
            <a:ext cx="11047013" cy="1434415"/>
          </a:xfrm>
        </p:spPr>
        <p:txBody>
          <a:bodyPr anchor="b">
            <a:normAutofit/>
          </a:bodyPr>
          <a:lstStyle/>
          <a:p>
            <a:r>
              <a:rPr lang="en-GB" sz="2400" b="1" dirty="0"/>
              <a:t>Inter-American Commission on Human Rights: Thematic hearing on “Impact of Extractive Industries on Human Rights and Climate Change in the Caribbean,” October 26, 2021</a:t>
            </a:r>
          </a:p>
        </p:txBody>
      </p:sp>
      <p:pic>
        <p:nvPicPr>
          <p:cNvPr id="2050" name="Picture 2" descr="Bidding war for Guyana Goldfields heats up - MINING.COM">
            <a:extLst>
              <a:ext uri="{FF2B5EF4-FFF2-40B4-BE49-F238E27FC236}">
                <a16:creationId xmlns:a16="http://schemas.microsoft.com/office/drawing/2014/main" id="{D7825AA2-8971-84BF-AE3F-FE3798292D0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3792" r="13483" b="1"/>
          <a:stretch/>
        </p:blipFill>
        <p:spPr bwMode="auto">
          <a:xfrm>
            <a:off x="572492" y="2002056"/>
            <a:ext cx="3943849" cy="4184060"/>
          </a:xfrm>
          <a:custGeom>
            <a:avLst/>
            <a:gdLst/>
            <a:ahLst/>
            <a:cxnLst/>
            <a:rect l="l" t="t" r="r" b="b"/>
            <a:pathLst>
              <a:path w="3807743" h="6307845">
                <a:moveTo>
                  <a:pt x="723201" y="386"/>
                </a:moveTo>
                <a:cubicBezTo>
                  <a:pt x="853884" y="-4204"/>
                  <a:pt x="1013493" y="33912"/>
                  <a:pt x="1176100" y="22622"/>
                </a:cubicBezTo>
                <a:cubicBezTo>
                  <a:pt x="1230302" y="18859"/>
                  <a:pt x="1281736" y="20622"/>
                  <a:pt x="1331852" y="24473"/>
                </a:cubicBezTo>
                <a:lnTo>
                  <a:pt x="1439547" y="34944"/>
                </a:lnTo>
                <a:lnTo>
                  <a:pt x="1484197" y="36226"/>
                </a:lnTo>
                <a:cubicBezTo>
                  <a:pt x="1535166" y="35421"/>
                  <a:pt x="1586369" y="31625"/>
                  <a:pt x="1636625" y="22622"/>
                </a:cubicBezTo>
                <a:cubicBezTo>
                  <a:pt x="1686882" y="13619"/>
                  <a:pt x="1729837" y="10653"/>
                  <a:pt x="1768740" y="10885"/>
                </a:cubicBezTo>
                <a:lnTo>
                  <a:pt x="1829538" y="15086"/>
                </a:lnTo>
                <a:lnTo>
                  <a:pt x="1869968" y="7996"/>
                </a:lnTo>
                <a:cubicBezTo>
                  <a:pt x="1953577" y="-31"/>
                  <a:pt x="2036989" y="9808"/>
                  <a:pt x="2112925" y="20118"/>
                </a:cubicBezTo>
                <a:lnTo>
                  <a:pt x="2119331" y="20977"/>
                </a:lnTo>
                <a:lnTo>
                  <a:pt x="2221855" y="13374"/>
                </a:lnTo>
                <a:cubicBezTo>
                  <a:pt x="2261207" y="12845"/>
                  <a:pt x="2298379" y="14359"/>
                  <a:pt x="2333484" y="16393"/>
                </a:cubicBezTo>
                <a:lnTo>
                  <a:pt x="2372613" y="18812"/>
                </a:lnTo>
                <a:lnTo>
                  <a:pt x="2404945" y="9387"/>
                </a:lnTo>
                <a:cubicBezTo>
                  <a:pt x="2452532" y="1754"/>
                  <a:pt x="2506192" y="9333"/>
                  <a:pt x="2561622" y="17814"/>
                </a:cubicBezTo>
                <a:lnTo>
                  <a:pt x="2583950" y="20591"/>
                </a:lnTo>
                <a:lnTo>
                  <a:pt x="2643527" y="20319"/>
                </a:lnTo>
                <a:cubicBezTo>
                  <a:pt x="2669677" y="20426"/>
                  <a:pt x="2697963" y="20717"/>
                  <a:pt x="2727392" y="21103"/>
                </a:cubicBezTo>
                <a:lnTo>
                  <a:pt x="2786908" y="21989"/>
                </a:lnTo>
                <a:lnTo>
                  <a:pt x="2846459" y="13267"/>
                </a:lnTo>
                <a:cubicBezTo>
                  <a:pt x="2896401" y="10176"/>
                  <a:pt x="2960607" y="12733"/>
                  <a:pt x="3036361" y="17072"/>
                </a:cubicBezTo>
                <a:lnTo>
                  <a:pt x="3129100" y="22671"/>
                </a:lnTo>
                <a:lnTo>
                  <a:pt x="3130653" y="22622"/>
                </a:lnTo>
                <a:cubicBezTo>
                  <a:pt x="3178874" y="19804"/>
                  <a:pt x="3260845" y="26231"/>
                  <a:pt x="3352422" y="32691"/>
                </a:cubicBezTo>
                <a:lnTo>
                  <a:pt x="3362608" y="33356"/>
                </a:lnTo>
                <a:lnTo>
                  <a:pt x="3446036" y="35579"/>
                </a:lnTo>
                <a:cubicBezTo>
                  <a:pt x="3550323" y="36566"/>
                  <a:pt x="3662083" y="33535"/>
                  <a:pt x="3778601" y="22622"/>
                </a:cubicBezTo>
                <a:cubicBezTo>
                  <a:pt x="3793981" y="243672"/>
                  <a:pt x="3764152" y="318695"/>
                  <a:pt x="3778601" y="467157"/>
                </a:cubicBezTo>
                <a:cubicBezTo>
                  <a:pt x="3790077" y="557563"/>
                  <a:pt x="3783697" y="684218"/>
                  <a:pt x="3777639" y="811856"/>
                </a:cubicBezTo>
                <a:lnTo>
                  <a:pt x="3773760" y="922625"/>
                </a:lnTo>
                <a:lnTo>
                  <a:pt x="3778601" y="974384"/>
                </a:lnTo>
                <a:cubicBezTo>
                  <a:pt x="3785784" y="1003717"/>
                  <a:pt x="3785160" y="1041120"/>
                  <a:pt x="3781239" y="1085904"/>
                </a:cubicBezTo>
                <a:lnTo>
                  <a:pt x="3776107" y="1132519"/>
                </a:lnTo>
                <a:lnTo>
                  <a:pt x="3778601" y="1162456"/>
                </a:lnTo>
                <a:cubicBezTo>
                  <a:pt x="3791360" y="1256797"/>
                  <a:pt x="3774958" y="1367020"/>
                  <a:pt x="3763568" y="1469787"/>
                </a:cubicBezTo>
                <a:lnTo>
                  <a:pt x="3758806" y="1520515"/>
                </a:lnTo>
                <a:lnTo>
                  <a:pt x="3760417" y="1549437"/>
                </a:lnTo>
                <a:cubicBezTo>
                  <a:pt x="3764298" y="1588133"/>
                  <a:pt x="3770171" y="1628243"/>
                  <a:pt x="3778601" y="1669683"/>
                </a:cubicBezTo>
                <a:cubicBezTo>
                  <a:pt x="3846039" y="2001203"/>
                  <a:pt x="3774784" y="2142285"/>
                  <a:pt x="3778601" y="2364982"/>
                </a:cubicBezTo>
                <a:lnTo>
                  <a:pt x="3776565" y="2406088"/>
                </a:lnTo>
                <a:lnTo>
                  <a:pt x="3778601" y="2427673"/>
                </a:lnTo>
                <a:cubicBezTo>
                  <a:pt x="3821357" y="2695960"/>
                  <a:pt x="3735684" y="2699438"/>
                  <a:pt x="3778601" y="2809517"/>
                </a:cubicBezTo>
                <a:cubicBezTo>
                  <a:pt x="3789330" y="2837037"/>
                  <a:pt x="3791666" y="2872927"/>
                  <a:pt x="3789892" y="2914654"/>
                </a:cubicBezTo>
                <a:lnTo>
                  <a:pt x="3784971" y="2966248"/>
                </a:lnTo>
                <a:lnTo>
                  <a:pt x="3796722" y="3024078"/>
                </a:lnTo>
                <a:cubicBezTo>
                  <a:pt x="3809238" y="3115139"/>
                  <a:pt x="3806232" y="3210898"/>
                  <a:pt x="3799338" y="3302850"/>
                </a:cubicBezTo>
                <a:lnTo>
                  <a:pt x="3787405" y="3438354"/>
                </a:lnTo>
                <a:lnTo>
                  <a:pt x="3790719" y="3460532"/>
                </a:lnTo>
                <a:cubicBezTo>
                  <a:pt x="3797323" y="3541872"/>
                  <a:pt x="3789007" y="3624193"/>
                  <a:pt x="3780361" y="3709762"/>
                </a:cubicBezTo>
                <a:lnTo>
                  <a:pt x="3780169" y="3712283"/>
                </a:lnTo>
                <a:lnTo>
                  <a:pt x="3781239" y="3768266"/>
                </a:lnTo>
                <a:cubicBezTo>
                  <a:pt x="3780994" y="3815588"/>
                  <a:pt x="3779902" y="3863939"/>
                  <a:pt x="3778794" y="3912511"/>
                </a:cubicBezTo>
                <a:lnTo>
                  <a:pt x="3776324" y="4054010"/>
                </a:lnTo>
                <a:lnTo>
                  <a:pt x="3778601" y="4074733"/>
                </a:lnTo>
                <a:cubicBezTo>
                  <a:pt x="3822365" y="4336760"/>
                  <a:pt x="3765189" y="4482586"/>
                  <a:pt x="3778601" y="4644650"/>
                </a:cubicBezTo>
                <a:cubicBezTo>
                  <a:pt x="3781954" y="4685166"/>
                  <a:pt x="3782850" y="4718916"/>
                  <a:pt x="3782504" y="4749344"/>
                </a:cubicBezTo>
                <a:lnTo>
                  <a:pt x="3780512" y="4796832"/>
                </a:lnTo>
                <a:lnTo>
                  <a:pt x="3786260" y="4877451"/>
                </a:lnTo>
                <a:cubicBezTo>
                  <a:pt x="3786165" y="4918212"/>
                  <a:pt x="3784020" y="4964155"/>
                  <a:pt x="3781623" y="5015963"/>
                </a:cubicBezTo>
                <a:lnTo>
                  <a:pt x="3779076" y="5087925"/>
                </a:lnTo>
                <a:lnTo>
                  <a:pt x="3779599" y="5155456"/>
                </a:lnTo>
                <a:lnTo>
                  <a:pt x="3775907" y="5219073"/>
                </a:lnTo>
                <a:lnTo>
                  <a:pt x="3778601" y="5402640"/>
                </a:lnTo>
                <a:cubicBezTo>
                  <a:pt x="3780494" y="5441637"/>
                  <a:pt x="3781680" y="5475146"/>
                  <a:pt x="3782335" y="5504141"/>
                </a:cubicBezTo>
                <a:lnTo>
                  <a:pt x="3782798" y="5566951"/>
                </a:lnTo>
                <a:lnTo>
                  <a:pt x="3786885" y="5599303"/>
                </a:lnTo>
                <a:cubicBezTo>
                  <a:pt x="3799534" y="5776838"/>
                  <a:pt x="3769350" y="6111156"/>
                  <a:pt x="3778601" y="6291711"/>
                </a:cubicBezTo>
                <a:cubicBezTo>
                  <a:pt x="3687392" y="6306733"/>
                  <a:pt x="3632350" y="6304889"/>
                  <a:pt x="3574752" y="6300212"/>
                </a:cubicBezTo>
                <a:lnTo>
                  <a:pt x="3545837" y="6297718"/>
                </a:lnTo>
                <a:lnTo>
                  <a:pt x="3527963" y="6296834"/>
                </a:lnTo>
                <a:cubicBezTo>
                  <a:pt x="3482151" y="6294419"/>
                  <a:pt x="3430025" y="6291672"/>
                  <a:pt x="3355561" y="6291711"/>
                </a:cubicBezTo>
                <a:cubicBezTo>
                  <a:pt x="3304843" y="6293555"/>
                  <a:pt x="3262749" y="6292377"/>
                  <a:pt x="3225711" y="6290098"/>
                </a:cubicBezTo>
                <a:lnTo>
                  <a:pt x="3218247" y="6289525"/>
                </a:lnTo>
                <a:lnTo>
                  <a:pt x="3198550" y="6289212"/>
                </a:lnTo>
                <a:cubicBezTo>
                  <a:pt x="3144315" y="6287803"/>
                  <a:pt x="3088976" y="6286105"/>
                  <a:pt x="3034921" y="6284968"/>
                </a:cubicBezTo>
                <a:lnTo>
                  <a:pt x="2973802" y="6284626"/>
                </a:lnTo>
                <a:lnTo>
                  <a:pt x="2932520" y="6291711"/>
                </a:lnTo>
                <a:cubicBezTo>
                  <a:pt x="2893699" y="6300111"/>
                  <a:pt x="2847670" y="6301992"/>
                  <a:pt x="2797581" y="6300669"/>
                </a:cubicBezTo>
                <a:lnTo>
                  <a:pt x="2672392" y="6292599"/>
                </a:lnTo>
                <a:lnTo>
                  <a:pt x="2629726" y="6293120"/>
                </a:lnTo>
                <a:lnTo>
                  <a:pt x="2540544" y="6284698"/>
                </a:lnTo>
                <a:lnTo>
                  <a:pt x="2473475" y="6280786"/>
                </a:lnTo>
                <a:cubicBezTo>
                  <a:pt x="2419724" y="6279900"/>
                  <a:pt x="2368202" y="6282437"/>
                  <a:pt x="2322057" y="6291711"/>
                </a:cubicBezTo>
                <a:cubicBezTo>
                  <a:pt x="2275912" y="6300985"/>
                  <a:pt x="2236301" y="6305003"/>
                  <a:pt x="2199195" y="6305968"/>
                </a:cubicBezTo>
                <a:lnTo>
                  <a:pt x="2094190" y="6302012"/>
                </a:lnTo>
                <a:lnTo>
                  <a:pt x="2029724" y="6307766"/>
                </a:lnTo>
                <a:cubicBezTo>
                  <a:pt x="1971866" y="6308389"/>
                  <a:pt x="1916420" y="6305265"/>
                  <a:pt x="1864312" y="6301339"/>
                </a:cubicBezTo>
                <a:lnTo>
                  <a:pt x="1761307" y="6293375"/>
                </a:lnTo>
                <a:lnTo>
                  <a:pt x="1745972" y="6293782"/>
                </a:lnTo>
                <a:cubicBezTo>
                  <a:pt x="1699734" y="6294177"/>
                  <a:pt x="1664143" y="6292827"/>
                  <a:pt x="1633352" y="6291083"/>
                </a:cubicBezTo>
                <a:lnTo>
                  <a:pt x="1621369" y="6290324"/>
                </a:lnTo>
                <a:lnTo>
                  <a:pt x="1599140" y="6291711"/>
                </a:lnTo>
                <a:cubicBezTo>
                  <a:pt x="1564093" y="6296354"/>
                  <a:pt x="1527169" y="6296254"/>
                  <a:pt x="1488567" y="6294097"/>
                </a:cubicBezTo>
                <a:lnTo>
                  <a:pt x="1429716" y="6289243"/>
                </a:lnTo>
                <a:lnTo>
                  <a:pt x="1401008" y="6291711"/>
                </a:lnTo>
                <a:cubicBezTo>
                  <a:pt x="1314301" y="6301163"/>
                  <a:pt x="1222976" y="6299856"/>
                  <a:pt x="1127367" y="6296839"/>
                </a:cubicBezTo>
                <a:lnTo>
                  <a:pt x="1062601" y="6295730"/>
                </a:lnTo>
                <a:lnTo>
                  <a:pt x="964991" y="6305909"/>
                </a:lnTo>
                <a:cubicBezTo>
                  <a:pt x="833250" y="6307778"/>
                  <a:pt x="714190" y="6280255"/>
                  <a:pt x="603122" y="6291711"/>
                </a:cubicBezTo>
                <a:cubicBezTo>
                  <a:pt x="455032" y="6306986"/>
                  <a:pt x="261206" y="6260346"/>
                  <a:pt x="30143" y="6291711"/>
                </a:cubicBezTo>
                <a:cubicBezTo>
                  <a:pt x="-1198" y="6167281"/>
                  <a:pt x="7291" y="6044138"/>
                  <a:pt x="19371" y="5934598"/>
                </a:cubicBezTo>
                <a:lnTo>
                  <a:pt x="33559" y="5801663"/>
                </a:lnTo>
                <a:lnTo>
                  <a:pt x="30143" y="5784485"/>
                </a:lnTo>
                <a:cubicBezTo>
                  <a:pt x="7257" y="5691455"/>
                  <a:pt x="7506" y="5585492"/>
                  <a:pt x="13352" y="5476692"/>
                </a:cubicBezTo>
                <a:lnTo>
                  <a:pt x="21882" y="5346809"/>
                </a:lnTo>
                <a:lnTo>
                  <a:pt x="22064" y="5339439"/>
                </a:lnTo>
                <a:lnTo>
                  <a:pt x="29601" y="5166357"/>
                </a:lnTo>
                <a:lnTo>
                  <a:pt x="30143" y="5151877"/>
                </a:lnTo>
                <a:cubicBezTo>
                  <a:pt x="30018" y="5125783"/>
                  <a:pt x="30111" y="5102484"/>
                  <a:pt x="30346" y="5081409"/>
                </a:cubicBezTo>
                <a:lnTo>
                  <a:pt x="30433" y="5076663"/>
                </a:lnTo>
                <a:lnTo>
                  <a:pt x="30143" y="4963804"/>
                </a:lnTo>
                <a:cubicBezTo>
                  <a:pt x="27040" y="4910138"/>
                  <a:pt x="27067" y="4856021"/>
                  <a:pt x="28459" y="4800989"/>
                </a:cubicBezTo>
                <a:lnTo>
                  <a:pt x="30399" y="4750796"/>
                </a:lnTo>
                <a:lnTo>
                  <a:pt x="31514" y="4666872"/>
                </a:lnTo>
                <a:lnTo>
                  <a:pt x="34697" y="4639551"/>
                </a:lnTo>
                <a:lnTo>
                  <a:pt x="34963" y="4632686"/>
                </a:lnTo>
                <a:cubicBezTo>
                  <a:pt x="37318" y="4575362"/>
                  <a:pt x="39271" y="4516661"/>
                  <a:pt x="39056" y="4456118"/>
                </a:cubicBezTo>
                <a:lnTo>
                  <a:pt x="36996" y="4412759"/>
                </a:lnTo>
                <a:lnTo>
                  <a:pt x="30143" y="4388188"/>
                </a:lnTo>
                <a:cubicBezTo>
                  <a:pt x="7389" y="4328002"/>
                  <a:pt x="11492" y="4256950"/>
                  <a:pt x="19232" y="4188739"/>
                </a:cubicBezTo>
                <a:lnTo>
                  <a:pt x="23985" y="4147809"/>
                </a:lnTo>
                <a:lnTo>
                  <a:pt x="23690" y="4087290"/>
                </a:lnTo>
                <a:lnTo>
                  <a:pt x="29097" y="3984687"/>
                </a:lnTo>
                <a:lnTo>
                  <a:pt x="28035" y="3962690"/>
                </a:lnTo>
                <a:cubicBezTo>
                  <a:pt x="28525" y="3945828"/>
                  <a:pt x="30052" y="3926691"/>
                  <a:pt x="32148" y="3905387"/>
                </a:cubicBezTo>
                <a:lnTo>
                  <a:pt x="34754" y="3881032"/>
                </a:lnTo>
                <a:lnTo>
                  <a:pt x="39206" y="3802233"/>
                </a:lnTo>
                <a:cubicBezTo>
                  <a:pt x="39778" y="3763353"/>
                  <a:pt x="37619" y="3728800"/>
                  <a:pt x="30143" y="3698588"/>
                </a:cubicBezTo>
                <a:cubicBezTo>
                  <a:pt x="7714" y="3607954"/>
                  <a:pt x="33117" y="3482508"/>
                  <a:pt x="36579" y="3365983"/>
                </a:cubicBezTo>
                <a:lnTo>
                  <a:pt x="36510" y="3356621"/>
                </a:lnTo>
                <a:lnTo>
                  <a:pt x="30143" y="3311044"/>
                </a:lnTo>
                <a:cubicBezTo>
                  <a:pt x="14271" y="3224157"/>
                  <a:pt x="11445" y="3149243"/>
                  <a:pt x="14856" y="3082749"/>
                </a:cubicBezTo>
                <a:lnTo>
                  <a:pt x="22229" y="3005366"/>
                </a:lnTo>
                <a:lnTo>
                  <a:pt x="27244" y="2895198"/>
                </a:lnTo>
                <a:cubicBezTo>
                  <a:pt x="29143" y="2848776"/>
                  <a:pt x="30527" y="2799531"/>
                  <a:pt x="30143" y="2746826"/>
                </a:cubicBezTo>
                <a:lnTo>
                  <a:pt x="36784" y="2638240"/>
                </a:lnTo>
                <a:lnTo>
                  <a:pt x="30143" y="2615745"/>
                </a:lnTo>
                <a:cubicBezTo>
                  <a:pt x="-20952" y="2495890"/>
                  <a:pt x="17898" y="2340273"/>
                  <a:pt x="37923" y="2201958"/>
                </a:cubicBezTo>
                <a:lnTo>
                  <a:pt x="42734" y="2158379"/>
                </a:lnTo>
                <a:lnTo>
                  <a:pt x="30143" y="2114218"/>
                </a:lnTo>
                <a:cubicBezTo>
                  <a:pt x="2269" y="2040950"/>
                  <a:pt x="-2735" y="1972014"/>
                  <a:pt x="1162" y="1906697"/>
                </a:cubicBezTo>
                <a:lnTo>
                  <a:pt x="6289" y="1854885"/>
                </a:lnTo>
                <a:lnTo>
                  <a:pt x="8053" y="1809168"/>
                </a:lnTo>
                <a:cubicBezTo>
                  <a:pt x="9832" y="1790244"/>
                  <a:pt x="12470" y="1771472"/>
                  <a:pt x="15415" y="1752867"/>
                </a:cubicBezTo>
                <a:lnTo>
                  <a:pt x="30925" y="1652561"/>
                </a:lnTo>
                <a:lnTo>
                  <a:pt x="30143" y="1606992"/>
                </a:lnTo>
                <a:cubicBezTo>
                  <a:pt x="28397" y="1588584"/>
                  <a:pt x="27931" y="1568665"/>
                  <a:pt x="28348" y="1547550"/>
                </a:cubicBezTo>
                <a:lnTo>
                  <a:pt x="29206" y="1531212"/>
                </a:lnTo>
                <a:lnTo>
                  <a:pt x="23637" y="1487282"/>
                </a:lnTo>
                <a:cubicBezTo>
                  <a:pt x="16479" y="1367166"/>
                  <a:pt x="59638" y="1246041"/>
                  <a:pt x="30143" y="1156757"/>
                </a:cubicBezTo>
                <a:cubicBezTo>
                  <a:pt x="21716" y="1131248"/>
                  <a:pt x="18318" y="1090735"/>
                  <a:pt x="17757" y="1041370"/>
                </a:cubicBezTo>
                <a:lnTo>
                  <a:pt x="18463" y="985697"/>
                </a:lnTo>
                <a:lnTo>
                  <a:pt x="16239" y="975915"/>
                </a:lnTo>
                <a:cubicBezTo>
                  <a:pt x="13541" y="957312"/>
                  <a:pt x="12597" y="940330"/>
                  <a:pt x="12862" y="924477"/>
                </a:cubicBezTo>
                <a:lnTo>
                  <a:pt x="23640" y="845857"/>
                </a:lnTo>
                <a:lnTo>
                  <a:pt x="30907" y="688163"/>
                </a:lnTo>
                <a:lnTo>
                  <a:pt x="31375" y="662715"/>
                </a:lnTo>
                <a:lnTo>
                  <a:pt x="30143" y="655230"/>
                </a:lnTo>
                <a:cubicBezTo>
                  <a:pt x="20345" y="615334"/>
                  <a:pt x="17924" y="569960"/>
                  <a:pt x="19185" y="520814"/>
                </a:cubicBezTo>
                <a:lnTo>
                  <a:pt x="26662" y="415314"/>
                </a:lnTo>
                <a:lnTo>
                  <a:pt x="25635" y="383217"/>
                </a:lnTo>
                <a:cubicBezTo>
                  <a:pt x="25461" y="243905"/>
                  <a:pt x="35455" y="113017"/>
                  <a:pt x="30143" y="22622"/>
                </a:cubicBezTo>
                <a:cubicBezTo>
                  <a:pt x="90096" y="13526"/>
                  <a:pt x="146841" y="12585"/>
                  <a:pt x="200495" y="15390"/>
                </a:cubicBezTo>
                <a:lnTo>
                  <a:pt x="324102" y="27794"/>
                </a:lnTo>
                <a:lnTo>
                  <a:pt x="329634" y="27979"/>
                </a:lnTo>
                <a:cubicBezTo>
                  <a:pt x="398332" y="30204"/>
                  <a:pt x="468106" y="31425"/>
                  <a:pt x="551798" y="27886"/>
                </a:cubicBezTo>
                <a:lnTo>
                  <a:pt x="592464" y="25476"/>
                </a:lnTo>
                <a:lnTo>
                  <a:pt x="603122" y="22622"/>
                </a:lnTo>
                <a:cubicBezTo>
                  <a:pt x="639294" y="8191"/>
                  <a:pt x="679641" y="1916"/>
                  <a:pt x="723201" y="386"/>
                </a:cubicBez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60FBAF82-CBF2-CD94-46B4-7C0A7357204D}"/>
              </a:ext>
            </a:extLst>
          </p:cNvPr>
          <p:cNvSpPr>
            <a:spLocks noGrp="1"/>
          </p:cNvSpPr>
          <p:nvPr>
            <p:ph idx="1"/>
          </p:nvPr>
        </p:nvSpPr>
        <p:spPr>
          <a:xfrm>
            <a:off x="4905955" y="2071316"/>
            <a:ext cx="6713552" cy="4114800"/>
          </a:xfrm>
        </p:spPr>
        <p:txBody>
          <a:bodyPr anchor="t">
            <a:normAutofit/>
          </a:bodyPr>
          <a:lstStyle/>
          <a:p>
            <a:pPr marL="0" indent="0">
              <a:buNone/>
            </a:pPr>
            <a:r>
              <a:rPr lang="en-GB" sz="2000" b="1" dirty="0"/>
              <a:t>“A number of Caribbean economies rely on the large-scale extraction of natural bodies—including hydrocarbons (gas and petroleum), metals and minerals (e.g. gold, bauxite, alumina), forest, fishery and agricultural products—primarily for exportation. Small- and medium-scale extraction, particularly gold mining, also plays a major role in some states. In the past few years, there has been an alarming expansion in the nature and intensity of extractive activities in the region. This includes an increase in fossil fuel prospecting and extraction and an expansion of mining activities in ecologically sensitive areas and lands traditionally occupied by Indigenous Peoples and Afro-descendants.” </a:t>
            </a:r>
          </a:p>
        </p:txBody>
      </p:sp>
    </p:spTree>
    <p:extLst>
      <p:ext uri="{BB962C8B-B14F-4D97-AF65-F5344CB8AC3E}">
        <p14:creationId xmlns:p14="http://schemas.microsoft.com/office/powerpoint/2010/main" val="21270896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5EEB09-581F-4DF5-A8BD-C4903B98AA8D}"/>
              </a:ext>
            </a:extLst>
          </p:cNvPr>
          <p:cNvSpPr>
            <a:spLocks noGrp="1"/>
          </p:cNvSpPr>
          <p:nvPr>
            <p:ph type="title"/>
          </p:nvPr>
        </p:nvSpPr>
        <p:spPr>
          <a:xfrm>
            <a:off x="677334" y="609600"/>
            <a:ext cx="5222281" cy="1320800"/>
          </a:xfrm>
        </p:spPr>
        <p:txBody>
          <a:bodyPr>
            <a:normAutofit/>
          </a:bodyPr>
          <a:lstStyle/>
          <a:p>
            <a:endParaRPr lang="en-GB"/>
          </a:p>
        </p:txBody>
      </p:sp>
      <p:sp>
        <p:nvSpPr>
          <p:cNvPr id="3" name="Content Placeholder 2">
            <a:extLst>
              <a:ext uri="{FF2B5EF4-FFF2-40B4-BE49-F238E27FC236}">
                <a16:creationId xmlns:a16="http://schemas.microsoft.com/office/drawing/2014/main" id="{D2CFA891-85DC-40C4-8420-B8238BC0D497}"/>
              </a:ext>
            </a:extLst>
          </p:cNvPr>
          <p:cNvSpPr>
            <a:spLocks noGrp="1"/>
          </p:cNvSpPr>
          <p:nvPr>
            <p:ph idx="1"/>
          </p:nvPr>
        </p:nvSpPr>
        <p:spPr>
          <a:xfrm>
            <a:off x="681001" y="5080000"/>
            <a:ext cx="5211607" cy="961362"/>
          </a:xfrm>
        </p:spPr>
        <p:txBody>
          <a:bodyPr>
            <a:normAutofit/>
          </a:bodyPr>
          <a:lstStyle/>
          <a:p>
            <a:pPr marL="0" indent="0">
              <a:buNone/>
            </a:pPr>
            <a:r>
              <a:rPr lang="en-GB" b="1" dirty="0"/>
              <a:t>Bauxite mining in Jamaica</a:t>
            </a:r>
          </a:p>
        </p:txBody>
      </p:sp>
      <p:pic>
        <p:nvPicPr>
          <p:cNvPr id="1026" name="Picture 2">
            <a:extLst>
              <a:ext uri="{FF2B5EF4-FFF2-40B4-BE49-F238E27FC236}">
                <a16:creationId xmlns:a16="http://schemas.microsoft.com/office/drawing/2014/main" id="{B94C0273-6B2A-4D12-8B20-FFFBA5C6C4A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4028" r="19770" b="1"/>
          <a:stretch/>
        </p:blipFill>
        <p:spPr bwMode="auto">
          <a:xfrm>
            <a:off x="238327" y="152400"/>
            <a:ext cx="5641064" cy="46672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ot Rigs Mining: 60 years of bauxite mining in Jamaica">
            <a:extLst>
              <a:ext uri="{FF2B5EF4-FFF2-40B4-BE49-F238E27FC236}">
                <a16:creationId xmlns:a16="http://schemas.microsoft.com/office/drawing/2014/main" id="{1C68F885-7DAE-4665-B400-6F54D08F166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9053" b="4"/>
          <a:stretch/>
        </p:blipFill>
        <p:spPr bwMode="auto">
          <a:xfrm>
            <a:off x="6083737" y="1715921"/>
            <a:ext cx="6019256" cy="49801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26089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E2F29-C04C-27B3-B8B0-8BF4F0C7AC28}"/>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5EA552F1-2CFE-EBEA-B1EC-EE23E43B53D0}"/>
              </a:ext>
            </a:extLst>
          </p:cNvPr>
          <p:cNvSpPr>
            <a:spLocks noGrp="1"/>
          </p:cNvSpPr>
          <p:nvPr>
            <p:ph idx="1"/>
          </p:nvPr>
        </p:nvSpPr>
        <p:spPr>
          <a:xfrm>
            <a:off x="838200" y="997527"/>
            <a:ext cx="10515600" cy="5179436"/>
          </a:xfrm>
        </p:spPr>
        <p:txBody>
          <a:bodyPr>
            <a:normAutofit fontScale="92500" lnSpcReduction="10000"/>
          </a:bodyPr>
          <a:lstStyle/>
          <a:p>
            <a:pPr marL="0" indent="0">
              <a:buNone/>
            </a:pPr>
            <a:r>
              <a:rPr lang="en-GB" b="1" dirty="0"/>
              <a:t>Ester Figueroa:</a:t>
            </a:r>
          </a:p>
          <a:p>
            <a:pPr marL="0" indent="0">
              <a:buNone/>
            </a:pPr>
            <a:r>
              <a:rPr lang="en-GB" b="1" dirty="0"/>
              <a:t>“Bauxite mining has for over sixty years been the greatest destroyer of rural Jamaican communities and Jamaican agriculture. Representatives of Jamaican governments past and present routinely claim to support Jamaican agriculture, lament our high level of agricultural imports, and say we must, ‘Grow what we eat and eat what we grow,’ while promoting the expansion of the very same industry that destroys local agriculture, tears apart, sickens and impoverishes self-sufficient rural communities, leading to out migration, environmental devastation, scarred landscapes, wastelands and toxic ‘mud lakes.’ What is lost is the heart and soul of Jamaica. People who are strong, independent, and knowledgeable, who can grow their own food and feed Jamaica. What is lost is fertile soil, forests, trees, endemic species, water, cooler temperatures.”</a:t>
            </a:r>
          </a:p>
          <a:p>
            <a:pPr marL="0" indent="0">
              <a:buNone/>
            </a:pPr>
            <a:r>
              <a:rPr lang="en-GB" b="1"/>
              <a:t>https://jamaicans.com/bauxite-mining-continues-to-threaten-jamaican-farmers-and-cockpit-country/</a:t>
            </a:r>
            <a:endParaRPr lang="en-GB" b="1" dirty="0"/>
          </a:p>
          <a:p>
            <a:pPr marL="0" indent="0">
              <a:buNone/>
            </a:pPr>
            <a:endParaRPr lang="en-GB" b="1" dirty="0"/>
          </a:p>
        </p:txBody>
      </p:sp>
    </p:spTree>
    <p:extLst>
      <p:ext uri="{BB962C8B-B14F-4D97-AF65-F5344CB8AC3E}">
        <p14:creationId xmlns:p14="http://schemas.microsoft.com/office/powerpoint/2010/main" val="2451862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E8BEBC-749C-6A52-7F25-657C63CFEB50}"/>
              </a:ext>
            </a:extLst>
          </p:cNvPr>
          <p:cNvSpPr>
            <a:spLocks noGrp="1"/>
          </p:cNvSpPr>
          <p:nvPr>
            <p:ph type="title"/>
          </p:nvPr>
        </p:nvSpPr>
        <p:spPr/>
        <p:txBody>
          <a:bodyPr/>
          <a:lstStyle/>
          <a:p>
            <a:endParaRPr lang="en-GB" dirty="0"/>
          </a:p>
        </p:txBody>
      </p:sp>
      <p:sp>
        <p:nvSpPr>
          <p:cNvPr id="3" name="Content Placeholder 2">
            <a:extLst>
              <a:ext uri="{FF2B5EF4-FFF2-40B4-BE49-F238E27FC236}">
                <a16:creationId xmlns:a16="http://schemas.microsoft.com/office/drawing/2014/main" id="{063090B7-22B9-AF08-F109-E86527CB4525}"/>
              </a:ext>
            </a:extLst>
          </p:cNvPr>
          <p:cNvSpPr>
            <a:spLocks noGrp="1"/>
          </p:cNvSpPr>
          <p:nvPr>
            <p:ph idx="1"/>
          </p:nvPr>
        </p:nvSpPr>
        <p:spPr>
          <a:xfrm>
            <a:off x="838200" y="6011862"/>
            <a:ext cx="10515600" cy="481013"/>
          </a:xfrm>
        </p:spPr>
        <p:txBody>
          <a:bodyPr>
            <a:normAutofit fontScale="25000" lnSpcReduction="20000"/>
          </a:bodyPr>
          <a:lstStyle/>
          <a:p>
            <a:endParaRPr lang="en-GB" dirty="0"/>
          </a:p>
          <a:p>
            <a:pPr marL="0" indent="0">
              <a:buNone/>
            </a:pPr>
            <a:r>
              <a:rPr lang="en-GB" sz="5000" b="1" dirty="0"/>
              <a:t>JISCO’s aluminium refinery near Nain, Jamaica, seen via satellite </a:t>
            </a:r>
          </a:p>
        </p:txBody>
      </p:sp>
      <p:pic>
        <p:nvPicPr>
          <p:cNvPr id="10242" name="Picture 2" descr="&lt;p&gt;JISCO&amp;#8217;s aluminium refinery near Nain, Jamaica, seen via satellite (image: Google Earth)&lt;/p&gt;">
            <a:extLst>
              <a:ext uri="{FF2B5EF4-FFF2-40B4-BE49-F238E27FC236}">
                <a16:creationId xmlns:a16="http://schemas.microsoft.com/office/drawing/2014/main" id="{8F9686E1-5415-1BD2-74B8-3A684CE0E1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65125"/>
            <a:ext cx="12192000" cy="5549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51857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9301FF-0161-290C-2184-5FD3DF9F006F}"/>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75B3EA30-1EBD-4EBA-79EE-044AFDEB7EC3}"/>
              </a:ext>
            </a:extLst>
          </p:cNvPr>
          <p:cNvSpPr>
            <a:spLocks noGrp="1"/>
          </p:cNvSpPr>
          <p:nvPr>
            <p:ph idx="1"/>
          </p:nvPr>
        </p:nvSpPr>
        <p:spPr>
          <a:xfrm>
            <a:off x="838200" y="1089891"/>
            <a:ext cx="10515600" cy="5402984"/>
          </a:xfrm>
        </p:spPr>
        <p:txBody>
          <a:bodyPr>
            <a:normAutofit fontScale="62500" lnSpcReduction="20000"/>
          </a:bodyPr>
          <a:lstStyle/>
          <a:p>
            <a:pPr marL="0" indent="0">
              <a:buNone/>
            </a:pPr>
            <a:r>
              <a:rPr lang="en-GB" b="1" dirty="0"/>
              <a:t>Three years after Chinese state-owned mining giant </a:t>
            </a:r>
            <a:r>
              <a:rPr lang="en-GB" b="1" dirty="0" err="1"/>
              <a:t>Jiuquan</a:t>
            </a:r>
            <a:r>
              <a:rPr lang="en-GB" b="1" dirty="0"/>
              <a:t> Iron and Steel Company (JISCO) acquired the largest bauxite to alumina refinery in Jamaica, residents want the company to relocate and to better compensate them for the plant’s adverse health effects.</a:t>
            </a:r>
          </a:p>
          <a:p>
            <a:pPr marL="0" indent="0">
              <a:buNone/>
            </a:pPr>
            <a:r>
              <a:rPr lang="en-GB" b="1" dirty="0"/>
              <a:t>More than 30 residents in Upper and Lower Warminster in the southwest parish of St. Elizabeth say mining activities have compromised air quality, leaving households with </a:t>
            </a:r>
            <a:r>
              <a:rPr lang="en-GB" b="1" dirty="0" err="1"/>
              <a:t>spiraling</a:t>
            </a:r>
            <a:r>
              <a:rPr lang="en-GB" b="1" dirty="0"/>
              <a:t> health care costs. Clean water is now less accessible and some small-scale farmers say they have abandoned production as they dig deeper in their pockets to put food on the table.</a:t>
            </a:r>
          </a:p>
          <a:p>
            <a:pPr marL="0" indent="0">
              <a:buNone/>
            </a:pPr>
            <a:r>
              <a:rPr lang="en-GB" b="1" dirty="0"/>
              <a:t>“When the dust blow, if you have an air-tank, it wash off from the zinc on the housetop in the tank…it hurt the children them. It hurt your belly… we either have to throw it away or use it to wash, we cannot drink it.”</a:t>
            </a:r>
          </a:p>
          <a:p>
            <a:pPr marL="0" indent="0">
              <a:buNone/>
            </a:pPr>
            <a:r>
              <a:rPr lang="en-GB" b="1" dirty="0"/>
              <a:t>To rectify these water woes, JISCO/</a:t>
            </a:r>
            <a:r>
              <a:rPr lang="en-GB" b="1" dirty="0" err="1"/>
              <a:t>Alpart</a:t>
            </a:r>
            <a:r>
              <a:rPr lang="en-GB" b="1" dirty="0"/>
              <a:t> apparently sends one to two trucks of water to the community monthly. But residents say that too is problematic.</a:t>
            </a:r>
          </a:p>
          <a:p>
            <a:pPr marL="0" indent="0">
              <a:buNone/>
            </a:pPr>
            <a:r>
              <a:rPr lang="en-GB" b="1" dirty="0"/>
              <a:t>“The [dust] blow and…wash into the parish tank and we have to drink the water because we have no other source.”</a:t>
            </a:r>
          </a:p>
          <a:p>
            <a:pPr marL="0" indent="0">
              <a:buNone/>
            </a:pPr>
            <a:r>
              <a:rPr lang="en-GB" b="1" dirty="0"/>
              <a:t>Some residents also point out that pollution caused by the plant has complicated existing illnesses. Asthmatic 65-year old Keith Peters (not his real name) said that over the last two years, he’s developed a lung infection due to the pollution from the plant.</a:t>
            </a:r>
          </a:p>
          <a:p>
            <a:pPr marL="0" indent="0">
              <a:buNone/>
            </a:pPr>
            <a:r>
              <a:rPr lang="en-GB" b="1" dirty="0"/>
              <a:t>“When this thing blow, they take so long to send you to [the] doctor that the asthma, it develop on me then it start to almost lock me off. I waited too long and by the time I went to the hospital, my lungs were infected.</a:t>
            </a:r>
          </a:p>
          <a:p>
            <a:pPr marL="0" indent="0">
              <a:buNone/>
            </a:pPr>
            <a:endParaRPr lang="en-GB" b="1" dirty="0"/>
          </a:p>
          <a:p>
            <a:pPr marL="0" indent="0">
              <a:buNone/>
            </a:pPr>
            <a:r>
              <a:rPr lang="en-GB" b="1" dirty="0">
                <a:hlinkClick r:id="rId2"/>
              </a:rPr>
              <a:t>https://dialogochino.net/en/extractive-industries/25227-aluminium-refinery-sickens-jamaicans/</a:t>
            </a:r>
            <a:endParaRPr lang="en-GB" b="1" dirty="0"/>
          </a:p>
          <a:p>
            <a:pPr marL="0" indent="0">
              <a:buNone/>
            </a:pPr>
            <a:endParaRPr lang="en-GB" b="1" dirty="0"/>
          </a:p>
          <a:p>
            <a:endParaRPr lang="en-GB" dirty="0"/>
          </a:p>
        </p:txBody>
      </p:sp>
    </p:spTree>
    <p:extLst>
      <p:ext uri="{BB962C8B-B14F-4D97-AF65-F5344CB8AC3E}">
        <p14:creationId xmlns:p14="http://schemas.microsoft.com/office/powerpoint/2010/main" val="40773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1F4EC2-2BB1-3A1A-9E12-07062F103DDF}"/>
              </a:ext>
            </a:extLst>
          </p:cNvPr>
          <p:cNvSpPr>
            <a:spLocks noGrp="1"/>
          </p:cNvSpPr>
          <p:nvPr>
            <p:ph type="title"/>
          </p:nvPr>
        </p:nvSpPr>
        <p:spPr>
          <a:xfrm>
            <a:off x="638881" y="457200"/>
            <a:ext cx="10909640" cy="1368614"/>
          </a:xfrm>
        </p:spPr>
        <p:txBody>
          <a:bodyPr vert="horz" lIns="91440" tIns="45720" rIns="91440" bIns="45720" rtlCol="0" anchor="ctr">
            <a:normAutofit/>
          </a:bodyPr>
          <a:lstStyle/>
          <a:p>
            <a:pPr algn="ctr"/>
            <a:endParaRPr lang="en-US" sz="6600"/>
          </a:p>
        </p:txBody>
      </p:sp>
      <p:pic>
        <p:nvPicPr>
          <p:cNvPr id="11266" name="Picture 2" descr="Diana McCaulay - Home">
            <a:extLst>
              <a:ext uri="{FF2B5EF4-FFF2-40B4-BE49-F238E27FC236}">
                <a16:creationId xmlns:a16="http://schemas.microsoft.com/office/drawing/2014/main" id="{2EC7B0C9-BE32-3E43-1DC4-2677DA88FED5}"/>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784404" y="2642616"/>
            <a:ext cx="4685688" cy="3605784"/>
          </a:xfrm>
          <a:prstGeom prst="rect">
            <a:avLst/>
          </a:prstGeom>
          <a:noFill/>
          <a:extLst>
            <a:ext uri="{909E8E84-426E-40DD-AFC4-6F175D3DCCD1}">
              <a14:hiddenFill xmlns:a14="http://schemas.microsoft.com/office/drawing/2010/main">
                <a:solidFill>
                  <a:srgbClr val="FFFFFF"/>
                </a:solidFill>
              </a14:hiddenFill>
            </a:ext>
          </a:extLst>
        </p:spPr>
      </p:pic>
      <p:pic>
        <p:nvPicPr>
          <p:cNvPr id="11268" name="Picture 4" descr="Jamaica Environment Trust – A Voice for Jamaica's Natural Resources">
            <a:extLst>
              <a:ext uri="{FF2B5EF4-FFF2-40B4-BE49-F238E27FC236}">
                <a16:creationId xmlns:a16="http://schemas.microsoft.com/office/drawing/2014/main" id="{B2DEAC61-BF12-F03E-D618-CD73F0EAE758}"/>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254496" y="3581202"/>
            <a:ext cx="5614416" cy="17286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244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3AFCC9-893C-05A5-62F9-0292B5D80BFA}"/>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E0B77F6C-0D0B-2302-6ABF-56603D64A9C5}"/>
              </a:ext>
            </a:extLst>
          </p:cNvPr>
          <p:cNvSpPr>
            <a:spLocks noGrp="1"/>
          </p:cNvSpPr>
          <p:nvPr>
            <p:ph idx="1"/>
          </p:nvPr>
        </p:nvSpPr>
        <p:spPr>
          <a:xfrm>
            <a:off x="838200" y="6226174"/>
            <a:ext cx="10515600" cy="456210"/>
          </a:xfrm>
        </p:spPr>
        <p:txBody>
          <a:bodyPr>
            <a:normAutofit lnSpcReduction="10000"/>
          </a:bodyPr>
          <a:lstStyle/>
          <a:p>
            <a:pPr marL="0" indent="0">
              <a:buNone/>
            </a:pPr>
            <a:r>
              <a:rPr lang="en-GB" b="1" dirty="0"/>
              <a:t>	Puerto Bueno forest</a:t>
            </a:r>
          </a:p>
        </p:txBody>
      </p:sp>
      <p:pic>
        <p:nvPicPr>
          <p:cNvPr id="13314" name="Picture 2">
            <a:extLst>
              <a:ext uri="{FF2B5EF4-FFF2-40B4-BE49-F238E27FC236}">
                <a16:creationId xmlns:a16="http://schemas.microsoft.com/office/drawing/2014/main" id="{F5A4C7D4-71F4-F2DE-1A03-19301DDD275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3475" y="175616"/>
            <a:ext cx="10220325" cy="57489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38223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4EA0B5-4A52-E8C1-5E19-9D41DC5EB471}"/>
              </a:ext>
            </a:extLst>
          </p:cNvPr>
          <p:cNvSpPr>
            <a:spLocks noGrp="1"/>
          </p:cNvSpPr>
          <p:nvPr>
            <p:ph type="title"/>
          </p:nvPr>
        </p:nvSpPr>
        <p:spPr/>
        <p:txBody>
          <a:bodyPr/>
          <a:lstStyle/>
          <a:p>
            <a:endParaRPr lang="en-GB"/>
          </a:p>
        </p:txBody>
      </p:sp>
      <p:pic>
        <p:nvPicPr>
          <p:cNvPr id="14338" name="Picture 2" descr="Gov't Under Pressure Over Decision to Permit Quarrying in Puerto Bueno  Mountain">
            <a:extLst>
              <a:ext uri="{FF2B5EF4-FFF2-40B4-BE49-F238E27FC236}">
                <a16:creationId xmlns:a16="http://schemas.microsoft.com/office/drawing/2014/main" id="{D8D8D9F6-CCF5-95FB-F74F-25DCDD0D83A3}"/>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2400" y="365125"/>
            <a:ext cx="12344400" cy="6172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637516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523339-7C82-89EF-13E7-4945D29E247A}"/>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24AF7ECC-320C-3B28-044B-C2530D690C41}"/>
              </a:ext>
            </a:extLst>
          </p:cNvPr>
          <p:cNvSpPr>
            <a:spLocks noGrp="1"/>
          </p:cNvSpPr>
          <p:nvPr>
            <p:ph idx="1"/>
          </p:nvPr>
        </p:nvSpPr>
        <p:spPr/>
        <p:txBody>
          <a:bodyPr/>
          <a:lstStyle/>
          <a:p>
            <a:r>
              <a:rPr lang="en-GB" dirty="0"/>
              <a:t>https://twitter.com/Jaybritz/status/1328143553529323521?ref_src=twsrc%5Etfw%7Ctwcamp%5Etweetembed%7Ctwterm%5E1328336522924462081%7Ctwgr%5E37731a8357870776e3fa1483a9badec5818de1d9%7Ctwcon%5Es3_&amp;ref_url=https%3A%2F%2Fglobalvoices.org%2F2020%2F11%2F24%2Fin-jamaica-backlash-over-limestone-quarry-in-puerto-bueno-ecological-area-sparks-youth-online-activism%2F</a:t>
            </a:r>
          </a:p>
        </p:txBody>
      </p:sp>
    </p:spTree>
    <p:extLst>
      <p:ext uri="{BB962C8B-B14F-4D97-AF65-F5344CB8AC3E}">
        <p14:creationId xmlns:p14="http://schemas.microsoft.com/office/powerpoint/2010/main" val="30328804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987C04-EB18-4650-E8B6-83DC086A74F0}"/>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695C33C1-2CC5-4E62-5DF9-E3CF67714D5D}"/>
              </a:ext>
            </a:extLst>
          </p:cNvPr>
          <p:cNvSpPr>
            <a:spLocks noGrp="1"/>
          </p:cNvSpPr>
          <p:nvPr>
            <p:ph idx="1"/>
          </p:nvPr>
        </p:nvSpPr>
        <p:spPr/>
        <p:txBody>
          <a:bodyPr>
            <a:normAutofit fontScale="92500" lnSpcReduction="10000"/>
          </a:bodyPr>
          <a:lstStyle/>
          <a:p>
            <a:r>
              <a:rPr lang="en-GB" dirty="0"/>
              <a:t>Fanon: “If the building of a bridge does not enrich the awareness of those who work on it, then that bridge ought not to be built and the citizens can go on swimming across the river or going by boat. The bridge should not be ‘parachuted down’ from above; it should not be imposed by a deus ex machina upon the social scene; on the contrary it should come from the muscles and the brains of the citizens. Certainly, there may well be need of engineers and architects, sometimes completely foreign engineers and architects; but the local party leaders should be always present, so that the new techniques can make their way into the cerebral desert of the citizen, so that the bridge in whole and in part can be taken up and conceived, and the responsibility for it assumed by the citizen. In this way, and in this way only, everything is possible.” (</a:t>
            </a:r>
            <a:r>
              <a:rPr lang="en-GB" i="1" dirty="0"/>
              <a:t>Wretched of </a:t>
            </a:r>
            <a:r>
              <a:rPr lang="en-GB" i="1"/>
              <a:t>the Earth</a:t>
            </a:r>
            <a:r>
              <a:rPr lang="en-GB"/>
              <a:t>, 200-01)</a:t>
            </a:r>
            <a:endParaRPr lang="en-GB" dirty="0"/>
          </a:p>
        </p:txBody>
      </p:sp>
    </p:spTree>
    <p:extLst>
      <p:ext uri="{BB962C8B-B14F-4D97-AF65-F5344CB8AC3E}">
        <p14:creationId xmlns:p14="http://schemas.microsoft.com/office/powerpoint/2010/main" val="39480142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F24FD5C6-39A5-9891-3823-397408708E7D}"/>
              </a:ext>
            </a:extLst>
          </p:cNvPr>
          <p:cNvSpPr>
            <a:spLocks noGrp="1"/>
          </p:cNvSpPr>
          <p:nvPr>
            <p:ph type="title"/>
          </p:nvPr>
        </p:nvSpPr>
        <p:spPr>
          <a:xfrm>
            <a:off x="838200" y="669925"/>
            <a:ext cx="4508946" cy="1325563"/>
          </a:xfrm>
        </p:spPr>
        <p:txBody>
          <a:bodyPr anchor="b">
            <a:normAutofit/>
          </a:bodyPr>
          <a:lstStyle/>
          <a:p>
            <a:pPr algn="r"/>
            <a:endParaRPr lang="en-GB">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EF010592-328C-EEFA-0AB4-A906E2482C09}"/>
              </a:ext>
            </a:extLst>
          </p:cNvPr>
          <p:cNvSpPr>
            <a:spLocks noGrp="1"/>
          </p:cNvSpPr>
          <p:nvPr>
            <p:ph idx="1"/>
          </p:nvPr>
        </p:nvSpPr>
        <p:spPr>
          <a:xfrm>
            <a:off x="1186774" y="2141534"/>
            <a:ext cx="9612559" cy="3783567"/>
          </a:xfrm>
        </p:spPr>
        <p:txBody>
          <a:bodyPr>
            <a:normAutofit/>
          </a:bodyPr>
          <a:lstStyle/>
          <a:p>
            <a:r>
              <a:rPr lang="en-GB" sz="2000" dirty="0">
                <a:solidFill>
                  <a:schemeClr val="bg1"/>
                </a:solidFill>
              </a:rPr>
              <a:t>Scott: “New World slavery, Caribbean radicals argue, was not only a leading dimension of modern capitalist development. More significantly, it was historically structured into the capitalist world in such a way as to constitute a systemically asymmetrical relationship between the dominant European </a:t>
            </a:r>
            <a:r>
              <a:rPr lang="en-GB" sz="2000" dirty="0" err="1">
                <a:solidFill>
                  <a:schemeClr val="bg1"/>
                </a:solidFill>
              </a:rPr>
              <a:t>centers</a:t>
            </a:r>
            <a:r>
              <a:rPr lang="en-GB" sz="2000" dirty="0">
                <a:solidFill>
                  <a:schemeClr val="bg1"/>
                </a:solidFill>
              </a:rPr>
              <a:t> of capital investment and accumulation and expansion, on the one hand, and, on the other, the colonial peripheries of resource extraction and </a:t>
            </a:r>
            <a:r>
              <a:rPr lang="en-GB" sz="2000" dirty="0" err="1">
                <a:solidFill>
                  <a:schemeClr val="bg1"/>
                </a:solidFill>
              </a:rPr>
              <a:t>labor</a:t>
            </a:r>
            <a:r>
              <a:rPr lang="en-GB" sz="2000" dirty="0">
                <a:solidFill>
                  <a:schemeClr val="bg1"/>
                </a:solidFill>
              </a:rPr>
              <a:t> exploitation. The colonial metropole and the colonial periphery, in other words, were systemically constituted in a dialectically inverse relationship between enrichment and impoverishment. The magnificent </a:t>
            </a:r>
            <a:r>
              <a:rPr lang="en-GB" sz="2000" dirty="0" err="1">
                <a:solidFill>
                  <a:schemeClr val="bg1"/>
                </a:solidFill>
              </a:rPr>
              <a:t>splendor</a:t>
            </a:r>
            <a:r>
              <a:rPr lang="en-GB" sz="2000" dirty="0">
                <a:solidFill>
                  <a:schemeClr val="bg1"/>
                </a:solidFill>
              </a:rPr>
              <a:t> of Europe enabled by the profits of slavery was one side of an internally interconnected formation, the other side of which was the immiseration of plantation societies.”</a:t>
            </a: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033192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94" name="Rectangle 3093">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956BF911-A500-B72A-9CB6-724CEE050A38}"/>
              </a:ext>
            </a:extLst>
          </p:cNvPr>
          <p:cNvSpPr>
            <a:spLocks noGrp="1"/>
          </p:cNvSpPr>
          <p:nvPr>
            <p:ph type="title"/>
          </p:nvPr>
        </p:nvSpPr>
        <p:spPr>
          <a:xfrm>
            <a:off x="647700" y="1146580"/>
            <a:ext cx="5448300" cy="1325563"/>
          </a:xfrm>
        </p:spPr>
        <p:txBody>
          <a:bodyPr anchor="b">
            <a:normAutofit/>
          </a:bodyPr>
          <a:lstStyle/>
          <a:p>
            <a:r>
              <a:rPr lang="en-GB" sz="2200" dirty="0">
                <a:solidFill>
                  <a:schemeClr val="bg1"/>
                </a:solidFill>
              </a:rPr>
              <a:t>C. L. R. James, Preface to </a:t>
            </a:r>
            <a:r>
              <a:rPr lang="en-GB" sz="2200" i="1" dirty="0">
                <a:solidFill>
                  <a:schemeClr val="bg1"/>
                </a:solidFill>
              </a:rPr>
              <a:t>The Black Jacobins </a:t>
            </a:r>
            <a:r>
              <a:rPr lang="en-GB" sz="2200" dirty="0">
                <a:solidFill>
                  <a:schemeClr val="bg1"/>
                </a:solidFill>
              </a:rPr>
              <a:t>(1938):</a:t>
            </a:r>
            <a:br>
              <a:rPr lang="en-GB" dirty="0">
                <a:solidFill>
                  <a:schemeClr val="bg1"/>
                </a:solidFill>
              </a:rPr>
            </a:br>
            <a:endParaRPr lang="en-GB" dirty="0">
              <a:solidFill>
                <a:schemeClr val="bg1"/>
              </a:solidFill>
            </a:endParaRPr>
          </a:p>
        </p:txBody>
      </p:sp>
      <p:cxnSp>
        <p:nvCxnSpPr>
          <p:cNvPr id="3095" name="Straight Connector 3094">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 y="2026340"/>
            <a:ext cx="609599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C5FE69D5-0878-0F94-7DBF-F92DBEEC12AB}"/>
              </a:ext>
            </a:extLst>
          </p:cNvPr>
          <p:cNvSpPr>
            <a:spLocks noGrp="1"/>
          </p:cNvSpPr>
          <p:nvPr>
            <p:ph idx="1"/>
          </p:nvPr>
        </p:nvSpPr>
        <p:spPr>
          <a:xfrm>
            <a:off x="719847" y="2344387"/>
            <a:ext cx="5807413" cy="4182869"/>
          </a:xfrm>
        </p:spPr>
        <p:txBody>
          <a:bodyPr>
            <a:normAutofit/>
          </a:bodyPr>
          <a:lstStyle/>
          <a:p>
            <a:r>
              <a:rPr lang="en-GB" sz="2000" dirty="0">
                <a:solidFill>
                  <a:schemeClr val="bg1"/>
                </a:solidFill>
              </a:rPr>
              <a:t>“In 1789, the French West Indian colony of San Domingo supplied two-thirds of the overseas trade of France and was the greatest individual market for the European slave-trade. It was an integral part of the economic life of the age, the greatest colony in the world, the pride of France, and the envy of every other imperialist nation. The whole structure rested on the labour of half-a-million slaves.”</a:t>
            </a:r>
          </a:p>
          <a:p>
            <a:endParaRPr lang="en-GB" sz="1900" dirty="0">
              <a:solidFill>
                <a:schemeClr val="bg1"/>
              </a:solidFill>
            </a:endParaRPr>
          </a:p>
        </p:txBody>
      </p:sp>
      <p:pic>
        <p:nvPicPr>
          <p:cNvPr id="3074" name="Picture 2" descr="BIBLIO | The Black Jacobins; Toussaint Louverture and the San Domingo  revolution by James, Cyril Lionel Roberts | Hardcover | 1938 | Secker and  Warburg |">
            <a:extLst>
              <a:ext uri="{FF2B5EF4-FFF2-40B4-BE49-F238E27FC236}">
                <a16:creationId xmlns:a16="http://schemas.microsoft.com/office/drawing/2014/main" id="{35219F38-9719-6DD1-507C-E581468F4769}"/>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768581" y="-6"/>
            <a:ext cx="4423409" cy="6857999"/>
          </a:xfrm>
          <a:prstGeom prst="rect">
            <a:avLst/>
          </a:prstGeom>
          <a:noFill/>
          <a:extLst>
            <a:ext uri="{909E8E84-426E-40DD-AFC4-6F175D3DCCD1}">
              <a14:hiddenFill xmlns:a14="http://schemas.microsoft.com/office/drawing/2010/main">
                <a:solidFill>
                  <a:srgbClr val="FFFFFF"/>
                </a:solidFill>
              </a14:hiddenFill>
            </a:ext>
          </a:extLst>
        </p:spPr>
      </p:pic>
      <p:cxnSp>
        <p:nvCxnSpPr>
          <p:cNvPr id="3096" name="Straight Connector 3095">
            <a:extLst>
              <a:ext uri="{FF2B5EF4-FFF2-40B4-BE49-F238E27FC236}">
                <a16:creationId xmlns:a16="http://schemas.microsoft.com/office/drawing/2014/main" id="{B7188D9B-1674-419B-A379-D1632A7EC3A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829053" y="0"/>
            <a:ext cx="0" cy="68580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17688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4" name="Content Placeholder 3" descr="trade_routes.gif"/>
          <p:cNvPicPr>
            <a:picLocks noGrp="1" noChangeAspect="1"/>
          </p:cNvPicPr>
          <p:nvPr>
            <p:ph idx="1"/>
          </p:nvPr>
        </p:nvPicPr>
        <p:blipFill>
          <a:blip r:embed="rId2">
            <a:extLst>
              <a:ext uri="{28A0092B-C50C-407E-A947-70E740481C1C}">
                <a14:useLocalDpi xmlns:a14="http://schemas.microsoft.com/office/drawing/2010/main" val="0"/>
              </a:ext>
            </a:extLst>
          </a:blip>
          <a:srcRect t="15664" r="-1" b="12401"/>
          <a:stretch/>
        </p:blipFill>
        <p:spPr>
          <a:xfrm>
            <a:off x="20" y="1282"/>
            <a:ext cx="12191980" cy="6856718"/>
          </a:xfrm>
          <a:prstGeom prst="rect">
            <a:avLst/>
          </a:prstGeom>
        </p:spPr>
      </p:pic>
    </p:spTree>
    <p:extLst>
      <p:ext uri="{BB962C8B-B14F-4D97-AF65-F5344CB8AC3E}">
        <p14:creationId xmlns:p14="http://schemas.microsoft.com/office/powerpoint/2010/main" val="41922907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D8CD6148-AF23-A0A4-BFDD-89E17E02CA87}"/>
              </a:ext>
            </a:extLst>
          </p:cNvPr>
          <p:cNvSpPr>
            <a:spLocks noGrp="1"/>
          </p:cNvSpPr>
          <p:nvPr>
            <p:ph type="title"/>
          </p:nvPr>
        </p:nvSpPr>
        <p:spPr>
          <a:xfrm>
            <a:off x="838200" y="669925"/>
            <a:ext cx="4508946" cy="1325563"/>
          </a:xfrm>
        </p:spPr>
        <p:txBody>
          <a:bodyPr anchor="b">
            <a:normAutofit/>
          </a:bodyPr>
          <a:lstStyle/>
          <a:p>
            <a:pPr algn="r"/>
            <a:endParaRPr lang="en-GB">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6B7AEBF8-04B4-88A9-8AE0-E57019C4A0A7}"/>
              </a:ext>
            </a:extLst>
          </p:cNvPr>
          <p:cNvSpPr>
            <a:spLocks noGrp="1"/>
          </p:cNvSpPr>
          <p:nvPr>
            <p:ph idx="1"/>
          </p:nvPr>
        </p:nvSpPr>
        <p:spPr>
          <a:xfrm>
            <a:off x="1303506" y="2141534"/>
            <a:ext cx="9854120" cy="4132803"/>
          </a:xfrm>
        </p:spPr>
        <p:txBody>
          <a:bodyPr>
            <a:normAutofit/>
          </a:bodyPr>
          <a:lstStyle/>
          <a:p>
            <a:pPr marL="457200" hangingPunct="0"/>
            <a:r>
              <a:rPr lang="en-US" sz="2200" kern="1400" dirty="0">
                <a:solidFill>
                  <a:schemeClr val="bg1"/>
                </a:solidFill>
                <a:effectLst/>
                <a:ea typeface="Times New Roman" panose="02020603050405020304" pitchFamily="18" charset="0"/>
              </a:rPr>
              <a:t>Caribbean peoples are “the first </a:t>
            </a:r>
            <a:r>
              <a:rPr lang="en-US" sz="2200" i="1" kern="1400" dirty="0" err="1">
                <a:solidFill>
                  <a:schemeClr val="bg1"/>
                </a:solidFill>
                <a:effectLst/>
                <a:ea typeface="Times New Roman" panose="02020603050405020304" pitchFamily="18" charset="0"/>
              </a:rPr>
              <a:t>modernised</a:t>
            </a:r>
            <a:r>
              <a:rPr lang="en-US" sz="2200" i="1" kern="1400" dirty="0">
                <a:solidFill>
                  <a:schemeClr val="bg1"/>
                </a:solidFill>
                <a:effectLst/>
                <a:ea typeface="Times New Roman" panose="02020603050405020304" pitchFamily="18" charset="0"/>
              </a:rPr>
              <a:t> </a:t>
            </a:r>
            <a:r>
              <a:rPr lang="en-US" sz="2200" kern="1400" dirty="0">
                <a:solidFill>
                  <a:schemeClr val="bg1"/>
                </a:solidFill>
                <a:effectLst/>
                <a:ea typeface="Times New Roman" panose="02020603050405020304" pitchFamily="18" charset="0"/>
              </a:rPr>
              <a:t>peoples in world history. They were </a:t>
            </a:r>
            <a:r>
              <a:rPr lang="en-US" sz="2200" kern="1400" dirty="0" err="1">
                <a:solidFill>
                  <a:schemeClr val="bg1"/>
                </a:solidFill>
                <a:effectLst/>
                <a:ea typeface="Times New Roman" panose="02020603050405020304" pitchFamily="18" charset="0"/>
              </a:rPr>
              <a:t>modernised</a:t>
            </a:r>
            <a:r>
              <a:rPr lang="en-US" sz="2200" kern="1400" dirty="0">
                <a:solidFill>
                  <a:schemeClr val="bg1"/>
                </a:solidFill>
                <a:effectLst/>
                <a:ea typeface="Times New Roman" panose="02020603050405020304" pitchFamily="18" charset="0"/>
              </a:rPr>
              <a:t> by enslavement and forced transportation; by ‘seasoning’ and coercion on time-conscious export-oriented enterprises; by the reshuffling, redefinition and reduction of gender-based roles; by racial and status-based oppression; and by the need to reconstitute and maintain cultural forms of their own under implacable pressure. These were people wrenched from societies of a different sort, then thrust into remarkably </a:t>
            </a:r>
            <a:r>
              <a:rPr lang="en-US" sz="2200" i="1" kern="1400" dirty="0">
                <a:solidFill>
                  <a:schemeClr val="bg1"/>
                </a:solidFill>
                <a:effectLst/>
                <a:ea typeface="Times New Roman" panose="02020603050405020304" pitchFamily="18" charset="0"/>
              </a:rPr>
              <a:t>industrial </a:t>
            </a:r>
            <a:r>
              <a:rPr lang="en-US" sz="2200" kern="1400" dirty="0">
                <a:solidFill>
                  <a:schemeClr val="bg1"/>
                </a:solidFill>
                <a:effectLst/>
                <a:ea typeface="Times New Roman" panose="02020603050405020304" pitchFamily="18" charset="0"/>
              </a:rPr>
              <a:t>settings for their time and for their appearance, and kept under circumstances of extreme repression. Caribbean </a:t>
            </a:r>
            <a:r>
              <a:rPr lang="en-US" sz="2200" i="1" kern="1400" dirty="0">
                <a:solidFill>
                  <a:schemeClr val="bg1"/>
                </a:solidFill>
                <a:effectLst/>
                <a:ea typeface="Times New Roman" panose="02020603050405020304" pitchFamily="18" charset="0"/>
              </a:rPr>
              <a:t>cultures </a:t>
            </a:r>
            <a:r>
              <a:rPr lang="en-US" sz="2200" kern="1400" dirty="0">
                <a:solidFill>
                  <a:schemeClr val="bg1"/>
                </a:solidFill>
                <a:effectLst/>
                <a:ea typeface="Times New Roman" panose="02020603050405020304" pitchFamily="18" charset="0"/>
              </a:rPr>
              <a:t>had to develop under these unusual and, indeed, terrible conditions.”</a:t>
            </a:r>
            <a:endParaRPr lang="en-GB" sz="2200" kern="1400" dirty="0">
              <a:solidFill>
                <a:schemeClr val="bg1"/>
              </a:solidFill>
              <a:effectLst/>
              <a:ea typeface="Times New Roman" panose="02020603050405020304" pitchFamily="18" charset="0"/>
            </a:endParaRPr>
          </a:p>
          <a:p>
            <a:pPr marL="0" indent="0">
              <a:buNone/>
            </a:pPr>
            <a:r>
              <a:rPr lang="en-GB" sz="2000" dirty="0">
                <a:solidFill>
                  <a:schemeClr val="bg1"/>
                </a:solidFill>
                <a:effectLst/>
                <a:ea typeface="Calibri" panose="020F0502020204030204" pitchFamily="34" charset="0"/>
                <a:cs typeface="Times New Roman" panose="02020603050405020304" pitchFamily="18" charset="0"/>
              </a:rPr>
              <a:t>	</a:t>
            </a:r>
            <a:r>
              <a:rPr lang="en-GB" sz="1800" dirty="0">
                <a:solidFill>
                  <a:schemeClr val="bg1"/>
                </a:solidFill>
                <a:effectLst/>
                <a:ea typeface="Calibri" panose="020F0502020204030204" pitchFamily="34" charset="0"/>
                <a:cs typeface="Times New Roman" panose="02020603050405020304" pitchFamily="18" charset="0"/>
              </a:rPr>
              <a:t>Sidney </a:t>
            </a:r>
            <a:r>
              <a:rPr lang="en-GB" sz="1800" dirty="0" err="1">
                <a:solidFill>
                  <a:schemeClr val="bg1"/>
                </a:solidFill>
                <a:effectLst/>
                <a:ea typeface="Calibri" panose="020F0502020204030204" pitchFamily="34" charset="0"/>
                <a:cs typeface="Times New Roman" panose="02020603050405020304" pitchFamily="18" charset="0"/>
              </a:rPr>
              <a:t>Mintz</a:t>
            </a:r>
            <a:r>
              <a:rPr lang="en-GB" sz="1800" dirty="0">
                <a:solidFill>
                  <a:schemeClr val="bg1"/>
                </a:solidFill>
                <a:effectLst/>
                <a:ea typeface="Calibri" panose="020F0502020204030204" pitchFamily="34" charset="0"/>
                <a:cs typeface="Times New Roman" panose="02020603050405020304" pitchFamily="18" charset="0"/>
              </a:rPr>
              <a:t>, </a:t>
            </a:r>
            <a:r>
              <a:rPr lang="en-GB" sz="1800" i="1" dirty="0">
                <a:solidFill>
                  <a:schemeClr val="bg1"/>
                </a:solidFill>
                <a:effectLst/>
                <a:ea typeface="Calibri" panose="020F0502020204030204" pitchFamily="34" charset="0"/>
                <a:cs typeface="Times New Roman" panose="02020603050405020304" pitchFamily="18" charset="0"/>
              </a:rPr>
              <a:t>Goodbye, Columbus: Second Thoughts on the Caribbean Region at Mid-	millennium</a:t>
            </a:r>
            <a:r>
              <a:rPr lang="en-GB" sz="1800" dirty="0">
                <a:solidFill>
                  <a:schemeClr val="bg1"/>
                </a:solidFill>
                <a:effectLst/>
                <a:ea typeface="Calibri" panose="020F0502020204030204" pitchFamily="34" charset="0"/>
                <a:cs typeface="Times New Roman" panose="02020603050405020304" pitchFamily="18" charset="0"/>
              </a:rPr>
              <a:t>. Centre for Caribbean Studies, Warwick University, 1993.</a:t>
            </a:r>
          </a:p>
          <a:p>
            <a:endParaRPr lang="en-GB" sz="2000" dirty="0">
              <a:solidFill>
                <a:schemeClr val="bg1"/>
              </a:solidFill>
            </a:endParaRP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481359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B6C697BB-0E12-FC41-740F-5F386589E34C}"/>
              </a:ext>
            </a:extLst>
          </p:cNvPr>
          <p:cNvSpPr>
            <a:spLocks noGrp="1"/>
          </p:cNvSpPr>
          <p:nvPr>
            <p:ph type="title"/>
          </p:nvPr>
        </p:nvSpPr>
        <p:spPr>
          <a:xfrm>
            <a:off x="838200" y="669925"/>
            <a:ext cx="4508946" cy="1325563"/>
          </a:xfrm>
        </p:spPr>
        <p:txBody>
          <a:bodyPr anchor="b">
            <a:normAutofit/>
          </a:bodyPr>
          <a:lstStyle/>
          <a:p>
            <a:pPr algn="r"/>
            <a:endParaRPr lang="en-GB">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298D3BA3-9CFA-B842-369F-123F39368159}"/>
              </a:ext>
            </a:extLst>
          </p:cNvPr>
          <p:cNvSpPr>
            <a:spLocks noGrp="1"/>
          </p:cNvSpPr>
          <p:nvPr>
            <p:ph idx="1"/>
          </p:nvPr>
        </p:nvSpPr>
        <p:spPr>
          <a:xfrm>
            <a:off x="2423799" y="1893119"/>
            <a:ext cx="9406666" cy="3526144"/>
          </a:xfrm>
        </p:spPr>
        <p:txBody>
          <a:bodyPr>
            <a:normAutofit/>
          </a:bodyPr>
          <a:lstStyle/>
          <a:p>
            <a:pPr marL="0" indent="0" hangingPunct="0">
              <a:buNone/>
            </a:pPr>
            <a:r>
              <a:rPr lang="en-US" sz="1900" b="1" kern="1400" dirty="0">
                <a:solidFill>
                  <a:schemeClr val="bg1"/>
                </a:solidFill>
                <a:effectLst/>
                <a:latin typeface="+mj-lt"/>
                <a:ea typeface="Times New Roman" panose="02020603050405020304" pitchFamily="18" charset="0"/>
              </a:rPr>
              <a:t> </a:t>
            </a:r>
            <a:endParaRPr lang="en-GB" sz="1900" b="1" kern="1400" dirty="0">
              <a:solidFill>
                <a:schemeClr val="bg1"/>
              </a:solidFill>
              <a:effectLst/>
              <a:latin typeface="+mj-lt"/>
              <a:ea typeface="Times New Roman" panose="02020603050405020304" pitchFamily="18" charset="0"/>
            </a:endParaRPr>
          </a:p>
          <a:p>
            <a:pPr marL="0" indent="0" hangingPunct="0">
              <a:buNone/>
            </a:pPr>
            <a:r>
              <a:rPr lang="en-US" sz="1900" b="1" kern="1400" dirty="0">
                <a:solidFill>
                  <a:schemeClr val="bg1"/>
                </a:solidFill>
                <a:effectLst/>
                <a:latin typeface="+mj-lt"/>
                <a:ea typeface="Times New Roman" panose="02020603050405020304" pitchFamily="18" charset="0"/>
              </a:rPr>
              <a:t>	Torn from the vine from another world</a:t>
            </a:r>
            <a:endParaRPr lang="en-GB" sz="1900" b="1" kern="1400" dirty="0">
              <a:solidFill>
                <a:schemeClr val="bg1"/>
              </a:solidFill>
              <a:latin typeface="+mj-lt"/>
              <a:ea typeface="Times New Roman" panose="02020603050405020304" pitchFamily="18" charset="0"/>
            </a:endParaRPr>
          </a:p>
          <a:p>
            <a:pPr marL="0" indent="0" hangingPunct="0">
              <a:buNone/>
            </a:pPr>
            <a:r>
              <a:rPr lang="en-US" sz="1900" b="1" kern="1400" dirty="0">
                <a:solidFill>
                  <a:schemeClr val="bg1"/>
                </a:solidFill>
                <a:effectLst/>
                <a:latin typeface="+mj-lt"/>
                <a:ea typeface="Times New Roman" panose="02020603050405020304" pitchFamily="18" charset="0"/>
              </a:rPr>
              <a:t>	to tame the wildness of the juice, assigned</a:t>
            </a:r>
            <a:endParaRPr lang="en-GB" sz="1900" b="1" kern="1400" dirty="0">
              <a:solidFill>
                <a:schemeClr val="bg1"/>
              </a:solidFill>
              <a:effectLst/>
              <a:latin typeface="+mj-lt"/>
              <a:ea typeface="Times New Roman" panose="02020603050405020304" pitchFamily="18" charset="0"/>
            </a:endParaRPr>
          </a:p>
          <a:p>
            <a:pPr marL="0" indent="0" hangingPunct="0">
              <a:buNone/>
            </a:pPr>
            <a:r>
              <a:rPr lang="en-US" sz="1900" b="1" kern="1400" dirty="0">
                <a:solidFill>
                  <a:schemeClr val="bg1"/>
                </a:solidFill>
                <a:effectLst/>
                <a:latin typeface="+mj-lt"/>
                <a:ea typeface="Times New Roman" panose="02020603050405020304" pitchFamily="18" charset="0"/>
              </a:rPr>
              <a:t>	with bill and hoe to field or factory, chained</a:t>
            </a:r>
            <a:endParaRPr lang="en-GB" sz="1900" b="1" kern="1400" dirty="0">
              <a:solidFill>
                <a:schemeClr val="bg1"/>
              </a:solidFill>
              <a:effectLst/>
              <a:latin typeface="+mj-lt"/>
              <a:ea typeface="Times New Roman" panose="02020603050405020304" pitchFamily="18" charset="0"/>
            </a:endParaRPr>
          </a:p>
          <a:p>
            <a:pPr marL="0" indent="0" hangingPunct="0">
              <a:buNone/>
            </a:pPr>
            <a:r>
              <a:rPr lang="en-US" sz="1900" b="1" kern="1400" dirty="0">
                <a:solidFill>
                  <a:schemeClr val="bg1"/>
                </a:solidFill>
                <a:effectLst/>
                <a:latin typeface="+mj-lt"/>
                <a:ea typeface="Times New Roman" panose="02020603050405020304" pitchFamily="18" charset="0"/>
              </a:rPr>
              <a:t>	by the voracious hunger of the sugar cane</a:t>
            </a:r>
            <a:endParaRPr lang="en-GB" sz="1900" b="1" kern="1400" dirty="0">
              <a:solidFill>
                <a:schemeClr val="bg1"/>
              </a:solidFill>
              <a:effectLst/>
              <a:latin typeface="+mj-lt"/>
              <a:ea typeface="Times New Roman" panose="02020603050405020304" pitchFamily="18" charset="0"/>
            </a:endParaRPr>
          </a:p>
          <a:p>
            <a:pPr marL="0" indent="0" hangingPunct="0">
              <a:buNone/>
            </a:pPr>
            <a:r>
              <a:rPr lang="en-US" sz="1900" b="1" kern="1400" dirty="0">
                <a:solidFill>
                  <a:schemeClr val="bg1"/>
                </a:solidFill>
                <a:effectLst/>
                <a:latin typeface="+mj-lt"/>
                <a:ea typeface="Times New Roman" panose="02020603050405020304" pitchFamily="18" charset="0"/>
              </a:rPr>
              <a:t> </a:t>
            </a:r>
            <a:endParaRPr lang="en-GB" sz="1900" b="1" kern="1400" dirty="0">
              <a:solidFill>
                <a:schemeClr val="bg1"/>
              </a:solidFill>
              <a:effectLst/>
              <a:latin typeface="+mj-lt"/>
              <a:ea typeface="Times New Roman" panose="02020603050405020304" pitchFamily="18" charset="0"/>
            </a:endParaRPr>
          </a:p>
          <a:p>
            <a:pPr marL="0" indent="0" hangingPunct="0">
              <a:buNone/>
            </a:pPr>
            <a:r>
              <a:rPr lang="en-US" sz="1900" b="1" kern="1400" dirty="0">
                <a:solidFill>
                  <a:schemeClr val="bg1"/>
                </a:solidFill>
                <a:effectLst/>
                <a:latin typeface="+mj-lt"/>
                <a:ea typeface="Times New Roman" panose="02020603050405020304" pitchFamily="18" charset="0"/>
              </a:rPr>
              <a:t>	the world’s rapacious appetite for sweetness</a:t>
            </a:r>
            <a:endParaRPr lang="en-GB" sz="1900" b="1" kern="1400" dirty="0">
              <a:solidFill>
                <a:schemeClr val="bg1"/>
              </a:solidFill>
              <a:effectLst/>
              <a:latin typeface="+mj-lt"/>
              <a:ea typeface="Times New Roman" panose="02020603050405020304" pitchFamily="18" charset="0"/>
            </a:endParaRPr>
          </a:p>
          <a:p>
            <a:pPr marL="0" indent="0">
              <a:buNone/>
            </a:pPr>
            <a:r>
              <a:rPr lang="en-GB" sz="1900" b="1" dirty="0">
                <a:solidFill>
                  <a:schemeClr val="bg1"/>
                </a:solidFill>
                <a:effectLst/>
                <a:latin typeface="+mj-lt"/>
                <a:ea typeface="Calibri" panose="020F0502020204030204" pitchFamily="34" charset="0"/>
                <a:cs typeface="Times New Roman" panose="02020603050405020304" pitchFamily="18" charset="0"/>
              </a:rPr>
              <a:t>	</a:t>
            </a:r>
          </a:p>
          <a:p>
            <a:pPr marL="0" indent="0">
              <a:buNone/>
            </a:pPr>
            <a:r>
              <a:rPr lang="en-GB" sz="1900" b="1" dirty="0">
                <a:solidFill>
                  <a:schemeClr val="bg1"/>
                </a:solidFill>
                <a:latin typeface="+mj-lt"/>
                <a:ea typeface="Calibri" panose="020F0502020204030204" pitchFamily="34" charset="0"/>
                <a:cs typeface="Times New Roman" panose="02020603050405020304" pitchFamily="18" charset="0"/>
              </a:rPr>
              <a:t>	</a:t>
            </a:r>
            <a:r>
              <a:rPr lang="en-GB" sz="1900" b="1" dirty="0">
                <a:solidFill>
                  <a:schemeClr val="bg1"/>
                </a:solidFill>
                <a:effectLst/>
                <a:latin typeface="+mj-lt"/>
                <a:ea typeface="Calibri" panose="020F0502020204030204" pitchFamily="34" charset="0"/>
                <a:cs typeface="Times New Roman" panose="02020603050405020304" pitchFamily="18" charset="0"/>
              </a:rPr>
              <a:t>Olive Senior, “Cane Gang” in </a:t>
            </a:r>
            <a:r>
              <a:rPr lang="en-GB" sz="1900" b="1" i="1" dirty="0">
                <a:solidFill>
                  <a:schemeClr val="bg1"/>
                </a:solidFill>
                <a:effectLst/>
                <a:latin typeface="+mj-lt"/>
                <a:ea typeface="Calibri" panose="020F0502020204030204" pitchFamily="34" charset="0"/>
                <a:cs typeface="Times New Roman" panose="02020603050405020304" pitchFamily="18" charset="0"/>
              </a:rPr>
              <a:t>Shell</a:t>
            </a:r>
            <a:r>
              <a:rPr lang="en-GB" sz="1900" b="1" dirty="0">
                <a:solidFill>
                  <a:schemeClr val="bg1"/>
                </a:solidFill>
                <a:effectLst/>
                <a:latin typeface="+mj-lt"/>
                <a:ea typeface="Calibri" panose="020F0502020204030204" pitchFamily="34" charset="0"/>
                <a:cs typeface="Times New Roman" panose="02020603050405020304" pitchFamily="18" charset="0"/>
              </a:rPr>
              <a:t> (Toronto: Insomniac Press, 2007), 51.</a:t>
            </a:r>
          </a:p>
          <a:p>
            <a:pPr marL="0" indent="0">
              <a:buNone/>
            </a:pPr>
            <a:endParaRPr lang="en-GB" sz="1900" b="1" dirty="0">
              <a:solidFill>
                <a:schemeClr val="bg1"/>
              </a:solidFill>
              <a:latin typeface="+mj-lt"/>
            </a:endParaRP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889961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F79C7F14-EB6E-7C36-C306-1E34A8DE01AB}"/>
              </a:ext>
            </a:extLst>
          </p:cNvPr>
          <p:cNvSpPr>
            <a:spLocks noGrp="1"/>
          </p:cNvSpPr>
          <p:nvPr>
            <p:ph type="title"/>
          </p:nvPr>
        </p:nvSpPr>
        <p:spPr>
          <a:xfrm>
            <a:off x="838200" y="669925"/>
            <a:ext cx="4508946" cy="1325563"/>
          </a:xfrm>
        </p:spPr>
        <p:txBody>
          <a:bodyPr anchor="b">
            <a:normAutofit/>
          </a:bodyPr>
          <a:lstStyle/>
          <a:p>
            <a:pPr algn="r"/>
            <a:endParaRPr lang="en-GB">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3C53973C-AA66-A370-CA33-3C6CD583ABBA}"/>
              </a:ext>
            </a:extLst>
          </p:cNvPr>
          <p:cNvSpPr>
            <a:spLocks noGrp="1"/>
          </p:cNvSpPr>
          <p:nvPr>
            <p:ph idx="1"/>
          </p:nvPr>
        </p:nvSpPr>
        <p:spPr>
          <a:xfrm>
            <a:off x="1284051" y="2315186"/>
            <a:ext cx="9515282" cy="3609915"/>
          </a:xfrm>
        </p:spPr>
        <p:txBody>
          <a:bodyPr>
            <a:normAutofit/>
          </a:bodyPr>
          <a:lstStyle/>
          <a:p>
            <a:r>
              <a:rPr lang="en-US" sz="2200" kern="1400" dirty="0">
                <a:solidFill>
                  <a:schemeClr val="bg1"/>
                </a:solidFill>
                <a:effectLst/>
                <a:latin typeface="+mj-lt"/>
                <a:ea typeface="Times New Roman" panose="02020603050405020304" pitchFamily="18" charset="0"/>
              </a:rPr>
              <a:t>Raymond Williams: “Sociology can describe social conditions more accurately, at the level of ordinary measurement. A political program can offer more precise remedies, at the level of ordinary action. Literature can attempt to follow these modes, but at its most important its process is different and yet still inescapably social: a whole way of seeing that is communicable to others, and a dramatization of values that becomes an action.”</a:t>
            </a:r>
          </a:p>
          <a:p>
            <a:pPr marL="0" indent="0">
              <a:buNone/>
            </a:pPr>
            <a:r>
              <a:rPr lang="en-US" sz="2200" i="1" kern="1400" dirty="0">
                <a:solidFill>
                  <a:schemeClr val="bg1"/>
                </a:solidFill>
                <a:latin typeface="+mj-lt"/>
                <a:ea typeface="Calibri" panose="020F0502020204030204" pitchFamily="34" charset="0"/>
                <a:cs typeface="Times New Roman" panose="02020603050405020304" pitchFamily="18" charset="0"/>
              </a:rPr>
              <a:t>	</a:t>
            </a:r>
            <a:r>
              <a:rPr lang="en-GB" sz="2200" i="1" dirty="0">
                <a:solidFill>
                  <a:schemeClr val="bg1"/>
                </a:solidFill>
                <a:effectLst/>
                <a:latin typeface="+mj-lt"/>
                <a:ea typeface="Calibri" panose="020F0502020204030204" pitchFamily="34" charset="0"/>
                <a:cs typeface="Times New Roman" panose="02020603050405020304" pitchFamily="18" charset="0"/>
              </a:rPr>
              <a:t>The English Novel from Dickens to Lawrence</a:t>
            </a:r>
            <a:r>
              <a:rPr lang="en-GB" sz="2200" dirty="0">
                <a:solidFill>
                  <a:schemeClr val="bg1"/>
                </a:solidFill>
                <a:effectLst/>
                <a:latin typeface="+mj-lt"/>
                <a:ea typeface="Calibri" panose="020F0502020204030204" pitchFamily="34" charset="0"/>
                <a:cs typeface="Times New Roman" panose="02020603050405020304" pitchFamily="18" charset="0"/>
              </a:rPr>
              <a:t> (London: The Hogarth Press, 	1970), 58-59.</a:t>
            </a:r>
          </a:p>
          <a:p>
            <a:endParaRPr lang="en-GB" sz="2000" dirty="0">
              <a:solidFill>
                <a:schemeClr val="bg1"/>
              </a:solidFill>
            </a:endParaRP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958069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05" name="Rectangle 4104">
            <a:extLst>
              <a:ext uri="{FF2B5EF4-FFF2-40B4-BE49-F238E27FC236}">
                <a16:creationId xmlns:a16="http://schemas.microsoft.com/office/drawing/2014/main" id="{E8A8EAB8-D2FF-444D-B34B-7D32F106AD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 name="Title 1">
            <a:extLst>
              <a:ext uri="{FF2B5EF4-FFF2-40B4-BE49-F238E27FC236}">
                <a16:creationId xmlns:a16="http://schemas.microsoft.com/office/drawing/2014/main" id="{43535A5F-734D-65B9-8756-E7D9A1B0AA7C}"/>
              </a:ext>
            </a:extLst>
          </p:cNvPr>
          <p:cNvSpPr>
            <a:spLocks noGrp="1"/>
          </p:cNvSpPr>
          <p:nvPr>
            <p:ph type="title"/>
          </p:nvPr>
        </p:nvSpPr>
        <p:spPr>
          <a:xfrm>
            <a:off x="838200" y="448721"/>
            <a:ext cx="4707671" cy="1225650"/>
          </a:xfrm>
        </p:spPr>
        <p:txBody>
          <a:bodyPr anchor="b">
            <a:normAutofit/>
          </a:bodyPr>
          <a:lstStyle/>
          <a:p>
            <a:endParaRPr lang="en-GB" sz="3800">
              <a:solidFill>
                <a:schemeClr val="bg1"/>
              </a:solidFill>
            </a:endParaRPr>
          </a:p>
        </p:txBody>
      </p:sp>
      <p:cxnSp>
        <p:nvCxnSpPr>
          <p:cNvPr id="4107" name="Straight Connector 4106">
            <a:extLst>
              <a:ext uri="{FF2B5EF4-FFF2-40B4-BE49-F238E27FC236}">
                <a16:creationId xmlns:a16="http://schemas.microsoft.com/office/drawing/2014/main" id="{EEA38897-7BA3-4408-8083-3235339C4A6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1873" y="1749756"/>
            <a:ext cx="4718304"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D5278163-9C5E-4845-015B-AAB0B7A4963C}"/>
              </a:ext>
            </a:extLst>
          </p:cNvPr>
          <p:cNvSpPr>
            <a:spLocks noGrp="1"/>
          </p:cNvSpPr>
          <p:nvPr>
            <p:ph idx="1"/>
          </p:nvPr>
        </p:nvSpPr>
        <p:spPr>
          <a:xfrm>
            <a:off x="525295" y="1235415"/>
            <a:ext cx="5447488" cy="4321487"/>
          </a:xfrm>
        </p:spPr>
        <p:txBody>
          <a:bodyPr anchor="ctr">
            <a:normAutofit/>
          </a:bodyPr>
          <a:lstStyle/>
          <a:p>
            <a:pPr marL="0" indent="0">
              <a:buNone/>
            </a:pPr>
            <a:r>
              <a:rPr lang="en-GB" sz="3200" dirty="0">
                <a:solidFill>
                  <a:schemeClr val="bg1"/>
                </a:solidFill>
                <a:effectLst/>
                <a:latin typeface="+mj-lt"/>
                <a:ea typeface="Aptos" panose="020B0004020202020204" pitchFamily="34" charset="0"/>
              </a:rPr>
              <a:t>Sylvia Wynter</a:t>
            </a:r>
            <a:endParaRPr lang="en-GB" sz="3200" dirty="0">
              <a:solidFill>
                <a:schemeClr val="bg1"/>
              </a:solidFill>
              <a:latin typeface="+mj-lt"/>
              <a:ea typeface="Aptos" panose="020B0004020202020204" pitchFamily="34" charset="0"/>
            </a:endParaRPr>
          </a:p>
          <a:p>
            <a:pPr marL="0" indent="0">
              <a:buNone/>
            </a:pPr>
            <a:r>
              <a:rPr lang="en-GB" sz="3200" dirty="0">
                <a:solidFill>
                  <a:schemeClr val="bg1"/>
                </a:solidFill>
                <a:effectLst/>
                <a:latin typeface="+mj-lt"/>
                <a:ea typeface="Aptos" panose="020B0004020202020204" pitchFamily="34" charset="0"/>
              </a:rPr>
              <a:t>“Novel and History, Plot and Plantation.” </a:t>
            </a:r>
            <a:r>
              <a:rPr lang="en-GB" sz="3200" i="1" dirty="0" err="1">
                <a:solidFill>
                  <a:schemeClr val="bg1"/>
                </a:solidFill>
                <a:effectLst/>
                <a:latin typeface="+mj-lt"/>
                <a:ea typeface="Aptos" panose="020B0004020202020204" pitchFamily="34" charset="0"/>
              </a:rPr>
              <a:t>Savacou</a:t>
            </a:r>
            <a:r>
              <a:rPr lang="en-GB" sz="3200" dirty="0">
                <a:solidFill>
                  <a:schemeClr val="bg1"/>
                </a:solidFill>
                <a:effectLst/>
                <a:latin typeface="+mj-lt"/>
                <a:ea typeface="Aptos" panose="020B0004020202020204" pitchFamily="34" charset="0"/>
              </a:rPr>
              <a:t> 5 (1971): 95-102.</a:t>
            </a:r>
            <a:endParaRPr lang="en-GB" sz="3200" dirty="0">
              <a:solidFill>
                <a:schemeClr val="bg1"/>
              </a:solidFill>
              <a:latin typeface="+mj-lt"/>
            </a:endParaRPr>
          </a:p>
        </p:txBody>
      </p:sp>
      <p:pic>
        <p:nvPicPr>
          <p:cNvPr id="4098" name="Picture 2" descr="Sylvia Wynter - Nottingham Contemporary">
            <a:extLst>
              <a:ext uri="{FF2B5EF4-FFF2-40B4-BE49-F238E27FC236}">
                <a16:creationId xmlns:a16="http://schemas.microsoft.com/office/drawing/2014/main" id="{36AD4C1D-F9CC-AD48-B0CE-941E9E42979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17858" r="1" b="1"/>
          <a:stretch/>
        </p:blipFill>
        <p:spPr bwMode="auto">
          <a:xfrm>
            <a:off x="6525453" y="1"/>
            <a:ext cx="5666547" cy="3398024"/>
          </a:xfrm>
          <a:prstGeom prst="rect">
            <a:avLst/>
          </a:prstGeom>
          <a:noFill/>
          <a:extLst>
            <a:ext uri="{909E8E84-426E-40DD-AFC4-6F175D3DCCD1}">
              <a14:hiddenFill xmlns:a14="http://schemas.microsoft.com/office/drawing/2010/main">
                <a:solidFill>
                  <a:srgbClr val="FFFFFF"/>
                </a:solidFill>
              </a14:hiddenFill>
            </a:ext>
          </a:extLst>
        </p:spPr>
      </p:pic>
      <p:cxnSp>
        <p:nvCxnSpPr>
          <p:cNvPr id="4109" name="Straight Connector 4108">
            <a:extLst>
              <a:ext uri="{FF2B5EF4-FFF2-40B4-BE49-F238E27FC236}">
                <a16:creationId xmlns:a16="http://schemas.microsoft.com/office/drawing/2014/main" id="{CA240C79-242E-4918-9F28-B101847D1CC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522277" y="3386960"/>
            <a:ext cx="5669723"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11" name="Straight Connector 4110">
            <a:extLst>
              <a:ext uri="{FF2B5EF4-FFF2-40B4-BE49-F238E27FC236}">
                <a16:creationId xmlns:a16="http://schemas.microsoft.com/office/drawing/2014/main" id="{F11AD06B-AB20-4097-8606-5DA00DBACE8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4027" y="5707672"/>
            <a:ext cx="4713997"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4100" name="Picture 4" descr="ccindex iw — Savacou">
            <a:extLst>
              <a:ext uri="{FF2B5EF4-FFF2-40B4-BE49-F238E27FC236}">
                <a16:creationId xmlns:a16="http://schemas.microsoft.com/office/drawing/2014/main" id="{76BAD28D-8A8C-E95B-7EF8-061450285F8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28221" r="2" b="25535"/>
          <a:stretch/>
        </p:blipFill>
        <p:spPr bwMode="auto">
          <a:xfrm>
            <a:off x="6522277" y="3398024"/>
            <a:ext cx="5669723" cy="34690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602113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F46216B-77A9-411A-B9D3-5023FCB70208}"/>
    </a:ext>
  </a:extLst>
</a:theme>
</file>

<file path=docProps/app.xml><?xml version="1.0" encoding="utf-8"?>
<Properties xmlns="http://schemas.openxmlformats.org/officeDocument/2006/extended-properties" xmlns:vt="http://schemas.openxmlformats.org/officeDocument/2006/docPropsVTypes">
  <TotalTime>19391</TotalTime>
  <Words>2376</Words>
  <Application>Microsoft Office PowerPoint</Application>
  <PresentationFormat>Widescreen</PresentationFormat>
  <Paragraphs>74</Paragraphs>
  <Slides>29</Slides>
  <Notes>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29</vt:i4>
      </vt:variant>
    </vt:vector>
  </HeadingPairs>
  <TitlesOfParts>
    <vt:vector size="37" baseType="lpstr">
      <vt:lpstr>Aptos</vt:lpstr>
      <vt:lpstr>Aptos Display</vt:lpstr>
      <vt:lpstr>Arial</vt:lpstr>
      <vt:lpstr>Calibri</vt:lpstr>
      <vt:lpstr>Calibri Light</vt:lpstr>
      <vt:lpstr>Times New Roman</vt:lpstr>
      <vt:lpstr>Office Theme</vt:lpstr>
      <vt:lpstr>1_Office Theme</vt:lpstr>
      <vt:lpstr>Week 2: Plot and Plantation:  Representing Caribbean History and Literature </vt:lpstr>
      <vt:lpstr>PowerPoint Presentation</vt:lpstr>
      <vt:lpstr>PowerPoint Presentation</vt:lpstr>
      <vt:lpstr>C. L. R. James, Preface to The Black Jacobins (1938): </vt:lpstr>
      <vt:lpstr>PowerPoint Presentation</vt:lpstr>
      <vt:lpstr>PowerPoint Presentation</vt:lpstr>
      <vt:lpstr>PowerPoint Presentation</vt:lpstr>
      <vt:lpstr>PowerPoint Presentation</vt:lpstr>
      <vt:lpstr>PowerPoint Presentation</vt:lpstr>
      <vt:lpstr>PowerPoint Presentation</vt:lpstr>
      <vt:lpstr>Sylvia Wynter, Plot and Plantation: </vt:lpstr>
      <vt:lpstr>PowerPoint Presentation</vt:lpstr>
      <vt:lpstr>PowerPoint Presentation</vt:lpstr>
      <vt:lpstr> </vt:lpstr>
      <vt:lpstr>PowerPoint Presentation</vt:lpstr>
      <vt:lpstr>PowerPoint Presentation</vt:lpstr>
      <vt:lpstr>PowerPoint Presentation</vt:lpstr>
      <vt:lpstr>PowerPoint Presentation</vt:lpstr>
      <vt:lpstr>PowerPoint Presentation</vt:lpstr>
      <vt:lpstr>Inter-American Commission on Human Rights: Thematic hearing on “Impact of Extractive Industries on Human Rights and Climate Change in the Caribbean,” October 26, 2021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Michael Niblett</dc:creator>
  <cp:lastModifiedBy>Niblett, Michael</cp:lastModifiedBy>
  <cp:revision>7</cp:revision>
  <dcterms:created xsi:type="dcterms:W3CDTF">2024-09-19T11:22:40Z</dcterms:created>
  <dcterms:modified xsi:type="dcterms:W3CDTF">2024-10-07T12:00:45Z</dcterms:modified>
</cp:coreProperties>
</file>