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v" ContentType="video/x-ms-wmv"/>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72" r:id="rId3"/>
    <p:sldId id="270" r:id="rId4"/>
    <p:sldId id="273" r:id="rId5"/>
    <p:sldId id="286" r:id="rId6"/>
    <p:sldId id="274" r:id="rId7"/>
    <p:sldId id="275" r:id="rId8"/>
    <p:sldId id="276" r:id="rId9"/>
    <p:sldId id="278" r:id="rId10"/>
    <p:sldId id="287" r:id="rId11"/>
    <p:sldId id="288" r:id="rId12"/>
    <p:sldId id="289" r:id="rId13"/>
    <p:sldId id="290" r:id="rId14"/>
    <p:sldId id="294" r:id="rId15"/>
    <p:sldId id="292" r:id="rId16"/>
    <p:sldId id="293" r:id="rId17"/>
    <p:sldId id="295" r:id="rId18"/>
    <p:sldId id="296" r:id="rId19"/>
    <p:sldId id="29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83" d="100"/>
          <a:sy n="83" d="100"/>
        </p:scale>
        <p:origin x="686" y="7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F5A71-5E19-3E6A-47D2-82E23EAD20F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6D74C3FA-96E0-41D2-5F68-E6B88878230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FD5FF55-B601-5DEC-DE11-A626DA06204B}"/>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5" name="Footer Placeholder 4">
            <a:extLst>
              <a:ext uri="{FF2B5EF4-FFF2-40B4-BE49-F238E27FC236}">
                <a16:creationId xmlns:a16="http://schemas.microsoft.com/office/drawing/2014/main" id="{670C0FEF-8040-081D-6E26-32939CE2FE9A}"/>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AC4AD67-E7C9-20ED-CA3A-3160E8D3D90F}"/>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19549345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CB4EB3-7E8A-CB04-3B0D-0DD23D8BCA56}"/>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3F8E1180-E89A-9F29-FDEC-BBB7540896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3059F4E6-8726-26E3-4291-DB5CB180A69C}"/>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5" name="Footer Placeholder 4">
            <a:extLst>
              <a:ext uri="{FF2B5EF4-FFF2-40B4-BE49-F238E27FC236}">
                <a16:creationId xmlns:a16="http://schemas.microsoft.com/office/drawing/2014/main" id="{6F55B716-76C2-64E2-17AE-F6544E2EBAB5}"/>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B8507010-CC7A-63A7-15ED-031DDBF6F229}"/>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9570692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4BBE6B08-603F-4931-0656-F431D765E7B4}"/>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180A71E4-9414-1134-D990-C1853581514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6449B0F9-2B93-9CFE-E93B-D8CCBD56FB6A}"/>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5" name="Footer Placeholder 4">
            <a:extLst>
              <a:ext uri="{FF2B5EF4-FFF2-40B4-BE49-F238E27FC236}">
                <a16:creationId xmlns:a16="http://schemas.microsoft.com/office/drawing/2014/main" id="{08678D9C-825F-DC0A-4993-93F8E354909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8A103845-BF34-B05F-BCE6-C58CB88016EC}"/>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4116292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6FD7E7-3094-4412-A682-9EAE1DE8E8C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01F099D3-2CC1-EAFB-6BF8-10D1EA528A6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93EDAA67-DADE-6F2A-A6B9-3187321EFED7}"/>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5" name="Footer Placeholder 4">
            <a:extLst>
              <a:ext uri="{FF2B5EF4-FFF2-40B4-BE49-F238E27FC236}">
                <a16:creationId xmlns:a16="http://schemas.microsoft.com/office/drawing/2014/main" id="{9DF854FD-97CE-AB1F-FF1A-906635C4A37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9756576-6AB0-8F35-8334-A6B92FCB2992}"/>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4976998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F044B-BE69-D46E-3FE3-E54F933379C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3E39359A-21E4-61B5-6395-D8E3132FB15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4C15529-D2F1-157E-0D11-A2CB3696994A}"/>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5" name="Footer Placeholder 4">
            <a:extLst>
              <a:ext uri="{FF2B5EF4-FFF2-40B4-BE49-F238E27FC236}">
                <a16:creationId xmlns:a16="http://schemas.microsoft.com/office/drawing/2014/main" id="{387BEBAF-A250-002A-3149-33F5738FE6A9}"/>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5F12D52-67AD-D991-4BCC-DAFF8B27105D}"/>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8362478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0C4F7D-F88B-B1EA-6140-1B4003A4CAF6}"/>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E604523D-28C5-FF82-AA63-0AE18BE3EFA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0E0894D8-09FC-1810-EC37-45952E9CC300}"/>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29A30088-B051-7E02-943A-9672BFDEA475}"/>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6" name="Footer Placeholder 5">
            <a:extLst>
              <a:ext uri="{FF2B5EF4-FFF2-40B4-BE49-F238E27FC236}">
                <a16:creationId xmlns:a16="http://schemas.microsoft.com/office/drawing/2014/main" id="{35827254-8DAE-1292-D1D1-12212917AB87}"/>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F1029A2F-47D6-1CB5-CA84-989608C06C0A}"/>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34081891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7C848-0626-5482-2F19-244AF57EEC84}"/>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08BCB31B-00C8-A144-71C7-FD85DE373A3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ABCABB1-5CC0-286F-0B3F-3433E99BC460}"/>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A79D4123-8B07-A2D3-4408-AA406DEBA55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AE5CE2-5E33-19EF-A11B-2F9E628D8A7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8BCB481C-95AC-7440-7326-072710BCCE61}"/>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8" name="Footer Placeholder 7">
            <a:extLst>
              <a:ext uri="{FF2B5EF4-FFF2-40B4-BE49-F238E27FC236}">
                <a16:creationId xmlns:a16="http://schemas.microsoft.com/office/drawing/2014/main" id="{ABB092A5-9A95-FC20-18A1-059CA2E612CD}"/>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900A1D68-00C1-5CEE-B1D6-02BC96AC7E89}"/>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1333942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176CF8-B0F2-3992-472D-DB59B77C5C2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DFC98665-E001-C2C5-F229-AC9B25396145}"/>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4" name="Footer Placeholder 3">
            <a:extLst>
              <a:ext uri="{FF2B5EF4-FFF2-40B4-BE49-F238E27FC236}">
                <a16:creationId xmlns:a16="http://schemas.microsoft.com/office/drawing/2014/main" id="{49A95965-6049-80F2-0FB4-CC709CCB5373}"/>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DC8190C0-E385-2961-C445-349A0EF3899C}"/>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1814672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5FD163F-C437-5239-3A08-707DD8FFC55A}"/>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3" name="Footer Placeholder 2">
            <a:extLst>
              <a:ext uri="{FF2B5EF4-FFF2-40B4-BE49-F238E27FC236}">
                <a16:creationId xmlns:a16="http://schemas.microsoft.com/office/drawing/2014/main" id="{50AB9AAD-BBAA-5D2B-7352-4603B3F151E4}"/>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114AFFD0-32EF-D31D-7A4F-0BB8F5320657}"/>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395235965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E53175-5953-7CD8-7722-C5BC091F694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EDF499C1-8B1B-D2AD-E1DB-F6F1200520E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840113F3-0CAF-CB70-A94C-63A61E4A32E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06E4EE9B-851A-1C1A-0C7C-CBD7E8729DB5}"/>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6" name="Footer Placeholder 5">
            <a:extLst>
              <a:ext uri="{FF2B5EF4-FFF2-40B4-BE49-F238E27FC236}">
                <a16:creationId xmlns:a16="http://schemas.microsoft.com/office/drawing/2014/main" id="{BFEC6A54-4E5C-F91A-A137-F367AFA7936D}"/>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3E020C46-FE86-8CD7-91A6-6BE55DC35CB8}"/>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11176616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3D6647-014A-BB74-D87C-46F180CEB40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E3A34355-E2AB-9853-54CD-0D6FA2A7B78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93140FD0-9B94-956B-1FA3-3262A7BA43A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7865893-7A45-C105-41EF-AFB5675BBB37}"/>
              </a:ext>
            </a:extLst>
          </p:cNvPr>
          <p:cNvSpPr>
            <a:spLocks noGrp="1"/>
          </p:cNvSpPr>
          <p:nvPr>
            <p:ph type="dt" sz="half" idx="10"/>
          </p:nvPr>
        </p:nvSpPr>
        <p:spPr/>
        <p:txBody>
          <a:bodyPr/>
          <a:lstStyle/>
          <a:p>
            <a:fld id="{94493E4F-91F2-4DEF-ADAB-E73EB2F5F658}" type="datetimeFigureOut">
              <a:rPr lang="en-GB" smtClean="0"/>
              <a:t>13/10/2024</a:t>
            </a:fld>
            <a:endParaRPr lang="en-GB"/>
          </a:p>
        </p:txBody>
      </p:sp>
      <p:sp>
        <p:nvSpPr>
          <p:cNvPr id="6" name="Footer Placeholder 5">
            <a:extLst>
              <a:ext uri="{FF2B5EF4-FFF2-40B4-BE49-F238E27FC236}">
                <a16:creationId xmlns:a16="http://schemas.microsoft.com/office/drawing/2014/main" id="{DEBAF49B-1D21-5640-B597-E63B0CE76701}"/>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EECF3D88-9D37-5A5F-B0E1-94AA5E386008}"/>
              </a:ext>
            </a:extLst>
          </p:cNvPr>
          <p:cNvSpPr>
            <a:spLocks noGrp="1"/>
          </p:cNvSpPr>
          <p:nvPr>
            <p:ph type="sldNum" sz="quarter" idx="12"/>
          </p:nvPr>
        </p:nvSpPr>
        <p:spPr/>
        <p:txBody>
          <a:bodyPr/>
          <a:lstStyle/>
          <a:p>
            <a:fld id="{895ABD22-2EA8-40B3-AA89-C66019893E88}" type="slidenum">
              <a:rPr lang="en-GB" smtClean="0"/>
              <a:t>‹#›</a:t>
            </a:fld>
            <a:endParaRPr lang="en-GB"/>
          </a:p>
        </p:txBody>
      </p:sp>
    </p:spTree>
    <p:extLst>
      <p:ext uri="{BB962C8B-B14F-4D97-AF65-F5344CB8AC3E}">
        <p14:creationId xmlns:p14="http://schemas.microsoft.com/office/powerpoint/2010/main" val="21766100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315A8C-91BE-2E55-4D1D-04A5F330926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8693BFE9-7283-2E0C-FB0F-A2DAD237508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196033A-3116-34BD-CDF4-DDC3A14A29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493E4F-91F2-4DEF-ADAB-E73EB2F5F658}" type="datetimeFigureOut">
              <a:rPr lang="en-GB" smtClean="0"/>
              <a:t>13/10/2024</a:t>
            </a:fld>
            <a:endParaRPr lang="en-GB"/>
          </a:p>
        </p:txBody>
      </p:sp>
      <p:sp>
        <p:nvSpPr>
          <p:cNvPr id="5" name="Footer Placeholder 4">
            <a:extLst>
              <a:ext uri="{FF2B5EF4-FFF2-40B4-BE49-F238E27FC236}">
                <a16:creationId xmlns:a16="http://schemas.microsoft.com/office/drawing/2014/main" id="{7E165889-2D99-6F72-1371-C9246BE32FA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19650E2-395E-7823-F09F-D99CE6FE731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95ABD22-2EA8-40B3-AA89-C66019893E88}" type="slidenum">
              <a:rPr lang="en-GB" smtClean="0"/>
              <a:t>‹#›</a:t>
            </a:fld>
            <a:endParaRPr lang="en-GB"/>
          </a:p>
        </p:txBody>
      </p:sp>
    </p:spTree>
    <p:extLst>
      <p:ext uri="{BB962C8B-B14F-4D97-AF65-F5344CB8AC3E}">
        <p14:creationId xmlns:p14="http://schemas.microsoft.com/office/powerpoint/2010/main" val="123020244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wmv"/><Relationship Id="rId1" Type="http://schemas.microsoft.com/office/2007/relationships/media" Target="../media/media1.wmv"/><Relationship Id="rId4" Type="http://schemas.openxmlformats.org/officeDocument/2006/relationships/image" Target="../media/image10.png"/></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1" name="Rectangle 1030">
            <a:extLst>
              <a:ext uri="{FF2B5EF4-FFF2-40B4-BE49-F238E27FC236}">
                <a16:creationId xmlns:a16="http://schemas.microsoft.com/office/drawing/2014/main" id="{9AA72BD9-2C5A-4EDC-931F-5AA08EACA0F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Wayne Chen on X: &quot;“You put it down, and in a hundred years' time someone  might read it, whereas if you just said it, it could be lost.” Erna Brodber,  Legendary #Jamaican">
            <a:extLst>
              <a:ext uri="{FF2B5EF4-FFF2-40B4-BE49-F238E27FC236}">
                <a16:creationId xmlns:a16="http://schemas.microsoft.com/office/drawing/2014/main" id="{19EF4CF9-1B9D-E892-5531-05A604F3085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6694" r="9090" b="5873"/>
          <a:stretch/>
        </p:blipFill>
        <p:spPr bwMode="auto">
          <a:xfrm>
            <a:off x="3522468" y="10"/>
            <a:ext cx="8669532" cy="6857990"/>
          </a:xfrm>
          <a:prstGeom prst="rect">
            <a:avLst/>
          </a:prstGeom>
          <a:noFill/>
          <a:extLst>
            <a:ext uri="{909E8E84-426E-40DD-AFC4-6F175D3DCCD1}">
              <a14:hiddenFill xmlns:a14="http://schemas.microsoft.com/office/drawing/2010/main">
                <a:solidFill>
                  <a:srgbClr val="FFFFFF"/>
                </a:solidFill>
              </a14:hiddenFill>
            </a:ext>
          </a:extLst>
        </p:spPr>
      </p:pic>
      <p:sp>
        <p:nvSpPr>
          <p:cNvPr id="1033" name="Rectangle 1032">
            <a:extLst>
              <a:ext uri="{FF2B5EF4-FFF2-40B4-BE49-F238E27FC236}">
                <a16:creationId xmlns:a16="http://schemas.microsoft.com/office/drawing/2014/main" id="{DD3981AC-7B61-4947-BCF3-F7AA7FA385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 y="0"/>
            <a:ext cx="9756601" cy="6858000"/>
          </a:xfrm>
          <a:prstGeom prst="rect">
            <a:avLst/>
          </a:prstGeom>
          <a:gradFill>
            <a:gsLst>
              <a:gs pos="58000">
                <a:schemeClr val="tx1"/>
              </a:gs>
              <a:gs pos="35000">
                <a:schemeClr val="tx1">
                  <a:alpha val="78000"/>
                </a:schemeClr>
              </a:gs>
              <a:gs pos="19000">
                <a:schemeClr val="tx1">
                  <a:alpha val="38000"/>
                </a:schemeClr>
              </a:gs>
              <a:gs pos="0">
                <a:schemeClr val="tx1">
                  <a:alpha val="0"/>
                </a:schemeClr>
              </a:gs>
              <a:gs pos="100000">
                <a:schemeClr val="tx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371094" y="1161288"/>
            <a:ext cx="3438144" cy="1124712"/>
          </a:xfrm>
        </p:spPr>
        <p:txBody>
          <a:bodyPr vert="horz" lIns="91440" tIns="45720" rIns="91440" bIns="45720" rtlCol="0" anchor="b">
            <a:normAutofit/>
          </a:bodyPr>
          <a:lstStyle/>
          <a:p>
            <a:r>
              <a:rPr lang="en-US" sz="2800" b="1">
                <a:solidFill>
                  <a:schemeClr val="bg1"/>
                </a:solidFill>
              </a:rPr>
              <a:t>Erna Brodber</a:t>
            </a:r>
          </a:p>
        </p:txBody>
      </p:sp>
      <p:sp>
        <p:nvSpPr>
          <p:cNvPr id="1038" name="Rectangle 1037">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1037" name="Rectangle 1036">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00984" cy="9144"/>
          </a:xfrm>
          <a:prstGeom prst="rect">
            <a:avLst/>
          </a:prstGeom>
          <a:solidFill>
            <a:schemeClr val="tx1"/>
          </a:solidFill>
          <a:ln w="31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Content Placeholder 6">
            <a:extLst>
              <a:ext uri="{FF2B5EF4-FFF2-40B4-BE49-F238E27FC236}">
                <a16:creationId xmlns:a16="http://schemas.microsoft.com/office/drawing/2014/main" id="{076C22DE-A4EC-E416-8D22-91625DDDA3F8}"/>
              </a:ext>
            </a:extLst>
          </p:cNvPr>
          <p:cNvSpPr>
            <a:spLocks noGrp="1"/>
          </p:cNvSpPr>
          <p:nvPr>
            <p:ph idx="1"/>
          </p:nvPr>
        </p:nvSpPr>
        <p:spPr>
          <a:xfrm>
            <a:off x="371094" y="2718054"/>
            <a:ext cx="3438906" cy="3207258"/>
          </a:xfrm>
        </p:spPr>
        <p:txBody>
          <a:bodyPr vert="horz" lIns="91440" tIns="45720" rIns="91440" bIns="45720" rtlCol="0" anchor="t">
            <a:normAutofit/>
          </a:bodyPr>
          <a:lstStyle/>
          <a:p>
            <a:pPr marL="0" indent="0">
              <a:buNone/>
            </a:pPr>
            <a:r>
              <a:rPr lang="en-US" sz="1700" b="1" i="1" dirty="0" err="1">
                <a:solidFill>
                  <a:schemeClr val="bg1"/>
                </a:solidFill>
              </a:rPr>
              <a:t>Myal</a:t>
            </a:r>
            <a:r>
              <a:rPr lang="en-US" sz="1700" b="1" i="1" dirty="0">
                <a:solidFill>
                  <a:schemeClr val="bg1"/>
                </a:solidFill>
              </a:rPr>
              <a:t> </a:t>
            </a:r>
            <a:r>
              <a:rPr lang="en-US" sz="1700" b="1" dirty="0">
                <a:solidFill>
                  <a:schemeClr val="bg1"/>
                </a:solidFill>
              </a:rPr>
              <a:t>(1988)</a:t>
            </a:r>
            <a:endParaRPr lang="en-US" sz="1700" b="1" i="1" dirty="0">
              <a:solidFill>
                <a:schemeClr val="bg1"/>
              </a:solidFill>
            </a:endParaRPr>
          </a:p>
          <a:p>
            <a:endParaRPr lang="en-US" sz="1700" dirty="0">
              <a:solidFill>
                <a:schemeClr val="bg1"/>
              </a:solidFill>
            </a:endParaRPr>
          </a:p>
        </p:txBody>
      </p:sp>
    </p:spTree>
    <p:extLst>
      <p:ext uri="{BB962C8B-B14F-4D97-AF65-F5344CB8AC3E}">
        <p14:creationId xmlns:p14="http://schemas.microsoft.com/office/powerpoint/2010/main" val="24100284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33" name="Rectangle 1032">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itle 1">
            <a:extLst>
              <a:ext uri="{FF2B5EF4-FFF2-40B4-BE49-F238E27FC236}">
                <a16:creationId xmlns:a16="http://schemas.microsoft.com/office/drawing/2014/main" id="{985FDE70-7DCF-751F-C0B6-18C3E644668B}"/>
              </a:ext>
            </a:extLst>
          </p:cNvPr>
          <p:cNvSpPr>
            <a:spLocks noGrp="1"/>
          </p:cNvSpPr>
          <p:nvPr>
            <p:ph type="title"/>
          </p:nvPr>
        </p:nvSpPr>
        <p:spPr>
          <a:xfrm>
            <a:off x="838200" y="448721"/>
            <a:ext cx="4707671" cy="1225650"/>
          </a:xfrm>
        </p:spPr>
        <p:txBody>
          <a:bodyPr anchor="b">
            <a:normAutofit/>
          </a:bodyPr>
          <a:lstStyle/>
          <a:p>
            <a:endParaRPr lang="en-GB" sz="3800">
              <a:solidFill>
                <a:schemeClr val="bg1"/>
              </a:solidFill>
            </a:endParaRPr>
          </a:p>
        </p:txBody>
      </p:sp>
      <p:cxnSp>
        <p:nvCxnSpPr>
          <p:cNvPr id="1035" name="Straight Connector 1034">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1873"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20C49A2-A99C-BAA8-DB8F-40C66CDC4F46}"/>
              </a:ext>
            </a:extLst>
          </p:cNvPr>
          <p:cNvSpPr>
            <a:spLocks noGrp="1"/>
          </p:cNvSpPr>
          <p:nvPr>
            <p:ph idx="1"/>
          </p:nvPr>
        </p:nvSpPr>
        <p:spPr>
          <a:xfrm>
            <a:off x="897769" y="1909192"/>
            <a:ext cx="4586513" cy="3647710"/>
          </a:xfrm>
        </p:spPr>
        <p:txBody>
          <a:bodyPr>
            <a:normAutofit/>
          </a:bodyPr>
          <a:lstStyle/>
          <a:p>
            <a:r>
              <a:rPr lang="en-GB" sz="2000" dirty="0">
                <a:solidFill>
                  <a:schemeClr val="bg1"/>
                </a:solidFill>
              </a:rPr>
              <a:t>Ella experiences psychic dislocation and a traumatic breakdown prior to her reintegration into a local “community of healers who draw on knowledge and rituals outside of conventional Western cosmology” (O’Callaghan, “Writing States of Independence,” </a:t>
            </a:r>
            <a:r>
              <a:rPr lang="en-GB" sz="2000" i="1" dirty="0" err="1">
                <a:solidFill>
                  <a:schemeClr val="bg1"/>
                </a:solidFill>
              </a:rPr>
              <a:t>Kunapipi</a:t>
            </a:r>
            <a:r>
              <a:rPr lang="en-GB" sz="2000" dirty="0">
                <a:solidFill>
                  <a:schemeClr val="bg1"/>
                </a:solidFill>
              </a:rPr>
              <a:t>, 2012: 67).</a:t>
            </a:r>
          </a:p>
        </p:txBody>
      </p:sp>
      <p:cxnSp>
        <p:nvCxnSpPr>
          <p:cNvPr id="1037" name="Straight Connector 1036">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834027"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1028" name="Picture 4" descr="Myal: Amazon.co.uk: Brodber, Erna: 9781478623113: Books">
            <a:extLst>
              <a:ext uri="{FF2B5EF4-FFF2-40B4-BE49-F238E27FC236}">
                <a16:creationId xmlns:a16="http://schemas.microsoft.com/office/drawing/2014/main" id="{75C05D16-D702-4962-D06C-C2415E45977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25453" y="0"/>
            <a:ext cx="4714875"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535016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E5866B8D-6867-C061-FB79-F868CF883EBD}"/>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955426AD-CEAC-C07F-4B79-5CEF73E70421}"/>
              </a:ext>
            </a:extLst>
          </p:cNvPr>
          <p:cNvSpPr>
            <a:spLocks noGrp="1"/>
          </p:cNvSpPr>
          <p:nvPr>
            <p:ph idx="1"/>
          </p:nvPr>
        </p:nvSpPr>
        <p:spPr>
          <a:xfrm>
            <a:off x="1052945" y="2141534"/>
            <a:ext cx="9746388" cy="3783567"/>
          </a:xfrm>
        </p:spPr>
        <p:txBody>
          <a:bodyPr>
            <a:normAutofit fontScale="92500" lnSpcReduction="10000"/>
          </a:bodyPr>
          <a:lstStyle/>
          <a:p>
            <a:r>
              <a:rPr lang="en-GB" sz="2000" dirty="0">
                <a:solidFill>
                  <a:schemeClr val="bg1"/>
                </a:solidFill>
              </a:rPr>
              <a:t>“</a:t>
            </a:r>
            <a:r>
              <a:rPr lang="en-GB" sz="2000" dirty="0" err="1">
                <a:solidFill>
                  <a:schemeClr val="bg1"/>
                </a:solidFill>
              </a:rPr>
              <a:t>Myalism</a:t>
            </a:r>
            <a:r>
              <a:rPr lang="en-GB" sz="2000" dirty="0">
                <a:solidFill>
                  <a:schemeClr val="bg1"/>
                </a:solidFill>
              </a:rPr>
              <a:t> emerged in eighteenth-century Jamaica as a Pan-African religious movement designed to protect slaves against European ‘sorcery’. A syncretic and hybrid religious form, </a:t>
            </a:r>
            <a:r>
              <a:rPr lang="en-GB" sz="2000" dirty="0" err="1">
                <a:solidFill>
                  <a:schemeClr val="bg1"/>
                </a:solidFill>
              </a:rPr>
              <a:t>Myalism</a:t>
            </a:r>
            <a:r>
              <a:rPr lang="en-GB" sz="2000" dirty="0">
                <a:solidFill>
                  <a:schemeClr val="bg1"/>
                </a:solidFill>
              </a:rPr>
              <a:t> combined characteristics of Central African religious thought with Baptist practices.” (Andrea Davis in </a:t>
            </a:r>
            <a:r>
              <a:rPr lang="en-GB" sz="2000" i="1" dirty="0">
                <a:solidFill>
                  <a:schemeClr val="bg1"/>
                </a:solidFill>
              </a:rPr>
              <a:t>The </a:t>
            </a:r>
            <a:r>
              <a:rPr lang="en-GB" sz="2000" i="1" dirty="0" err="1">
                <a:solidFill>
                  <a:schemeClr val="bg1"/>
                </a:solidFill>
              </a:rPr>
              <a:t>Encyclopedia</a:t>
            </a:r>
            <a:r>
              <a:rPr lang="en-GB" sz="2000" i="1" dirty="0">
                <a:solidFill>
                  <a:schemeClr val="bg1"/>
                </a:solidFill>
              </a:rPr>
              <a:t> of Caribbean Religions: Volume 1</a:t>
            </a:r>
            <a:r>
              <a:rPr lang="en-GB" sz="2000" dirty="0">
                <a:solidFill>
                  <a:schemeClr val="bg1"/>
                </a:solidFill>
              </a:rPr>
              <a:t>, ed. Patrick Taylor et al., p. 534)</a:t>
            </a:r>
          </a:p>
          <a:p>
            <a:endParaRPr lang="en-GB" sz="2000" dirty="0">
              <a:solidFill>
                <a:schemeClr val="bg1"/>
              </a:solidFill>
            </a:endParaRPr>
          </a:p>
          <a:p>
            <a:r>
              <a:rPr lang="en-GB" sz="2000" dirty="0">
                <a:solidFill>
                  <a:schemeClr val="bg1"/>
                </a:solidFill>
              </a:rPr>
              <a:t>“…the many similarities between </a:t>
            </a:r>
            <a:r>
              <a:rPr lang="en-GB" sz="2000" dirty="0" err="1">
                <a:solidFill>
                  <a:schemeClr val="bg1"/>
                </a:solidFill>
              </a:rPr>
              <a:t>Obeah</a:t>
            </a:r>
            <a:r>
              <a:rPr lang="en-GB" sz="2000" dirty="0">
                <a:solidFill>
                  <a:schemeClr val="bg1"/>
                </a:solidFill>
              </a:rPr>
              <a:t> [. . .] and </a:t>
            </a:r>
            <a:r>
              <a:rPr lang="en-GB" sz="2000" dirty="0" err="1">
                <a:solidFill>
                  <a:schemeClr val="bg1"/>
                </a:solidFill>
              </a:rPr>
              <a:t>Myalism</a:t>
            </a:r>
            <a:r>
              <a:rPr lang="en-GB" sz="2000" dirty="0">
                <a:solidFill>
                  <a:schemeClr val="bg1"/>
                </a:solidFill>
              </a:rPr>
              <a:t>. Their </a:t>
            </a:r>
            <a:r>
              <a:rPr lang="en-GB" sz="2000" dirty="0" err="1">
                <a:solidFill>
                  <a:schemeClr val="bg1"/>
                </a:solidFill>
              </a:rPr>
              <a:t>practioners</a:t>
            </a:r>
            <a:r>
              <a:rPr lang="en-GB" sz="2000" dirty="0">
                <a:solidFill>
                  <a:schemeClr val="bg1"/>
                </a:solidFill>
              </a:rPr>
              <a:t>’ skill in herbalism, the healing aspects of both practices, their preparation of fetishes and other objects for the purpose of influencing behaviour, assuring protection, and reaching one’s goals. [. . .] [In </a:t>
            </a:r>
            <a:r>
              <a:rPr lang="en-GB" sz="2000" dirty="0" err="1">
                <a:solidFill>
                  <a:schemeClr val="bg1"/>
                </a:solidFill>
              </a:rPr>
              <a:t>Myalism</a:t>
            </a:r>
            <a:r>
              <a:rPr lang="en-GB" sz="2000" dirty="0">
                <a:solidFill>
                  <a:schemeClr val="bg1"/>
                </a:solidFill>
              </a:rPr>
              <a:t>] the ecstatic trance allows for the possibility of a direct interaction between ancestral spirits and the living, who in turn become the spirits’ vehicles for prophecy, healing, advice, and revenge for those who harmed them while alive” (Fernández Olmos, Margarite and Lizabeth </a:t>
            </a:r>
            <a:r>
              <a:rPr lang="en-GB" sz="2000" dirty="0" err="1">
                <a:solidFill>
                  <a:schemeClr val="bg1"/>
                </a:solidFill>
              </a:rPr>
              <a:t>Paravisini-Gebert</a:t>
            </a:r>
            <a:r>
              <a:rPr lang="en-GB" sz="2000" dirty="0">
                <a:solidFill>
                  <a:schemeClr val="bg1"/>
                </a:solidFill>
              </a:rPr>
              <a:t>, </a:t>
            </a:r>
            <a:r>
              <a:rPr lang="en-GB" sz="2000" i="1" dirty="0">
                <a:solidFill>
                  <a:schemeClr val="bg1"/>
                </a:solidFill>
              </a:rPr>
              <a:t>Creole Religions of the Caribbean: An Introduction from Vodou and Santería to </a:t>
            </a:r>
            <a:r>
              <a:rPr lang="en-GB" sz="2000" i="1" dirty="0" err="1">
                <a:solidFill>
                  <a:schemeClr val="bg1"/>
                </a:solidFill>
              </a:rPr>
              <a:t>Obeah</a:t>
            </a:r>
            <a:r>
              <a:rPr lang="en-GB" sz="2000" i="1" dirty="0">
                <a:solidFill>
                  <a:schemeClr val="bg1"/>
                </a:solidFill>
              </a:rPr>
              <a:t> and </a:t>
            </a:r>
            <a:r>
              <a:rPr lang="en-GB" sz="2000" i="1" dirty="0" err="1">
                <a:solidFill>
                  <a:schemeClr val="bg1"/>
                </a:solidFill>
              </a:rPr>
              <a:t>Espiritismo</a:t>
            </a:r>
            <a:r>
              <a:rPr lang="en-GB" sz="2000" i="1" dirty="0">
                <a:solidFill>
                  <a:schemeClr val="bg1"/>
                </a:solidFill>
              </a:rPr>
              <a:t> </a:t>
            </a:r>
            <a:r>
              <a:rPr lang="en-GB" sz="2000" dirty="0">
                <a:solidFill>
                  <a:schemeClr val="bg1"/>
                </a:solidFill>
              </a:rPr>
              <a:t>(New York: New York UP, 2003), pp. 143-44</a:t>
            </a:r>
          </a:p>
          <a:p>
            <a:endParaRPr lang="en-GB" sz="2000" dirty="0">
              <a:solidFill>
                <a:schemeClr val="bg1"/>
              </a:solidFill>
            </a:endParaRP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99313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6EB3EADA-CD4A-2B79-121E-05FD41AFDA2E}"/>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FB11E27B-E788-AE2B-902E-2583B233F074}"/>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Reverend Simpson: “Separating people from themselves, separating man from his labour. [. . .] Spirit thieves!”</a:t>
            </a:r>
          </a:p>
          <a:p>
            <a:endParaRPr lang="en-GB" sz="2000" dirty="0">
              <a:solidFill>
                <a:schemeClr val="bg1"/>
              </a:solidFill>
            </a:endParaRPr>
          </a:p>
          <a:p>
            <a:r>
              <a:rPr lang="en-GB" sz="2000" dirty="0">
                <a:solidFill>
                  <a:schemeClr val="bg1"/>
                </a:solidFill>
              </a:rPr>
              <a:t>“It is not by chance that there exists in Haiti the myth of the zombie, that is, of the living dead, the man whose mind and soul have been stolen and who has been left only with the ability to work . . . The history of colonization is the process of man’s general zombification. It is also the quest for a </a:t>
            </a:r>
            <a:r>
              <a:rPr lang="en-GB" sz="2000" dirty="0" err="1">
                <a:solidFill>
                  <a:schemeClr val="bg1"/>
                </a:solidFill>
              </a:rPr>
              <a:t>revistalizing</a:t>
            </a:r>
            <a:r>
              <a:rPr lang="en-GB" sz="2000" dirty="0">
                <a:solidFill>
                  <a:schemeClr val="bg1"/>
                </a:solidFill>
              </a:rPr>
              <a:t> salt capable of restoring to man the use of his imagination and culture” (René </a:t>
            </a:r>
            <a:r>
              <a:rPr lang="en-GB" sz="2000" dirty="0" err="1">
                <a:solidFill>
                  <a:schemeClr val="bg1"/>
                </a:solidFill>
              </a:rPr>
              <a:t>Depestre</a:t>
            </a:r>
            <a:r>
              <a:rPr lang="en-GB" sz="2000" dirty="0">
                <a:solidFill>
                  <a:schemeClr val="bg1"/>
                </a:solidFill>
              </a:rPr>
              <a:t>, </a:t>
            </a:r>
            <a:r>
              <a:rPr lang="en-GB" sz="2000" i="1" dirty="0">
                <a:solidFill>
                  <a:schemeClr val="bg1"/>
                </a:solidFill>
              </a:rPr>
              <a:t>Change</a:t>
            </a:r>
            <a:r>
              <a:rPr lang="en-GB" sz="2000" dirty="0">
                <a:solidFill>
                  <a:schemeClr val="bg1"/>
                </a:solidFill>
              </a:rPr>
              <a:t>, 1971, p. 20)</a:t>
            </a:r>
          </a:p>
          <a:p>
            <a:endParaRPr lang="en-GB" sz="2000" dirty="0">
              <a:solidFill>
                <a:schemeClr val="bg1"/>
              </a:solidFill>
            </a:endParaRP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9599733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18B23CBA-202D-D56C-92DB-1D4745F6643F}"/>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2EA569A7-B022-20AE-EB39-797B54FB9819}"/>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“In the Haitian context, the zombie - whether docile or rebellious - is a figure whose roots in the experience of brutal enslavement and exploitation are readily discernible. It bears the marks of extreme human deprivation, as well as, arguably, those of extreme ecological deprivation and of human alienation from the natural environment, now re-shaped by colonial monocultures.” (Kerstin </a:t>
            </a:r>
            <a:r>
              <a:rPr lang="en-GB" sz="2000" dirty="0" err="1">
                <a:solidFill>
                  <a:schemeClr val="bg1"/>
                </a:solidFill>
              </a:rPr>
              <a:t>Oloff</a:t>
            </a:r>
            <a:r>
              <a:rPr lang="en-GB" sz="2000" dirty="0">
                <a:solidFill>
                  <a:schemeClr val="bg1"/>
                </a:solidFill>
              </a:rPr>
              <a:t>, “Greening the Zombie”, </a:t>
            </a:r>
            <a:r>
              <a:rPr lang="en-GB" sz="2000" i="1" dirty="0">
                <a:solidFill>
                  <a:schemeClr val="bg1"/>
                </a:solidFill>
              </a:rPr>
              <a:t>Green Letters</a:t>
            </a:r>
            <a:r>
              <a:rPr lang="en-GB" sz="2000" dirty="0">
                <a:solidFill>
                  <a:schemeClr val="bg1"/>
                </a:solidFill>
              </a:rPr>
              <a:t>, 16 (2012): 34)</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9460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B50E11-269F-E14A-1E31-E71D16ABE608}"/>
              </a:ext>
            </a:extLst>
          </p:cNvPr>
          <p:cNvSpPr>
            <a:spLocks noGrp="1"/>
          </p:cNvSpPr>
          <p:nvPr>
            <p:ph type="title"/>
          </p:nvPr>
        </p:nvSpPr>
        <p:spPr/>
        <p:txBody>
          <a:bodyPr/>
          <a:lstStyle/>
          <a:p>
            <a:endParaRPr lang="en-GB"/>
          </a:p>
        </p:txBody>
      </p:sp>
      <p:pic>
        <p:nvPicPr>
          <p:cNvPr id="3074" name="Picture 2" descr="Bela Lugosi | Classic Horror Movie ...">
            <a:extLst>
              <a:ext uri="{FF2B5EF4-FFF2-40B4-BE49-F238E27FC236}">
                <a16:creationId xmlns:a16="http://schemas.microsoft.com/office/drawing/2014/main" id="{3D5EC620-1B68-E85E-B22C-3DE589725C1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42924" y="365124"/>
            <a:ext cx="5199063" cy="2911475"/>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Zombies on Broadway (1945) - IMDb">
            <a:extLst>
              <a:ext uri="{FF2B5EF4-FFF2-40B4-BE49-F238E27FC236}">
                <a16:creationId xmlns:a16="http://schemas.microsoft.com/office/drawing/2014/main" id="{4E06C294-5FB5-F9CF-AB51-CEF912F29CF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1775" y="0"/>
            <a:ext cx="4646613" cy="6858000"/>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The Zombies of Mora Tau (1957)-- Full ...">
            <a:extLst>
              <a:ext uri="{FF2B5EF4-FFF2-40B4-BE49-F238E27FC236}">
                <a16:creationId xmlns:a16="http://schemas.microsoft.com/office/drawing/2014/main" id="{B6849EFE-BF50-0878-2F71-AB6EFD4CD99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2924" y="3641724"/>
            <a:ext cx="5199063" cy="28126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126376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D5E38A-3596-4D48-97D9-124B134D75AA}"/>
              </a:ext>
            </a:extLst>
          </p:cNvPr>
          <p:cNvSpPr>
            <a:spLocks noGrp="1"/>
          </p:cNvSpPr>
          <p:nvPr>
            <p:ph type="title"/>
          </p:nvPr>
        </p:nvSpPr>
        <p:spPr/>
        <p:txBody>
          <a:bodyPr/>
          <a:lstStyle/>
          <a:p>
            <a:endParaRPr lang="en-GB"/>
          </a:p>
        </p:txBody>
      </p:sp>
      <p:pic>
        <p:nvPicPr>
          <p:cNvPr id="4" name="scene-I Walked with a Zombie (1943)  (1)">
            <a:hlinkClick r:id="" action="ppaction://media"/>
            <a:extLst>
              <a:ext uri="{FF2B5EF4-FFF2-40B4-BE49-F238E27FC236}">
                <a16:creationId xmlns:a16="http://schemas.microsoft.com/office/drawing/2014/main" id="{85A3EC85-FEF8-4738-9D2D-F2D63A64D112}"/>
              </a:ext>
            </a:extLst>
          </p:cNvPr>
          <p:cNvPicPr>
            <a:picLocks noGrp="1" noChangeAspect="1"/>
          </p:cNvPicPr>
          <p:nvPr>
            <p:ph idx="1"/>
            <a:videoFile r:link="rId2"/>
            <p:extLst>
              <p:ext uri="{DAA4B4D4-6D71-4841-9C94-3DE7FCFB9230}">
                <p14:media xmlns:p14="http://schemas.microsoft.com/office/powerpoint/2010/main" r:embed="rId1"/>
              </p:ext>
            </p:extLst>
          </p:nvPr>
        </p:nvPicPr>
        <p:blipFill>
          <a:blip r:embed="rId4"/>
          <a:stretch>
            <a:fillRect/>
          </a:stretch>
        </p:blipFill>
        <p:spPr>
          <a:xfrm>
            <a:off x="971550" y="47625"/>
            <a:ext cx="10382250" cy="6762750"/>
          </a:xfrm>
        </p:spPr>
      </p:pic>
    </p:spTree>
    <p:extLst>
      <p:ext uri="{BB962C8B-B14F-4D97-AF65-F5344CB8AC3E}">
        <p14:creationId xmlns:p14="http://schemas.microsoft.com/office/powerpoint/2010/main" val="2380040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88694"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10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3BC851-E9C9-BB40-CA21-8974BB0C689B}"/>
              </a:ext>
            </a:extLst>
          </p:cNvPr>
          <p:cNvSpPr>
            <a:spLocks noGrp="1"/>
          </p:cNvSpPr>
          <p:nvPr>
            <p:ph type="title"/>
          </p:nvPr>
        </p:nvSpPr>
        <p:spPr/>
        <p:txBody>
          <a:bodyPr/>
          <a:lstStyle/>
          <a:p>
            <a:endParaRPr lang="en-GB" dirty="0"/>
          </a:p>
        </p:txBody>
      </p:sp>
      <p:pic>
        <p:nvPicPr>
          <p:cNvPr id="2052" name="Picture 4" descr="The United States Occupation of Haiti, 1915-1934 : Schmidt, Hans:  Amazon.co.uk: Books">
            <a:extLst>
              <a:ext uri="{FF2B5EF4-FFF2-40B4-BE49-F238E27FC236}">
                <a16:creationId xmlns:a16="http://schemas.microsoft.com/office/drawing/2014/main" id="{FE9C98D7-D564-AA28-8792-D01BA527FB5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02934" y="0"/>
            <a:ext cx="4560887" cy="6858000"/>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a:extLst>
              <a:ext uri="{FF2B5EF4-FFF2-40B4-BE49-F238E27FC236}">
                <a16:creationId xmlns:a16="http://schemas.microsoft.com/office/drawing/2014/main" id="{9070BCE3-E7EB-9399-C11C-B57375F05DE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25771" y="1825625"/>
            <a:ext cx="6389979" cy="3749675"/>
          </a:xfrm>
          <a:prstGeom prst="rect">
            <a:avLst/>
          </a:prstGeom>
          <a:noFill/>
          <a:extLst>
            <a:ext uri="{909E8E84-426E-40DD-AFC4-6F175D3DCCD1}">
              <a14:hiddenFill xmlns:a14="http://schemas.microsoft.com/office/drawing/2010/main">
                <a:solidFill>
                  <a:srgbClr val="FFFFFF"/>
                </a:solidFill>
              </a14:hiddenFill>
            </a:ext>
          </a:extLst>
        </p:spPr>
      </p:pic>
      <p:sp>
        <p:nvSpPr>
          <p:cNvPr id="4" name="Content Placeholder 3">
            <a:extLst>
              <a:ext uri="{FF2B5EF4-FFF2-40B4-BE49-F238E27FC236}">
                <a16:creationId xmlns:a16="http://schemas.microsoft.com/office/drawing/2014/main" id="{4F45BDD3-321B-6422-7396-879281AE58ED}"/>
              </a:ext>
            </a:extLst>
          </p:cNvPr>
          <p:cNvSpPr>
            <a:spLocks noGrp="1"/>
          </p:cNvSpPr>
          <p:nvPr>
            <p:ph idx="1"/>
          </p:nvPr>
        </p:nvSpPr>
        <p:spPr/>
        <p:txBody>
          <a:bodyPr/>
          <a:lstStyle/>
          <a:p>
            <a:endParaRPr lang="en-GB" dirty="0"/>
          </a:p>
        </p:txBody>
      </p:sp>
    </p:spTree>
    <p:extLst>
      <p:ext uri="{BB962C8B-B14F-4D97-AF65-F5344CB8AC3E}">
        <p14:creationId xmlns:p14="http://schemas.microsoft.com/office/powerpoint/2010/main" val="37155272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DC1DC9FD-9711-E864-A618-7A01F73F4406}"/>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AADE6F7-0DB7-6303-97C3-E24F6201828C}"/>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“If the history of Caribbean society is that of a dual relation between plantation and plot, the two poles of which originate in a single historical process, the ambivalence between the two has been and is the distinguishing characteristic of the Caribbean response”  (99)</a:t>
            </a:r>
          </a:p>
          <a:p>
            <a:endParaRPr lang="en-GB" sz="2000" dirty="0">
              <a:solidFill>
                <a:schemeClr val="bg1"/>
              </a:solidFill>
            </a:endParaRPr>
          </a:p>
          <a:p>
            <a:r>
              <a:rPr lang="en-GB" sz="2000" dirty="0">
                <a:solidFill>
                  <a:schemeClr val="bg1"/>
                </a:solidFill>
              </a:rPr>
              <a:t>“around the growing of yam, of food for survival,” the enslaved “created on the plot a folk culture – the basis of a social order [. . .]. This folk culture became a source of cultural guerrilla resistance to the plantation system” (99-100).</a:t>
            </a:r>
          </a:p>
          <a:p>
            <a:endParaRPr lang="en-GB" sz="2000" dirty="0">
              <a:solidFill>
                <a:schemeClr val="bg1"/>
              </a:solidFill>
            </a:endParaRP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230834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78F6AC-0760-DD7C-DD66-0CCA732F4F9B}"/>
              </a:ext>
            </a:extLst>
          </p:cNvPr>
          <p:cNvSpPr>
            <a:spLocks noGrp="1"/>
          </p:cNvSpPr>
          <p:nvPr>
            <p:ph type="title"/>
          </p:nvPr>
        </p:nvSpPr>
        <p:spPr/>
        <p:txBody>
          <a:bodyPr/>
          <a:lstStyle/>
          <a:p>
            <a:endParaRPr lang="en-GB"/>
          </a:p>
        </p:txBody>
      </p:sp>
      <p:pic>
        <p:nvPicPr>
          <p:cNvPr id="4098" name="Picture 2" descr="1919-21: Trinidadian General Strike | libcom.org">
            <a:extLst>
              <a:ext uri="{FF2B5EF4-FFF2-40B4-BE49-F238E27FC236}">
                <a16:creationId xmlns:a16="http://schemas.microsoft.com/office/drawing/2014/main" id="{A4B95562-BA98-0392-3FFD-E8A3B2BCE96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 y="1460500"/>
            <a:ext cx="5749924" cy="431244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Origins of Modern Labour Day">
            <a:extLst>
              <a:ext uri="{FF2B5EF4-FFF2-40B4-BE49-F238E27FC236}">
                <a16:creationId xmlns:a16="http://schemas.microsoft.com/office/drawing/2014/main" id="{6C24FB95-7EC0-C63B-7009-63CA0335733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65302" y="1304132"/>
            <a:ext cx="4964723" cy="48553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4564538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3AF56232-2176-A2D7-33DD-93FD617164DA}"/>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AD3FDA3F-A98E-EC52-A6D2-BF5ABD09B71D}"/>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Carolyn Cooper: </a:t>
            </a:r>
            <a:r>
              <a:rPr lang="en-GB" sz="2000" dirty="0" err="1">
                <a:solidFill>
                  <a:schemeClr val="bg1"/>
                </a:solidFill>
              </a:rPr>
              <a:t>Brodber’s</a:t>
            </a:r>
            <a:r>
              <a:rPr lang="en-GB" sz="2000" dirty="0">
                <a:solidFill>
                  <a:schemeClr val="bg1"/>
                </a:solidFill>
              </a:rPr>
              <a:t> work as characterized by “an interpenetration of scribal and oral literary forms: a modernist, stream-of-consciousness narrative voice holds easy dialogue with the traditional teller of tales, the transmitter of </a:t>
            </a:r>
            <a:r>
              <a:rPr lang="en-GB" sz="2000" dirty="0" err="1">
                <a:solidFill>
                  <a:schemeClr val="bg1"/>
                </a:solidFill>
              </a:rPr>
              <a:t>anansi</a:t>
            </a:r>
            <a:r>
              <a:rPr lang="en-GB" sz="2000" dirty="0">
                <a:solidFill>
                  <a:schemeClr val="bg1"/>
                </a:solidFill>
              </a:rPr>
              <a:t> story, proverb, folk song and dance”</a:t>
            </a:r>
          </a:p>
          <a:p>
            <a:pPr marL="0" indent="0">
              <a:buNone/>
            </a:pPr>
            <a:r>
              <a:rPr lang="en-GB" sz="2000" dirty="0">
                <a:solidFill>
                  <a:schemeClr val="bg1"/>
                </a:solidFill>
              </a:rPr>
              <a:t>	Cooper, “Afro-Jamaican Folk Elements in </a:t>
            </a:r>
            <a:r>
              <a:rPr lang="en-GB" sz="2000" dirty="0" err="1">
                <a:solidFill>
                  <a:schemeClr val="bg1"/>
                </a:solidFill>
              </a:rPr>
              <a:t>Brodber’s</a:t>
            </a:r>
            <a:r>
              <a:rPr lang="en-GB" sz="2000" dirty="0">
                <a:solidFill>
                  <a:schemeClr val="bg1"/>
                </a:solidFill>
              </a:rPr>
              <a:t> Jane and Louisa Will Soon 	Come Home” (</a:t>
            </a:r>
            <a:r>
              <a:rPr lang="en-GB" sz="2000" i="1" dirty="0">
                <a:solidFill>
                  <a:schemeClr val="bg1"/>
                </a:solidFill>
              </a:rPr>
              <a:t>Out of the </a:t>
            </a:r>
            <a:r>
              <a:rPr lang="en-GB" sz="2000" i="1" dirty="0" err="1">
                <a:solidFill>
                  <a:schemeClr val="bg1"/>
                </a:solidFill>
              </a:rPr>
              <a:t>Kumbla</a:t>
            </a:r>
            <a:r>
              <a:rPr lang="en-GB" sz="2000" i="1" dirty="0">
                <a:solidFill>
                  <a:schemeClr val="bg1"/>
                </a:solidFill>
              </a:rPr>
              <a:t>: Caribbean Women and Literature, </a:t>
            </a:r>
            <a:r>
              <a:rPr lang="en-GB" sz="2000" dirty="0">
                <a:solidFill>
                  <a:schemeClr val="bg1"/>
                </a:solidFill>
              </a:rPr>
              <a:t>eds. 	Carole Boyce Davies and Elaine Savory Fido (1990), p. 279).</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96623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p:cNvSpPr>
            <a:spLocks noGrp="1"/>
          </p:cNvSpPr>
          <p:nvPr>
            <p:ph type="title"/>
          </p:nvPr>
        </p:nvSpPr>
        <p:spPr>
          <a:xfrm>
            <a:off x="6963788" y="669925"/>
            <a:ext cx="4800600" cy="1325563"/>
          </a:xfrm>
        </p:spPr>
        <p:txBody>
          <a:bodyPr anchor="b">
            <a:normAutofit/>
          </a:bodyPr>
          <a:lstStyle/>
          <a:p>
            <a:endParaRPr lang="en-GB">
              <a:solidFill>
                <a:schemeClr val="bg1"/>
              </a:solidFill>
            </a:endParaRPr>
          </a:p>
        </p:txBody>
      </p:sp>
      <p:cxnSp>
        <p:nvCxnSpPr>
          <p:cNvPr id="19" name="Straight Connector 18">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963788" y="2026340"/>
            <a:ext cx="510200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1093092" y="669925"/>
            <a:ext cx="10433890" cy="5730874"/>
          </a:xfrm>
        </p:spPr>
        <p:txBody>
          <a:bodyPr>
            <a:normAutofit lnSpcReduction="10000"/>
          </a:bodyPr>
          <a:lstStyle/>
          <a:p>
            <a:pPr>
              <a:buNone/>
            </a:pPr>
            <a:r>
              <a:rPr lang="en-GB" sz="2000" b="1" dirty="0" err="1">
                <a:solidFill>
                  <a:schemeClr val="bg1"/>
                </a:solidFill>
              </a:rPr>
              <a:t>Brodber’s</a:t>
            </a:r>
            <a:r>
              <a:rPr lang="en-GB" sz="2000" b="1" dirty="0">
                <a:solidFill>
                  <a:schemeClr val="bg1"/>
                </a:solidFill>
              </a:rPr>
              <a:t> novels:</a:t>
            </a:r>
          </a:p>
          <a:p>
            <a:r>
              <a:rPr lang="en-GB" sz="2000" b="1" i="1" dirty="0">
                <a:solidFill>
                  <a:schemeClr val="bg1"/>
                </a:solidFill>
              </a:rPr>
              <a:t>Jane and Louisa Will Soon Come Home</a:t>
            </a:r>
            <a:r>
              <a:rPr lang="en-GB" sz="2000" b="1" dirty="0">
                <a:solidFill>
                  <a:schemeClr val="bg1"/>
                </a:solidFill>
              </a:rPr>
              <a:t> (1980)</a:t>
            </a:r>
          </a:p>
          <a:p>
            <a:r>
              <a:rPr lang="en-GB" sz="2000" b="1" i="1" dirty="0" err="1">
                <a:solidFill>
                  <a:schemeClr val="bg1"/>
                </a:solidFill>
              </a:rPr>
              <a:t>Myal</a:t>
            </a:r>
            <a:r>
              <a:rPr lang="en-GB" sz="2000" b="1" dirty="0">
                <a:solidFill>
                  <a:schemeClr val="bg1"/>
                </a:solidFill>
              </a:rPr>
              <a:t> (1988)</a:t>
            </a:r>
          </a:p>
          <a:p>
            <a:r>
              <a:rPr lang="en-GB" sz="2000" b="1" i="1" dirty="0">
                <a:solidFill>
                  <a:schemeClr val="bg1"/>
                </a:solidFill>
              </a:rPr>
              <a:t>Louisiana </a:t>
            </a:r>
            <a:r>
              <a:rPr lang="en-GB" sz="2000" b="1" dirty="0">
                <a:solidFill>
                  <a:schemeClr val="bg1"/>
                </a:solidFill>
              </a:rPr>
              <a:t>(1994)</a:t>
            </a:r>
          </a:p>
          <a:p>
            <a:r>
              <a:rPr lang="en-GB" sz="2000" b="1" i="1" dirty="0">
                <a:solidFill>
                  <a:schemeClr val="bg1"/>
                </a:solidFill>
              </a:rPr>
              <a:t>The Rainmaker’s Mistake </a:t>
            </a:r>
            <a:r>
              <a:rPr lang="en-GB" sz="2000" b="1" dirty="0">
                <a:solidFill>
                  <a:schemeClr val="bg1"/>
                </a:solidFill>
              </a:rPr>
              <a:t>(2007)</a:t>
            </a:r>
          </a:p>
          <a:p>
            <a:r>
              <a:rPr lang="en-GB" sz="2000" b="1" i="1" dirty="0">
                <a:solidFill>
                  <a:schemeClr val="bg1"/>
                </a:solidFill>
              </a:rPr>
              <a:t>Nothing’s Mat </a:t>
            </a:r>
            <a:r>
              <a:rPr lang="en-GB" sz="2000" b="1" dirty="0">
                <a:solidFill>
                  <a:schemeClr val="bg1"/>
                </a:solidFill>
              </a:rPr>
              <a:t>(2014)</a:t>
            </a:r>
          </a:p>
          <a:p>
            <a:pPr marL="0" indent="0">
              <a:buNone/>
            </a:pPr>
            <a:endParaRPr lang="en-GB" sz="2000" b="1" dirty="0">
              <a:solidFill>
                <a:schemeClr val="bg1"/>
              </a:solidFill>
            </a:endParaRPr>
          </a:p>
          <a:p>
            <a:pPr marL="0" indent="0">
              <a:buNone/>
            </a:pPr>
            <a:endParaRPr lang="en-GB" sz="2000" b="1" dirty="0">
              <a:solidFill>
                <a:schemeClr val="bg1"/>
              </a:solidFill>
            </a:endParaRPr>
          </a:p>
          <a:p>
            <a:r>
              <a:rPr lang="en-GB" sz="2000" b="1" dirty="0">
                <a:solidFill>
                  <a:schemeClr val="bg1"/>
                </a:solidFill>
              </a:rPr>
              <a:t>Born 1940 in Woodside, Jamaica</a:t>
            </a:r>
          </a:p>
          <a:p>
            <a:r>
              <a:rPr lang="en-GB" sz="2000" b="1" dirty="0">
                <a:solidFill>
                  <a:schemeClr val="bg1"/>
                </a:solidFill>
              </a:rPr>
              <a:t>Attended University of West Indies; in the 1960s, she won a Ford Foundation pre-doctoral scholarship, enabling her to study at the University of Washington</a:t>
            </a:r>
          </a:p>
          <a:p>
            <a:r>
              <a:rPr lang="en-GB" sz="2000" b="1" dirty="0">
                <a:solidFill>
                  <a:schemeClr val="bg1"/>
                </a:solidFill>
              </a:rPr>
              <a:t>while studying in the United States, </a:t>
            </a:r>
            <a:r>
              <a:rPr lang="en-GB" sz="2000" b="1" dirty="0" err="1">
                <a:solidFill>
                  <a:schemeClr val="bg1"/>
                </a:solidFill>
              </a:rPr>
              <a:t>Brodber</a:t>
            </a:r>
            <a:r>
              <a:rPr lang="en-GB" sz="2000" b="1" dirty="0">
                <a:solidFill>
                  <a:schemeClr val="bg1"/>
                </a:solidFill>
              </a:rPr>
              <a:t> “encountered two powerful forces she had not previously been exposed to: the Black Power and Women’s Liberation movements. Coupled with her early familial indoctrination to the importance of community, these social concerns formed a background for her interest in social research and seeking out those who possess untold stories” (Lichtenstein, 2013).</a:t>
            </a:r>
          </a:p>
          <a:p>
            <a:endParaRPr lang="en-GB" sz="2000" dirty="0">
              <a:solidFill>
                <a:schemeClr val="bg1"/>
              </a:solidFill>
            </a:endParaRPr>
          </a:p>
          <a:p>
            <a:endParaRPr lang="en-GB" sz="2000" b="1" dirty="0">
              <a:solidFill>
                <a:schemeClr val="bg1"/>
              </a:solidFill>
            </a:endParaRPr>
          </a:p>
          <a:p>
            <a:endParaRPr lang="en-GB" sz="2000" b="1" dirty="0">
              <a:solidFill>
                <a:schemeClr val="bg1"/>
              </a:solidFill>
            </a:endParaRPr>
          </a:p>
          <a:p>
            <a:pPr marL="0" indent="0">
              <a:buNone/>
            </a:pPr>
            <a:endParaRPr lang="en-GB" sz="1000" dirty="0">
              <a:solidFill>
                <a:schemeClr val="bg1"/>
              </a:solidFill>
            </a:endParaRPr>
          </a:p>
        </p:txBody>
      </p:sp>
      <p:sp>
        <p:nvSpPr>
          <p:cNvPr id="21" name="Rectangle 20">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3197514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711200" y="1043714"/>
            <a:ext cx="10088133" cy="4881388"/>
          </a:xfrm>
        </p:spPr>
        <p:txBody>
          <a:bodyPr>
            <a:normAutofit lnSpcReduction="10000"/>
          </a:bodyPr>
          <a:lstStyle/>
          <a:p>
            <a:r>
              <a:rPr lang="en-GB" sz="2000" b="1" dirty="0">
                <a:solidFill>
                  <a:schemeClr val="bg1"/>
                </a:solidFill>
              </a:rPr>
              <a:t>1983: established the “</a:t>
            </a:r>
            <a:r>
              <a:rPr lang="en-GB" sz="2000" b="1" dirty="0" err="1">
                <a:solidFill>
                  <a:schemeClr val="bg1"/>
                </a:solidFill>
              </a:rPr>
              <a:t>Blackspace</a:t>
            </a:r>
            <a:r>
              <a:rPr lang="en-GB" sz="2000" b="1" dirty="0">
                <a:solidFill>
                  <a:schemeClr val="bg1"/>
                </a:solidFill>
              </a:rPr>
              <a:t>” project, a centre for the study of Africa and the Diaspora which aims to provide a “refuge for working, thinking, politically and culturally engaged creative black people”</a:t>
            </a:r>
          </a:p>
          <a:p>
            <a:endParaRPr lang="en-GB" sz="2000" b="1" dirty="0">
              <a:solidFill>
                <a:schemeClr val="bg1"/>
              </a:solidFill>
            </a:endParaRPr>
          </a:p>
          <a:p>
            <a:r>
              <a:rPr lang="en-GB" sz="2000" b="1" dirty="0" err="1">
                <a:solidFill>
                  <a:schemeClr val="bg1"/>
                </a:solidFill>
              </a:rPr>
              <a:t>Blackspace</a:t>
            </a:r>
            <a:r>
              <a:rPr lang="en-GB" sz="2000" b="1" dirty="0">
                <a:solidFill>
                  <a:schemeClr val="bg1"/>
                </a:solidFill>
              </a:rPr>
              <a:t> provides “an informal summer programme devoted to educating the younger children in the community” and has also produced such publications as </a:t>
            </a:r>
            <a:r>
              <a:rPr lang="en-GB" sz="2000" b="1" i="1" dirty="0">
                <a:solidFill>
                  <a:schemeClr val="bg1"/>
                </a:solidFill>
              </a:rPr>
              <a:t>The People of My Jamaican Village, 1817-1948</a:t>
            </a:r>
            <a:r>
              <a:rPr lang="en-GB" sz="2000" b="1" dirty="0">
                <a:solidFill>
                  <a:schemeClr val="bg1"/>
                </a:solidFill>
              </a:rPr>
              <a:t> (1999), which was later expanded into the more detailed 2004 work </a:t>
            </a:r>
            <a:r>
              <a:rPr lang="en-GB" sz="2000" b="1" i="1" dirty="0">
                <a:solidFill>
                  <a:schemeClr val="bg1"/>
                </a:solidFill>
              </a:rPr>
              <a:t>Woodside, Pear Tree Grove P.O. </a:t>
            </a:r>
            <a:r>
              <a:rPr lang="en-GB" sz="2000" b="1" dirty="0">
                <a:solidFill>
                  <a:schemeClr val="bg1"/>
                </a:solidFill>
              </a:rPr>
              <a:t>(John, 2012: 74) </a:t>
            </a:r>
          </a:p>
          <a:p>
            <a:endParaRPr lang="en-GB" sz="2000" b="1" dirty="0">
              <a:solidFill>
                <a:schemeClr val="bg1"/>
              </a:solidFill>
            </a:endParaRPr>
          </a:p>
          <a:p>
            <a:r>
              <a:rPr lang="en-GB" sz="2000" b="1" dirty="0" err="1">
                <a:solidFill>
                  <a:schemeClr val="bg1"/>
                </a:solidFill>
              </a:rPr>
              <a:t>Brodber</a:t>
            </a:r>
            <a:r>
              <a:rPr lang="en-GB" sz="2000" b="1" dirty="0">
                <a:solidFill>
                  <a:schemeClr val="bg1"/>
                </a:solidFill>
              </a:rPr>
              <a:t> describes </a:t>
            </a:r>
            <a:r>
              <a:rPr lang="en-GB" sz="2000" b="1" i="1" dirty="0">
                <a:solidFill>
                  <a:schemeClr val="bg1"/>
                </a:solidFill>
              </a:rPr>
              <a:t>The People of My Jamaican Village</a:t>
            </a:r>
            <a:r>
              <a:rPr lang="en-GB" sz="2000" b="1" dirty="0">
                <a:solidFill>
                  <a:schemeClr val="bg1"/>
                </a:solidFill>
              </a:rPr>
              <a:t> as being “specially written for the people who live in Woodside and whose responses provided the base data. It is my hope that linking the present inhabitants of Woodside with their enslaved ancestors who lived and worked on the Neilson’s Woodside coffee plantation in the early nineteenth century, as this work does, will give us, the new generation, a sense that we are part of a process from slavery to freedom and will lend us a greater measure of responsibility” (</a:t>
            </a:r>
            <a:r>
              <a:rPr lang="en-GB" sz="2000" b="1" i="1" dirty="0">
                <a:solidFill>
                  <a:schemeClr val="bg1"/>
                </a:solidFill>
              </a:rPr>
              <a:t>The People of My Jamaican Village, 1817-1948</a:t>
            </a:r>
            <a:r>
              <a:rPr lang="en-GB" sz="2000" b="1" dirty="0">
                <a:solidFill>
                  <a:schemeClr val="bg1"/>
                </a:solidFill>
              </a:rPr>
              <a:t>. Jamaica: </a:t>
            </a:r>
            <a:r>
              <a:rPr lang="en-GB" sz="2000" b="1" dirty="0" err="1">
                <a:solidFill>
                  <a:schemeClr val="bg1"/>
                </a:solidFill>
              </a:rPr>
              <a:t>Blackspace</a:t>
            </a:r>
            <a:r>
              <a:rPr lang="en-GB" sz="2000" b="1" dirty="0">
                <a:solidFill>
                  <a:schemeClr val="bg1"/>
                </a:solidFill>
              </a:rPr>
              <a:t>, 1999), p. 22.</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67372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p:cNvSpPr>
            <a:spLocks noGrp="1"/>
          </p:cNvSpPr>
          <p:nvPr>
            <p:ph type="title"/>
          </p:nvPr>
        </p:nvSpPr>
        <p:spPr>
          <a:xfrm>
            <a:off x="6963788" y="669925"/>
            <a:ext cx="4800600" cy="1325563"/>
          </a:xfrm>
        </p:spPr>
        <p:txBody>
          <a:bodyPr anchor="b">
            <a:normAutofit/>
          </a:bodyPr>
          <a:lstStyle/>
          <a:p>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963788" y="2026340"/>
            <a:ext cx="510200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238125" y="2110680"/>
            <a:ext cx="11445875" cy="4308587"/>
          </a:xfrm>
        </p:spPr>
        <p:txBody>
          <a:bodyPr>
            <a:normAutofit/>
          </a:bodyPr>
          <a:lstStyle/>
          <a:p>
            <a:r>
              <a:rPr lang="en-GB" sz="2400" i="1" dirty="0">
                <a:solidFill>
                  <a:srgbClr val="FFFFFF"/>
                </a:solidFill>
              </a:rPr>
              <a:t>Jane and Louisa</a:t>
            </a:r>
            <a:r>
              <a:rPr lang="en-GB" sz="2400" dirty="0">
                <a:solidFill>
                  <a:srgbClr val="FFFFFF"/>
                </a:solidFill>
              </a:rPr>
              <a:t> was “to serve as a case study of the dissociative personality for [</a:t>
            </a:r>
            <a:r>
              <a:rPr lang="en-GB" sz="2400" dirty="0" err="1">
                <a:solidFill>
                  <a:srgbClr val="FFFFFF"/>
                </a:solidFill>
              </a:rPr>
              <a:t>Brodber’s</a:t>
            </a:r>
            <a:r>
              <a:rPr lang="en-GB" sz="2400" dirty="0">
                <a:solidFill>
                  <a:srgbClr val="FFFFFF"/>
                </a:solidFill>
              </a:rPr>
              <a:t>] social work students”; the novel is “a therapeutic exercise, [. . .] with the therapeutic tool being the process of ‘going back’ to the past” (Evelyn O’Callaghan, “Re-discovering the Natives of My Person,” </a:t>
            </a:r>
            <a:r>
              <a:rPr lang="en-GB" sz="2400" i="1" dirty="0">
                <a:solidFill>
                  <a:srgbClr val="FFFFFF"/>
                </a:solidFill>
              </a:rPr>
              <a:t>Jamaica Journal </a:t>
            </a:r>
            <a:r>
              <a:rPr lang="en-GB" sz="2400" dirty="0">
                <a:solidFill>
                  <a:srgbClr val="FFFFFF"/>
                </a:solidFill>
              </a:rPr>
              <a:t>16.3 (1983): 61).</a:t>
            </a:r>
            <a:endParaRPr lang="en-GB" sz="2400" i="1" dirty="0">
              <a:solidFill>
                <a:srgbClr val="FFFFFF"/>
              </a:solidFill>
            </a:endParaRPr>
          </a:p>
          <a:p>
            <a:endParaRPr lang="en-GB" sz="2400" i="1" dirty="0">
              <a:solidFill>
                <a:srgbClr val="FFFFFF"/>
              </a:solidFill>
            </a:endParaRPr>
          </a:p>
          <a:p>
            <a:r>
              <a:rPr lang="en-GB" sz="2400" i="1" dirty="0">
                <a:solidFill>
                  <a:srgbClr val="FFFFFF"/>
                </a:solidFill>
              </a:rPr>
              <a:t>The Rainmaker’s Mistake</a:t>
            </a:r>
            <a:r>
              <a:rPr lang="en-GB" sz="2400" dirty="0">
                <a:solidFill>
                  <a:srgbClr val="FFFFFF"/>
                </a:solidFill>
              </a:rPr>
              <a:t>: “impossible to follow and yet beautiful to read” (Mary Hanna, in a review)</a:t>
            </a:r>
          </a:p>
          <a:p>
            <a:endParaRPr lang="en-GB" sz="2400" i="1" dirty="0">
              <a:solidFill>
                <a:srgbClr val="FFFFFF"/>
              </a:solidFill>
            </a:endParaRPr>
          </a:p>
          <a:p>
            <a:r>
              <a:rPr lang="en-GB" sz="2400" dirty="0">
                <a:solidFill>
                  <a:srgbClr val="FFFFFF"/>
                </a:solidFill>
              </a:rPr>
              <a:t>Jean-Pierre </a:t>
            </a:r>
            <a:r>
              <a:rPr lang="en-GB" sz="2400" dirty="0" err="1">
                <a:solidFill>
                  <a:srgbClr val="FFFFFF"/>
                </a:solidFill>
              </a:rPr>
              <a:t>Durix</a:t>
            </a:r>
            <a:r>
              <a:rPr lang="en-GB" sz="2400" dirty="0">
                <a:solidFill>
                  <a:srgbClr val="FFFFFF"/>
                </a:solidFill>
              </a:rPr>
              <a:t>: “probably no one else in the West Indies, apart from Wilson Harris, has revolutionized the art of fiction as much as Erna </a:t>
            </a:r>
            <a:r>
              <a:rPr lang="en-GB" sz="2400" dirty="0" err="1">
                <a:solidFill>
                  <a:srgbClr val="FFFFFF"/>
                </a:solidFill>
              </a:rPr>
              <a:t>Brodber</a:t>
            </a:r>
            <a:r>
              <a:rPr lang="en-GB" sz="2400" dirty="0">
                <a:solidFill>
                  <a:srgbClr val="FFFFFF"/>
                </a:solidFill>
              </a:rPr>
              <a:t>” (“Review”, </a:t>
            </a:r>
            <a:r>
              <a:rPr lang="en-GB" sz="2400" i="1" dirty="0">
                <a:solidFill>
                  <a:srgbClr val="FFFFFF"/>
                </a:solidFill>
              </a:rPr>
              <a:t>AFRAM Newsletter</a:t>
            </a:r>
            <a:r>
              <a:rPr lang="en-GB" sz="2400" dirty="0">
                <a:solidFill>
                  <a:srgbClr val="FFFFFF"/>
                </a:solidFill>
              </a:rPr>
              <a:t> 14 (1982): 77)</a:t>
            </a:r>
          </a:p>
          <a:p>
            <a:endParaRPr lang="en-GB" sz="1800" b="1" i="1" dirty="0">
              <a:solidFill>
                <a:srgbClr val="FFFFFF"/>
              </a:solidFill>
            </a:endParaRPr>
          </a:p>
          <a:p>
            <a:endParaRPr lang="en-GB" sz="1800" b="1" i="1" dirty="0">
              <a:solidFill>
                <a:srgbClr val="FFFFFF"/>
              </a:solidFill>
            </a:endParaRPr>
          </a:p>
          <a:p>
            <a:pPr marL="0" indent="0">
              <a:buNone/>
            </a:pPr>
            <a:endParaRPr lang="en-GB" sz="17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53732619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C1F2194B-11D0-3E95-1D27-898A4F2425B1}"/>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2C7F09E-2B0B-3A1A-8716-4BD6AE0F0290}"/>
              </a:ext>
            </a:extLst>
          </p:cNvPr>
          <p:cNvSpPr>
            <a:spLocks noGrp="1"/>
          </p:cNvSpPr>
          <p:nvPr>
            <p:ph idx="1"/>
          </p:nvPr>
        </p:nvSpPr>
        <p:spPr>
          <a:xfrm>
            <a:off x="1392667" y="2398957"/>
            <a:ext cx="9406666" cy="3526144"/>
          </a:xfrm>
        </p:spPr>
        <p:txBody>
          <a:bodyPr>
            <a:normAutofit/>
          </a:bodyPr>
          <a:lstStyle/>
          <a:p>
            <a:r>
              <a:rPr lang="en-GB" sz="2000" dirty="0">
                <a:solidFill>
                  <a:schemeClr val="bg1"/>
                </a:solidFill>
              </a:rPr>
              <a:t>“It sometimes bothers me that my children and grandchildren cannot decipher what I write, but I have to confess that some of the difficulties they face are native to the design of my fiction. From teenage I have seen myself as serving my community. My fiction has been my tool, so I usually spend a great deal of energy and time working on the theories and working on the ways I insert them into my novels. Our politicians continually, and rightly so, certainly in my formative years, talked about, but in their own theorizing seemed not to understand, how many divisive elements were embedded in our social structure, resulting in our deep alienation from each other, factors that blunted our thrust toward social change. Our first move, in my view, then, should be tackling alienation.”</a:t>
            </a:r>
          </a:p>
          <a:p>
            <a:r>
              <a:rPr lang="en-GB" sz="2000" dirty="0">
                <a:solidFill>
                  <a:schemeClr val="bg1"/>
                </a:solidFill>
              </a:rPr>
              <a:t>	</a:t>
            </a:r>
            <a:r>
              <a:rPr lang="en-GB" sz="2000" dirty="0" err="1">
                <a:solidFill>
                  <a:schemeClr val="bg1"/>
                </a:solidFill>
              </a:rPr>
              <a:t>Brodber</a:t>
            </a:r>
            <a:r>
              <a:rPr lang="en-GB" sz="2000" dirty="0">
                <a:solidFill>
                  <a:schemeClr val="bg1"/>
                </a:solidFill>
              </a:rPr>
              <a:t>, "Me and My Head-Hurting Fiction." Small Axe 16.3 39 (2012): 119-125.</a:t>
            </a:r>
          </a:p>
          <a:p>
            <a:endParaRPr lang="en-GB" sz="20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07095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70" name="Rectangle 2069">
            <a:extLst>
              <a:ext uri="{FF2B5EF4-FFF2-40B4-BE49-F238E27FC236}">
                <a16:creationId xmlns:a16="http://schemas.microsoft.com/office/drawing/2014/main" id="{5396781C-32A1-4FDA-A83B-A7FF8C1B1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1B1872-B629-39A7-C84F-5D562256B3E7}"/>
              </a:ext>
            </a:extLst>
          </p:cNvPr>
          <p:cNvSpPr>
            <a:spLocks noGrp="1"/>
          </p:cNvSpPr>
          <p:nvPr>
            <p:ph type="title"/>
          </p:nvPr>
        </p:nvSpPr>
        <p:spPr>
          <a:xfrm>
            <a:off x="5232400" y="1641752"/>
            <a:ext cx="6140449" cy="1323439"/>
          </a:xfrm>
        </p:spPr>
        <p:txBody>
          <a:bodyPr anchor="t">
            <a:normAutofit/>
          </a:bodyPr>
          <a:lstStyle/>
          <a:p>
            <a:endParaRPr lang="en-GB" sz="4000">
              <a:solidFill>
                <a:schemeClr val="bg1"/>
              </a:solidFill>
            </a:endParaRPr>
          </a:p>
        </p:txBody>
      </p:sp>
      <p:pic>
        <p:nvPicPr>
          <p:cNvPr id="2050" name="Picture 2" descr="The Middle Passage: Impressions of Five Societies - British, French and  Dutch - in the West Indies and South America By V. S. Naipaul | Used |  1667292034LSA | Old &amp; Rare at World of Books">
            <a:extLst>
              <a:ext uri="{FF2B5EF4-FFF2-40B4-BE49-F238E27FC236}">
                <a16:creationId xmlns:a16="http://schemas.microsoft.com/office/drawing/2014/main" id="{A1133099-BEC6-514F-A78F-1F1F6F74E957}"/>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r="11492" b="1"/>
          <a:stretch/>
        </p:blipFill>
        <p:spPr bwMode="auto">
          <a:xfrm>
            <a:off x="20" y="10"/>
            <a:ext cx="4546582" cy="6857990"/>
          </a:xfrm>
          <a:custGeom>
            <a:avLst/>
            <a:gdLst/>
            <a:ahLst/>
            <a:cxnLst/>
            <a:rect l="l" t="t" r="r" b="b"/>
            <a:pathLst>
              <a:path w="4546602" h="6858000">
                <a:moveTo>
                  <a:pt x="4221600" y="6662544"/>
                </a:moveTo>
                <a:lnTo>
                  <a:pt x="4210150" y="6683027"/>
                </a:lnTo>
                <a:lnTo>
                  <a:pt x="4207002" y="6702976"/>
                </a:lnTo>
                <a:lnTo>
                  <a:pt x="4207002" y="6702977"/>
                </a:lnTo>
                <a:cubicBezTo>
                  <a:pt x="4207407" y="6716169"/>
                  <a:pt x="4212552" y="6729219"/>
                  <a:pt x="4220838" y="6742553"/>
                </a:cubicBezTo>
                <a:lnTo>
                  <a:pt x="4220839" y="6742555"/>
                </a:lnTo>
                <a:lnTo>
                  <a:pt x="4240316" y="6812062"/>
                </a:lnTo>
                <a:lnTo>
                  <a:pt x="4235543" y="6776800"/>
                </a:lnTo>
                <a:lnTo>
                  <a:pt x="4220839" y="6742555"/>
                </a:lnTo>
                <a:lnTo>
                  <a:pt x="4220838" y="6742552"/>
                </a:lnTo>
                <a:lnTo>
                  <a:pt x="4207002" y="6702976"/>
                </a:lnTo>
                <a:close/>
                <a:moveTo>
                  <a:pt x="4189594" y="6564620"/>
                </a:moveTo>
                <a:lnTo>
                  <a:pt x="4189594" y="6564621"/>
                </a:lnTo>
                <a:cubicBezTo>
                  <a:pt x="4199883" y="6575479"/>
                  <a:pt x="4205977" y="6582147"/>
                  <a:pt x="4212073" y="6588626"/>
                </a:cubicBezTo>
                <a:lnTo>
                  <a:pt x="4228695" y="6625225"/>
                </a:lnTo>
                <a:lnTo>
                  <a:pt x="4221601" y="6662541"/>
                </a:lnTo>
                <a:lnTo>
                  <a:pt x="4221600" y="6662541"/>
                </a:lnTo>
                <a:lnTo>
                  <a:pt x="4221600" y="6662542"/>
                </a:lnTo>
                <a:lnTo>
                  <a:pt x="4221601" y="6662541"/>
                </a:lnTo>
                <a:lnTo>
                  <a:pt x="4228684" y="6645552"/>
                </a:lnTo>
                <a:lnTo>
                  <a:pt x="4228695" y="6625225"/>
                </a:lnTo>
                <a:lnTo>
                  <a:pt x="4228695" y="6625224"/>
                </a:lnTo>
                <a:cubicBezTo>
                  <a:pt x="4226599" y="6611342"/>
                  <a:pt x="4220551" y="6597578"/>
                  <a:pt x="4212073" y="6588625"/>
                </a:cubicBezTo>
                <a:close/>
                <a:moveTo>
                  <a:pt x="4269915" y="6438981"/>
                </a:moveTo>
                <a:lnTo>
                  <a:pt x="4249984" y="6463840"/>
                </a:lnTo>
                <a:lnTo>
                  <a:pt x="4249982" y="6463849"/>
                </a:lnTo>
                <a:lnTo>
                  <a:pt x="4236188" y="6513012"/>
                </a:lnTo>
                <a:lnTo>
                  <a:pt x="4217381" y="6546194"/>
                </a:lnTo>
                <a:lnTo>
                  <a:pt x="4217381" y="6546195"/>
                </a:lnTo>
                <a:lnTo>
                  <a:pt x="4233719" y="6521804"/>
                </a:lnTo>
                <a:lnTo>
                  <a:pt x="4236188" y="6513012"/>
                </a:lnTo>
                <a:lnTo>
                  <a:pt x="4238998" y="6508052"/>
                </a:lnTo>
                <a:lnTo>
                  <a:pt x="4249982" y="6463849"/>
                </a:lnTo>
                <a:lnTo>
                  <a:pt x="4249984" y="6463841"/>
                </a:lnTo>
                <a:cubicBezTo>
                  <a:pt x="4252937" y="6451650"/>
                  <a:pt x="4260413" y="6444077"/>
                  <a:pt x="4269915" y="6438981"/>
                </a:cubicBezTo>
                <a:close/>
                <a:moveTo>
                  <a:pt x="4355914" y="6364769"/>
                </a:moveTo>
                <a:lnTo>
                  <a:pt x="4354607" y="6387910"/>
                </a:lnTo>
                <a:lnTo>
                  <a:pt x="4351952" y="6393385"/>
                </a:lnTo>
                <a:lnTo>
                  <a:pt x="4345189" y="6407332"/>
                </a:lnTo>
                <a:lnTo>
                  <a:pt x="4345189" y="6407333"/>
                </a:lnTo>
                <a:lnTo>
                  <a:pt x="4351952" y="6393385"/>
                </a:lnTo>
                <a:lnTo>
                  <a:pt x="4354608" y="6387910"/>
                </a:lnTo>
                <a:close/>
                <a:moveTo>
                  <a:pt x="4116820" y="4221391"/>
                </a:moveTo>
                <a:lnTo>
                  <a:pt x="4116820" y="4221392"/>
                </a:lnTo>
                <a:cubicBezTo>
                  <a:pt x="4117582" y="4232061"/>
                  <a:pt x="4117772" y="4243873"/>
                  <a:pt x="4122536" y="4253015"/>
                </a:cubicBezTo>
                <a:cubicBezTo>
                  <a:pt x="4134729" y="4277402"/>
                  <a:pt x="4150349" y="4300071"/>
                  <a:pt x="4162352" y="4324646"/>
                </a:cubicBezTo>
                <a:lnTo>
                  <a:pt x="4171306" y="4363891"/>
                </a:lnTo>
                <a:lnTo>
                  <a:pt x="4170544" y="4482004"/>
                </a:lnTo>
                <a:cubicBezTo>
                  <a:pt x="4167876" y="4546776"/>
                  <a:pt x="4167304" y="4612500"/>
                  <a:pt x="4110534" y="4659174"/>
                </a:cubicBezTo>
                <a:cubicBezTo>
                  <a:pt x="4105962" y="4662986"/>
                  <a:pt x="4103294" y="4671176"/>
                  <a:pt x="4102532" y="4677655"/>
                </a:cubicBezTo>
                <a:cubicBezTo>
                  <a:pt x="4098913" y="4707564"/>
                  <a:pt x="4098531" y="4738235"/>
                  <a:pt x="4092625" y="4767764"/>
                </a:cubicBezTo>
                <a:cubicBezTo>
                  <a:pt x="4090244" y="4779575"/>
                  <a:pt x="4089435" y="4790386"/>
                  <a:pt x="4091316" y="4800483"/>
                </a:cubicBezTo>
                <a:lnTo>
                  <a:pt x="4091316" y="4800484"/>
                </a:lnTo>
                <a:cubicBezTo>
                  <a:pt x="4093197" y="4810581"/>
                  <a:pt x="4097770" y="4819964"/>
                  <a:pt x="4106152" y="4828917"/>
                </a:cubicBezTo>
                <a:lnTo>
                  <a:pt x="4128333" y="4863343"/>
                </a:lnTo>
                <a:lnTo>
                  <a:pt x="4135862" y="4889275"/>
                </a:lnTo>
                <a:lnTo>
                  <a:pt x="4134157" y="4912168"/>
                </a:lnTo>
                <a:cubicBezTo>
                  <a:pt x="4132442" y="4919978"/>
                  <a:pt x="4132085" y="4927122"/>
                  <a:pt x="4132755" y="4933805"/>
                </a:cubicBezTo>
                <a:lnTo>
                  <a:pt x="4132755" y="4933806"/>
                </a:lnTo>
                <a:lnTo>
                  <a:pt x="4132757" y="4933810"/>
                </a:lnTo>
                <a:lnTo>
                  <a:pt x="4137514" y="4952673"/>
                </a:lnTo>
                <a:lnTo>
                  <a:pt x="4140307" y="4957453"/>
                </a:lnTo>
                <a:lnTo>
                  <a:pt x="4141585" y="4961456"/>
                </a:lnTo>
                <a:cubicBezTo>
                  <a:pt x="4146096" y="4970097"/>
                  <a:pt x="4151802" y="4978393"/>
                  <a:pt x="4157589" y="4987038"/>
                </a:cubicBezTo>
                <a:cubicBezTo>
                  <a:pt x="4168828" y="5003802"/>
                  <a:pt x="4182926" y="5022853"/>
                  <a:pt x="4184068" y="5041522"/>
                </a:cubicBezTo>
                <a:cubicBezTo>
                  <a:pt x="4184687" y="5052096"/>
                  <a:pt x="4187605" y="5062300"/>
                  <a:pt x="4191284" y="5072376"/>
                </a:cubicBezTo>
                <a:lnTo>
                  <a:pt x="4197188" y="5087444"/>
                </a:lnTo>
                <a:lnTo>
                  <a:pt x="4210215" y="5133220"/>
                </a:lnTo>
                <a:lnTo>
                  <a:pt x="4210217" y="5133225"/>
                </a:lnTo>
                <a:lnTo>
                  <a:pt x="4203501" y="5166113"/>
                </a:lnTo>
                <a:lnTo>
                  <a:pt x="4203501" y="5166114"/>
                </a:lnTo>
                <a:cubicBezTo>
                  <a:pt x="4202739" y="5167638"/>
                  <a:pt x="4203311" y="5169781"/>
                  <a:pt x="4204192" y="5172091"/>
                </a:cubicBezTo>
                <a:lnTo>
                  <a:pt x="4206739" y="5179068"/>
                </a:lnTo>
                <a:lnTo>
                  <a:pt x="4206573" y="5229433"/>
                </a:lnTo>
                <a:lnTo>
                  <a:pt x="4196024" y="5248936"/>
                </a:lnTo>
                <a:lnTo>
                  <a:pt x="4183116" y="5272796"/>
                </a:lnTo>
                <a:cubicBezTo>
                  <a:pt x="4171471" y="5285441"/>
                  <a:pt x="4163765" y="5298595"/>
                  <a:pt x="4159213" y="5312288"/>
                </a:cubicBezTo>
                <a:lnTo>
                  <a:pt x="4158157" y="5321350"/>
                </a:lnTo>
                <a:lnTo>
                  <a:pt x="4155683" y="5326163"/>
                </a:lnTo>
                <a:lnTo>
                  <a:pt x="4154237" y="5355014"/>
                </a:lnTo>
                <a:lnTo>
                  <a:pt x="4154237" y="5355015"/>
                </a:lnTo>
                <a:cubicBezTo>
                  <a:pt x="4154886" y="5364883"/>
                  <a:pt x="4156589" y="5375003"/>
                  <a:pt x="4159113" y="5385385"/>
                </a:cubicBezTo>
                <a:cubicBezTo>
                  <a:pt x="4162352" y="5398722"/>
                  <a:pt x="4164638" y="5412058"/>
                  <a:pt x="4167304" y="5425583"/>
                </a:cubicBezTo>
                <a:cubicBezTo>
                  <a:pt x="4171114" y="5443871"/>
                  <a:pt x="4175116" y="5462352"/>
                  <a:pt x="4178926" y="5480638"/>
                </a:cubicBezTo>
                <a:lnTo>
                  <a:pt x="4183450" y="5507668"/>
                </a:lnTo>
                <a:lnTo>
                  <a:pt x="4172831" y="5531692"/>
                </a:lnTo>
                <a:lnTo>
                  <a:pt x="4172830" y="5531693"/>
                </a:lnTo>
                <a:cubicBezTo>
                  <a:pt x="4165781" y="5537600"/>
                  <a:pt x="4162589" y="5542649"/>
                  <a:pt x="4162685" y="5547578"/>
                </a:cubicBezTo>
                <a:lnTo>
                  <a:pt x="4162685" y="5547579"/>
                </a:lnTo>
                <a:cubicBezTo>
                  <a:pt x="4162780" y="5552508"/>
                  <a:pt x="4166162" y="5557318"/>
                  <a:pt x="4172258" y="5562747"/>
                </a:cubicBezTo>
                <a:cubicBezTo>
                  <a:pt x="4214932" y="5600468"/>
                  <a:pt x="4241603" y="5646190"/>
                  <a:pt x="4243506" y="5704484"/>
                </a:cubicBezTo>
                <a:cubicBezTo>
                  <a:pt x="4243888" y="5716486"/>
                  <a:pt x="4246554" y="5728679"/>
                  <a:pt x="4249412" y="5740489"/>
                </a:cubicBezTo>
                <a:cubicBezTo>
                  <a:pt x="4251127" y="5747729"/>
                  <a:pt x="4253033" y="5756494"/>
                  <a:pt x="4258177" y="5760874"/>
                </a:cubicBezTo>
                <a:cubicBezTo>
                  <a:pt x="4297420" y="5794975"/>
                  <a:pt x="4324663" y="5837458"/>
                  <a:pt x="4346573" y="5883752"/>
                </a:cubicBezTo>
                <a:lnTo>
                  <a:pt x="4346575" y="5883756"/>
                </a:lnTo>
                <a:lnTo>
                  <a:pt x="4364477" y="5935946"/>
                </a:lnTo>
                <a:lnTo>
                  <a:pt x="4364478" y="5935950"/>
                </a:lnTo>
                <a:lnTo>
                  <a:pt x="4360859" y="5993290"/>
                </a:lnTo>
                <a:lnTo>
                  <a:pt x="4360858" y="5993291"/>
                </a:lnTo>
                <a:cubicBezTo>
                  <a:pt x="4359717" y="6004531"/>
                  <a:pt x="4359906" y="6017485"/>
                  <a:pt x="4354382" y="6026440"/>
                </a:cubicBezTo>
                <a:cubicBezTo>
                  <a:pt x="4337045" y="6054825"/>
                  <a:pt x="4318377" y="6082258"/>
                  <a:pt x="4298182" y="6108738"/>
                </a:cubicBezTo>
                <a:cubicBezTo>
                  <a:pt x="4289514" y="6120074"/>
                  <a:pt x="4284561" y="6126884"/>
                  <a:pt x="4284490" y="6133314"/>
                </a:cubicBezTo>
                <a:lnTo>
                  <a:pt x="4284490" y="6133315"/>
                </a:lnTo>
                <a:lnTo>
                  <a:pt x="4288190" y="6143190"/>
                </a:lnTo>
                <a:lnTo>
                  <a:pt x="4300086" y="6155600"/>
                </a:lnTo>
                <a:lnTo>
                  <a:pt x="4300088" y="6155603"/>
                </a:lnTo>
                <a:cubicBezTo>
                  <a:pt x="4322377" y="6175798"/>
                  <a:pt x="4333998" y="6200945"/>
                  <a:pt x="4338759" y="6228757"/>
                </a:cubicBezTo>
                <a:lnTo>
                  <a:pt x="4356096" y="6361540"/>
                </a:lnTo>
                <a:lnTo>
                  <a:pt x="4356096" y="6361539"/>
                </a:lnTo>
                <a:cubicBezTo>
                  <a:pt x="4352476" y="6317151"/>
                  <a:pt x="4346190" y="6272764"/>
                  <a:pt x="4338759" y="6228756"/>
                </a:cubicBezTo>
                <a:cubicBezTo>
                  <a:pt x="4333998" y="6200944"/>
                  <a:pt x="4322377" y="6175797"/>
                  <a:pt x="4300088" y="6155602"/>
                </a:cubicBezTo>
                <a:lnTo>
                  <a:pt x="4300086" y="6155600"/>
                </a:lnTo>
                <a:lnTo>
                  <a:pt x="4284490" y="6133315"/>
                </a:lnTo>
                <a:lnTo>
                  <a:pt x="4298182" y="6108739"/>
                </a:lnTo>
                <a:cubicBezTo>
                  <a:pt x="4318377" y="6082259"/>
                  <a:pt x="4337045" y="6054826"/>
                  <a:pt x="4354382" y="6026441"/>
                </a:cubicBezTo>
                <a:cubicBezTo>
                  <a:pt x="4359906" y="6017486"/>
                  <a:pt x="4359717" y="6004532"/>
                  <a:pt x="4360858" y="5993292"/>
                </a:cubicBezTo>
                <a:lnTo>
                  <a:pt x="4360859" y="5993290"/>
                </a:lnTo>
                <a:lnTo>
                  <a:pt x="4364311" y="5964477"/>
                </a:lnTo>
                <a:lnTo>
                  <a:pt x="4364478" y="5935950"/>
                </a:lnTo>
                <a:lnTo>
                  <a:pt x="4364478" y="5935949"/>
                </a:lnTo>
                <a:lnTo>
                  <a:pt x="4364477" y="5935946"/>
                </a:lnTo>
                <a:lnTo>
                  <a:pt x="4357598" y="5909351"/>
                </a:lnTo>
                <a:lnTo>
                  <a:pt x="4346575" y="5883756"/>
                </a:lnTo>
                <a:lnTo>
                  <a:pt x="4346573" y="5883751"/>
                </a:lnTo>
                <a:cubicBezTo>
                  <a:pt x="4324663" y="5837457"/>
                  <a:pt x="4297420" y="5794974"/>
                  <a:pt x="4258177" y="5760873"/>
                </a:cubicBezTo>
                <a:cubicBezTo>
                  <a:pt x="4253033" y="5756493"/>
                  <a:pt x="4251127" y="5747728"/>
                  <a:pt x="4249412" y="5740488"/>
                </a:cubicBezTo>
                <a:cubicBezTo>
                  <a:pt x="4246554" y="5728678"/>
                  <a:pt x="4243888" y="5716485"/>
                  <a:pt x="4243506" y="5704483"/>
                </a:cubicBezTo>
                <a:cubicBezTo>
                  <a:pt x="4241603" y="5646189"/>
                  <a:pt x="4214932" y="5600467"/>
                  <a:pt x="4172258" y="5562746"/>
                </a:cubicBezTo>
                <a:lnTo>
                  <a:pt x="4162685" y="5547578"/>
                </a:lnTo>
                <a:lnTo>
                  <a:pt x="4172830" y="5531694"/>
                </a:lnTo>
                <a:lnTo>
                  <a:pt x="4172831" y="5531692"/>
                </a:lnTo>
                <a:lnTo>
                  <a:pt x="4181230" y="5520422"/>
                </a:lnTo>
                <a:lnTo>
                  <a:pt x="4183450" y="5507668"/>
                </a:lnTo>
                <a:lnTo>
                  <a:pt x="4183450" y="5507667"/>
                </a:lnTo>
                <a:cubicBezTo>
                  <a:pt x="4183403" y="5498832"/>
                  <a:pt x="4180831" y="5489497"/>
                  <a:pt x="4178926" y="5480637"/>
                </a:cubicBezTo>
                <a:cubicBezTo>
                  <a:pt x="4175116" y="5462351"/>
                  <a:pt x="4171114" y="5443870"/>
                  <a:pt x="4167304" y="5425582"/>
                </a:cubicBezTo>
                <a:cubicBezTo>
                  <a:pt x="4164638" y="5412057"/>
                  <a:pt x="4162352" y="5398721"/>
                  <a:pt x="4159113" y="5385384"/>
                </a:cubicBezTo>
                <a:lnTo>
                  <a:pt x="4154237" y="5355014"/>
                </a:lnTo>
                <a:lnTo>
                  <a:pt x="4158157" y="5321350"/>
                </a:lnTo>
                <a:lnTo>
                  <a:pt x="4183116" y="5272797"/>
                </a:lnTo>
                <a:lnTo>
                  <a:pt x="4196024" y="5248936"/>
                </a:lnTo>
                <a:lnTo>
                  <a:pt x="4206573" y="5229434"/>
                </a:lnTo>
                <a:cubicBezTo>
                  <a:pt x="4210407" y="5213598"/>
                  <a:pt x="4210359" y="5196595"/>
                  <a:pt x="4206739" y="5179068"/>
                </a:cubicBezTo>
                <a:lnTo>
                  <a:pt x="4206739" y="5179067"/>
                </a:lnTo>
                <a:cubicBezTo>
                  <a:pt x="4206263" y="5176876"/>
                  <a:pt x="4205074" y="5174400"/>
                  <a:pt x="4204192" y="5172090"/>
                </a:cubicBezTo>
                <a:lnTo>
                  <a:pt x="4203501" y="5166114"/>
                </a:lnTo>
                <a:lnTo>
                  <a:pt x="4210217" y="5133225"/>
                </a:lnTo>
                <a:lnTo>
                  <a:pt x="4210217" y="5133224"/>
                </a:lnTo>
                <a:lnTo>
                  <a:pt x="4210215" y="5133220"/>
                </a:lnTo>
                <a:lnTo>
                  <a:pt x="4203072" y="5102461"/>
                </a:lnTo>
                <a:lnTo>
                  <a:pt x="4197188" y="5087444"/>
                </a:lnTo>
                <a:lnTo>
                  <a:pt x="4197182" y="5087423"/>
                </a:lnTo>
                <a:cubicBezTo>
                  <a:pt x="4191096" y="5072411"/>
                  <a:pt x="4184997" y="5057381"/>
                  <a:pt x="4184068" y="5041521"/>
                </a:cubicBezTo>
                <a:cubicBezTo>
                  <a:pt x="4182926" y="5022852"/>
                  <a:pt x="4168828" y="5003801"/>
                  <a:pt x="4157589" y="4987037"/>
                </a:cubicBezTo>
                <a:lnTo>
                  <a:pt x="4140307" y="4957453"/>
                </a:lnTo>
                <a:lnTo>
                  <a:pt x="4132757" y="4933810"/>
                </a:lnTo>
                <a:lnTo>
                  <a:pt x="4132755" y="4933805"/>
                </a:lnTo>
                <a:lnTo>
                  <a:pt x="4134157" y="4912169"/>
                </a:lnTo>
                <a:cubicBezTo>
                  <a:pt x="4135919" y="4904359"/>
                  <a:pt x="4136431" y="4896714"/>
                  <a:pt x="4135862" y="4889276"/>
                </a:cubicBezTo>
                <a:lnTo>
                  <a:pt x="4135862" y="4889275"/>
                </a:lnTo>
                <a:lnTo>
                  <a:pt x="4131084" y="4867614"/>
                </a:lnTo>
                <a:lnTo>
                  <a:pt x="4128333" y="4863343"/>
                </a:lnTo>
                <a:lnTo>
                  <a:pt x="4126583" y="4857317"/>
                </a:lnTo>
                <a:cubicBezTo>
                  <a:pt x="4121440" y="4847214"/>
                  <a:pt x="4114439" y="4837703"/>
                  <a:pt x="4106152" y="4828916"/>
                </a:cubicBezTo>
                <a:lnTo>
                  <a:pt x="4091316" y="4800483"/>
                </a:lnTo>
                <a:lnTo>
                  <a:pt x="4092625" y="4767765"/>
                </a:lnTo>
                <a:cubicBezTo>
                  <a:pt x="4098531" y="4738236"/>
                  <a:pt x="4098913" y="4707565"/>
                  <a:pt x="4102532" y="4677656"/>
                </a:cubicBezTo>
                <a:cubicBezTo>
                  <a:pt x="4103294" y="4671177"/>
                  <a:pt x="4105962" y="4662987"/>
                  <a:pt x="4110534" y="4659175"/>
                </a:cubicBezTo>
                <a:cubicBezTo>
                  <a:pt x="4167304" y="4612501"/>
                  <a:pt x="4167876" y="4546777"/>
                  <a:pt x="4170544" y="4482005"/>
                </a:cubicBezTo>
                <a:cubicBezTo>
                  <a:pt x="4172258" y="4442762"/>
                  <a:pt x="4172258" y="4403326"/>
                  <a:pt x="4171306" y="4363891"/>
                </a:cubicBezTo>
                <a:lnTo>
                  <a:pt x="4171306" y="4363890"/>
                </a:lnTo>
                <a:cubicBezTo>
                  <a:pt x="4171114" y="4350554"/>
                  <a:pt x="4168066" y="4336457"/>
                  <a:pt x="4162352" y="4324645"/>
                </a:cubicBezTo>
                <a:cubicBezTo>
                  <a:pt x="4150349" y="4300070"/>
                  <a:pt x="4134729" y="4277401"/>
                  <a:pt x="4122536" y="4253014"/>
                </a:cubicBezTo>
                <a:close/>
                <a:moveTo>
                  <a:pt x="4113010" y="4165383"/>
                </a:moveTo>
                <a:lnTo>
                  <a:pt x="4113010" y="4165384"/>
                </a:lnTo>
                <a:lnTo>
                  <a:pt x="4116915" y="4192388"/>
                </a:lnTo>
                <a:lnTo>
                  <a:pt x="4116915" y="4192387"/>
                </a:lnTo>
                <a:cubicBezTo>
                  <a:pt x="4117011" y="4182767"/>
                  <a:pt x="4116439" y="4173480"/>
                  <a:pt x="4113010" y="4165383"/>
                </a:cubicBezTo>
                <a:close/>
                <a:moveTo>
                  <a:pt x="4100628" y="3885338"/>
                </a:moveTo>
                <a:lnTo>
                  <a:pt x="4100628" y="3885339"/>
                </a:lnTo>
                <a:cubicBezTo>
                  <a:pt x="4110344" y="3897722"/>
                  <a:pt x="4117750" y="3910319"/>
                  <a:pt x="4123009" y="3923125"/>
                </a:cubicBezTo>
                <a:lnTo>
                  <a:pt x="4132513" y="3962160"/>
                </a:lnTo>
                <a:lnTo>
                  <a:pt x="4116821" y="4043838"/>
                </a:lnTo>
                <a:lnTo>
                  <a:pt x="4116820" y="4043839"/>
                </a:lnTo>
                <a:cubicBezTo>
                  <a:pt x="4108057" y="4063842"/>
                  <a:pt x="4102675" y="4083702"/>
                  <a:pt x="4101699" y="4103825"/>
                </a:cubicBezTo>
                <a:lnTo>
                  <a:pt x="4101699" y="4103826"/>
                </a:lnTo>
                <a:lnTo>
                  <a:pt x="4103666" y="4134255"/>
                </a:lnTo>
                <a:lnTo>
                  <a:pt x="4113010" y="4165382"/>
                </a:lnTo>
                <a:lnTo>
                  <a:pt x="4101699" y="4103826"/>
                </a:lnTo>
                <a:lnTo>
                  <a:pt x="4116820" y="4043840"/>
                </a:lnTo>
                <a:lnTo>
                  <a:pt x="4116821" y="4043838"/>
                </a:lnTo>
                <a:lnTo>
                  <a:pt x="4130123" y="4002410"/>
                </a:lnTo>
                <a:lnTo>
                  <a:pt x="4132513" y="3962160"/>
                </a:lnTo>
                <a:lnTo>
                  <a:pt x="4132513" y="3962159"/>
                </a:lnTo>
                <a:cubicBezTo>
                  <a:pt x="4130251" y="3935727"/>
                  <a:pt x="4120060" y="3910104"/>
                  <a:pt x="4100628" y="3885338"/>
                </a:cubicBezTo>
                <a:close/>
                <a:moveTo>
                  <a:pt x="4115391" y="3670561"/>
                </a:moveTo>
                <a:lnTo>
                  <a:pt x="4117820" y="3680164"/>
                </a:lnTo>
                <a:lnTo>
                  <a:pt x="4113772" y="3734837"/>
                </a:lnTo>
                <a:lnTo>
                  <a:pt x="4113772" y="3734838"/>
                </a:lnTo>
                <a:cubicBezTo>
                  <a:pt x="4112820" y="3741316"/>
                  <a:pt x="4111486" y="3749126"/>
                  <a:pt x="4114154" y="3754653"/>
                </a:cubicBezTo>
                <a:lnTo>
                  <a:pt x="4120511" y="3789776"/>
                </a:lnTo>
                <a:lnTo>
                  <a:pt x="4105580" y="3822472"/>
                </a:lnTo>
                <a:cubicBezTo>
                  <a:pt x="4098532" y="3831902"/>
                  <a:pt x="4092912" y="3842046"/>
                  <a:pt x="4091245" y="3852619"/>
                </a:cubicBezTo>
                <a:lnTo>
                  <a:pt x="4091245" y="3852620"/>
                </a:lnTo>
                <a:lnTo>
                  <a:pt x="4092025" y="3868764"/>
                </a:lnTo>
                <a:lnTo>
                  <a:pt x="4100628" y="3885337"/>
                </a:lnTo>
                <a:lnTo>
                  <a:pt x="4091245" y="3852620"/>
                </a:lnTo>
                <a:lnTo>
                  <a:pt x="4105580" y="3822473"/>
                </a:lnTo>
                <a:cubicBezTo>
                  <a:pt x="4113772" y="3811614"/>
                  <a:pt x="4118916" y="3800897"/>
                  <a:pt x="4120511" y="3789777"/>
                </a:cubicBezTo>
                <a:lnTo>
                  <a:pt x="4120511" y="3789776"/>
                </a:lnTo>
                <a:cubicBezTo>
                  <a:pt x="4122107" y="3778655"/>
                  <a:pt x="4120154" y="3767130"/>
                  <a:pt x="4114154" y="3754652"/>
                </a:cubicBezTo>
                <a:lnTo>
                  <a:pt x="4113772" y="3734838"/>
                </a:lnTo>
                <a:lnTo>
                  <a:pt x="4117820" y="3680164"/>
                </a:lnTo>
                <a:lnTo>
                  <a:pt x="4117820" y="3680163"/>
                </a:lnTo>
                <a:close/>
                <a:moveTo>
                  <a:pt x="4185711" y="2836172"/>
                </a:moveTo>
                <a:lnTo>
                  <a:pt x="4177020" y="2848793"/>
                </a:lnTo>
                <a:cubicBezTo>
                  <a:pt x="4172020" y="2865010"/>
                  <a:pt x="4166162" y="2881307"/>
                  <a:pt x="4161416" y="2897785"/>
                </a:cubicBezTo>
                <a:lnTo>
                  <a:pt x="4160387" y="2903551"/>
                </a:lnTo>
                <a:lnTo>
                  <a:pt x="4157113" y="2914328"/>
                </a:lnTo>
                <a:lnTo>
                  <a:pt x="4152482" y="2947859"/>
                </a:lnTo>
                <a:lnTo>
                  <a:pt x="4152481" y="2947862"/>
                </a:lnTo>
                <a:lnTo>
                  <a:pt x="4152481" y="2947863"/>
                </a:lnTo>
                <a:cubicBezTo>
                  <a:pt x="4152112" y="2959157"/>
                  <a:pt x="4153112" y="2970576"/>
                  <a:pt x="4156065" y="2982149"/>
                </a:cubicBezTo>
                <a:lnTo>
                  <a:pt x="4167758" y="3077402"/>
                </a:lnTo>
                <a:lnTo>
                  <a:pt x="4155303" y="3172654"/>
                </a:lnTo>
                <a:cubicBezTo>
                  <a:pt x="4129394" y="3276480"/>
                  <a:pt x="4101962" y="3380305"/>
                  <a:pt x="4107676" y="3489467"/>
                </a:cubicBezTo>
                <a:cubicBezTo>
                  <a:pt x="4108628" y="3507563"/>
                  <a:pt x="4097007" y="3529090"/>
                  <a:pt x="4085577" y="3544713"/>
                </a:cubicBezTo>
                <a:cubicBezTo>
                  <a:pt x="4074719" y="3559668"/>
                  <a:pt x="4068860" y="3566811"/>
                  <a:pt x="4067955" y="3574408"/>
                </a:cubicBezTo>
                <a:lnTo>
                  <a:pt x="4067956" y="3574408"/>
                </a:lnTo>
                <a:lnTo>
                  <a:pt x="4067955" y="3574409"/>
                </a:lnTo>
                <a:cubicBezTo>
                  <a:pt x="4067050" y="3582005"/>
                  <a:pt x="4071099" y="3590054"/>
                  <a:pt x="4080053" y="3606818"/>
                </a:cubicBezTo>
                <a:cubicBezTo>
                  <a:pt x="4084435" y="3614820"/>
                  <a:pt x="4087101" y="3624726"/>
                  <a:pt x="4093579" y="3630633"/>
                </a:cubicBezTo>
                <a:lnTo>
                  <a:pt x="4109452" y="3651926"/>
                </a:lnTo>
                <a:lnTo>
                  <a:pt x="4093579" y="3630632"/>
                </a:lnTo>
                <a:cubicBezTo>
                  <a:pt x="4087101" y="3624725"/>
                  <a:pt x="4084435" y="3614819"/>
                  <a:pt x="4080053" y="3606817"/>
                </a:cubicBezTo>
                <a:cubicBezTo>
                  <a:pt x="4075576" y="3598435"/>
                  <a:pt x="4072325" y="3592232"/>
                  <a:pt x="4070307" y="3587174"/>
                </a:cubicBezTo>
                <a:lnTo>
                  <a:pt x="4067956" y="3574408"/>
                </a:lnTo>
                <a:lnTo>
                  <a:pt x="4073034" y="3562321"/>
                </a:lnTo>
                <a:cubicBezTo>
                  <a:pt x="4075969" y="3557716"/>
                  <a:pt x="4080148" y="3552191"/>
                  <a:pt x="4085577" y="3544714"/>
                </a:cubicBezTo>
                <a:cubicBezTo>
                  <a:pt x="4097007" y="3529091"/>
                  <a:pt x="4108628" y="3507564"/>
                  <a:pt x="4107676" y="3489468"/>
                </a:cubicBezTo>
                <a:cubicBezTo>
                  <a:pt x="4101962" y="3380306"/>
                  <a:pt x="4129394" y="3276481"/>
                  <a:pt x="4155303" y="3172655"/>
                </a:cubicBezTo>
                <a:cubicBezTo>
                  <a:pt x="4163305" y="3140650"/>
                  <a:pt x="4167543" y="3109026"/>
                  <a:pt x="4167758" y="3077402"/>
                </a:cubicBezTo>
                <a:lnTo>
                  <a:pt x="4167758" y="3077401"/>
                </a:lnTo>
                <a:cubicBezTo>
                  <a:pt x="4167972" y="3045777"/>
                  <a:pt x="4164162" y="3014153"/>
                  <a:pt x="4156065" y="2982148"/>
                </a:cubicBezTo>
                <a:lnTo>
                  <a:pt x="4152481" y="2947863"/>
                </a:lnTo>
                <a:lnTo>
                  <a:pt x="4152482" y="2947859"/>
                </a:lnTo>
                <a:lnTo>
                  <a:pt x="4160387" y="2903551"/>
                </a:lnTo>
                <a:lnTo>
                  <a:pt x="4177020" y="2848794"/>
                </a:lnTo>
                <a:cubicBezTo>
                  <a:pt x="4178353" y="2844317"/>
                  <a:pt x="4181639" y="2839983"/>
                  <a:pt x="4185711" y="2836173"/>
                </a:cubicBezTo>
                <a:close/>
                <a:moveTo>
                  <a:pt x="3701225" y="1508458"/>
                </a:moveTo>
                <a:lnTo>
                  <a:pt x="3673131" y="1596214"/>
                </a:lnTo>
                <a:cubicBezTo>
                  <a:pt x="3670654" y="1604979"/>
                  <a:pt x="3672179" y="1615837"/>
                  <a:pt x="3675036" y="1624981"/>
                </a:cubicBezTo>
                <a:cubicBezTo>
                  <a:pt x="3684752" y="1656224"/>
                  <a:pt x="3709137" y="1676037"/>
                  <a:pt x="3731617" y="1697754"/>
                </a:cubicBezTo>
                <a:cubicBezTo>
                  <a:pt x="3741524" y="1707280"/>
                  <a:pt x="3748572" y="1720424"/>
                  <a:pt x="3754286" y="1733189"/>
                </a:cubicBezTo>
                <a:cubicBezTo>
                  <a:pt x="3768957" y="1766336"/>
                  <a:pt x="3782101" y="1800247"/>
                  <a:pt x="3796007" y="1833776"/>
                </a:cubicBezTo>
                <a:cubicBezTo>
                  <a:pt x="3797341" y="1837014"/>
                  <a:pt x="3800770" y="1839680"/>
                  <a:pt x="3803628" y="1842159"/>
                </a:cubicBezTo>
                <a:cubicBezTo>
                  <a:pt x="3833729" y="1866923"/>
                  <a:pt x="3864018" y="1891498"/>
                  <a:pt x="3894119" y="1916455"/>
                </a:cubicBezTo>
                <a:cubicBezTo>
                  <a:pt x="3899833" y="1921217"/>
                  <a:pt x="3904025" y="1928077"/>
                  <a:pt x="3909549" y="1933220"/>
                </a:cubicBezTo>
                <a:cubicBezTo>
                  <a:pt x="3917169" y="1940460"/>
                  <a:pt x="3924410" y="1949604"/>
                  <a:pt x="3933554" y="1953414"/>
                </a:cubicBezTo>
                <a:cubicBezTo>
                  <a:pt x="3962319" y="1965225"/>
                  <a:pt x="3974703" y="1987895"/>
                  <a:pt x="3980037" y="2016470"/>
                </a:cubicBezTo>
                <a:cubicBezTo>
                  <a:pt x="3984990" y="2042571"/>
                  <a:pt x="3989182" y="2068670"/>
                  <a:pt x="3994896" y="2094579"/>
                </a:cubicBezTo>
                <a:cubicBezTo>
                  <a:pt x="4001754" y="2126202"/>
                  <a:pt x="4009184" y="2157637"/>
                  <a:pt x="4017567" y="2188880"/>
                </a:cubicBezTo>
                <a:cubicBezTo>
                  <a:pt x="4021187" y="2202405"/>
                  <a:pt x="4025377" y="2216693"/>
                  <a:pt x="4032807" y="2228315"/>
                </a:cubicBezTo>
                <a:cubicBezTo>
                  <a:pt x="4053382" y="2260891"/>
                  <a:pt x="4067288" y="2295754"/>
                  <a:pt x="4061764" y="2334045"/>
                </a:cubicBezTo>
                <a:cubicBezTo>
                  <a:pt x="4057382" y="2364716"/>
                  <a:pt x="4068622" y="2390435"/>
                  <a:pt x="4086149" y="2409486"/>
                </a:cubicBezTo>
                <a:cubicBezTo>
                  <a:pt x="4094103" y="2418155"/>
                  <a:pt x="4099616" y="2426977"/>
                  <a:pt x="4103250" y="2435913"/>
                </a:cubicBezTo>
                <a:lnTo>
                  <a:pt x="4109081" y="2463018"/>
                </a:lnTo>
                <a:lnTo>
                  <a:pt x="4109080" y="2463031"/>
                </a:lnTo>
                <a:lnTo>
                  <a:pt x="4100439" y="2518262"/>
                </a:lnTo>
                <a:lnTo>
                  <a:pt x="4100438" y="2518264"/>
                </a:lnTo>
                <a:cubicBezTo>
                  <a:pt x="4097771" y="2527790"/>
                  <a:pt x="4096627" y="2536458"/>
                  <a:pt x="4096794" y="2545006"/>
                </a:cubicBezTo>
                <a:lnTo>
                  <a:pt x="4096794" y="2545007"/>
                </a:lnTo>
                <a:cubicBezTo>
                  <a:pt x="4096960" y="2553556"/>
                  <a:pt x="4098437" y="2561986"/>
                  <a:pt x="4101008" y="2571035"/>
                </a:cubicBezTo>
                <a:cubicBezTo>
                  <a:pt x="4113010" y="2612946"/>
                  <a:pt x="4145587" y="2640951"/>
                  <a:pt x="4174162" y="2668002"/>
                </a:cubicBezTo>
                <a:cubicBezTo>
                  <a:pt x="4198547" y="2691055"/>
                  <a:pt x="4212264" y="2716964"/>
                  <a:pt x="4222552" y="2745349"/>
                </a:cubicBezTo>
                <a:lnTo>
                  <a:pt x="4222553" y="2745352"/>
                </a:lnTo>
                <a:lnTo>
                  <a:pt x="4228473" y="2778006"/>
                </a:lnTo>
                <a:lnTo>
                  <a:pt x="4228053" y="2785440"/>
                </a:lnTo>
                <a:lnTo>
                  <a:pt x="4217974" y="2811780"/>
                </a:lnTo>
                <a:lnTo>
                  <a:pt x="4217970" y="2811787"/>
                </a:lnTo>
                <a:lnTo>
                  <a:pt x="4217971" y="2811787"/>
                </a:lnTo>
                <a:lnTo>
                  <a:pt x="4217974" y="2811780"/>
                </a:lnTo>
                <a:lnTo>
                  <a:pt x="4227624" y="2793023"/>
                </a:lnTo>
                <a:lnTo>
                  <a:pt x="4228053" y="2785440"/>
                </a:lnTo>
                <a:lnTo>
                  <a:pt x="4229253" y="2782305"/>
                </a:lnTo>
                <a:lnTo>
                  <a:pt x="4228473" y="2778006"/>
                </a:lnTo>
                <a:lnTo>
                  <a:pt x="4228883" y="2770757"/>
                </a:lnTo>
                <a:lnTo>
                  <a:pt x="4222553" y="2745352"/>
                </a:lnTo>
                <a:lnTo>
                  <a:pt x="4222552" y="2745348"/>
                </a:lnTo>
                <a:cubicBezTo>
                  <a:pt x="4212264" y="2716963"/>
                  <a:pt x="4198547" y="2691054"/>
                  <a:pt x="4174162" y="2668001"/>
                </a:cubicBezTo>
                <a:cubicBezTo>
                  <a:pt x="4145587" y="2640950"/>
                  <a:pt x="4113010" y="2612945"/>
                  <a:pt x="4101008" y="2571034"/>
                </a:cubicBezTo>
                <a:lnTo>
                  <a:pt x="4096794" y="2545007"/>
                </a:lnTo>
                <a:lnTo>
                  <a:pt x="4100438" y="2518265"/>
                </a:lnTo>
                <a:lnTo>
                  <a:pt x="4100439" y="2518262"/>
                </a:lnTo>
                <a:lnTo>
                  <a:pt x="4107019" y="2490551"/>
                </a:lnTo>
                <a:lnTo>
                  <a:pt x="4109080" y="2463031"/>
                </a:lnTo>
                <a:lnTo>
                  <a:pt x="4109082" y="2463019"/>
                </a:lnTo>
                <a:lnTo>
                  <a:pt x="4109081" y="2463018"/>
                </a:lnTo>
                <a:lnTo>
                  <a:pt x="4109082" y="2463018"/>
                </a:lnTo>
                <a:cubicBezTo>
                  <a:pt x="4108200" y="2444777"/>
                  <a:pt x="4102057" y="2426822"/>
                  <a:pt x="4086149" y="2409485"/>
                </a:cubicBezTo>
                <a:cubicBezTo>
                  <a:pt x="4068622" y="2390434"/>
                  <a:pt x="4057382" y="2364715"/>
                  <a:pt x="4061764" y="2334044"/>
                </a:cubicBezTo>
                <a:cubicBezTo>
                  <a:pt x="4067288" y="2295753"/>
                  <a:pt x="4053382" y="2260890"/>
                  <a:pt x="4032807" y="2228314"/>
                </a:cubicBezTo>
                <a:cubicBezTo>
                  <a:pt x="4025377" y="2216692"/>
                  <a:pt x="4021187" y="2202404"/>
                  <a:pt x="4017567" y="2188879"/>
                </a:cubicBezTo>
                <a:cubicBezTo>
                  <a:pt x="4009184" y="2157636"/>
                  <a:pt x="4001754" y="2126201"/>
                  <a:pt x="3994896" y="2094578"/>
                </a:cubicBezTo>
                <a:cubicBezTo>
                  <a:pt x="3989182" y="2068669"/>
                  <a:pt x="3984990" y="2042570"/>
                  <a:pt x="3980037" y="2016469"/>
                </a:cubicBezTo>
                <a:cubicBezTo>
                  <a:pt x="3974703" y="1987894"/>
                  <a:pt x="3962319" y="1965224"/>
                  <a:pt x="3933554" y="1953413"/>
                </a:cubicBezTo>
                <a:cubicBezTo>
                  <a:pt x="3924410" y="1949603"/>
                  <a:pt x="3917169" y="1940459"/>
                  <a:pt x="3909549" y="1933219"/>
                </a:cubicBezTo>
                <a:cubicBezTo>
                  <a:pt x="3904025" y="1928076"/>
                  <a:pt x="3899833" y="1921216"/>
                  <a:pt x="3894119" y="1916454"/>
                </a:cubicBezTo>
                <a:cubicBezTo>
                  <a:pt x="3864018" y="1891497"/>
                  <a:pt x="3833729" y="1866922"/>
                  <a:pt x="3803628" y="1842158"/>
                </a:cubicBezTo>
                <a:cubicBezTo>
                  <a:pt x="3800770" y="1839679"/>
                  <a:pt x="3797341" y="1837013"/>
                  <a:pt x="3796007" y="1833775"/>
                </a:cubicBezTo>
                <a:cubicBezTo>
                  <a:pt x="3782101" y="1800246"/>
                  <a:pt x="3768958" y="1766335"/>
                  <a:pt x="3754286" y="1733188"/>
                </a:cubicBezTo>
                <a:cubicBezTo>
                  <a:pt x="3748572" y="1720423"/>
                  <a:pt x="3741524" y="1707279"/>
                  <a:pt x="3731618" y="1697753"/>
                </a:cubicBezTo>
                <a:cubicBezTo>
                  <a:pt x="3709138" y="1676036"/>
                  <a:pt x="3684752" y="1656223"/>
                  <a:pt x="3675036" y="1624980"/>
                </a:cubicBezTo>
                <a:cubicBezTo>
                  <a:pt x="3672180" y="1615836"/>
                  <a:pt x="3670655" y="1604978"/>
                  <a:pt x="3673132" y="1596213"/>
                </a:cubicBezTo>
                <a:close/>
                <a:moveTo>
                  <a:pt x="3719830" y="1459073"/>
                </a:moveTo>
                <a:lnTo>
                  <a:pt x="3719829" y="1459074"/>
                </a:lnTo>
                <a:lnTo>
                  <a:pt x="3710612" y="1481572"/>
                </a:lnTo>
                <a:close/>
                <a:moveTo>
                  <a:pt x="3739023" y="1268758"/>
                </a:moveTo>
                <a:cubicBezTo>
                  <a:pt x="3739475" y="1275402"/>
                  <a:pt x="3741047" y="1281689"/>
                  <a:pt x="3744190" y="1286070"/>
                </a:cubicBezTo>
                <a:cubicBezTo>
                  <a:pt x="3758763" y="1306930"/>
                  <a:pt x="3765003" y="1328553"/>
                  <a:pt x="3766527" y="1350628"/>
                </a:cubicBezTo>
                <a:lnTo>
                  <a:pt x="3760933" y="1413840"/>
                </a:lnTo>
                <a:lnTo>
                  <a:pt x="3766528" y="1350627"/>
                </a:lnTo>
                <a:cubicBezTo>
                  <a:pt x="3765003" y="1328552"/>
                  <a:pt x="3758764" y="1306930"/>
                  <a:pt x="3744190" y="1286069"/>
                </a:cubicBezTo>
                <a:close/>
                <a:moveTo>
                  <a:pt x="3680752" y="773035"/>
                </a:moveTo>
                <a:lnTo>
                  <a:pt x="3680752" y="773036"/>
                </a:lnTo>
                <a:cubicBezTo>
                  <a:pt x="3683038" y="800277"/>
                  <a:pt x="3686276" y="827330"/>
                  <a:pt x="3688752" y="854380"/>
                </a:cubicBezTo>
                <a:cubicBezTo>
                  <a:pt x="3691038" y="878957"/>
                  <a:pt x="3691800" y="903723"/>
                  <a:pt x="3719805" y="915344"/>
                </a:cubicBezTo>
                <a:cubicBezTo>
                  <a:pt x="3724187" y="917060"/>
                  <a:pt x="3727425" y="922774"/>
                  <a:pt x="3730283" y="927156"/>
                </a:cubicBezTo>
                <a:cubicBezTo>
                  <a:pt x="3774291" y="994786"/>
                  <a:pt x="3773147" y="1030981"/>
                  <a:pt x="3726663" y="1097088"/>
                </a:cubicBezTo>
                <a:cubicBezTo>
                  <a:pt x="3721901" y="1103946"/>
                  <a:pt x="3718471" y="1118614"/>
                  <a:pt x="3722281" y="1123186"/>
                </a:cubicBezTo>
                <a:cubicBezTo>
                  <a:pt x="3738093" y="1142618"/>
                  <a:pt x="3745142" y="1162954"/>
                  <a:pt x="3747000" y="1184029"/>
                </a:cubicBezTo>
                <a:cubicBezTo>
                  <a:pt x="3745142" y="1162954"/>
                  <a:pt x="3738094" y="1142617"/>
                  <a:pt x="3722282" y="1123185"/>
                </a:cubicBezTo>
                <a:cubicBezTo>
                  <a:pt x="3718472" y="1118613"/>
                  <a:pt x="3721902" y="1103945"/>
                  <a:pt x="3726664" y="1097087"/>
                </a:cubicBezTo>
                <a:cubicBezTo>
                  <a:pt x="3773148" y="1030980"/>
                  <a:pt x="3774292" y="994785"/>
                  <a:pt x="3730284" y="927155"/>
                </a:cubicBezTo>
                <a:cubicBezTo>
                  <a:pt x="3727426" y="922773"/>
                  <a:pt x="3724188" y="917059"/>
                  <a:pt x="3719806" y="915343"/>
                </a:cubicBezTo>
                <a:cubicBezTo>
                  <a:pt x="3691800" y="903722"/>
                  <a:pt x="3691038" y="878956"/>
                  <a:pt x="3688752" y="854379"/>
                </a:cubicBezTo>
                <a:close/>
                <a:moveTo>
                  <a:pt x="3736153" y="517851"/>
                </a:moveTo>
                <a:lnTo>
                  <a:pt x="3727235" y="556048"/>
                </a:lnTo>
                <a:cubicBezTo>
                  <a:pt x="3725139" y="564049"/>
                  <a:pt x="3719615" y="572623"/>
                  <a:pt x="3720757" y="580051"/>
                </a:cubicBezTo>
                <a:cubicBezTo>
                  <a:pt x="3724091" y="601579"/>
                  <a:pt x="3721662" y="622201"/>
                  <a:pt x="3717376" y="642538"/>
                </a:cubicBezTo>
                <a:lnTo>
                  <a:pt x="3704853" y="694928"/>
                </a:lnTo>
                <a:lnTo>
                  <a:pt x="3717377" y="642537"/>
                </a:lnTo>
                <a:cubicBezTo>
                  <a:pt x="3721663" y="622201"/>
                  <a:pt x="3724092" y="601578"/>
                  <a:pt x="3720758" y="580050"/>
                </a:cubicBezTo>
                <a:cubicBezTo>
                  <a:pt x="3719616" y="572622"/>
                  <a:pt x="3725140" y="564048"/>
                  <a:pt x="3727236" y="556047"/>
                </a:cubicBezTo>
                <a:close/>
                <a:moveTo>
                  <a:pt x="3749448" y="298169"/>
                </a:moveTo>
                <a:lnTo>
                  <a:pt x="3734666" y="313533"/>
                </a:lnTo>
                <a:lnTo>
                  <a:pt x="3734666" y="313533"/>
                </a:lnTo>
                <a:lnTo>
                  <a:pt x="3734665" y="313534"/>
                </a:lnTo>
                <a:cubicBezTo>
                  <a:pt x="3730473" y="316390"/>
                  <a:pt x="3732759" y="330299"/>
                  <a:pt x="3734093" y="338871"/>
                </a:cubicBezTo>
                <a:lnTo>
                  <a:pt x="3734100" y="338903"/>
                </a:lnTo>
                <a:lnTo>
                  <a:pt x="3744000" y="395640"/>
                </a:lnTo>
                <a:lnTo>
                  <a:pt x="3740190" y="367328"/>
                </a:lnTo>
                <a:lnTo>
                  <a:pt x="3734100" y="338903"/>
                </a:lnTo>
                <a:lnTo>
                  <a:pt x="3734094" y="338870"/>
                </a:lnTo>
                <a:cubicBezTo>
                  <a:pt x="3733427" y="334584"/>
                  <a:pt x="3732522" y="328964"/>
                  <a:pt x="3732308" y="324058"/>
                </a:cubicBezTo>
                <a:lnTo>
                  <a:pt x="3734666" y="313533"/>
                </a:lnTo>
                <a:close/>
                <a:moveTo>
                  <a:pt x="3756993" y="281568"/>
                </a:moveTo>
                <a:lnTo>
                  <a:pt x="3752098" y="295415"/>
                </a:lnTo>
                <a:lnTo>
                  <a:pt x="3752099" y="295415"/>
                </a:lnTo>
                <a:close/>
                <a:moveTo>
                  <a:pt x="3743673" y="24486"/>
                </a:moveTo>
                <a:lnTo>
                  <a:pt x="3741410" y="74129"/>
                </a:lnTo>
                <a:cubicBezTo>
                  <a:pt x="3742333" y="91492"/>
                  <a:pt x="3744643" y="108703"/>
                  <a:pt x="3747334" y="125861"/>
                </a:cubicBezTo>
                <a:lnTo>
                  <a:pt x="3751729" y="153388"/>
                </a:lnTo>
                <a:lnTo>
                  <a:pt x="3760002" y="228944"/>
                </a:lnTo>
                <a:lnTo>
                  <a:pt x="3755543" y="177271"/>
                </a:lnTo>
                <a:lnTo>
                  <a:pt x="3751729" y="153388"/>
                </a:lnTo>
                <a:lnTo>
                  <a:pt x="3751530" y="151569"/>
                </a:lnTo>
                <a:cubicBezTo>
                  <a:pt x="3747300" y="125876"/>
                  <a:pt x="3742795" y="100174"/>
                  <a:pt x="3741411" y="74129"/>
                </a:cubicBezTo>
                <a:close/>
                <a:moveTo>
                  <a:pt x="3741092" y="0"/>
                </a:moveTo>
                <a:lnTo>
                  <a:pt x="4205201" y="0"/>
                </a:lnTo>
                <a:lnTo>
                  <a:pt x="4204073" y="2817"/>
                </a:lnTo>
                <a:cubicBezTo>
                  <a:pt x="4195691" y="21486"/>
                  <a:pt x="4193023" y="43012"/>
                  <a:pt x="4189974" y="63587"/>
                </a:cubicBezTo>
                <a:cubicBezTo>
                  <a:pt x="4184450" y="101308"/>
                  <a:pt x="4181020" y="139219"/>
                  <a:pt x="4176068" y="176939"/>
                </a:cubicBezTo>
                <a:cubicBezTo>
                  <a:pt x="4174924" y="184941"/>
                  <a:pt x="4172830" y="194085"/>
                  <a:pt x="4168066" y="200182"/>
                </a:cubicBezTo>
                <a:cubicBezTo>
                  <a:pt x="4136061" y="241901"/>
                  <a:pt x="4127108" y="292579"/>
                  <a:pt x="4130154" y="340774"/>
                </a:cubicBezTo>
                <a:cubicBezTo>
                  <a:pt x="4132443" y="378686"/>
                  <a:pt x="4134157" y="415835"/>
                  <a:pt x="4130919" y="453364"/>
                </a:cubicBezTo>
                <a:cubicBezTo>
                  <a:pt x="4130727" y="456222"/>
                  <a:pt x="4131109" y="460032"/>
                  <a:pt x="4132633" y="462126"/>
                </a:cubicBezTo>
                <a:cubicBezTo>
                  <a:pt x="4142729" y="475081"/>
                  <a:pt x="4143491" y="488607"/>
                  <a:pt x="4145205" y="505182"/>
                </a:cubicBezTo>
                <a:cubicBezTo>
                  <a:pt x="4147683" y="528615"/>
                  <a:pt x="4145967" y="550141"/>
                  <a:pt x="4141777" y="571860"/>
                </a:cubicBezTo>
                <a:cubicBezTo>
                  <a:pt x="4138729" y="587672"/>
                  <a:pt x="4132443" y="603673"/>
                  <a:pt x="4124440" y="617772"/>
                </a:cubicBezTo>
                <a:cubicBezTo>
                  <a:pt x="4113200" y="637392"/>
                  <a:pt x="4108820" y="656255"/>
                  <a:pt x="4123678" y="674923"/>
                </a:cubicBezTo>
                <a:cubicBezTo>
                  <a:pt x="4139491" y="695116"/>
                  <a:pt x="4133967" y="717977"/>
                  <a:pt x="4134537" y="740268"/>
                </a:cubicBezTo>
                <a:cubicBezTo>
                  <a:pt x="4134729" y="749982"/>
                  <a:pt x="4134347" y="760270"/>
                  <a:pt x="4136823" y="769605"/>
                </a:cubicBezTo>
                <a:cubicBezTo>
                  <a:pt x="4143873" y="796655"/>
                  <a:pt x="4154541" y="822756"/>
                  <a:pt x="4159303" y="850189"/>
                </a:cubicBezTo>
                <a:cubicBezTo>
                  <a:pt x="4161970" y="865430"/>
                  <a:pt x="4157207" y="882384"/>
                  <a:pt x="4153779" y="898198"/>
                </a:cubicBezTo>
                <a:cubicBezTo>
                  <a:pt x="4150159" y="914200"/>
                  <a:pt x="4144635" y="930011"/>
                  <a:pt x="4138919" y="945444"/>
                </a:cubicBezTo>
                <a:cubicBezTo>
                  <a:pt x="4135109" y="955920"/>
                  <a:pt x="4131489" y="967350"/>
                  <a:pt x="4124630" y="975733"/>
                </a:cubicBezTo>
                <a:cubicBezTo>
                  <a:pt x="4109010" y="994785"/>
                  <a:pt x="4106342" y="1014406"/>
                  <a:pt x="4114534" y="1036887"/>
                </a:cubicBezTo>
                <a:cubicBezTo>
                  <a:pt x="4115868" y="1040315"/>
                  <a:pt x="4115868" y="1044315"/>
                  <a:pt x="4116058" y="1048125"/>
                </a:cubicBezTo>
                <a:cubicBezTo>
                  <a:pt x="4120058" y="1109091"/>
                  <a:pt x="4122536" y="1170051"/>
                  <a:pt x="4128632" y="1230633"/>
                </a:cubicBezTo>
                <a:cubicBezTo>
                  <a:pt x="4131109" y="1255206"/>
                  <a:pt x="4141967" y="1278829"/>
                  <a:pt x="4148825" y="1303024"/>
                </a:cubicBezTo>
                <a:cubicBezTo>
                  <a:pt x="4150159" y="1307978"/>
                  <a:pt x="4152255" y="1313504"/>
                  <a:pt x="4151301" y="1318456"/>
                </a:cubicBezTo>
                <a:cubicBezTo>
                  <a:pt x="4141777" y="1372368"/>
                  <a:pt x="4155683" y="1422854"/>
                  <a:pt x="4173972" y="1472575"/>
                </a:cubicBezTo>
                <a:cubicBezTo>
                  <a:pt x="4175878" y="1477717"/>
                  <a:pt x="4175306" y="1484004"/>
                  <a:pt x="4174924" y="1489720"/>
                </a:cubicBezTo>
                <a:cubicBezTo>
                  <a:pt x="4173592" y="1505724"/>
                  <a:pt x="4166924" y="1523059"/>
                  <a:pt x="4170924" y="1537537"/>
                </a:cubicBezTo>
                <a:cubicBezTo>
                  <a:pt x="4181974" y="1576019"/>
                  <a:pt x="4195309" y="1614120"/>
                  <a:pt x="4212073" y="1650317"/>
                </a:cubicBezTo>
                <a:cubicBezTo>
                  <a:pt x="4229028" y="1687086"/>
                  <a:pt x="4243316" y="1721185"/>
                  <a:pt x="4226173" y="1763287"/>
                </a:cubicBezTo>
                <a:cubicBezTo>
                  <a:pt x="4218932" y="1781194"/>
                  <a:pt x="4224076" y="1804816"/>
                  <a:pt x="4225981" y="1825393"/>
                </a:cubicBezTo>
                <a:cubicBezTo>
                  <a:pt x="4227504" y="1840441"/>
                  <a:pt x="4236078" y="1854920"/>
                  <a:pt x="4236078" y="1869780"/>
                </a:cubicBezTo>
                <a:cubicBezTo>
                  <a:pt x="4236078" y="1909408"/>
                  <a:pt x="4246174" y="1944649"/>
                  <a:pt x="4266749" y="1978940"/>
                </a:cubicBezTo>
                <a:cubicBezTo>
                  <a:pt x="4274749" y="1992279"/>
                  <a:pt x="4269416" y="2013043"/>
                  <a:pt x="4271512" y="2030378"/>
                </a:cubicBezTo>
                <a:cubicBezTo>
                  <a:pt x="4273987" y="2048668"/>
                  <a:pt x="4276274" y="2067525"/>
                  <a:pt x="4281800" y="2085054"/>
                </a:cubicBezTo>
                <a:cubicBezTo>
                  <a:pt x="4296278" y="2130393"/>
                  <a:pt x="4312661" y="2175163"/>
                  <a:pt x="4327901" y="2220312"/>
                </a:cubicBezTo>
                <a:cubicBezTo>
                  <a:pt x="4340476" y="2257459"/>
                  <a:pt x="4330569" y="2294039"/>
                  <a:pt x="4325236" y="2330806"/>
                </a:cubicBezTo>
                <a:cubicBezTo>
                  <a:pt x="4321805" y="2353859"/>
                  <a:pt x="4313613" y="2375383"/>
                  <a:pt x="4325807" y="2401292"/>
                </a:cubicBezTo>
                <a:cubicBezTo>
                  <a:pt x="4337427" y="2426059"/>
                  <a:pt x="4334759" y="2457492"/>
                  <a:pt x="4341047" y="2485307"/>
                </a:cubicBezTo>
                <a:cubicBezTo>
                  <a:pt x="4346380" y="2508742"/>
                  <a:pt x="4354954" y="2531409"/>
                  <a:pt x="4363336" y="2554079"/>
                </a:cubicBezTo>
                <a:cubicBezTo>
                  <a:pt x="4374768" y="2584942"/>
                  <a:pt x="4386767" y="2615421"/>
                  <a:pt x="4381054" y="2649143"/>
                </a:cubicBezTo>
                <a:cubicBezTo>
                  <a:pt x="4374575" y="2687436"/>
                  <a:pt x="4398960" y="2713723"/>
                  <a:pt x="4415154" y="2743826"/>
                </a:cubicBezTo>
                <a:cubicBezTo>
                  <a:pt x="4426202" y="2764590"/>
                  <a:pt x="4434395" y="2787259"/>
                  <a:pt x="4441254" y="2809930"/>
                </a:cubicBezTo>
                <a:cubicBezTo>
                  <a:pt x="4450207" y="2840219"/>
                  <a:pt x="4455542" y="2871462"/>
                  <a:pt x="4464304" y="2901943"/>
                </a:cubicBezTo>
                <a:cubicBezTo>
                  <a:pt x="4477448" y="2948047"/>
                  <a:pt x="4487736" y="2994722"/>
                  <a:pt x="4480497" y="3042728"/>
                </a:cubicBezTo>
                <a:cubicBezTo>
                  <a:pt x="4477259" y="3064827"/>
                  <a:pt x="4477448" y="3085403"/>
                  <a:pt x="4482212" y="3107500"/>
                </a:cubicBezTo>
                <a:cubicBezTo>
                  <a:pt x="4490023" y="3143695"/>
                  <a:pt x="4490976" y="3180844"/>
                  <a:pt x="4520122" y="3209993"/>
                </a:cubicBezTo>
                <a:cubicBezTo>
                  <a:pt x="4530410" y="3220280"/>
                  <a:pt x="4533076" y="3238758"/>
                  <a:pt x="4538410" y="3253809"/>
                </a:cubicBezTo>
                <a:cubicBezTo>
                  <a:pt x="4544699" y="3271145"/>
                  <a:pt x="4541459" y="3283908"/>
                  <a:pt x="4523170" y="3293244"/>
                </a:cubicBezTo>
                <a:cubicBezTo>
                  <a:pt x="4514979" y="3297434"/>
                  <a:pt x="4506978" y="3309437"/>
                  <a:pt x="4505643" y="3318771"/>
                </a:cubicBezTo>
                <a:cubicBezTo>
                  <a:pt x="4501643" y="3346776"/>
                  <a:pt x="4507549" y="3372495"/>
                  <a:pt x="4520504" y="3399546"/>
                </a:cubicBezTo>
                <a:cubicBezTo>
                  <a:pt x="4532697" y="3424883"/>
                  <a:pt x="4531362" y="3456508"/>
                  <a:pt x="4536124" y="3485275"/>
                </a:cubicBezTo>
                <a:cubicBezTo>
                  <a:pt x="4539554" y="3505657"/>
                  <a:pt x="4546602" y="3526042"/>
                  <a:pt x="4546602" y="3546617"/>
                </a:cubicBezTo>
                <a:cubicBezTo>
                  <a:pt x="4546602" y="3572146"/>
                  <a:pt x="4540506" y="3597482"/>
                  <a:pt x="4538221" y="3623201"/>
                </a:cubicBezTo>
                <a:cubicBezTo>
                  <a:pt x="4536316" y="3643204"/>
                  <a:pt x="4537079" y="3663589"/>
                  <a:pt x="4534792" y="3683591"/>
                </a:cubicBezTo>
                <a:cubicBezTo>
                  <a:pt x="4533076" y="3699976"/>
                  <a:pt x="4528696" y="3716168"/>
                  <a:pt x="4525077" y="3732361"/>
                </a:cubicBezTo>
                <a:cubicBezTo>
                  <a:pt x="4523742" y="3738267"/>
                  <a:pt x="4518597" y="3744173"/>
                  <a:pt x="4519359" y="3749506"/>
                </a:cubicBezTo>
                <a:cubicBezTo>
                  <a:pt x="4527552" y="3802467"/>
                  <a:pt x="4490976" y="3840569"/>
                  <a:pt x="4474782" y="3885338"/>
                </a:cubicBezTo>
                <a:cubicBezTo>
                  <a:pt x="4457636" y="3932394"/>
                  <a:pt x="4431347" y="3977925"/>
                  <a:pt x="4439157" y="4030503"/>
                </a:cubicBezTo>
                <a:cubicBezTo>
                  <a:pt x="4443919" y="4062318"/>
                  <a:pt x="4454971" y="4092989"/>
                  <a:pt x="4461639" y="4124614"/>
                </a:cubicBezTo>
                <a:cubicBezTo>
                  <a:pt x="4463924" y="4135854"/>
                  <a:pt x="4463542" y="4148427"/>
                  <a:pt x="4461256" y="4159667"/>
                </a:cubicBezTo>
                <a:cubicBezTo>
                  <a:pt x="4450777" y="4213961"/>
                  <a:pt x="4449253" y="4267493"/>
                  <a:pt x="4466400" y="4320837"/>
                </a:cubicBezTo>
                <a:cubicBezTo>
                  <a:pt x="4469259" y="4329979"/>
                  <a:pt x="4471924" y="4339695"/>
                  <a:pt x="4471924" y="4349222"/>
                </a:cubicBezTo>
                <a:cubicBezTo>
                  <a:pt x="4471924" y="4401419"/>
                  <a:pt x="4467924" y="4452665"/>
                  <a:pt x="4449253" y="4502579"/>
                </a:cubicBezTo>
                <a:cubicBezTo>
                  <a:pt x="4442967" y="4519343"/>
                  <a:pt x="4446967" y="4539728"/>
                  <a:pt x="4445443" y="4558207"/>
                </a:cubicBezTo>
                <a:cubicBezTo>
                  <a:pt x="4444111" y="4575351"/>
                  <a:pt x="4443539" y="4592878"/>
                  <a:pt x="4439157" y="4609452"/>
                </a:cubicBezTo>
                <a:cubicBezTo>
                  <a:pt x="4432681" y="4633647"/>
                  <a:pt x="4431919" y="4656126"/>
                  <a:pt x="4437633" y="4681083"/>
                </a:cubicBezTo>
                <a:cubicBezTo>
                  <a:pt x="4442967" y="4704895"/>
                  <a:pt x="4440301" y="4730614"/>
                  <a:pt x="4440491" y="4755381"/>
                </a:cubicBezTo>
                <a:cubicBezTo>
                  <a:pt x="4440681" y="4783004"/>
                  <a:pt x="4440871" y="4810627"/>
                  <a:pt x="4439919" y="4838250"/>
                </a:cubicBezTo>
                <a:cubicBezTo>
                  <a:pt x="4439539" y="4849300"/>
                  <a:pt x="4431919" y="4861873"/>
                  <a:pt x="4434967" y="4871019"/>
                </a:cubicBezTo>
                <a:cubicBezTo>
                  <a:pt x="4445254" y="4900546"/>
                  <a:pt x="4432872" y="4930075"/>
                  <a:pt x="4438395" y="4959602"/>
                </a:cubicBezTo>
                <a:cubicBezTo>
                  <a:pt x="4441254" y="4974082"/>
                  <a:pt x="4433444" y="4990465"/>
                  <a:pt x="4432681" y="5006086"/>
                </a:cubicBezTo>
                <a:cubicBezTo>
                  <a:pt x="4431347" y="5031614"/>
                  <a:pt x="4431919" y="5057141"/>
                  <a:pt x="4431537" y="5082670"/>
                </a:cubicBezTo>
                <a:cubicBezTo>
                  <a:pt x="4431347" y="5091052"/>
                  <a:pt x="4430585" y="5099245"/>
                  <a:pt x="4430202" y="5107627"/>
                </a:cubicBezTo>
                <a:cubicBezTo>
                  <a:pt x="4429823" y="5115057"/>
                  <a:pt x="4428108" y="5122867"/>
                  <a:pt x="4429440" y="5129916"/>
                </a:cubicBezTo>
                <a:cubicBezTo>
                  <a:pt x="4434205" y="5155445"/>
                  <a:pt x="4442016" y="5180591"/>
                  <a:pt x="4445063" y="5206308"/>
                </a:cubicBezTo>
                <a:cubicBezTo>
                  <a:pt x="4447729" y="5228597"/>
                  <a:pt x="4444111" y="5251650"/>
                  <a:pt x="4446015" y="5274129"/>
                </a:cubicBezTo>
                <a:cubicBezTo>
                  <a:pt x="4449253" y="5313754"/>
                  <a:pt x="4454971" y="5353379"/>
                  <a:pt x="4458589" y="5393005"/>
                </a:cubicBezTo>
                <a:cubicBezTo>
                  <a:pt x="4459351" y="5401579"/>
                  <a:pt x="4454587" y="5410531"/>
                  <a:pt x="4454207" y="5419295"/>
                </a:cubicBezTo>
                <a:cubicBezTo>
                  <a:pt x="4453255" y="5446728"/>
                  <a:pt x="4453063" y="5474161"/>
                  <a:pt x="4452493" y="5501594"/>
                </a:cubicBezTo>
                <a:cubicBezTo>
                  <a:pt x="4452301" y="5517215"/>
                  <a:pt x="4452873" y="5533027"/>
                  <a:pt x="4451160" y="5548460"/>
                </a:cubicBezTo>
                <a:cubicBezTo>
                  <a:pt x="4448873" y="5568842"/>
                  <a:pt x="4445443" y="5587321"/>
                  <a:pt x="4460304" y="5606372"/>
                </a:cubicBezTo>
                <a:cubicBezTo>
                  <a:pt x="4483354" y="5635711"/>
                  <a:pt x="4474400" y="5673050"/>
                  <a:pt x="4479734" y="5706959"/>
                </a:cubicBezTo>
                <a:cubicBezTo>
                  <a:pt x="4481069" y="5715723"/>
                  <a:pt x="4481259" y="5724678"/>
                  <a:pt x="4482782" y="5733440"/>
                </a:cubicBezTo>
                <a:cubicBezTo>
                  <a:pt x="4485641" y="5749634"/>
                  <a:pt x="4488879" y="5765635"/>
                  <a:pt x="4492119" y="5781830"/>
                </a:cubicBezTo>
                <a:cubicBezTo>
                  <a:pt x="4492690" y="5784686"/>
                  <a:pt x="4492881" y="5787924"/>
                  <a:pt x="4493834" y="5790592"/>
                </a:cubicBezTo>
                <a:cubicBezTo>
                  <a:pt x="4501833" y="5815169"/>
                  <a:pt x="4510977" y="5839361"/>
                  <a:pt x="4517455" y="5864318"/>
                </a:cubicBezTo>
                <a:cubicBezTo>
                  <a:pt x="4520695" y="5876511"/>
                  <a:pt x="4521076" y="5890037"/>
                  <a:pt x="4519359" y="5902610"/>
                </a:cubicBezTo>
                <a:cubicBezTo>
                  <a:pt x="4514407" y="5939377"/>
                  <a:pt x="4512311" y="5975764"/>
                  <a:pt x="4519551" y="6012723"/>
                </a:cubicBezTo>
                <a:cubicBezTo>
                  <a:pt x="4522408" y="6027392"/>
                  <a:pt x="4517645" y="6043776"/>
                  <a:pt x="4515931" y="6059397"/>
                </a:cubicBezTo>
                <a:cubicBezTo>
                  <a:pt x="4511360" y="6096736"/>
                  <a:pt x="4506405" y="6134075"/>
                  <a:pt x="4502025" y="6171605"/>
                </a:cubicBezTo>
                <a:cubicBezTo>
                  <a:pt x="4499358" y="6195037"/>
                  <a:pt x="4497833" y="6218660"/>
                  <a:pt x="4495167" y="6242093"/>
                </a:cubicBezTo>
                <a:cubicBezTo>
                  <a:pt x="4491927" y="6269144"/>
                  <a:pt x="4486975" y="6296005"/>
                  <a:pt x="4484306" y="6323058"/>
                </a:cubicBezTo>
                <a:cubicBezTo>
                  <a:pt x="4481259" y="6353919"/>
                  <a:pt x="4480688" y="6384972"/>
                  <a:pt x="4477448" y="6415833"/>
                </a:cubicBezTo>
                <a:cubicBezTo>
                  <a:pt x="4471162" y="6472225"/>
                  <a:pt x="4463733" y="6528424"/>
                  <a:pt x="4456683" y="6584812"/>
                </a:cubicBezTo>
                <a:cubicBezTo>
                  <a:pt x="4449825" y="6639488"/>
                  <a:pt x="4443729" y="6694164"/>
                  <a:pt x="4435157" y="6748458"/>
                </a:cubicBezTo>
                <a:cubicBezTo>
                  <a:pt x="4431537" y="6771319"/>
                  <a:pt x="4421630" y="6793035"/>
                  <a:pt x="4416106" y="6815516"/>
                </a:cubicBezTo>
                <a:lnTo>
                  <a:pt x="4406407" y="6858000"/>
                </a:lnTo>
                <a:lnTo>
                  <a:pt x="4234154" y="6858000"/>
                </a:lnTo>
                <a:lnTo>
                  <a:pt x="0" y="6858000"/>
                </a:lnTo>
                <a:lnTo>
                  <a:pt x="0" y="2"/>
                </a:lnTo>
                <a:lnTo>
                  <a:pt x="3741092" y="1"/>
                </a:lnTo>
                <a:lnTo>
                  <a:pt x="3743810" y="21486"/>
                </a:lnTo>
                <a:close/>
              </a:path>
            </a:pathLst>
          </a:custGeom>
          <a:noFill/>
          <a:effectLst/>
          <a:extLst>
            <a:ext uri="{909E8E84-426E-40DD-AFC4-6F175D3DCCD1}">
              <a14:hiddenFill xmlns:a14="http://schemas.microsoft.com/office/drawing/2010/main">
                <a:solidFill>
                  <a:srgbClr val="FFFFFF"/>
                </a:solidFill>
              </a14:hiddenFill>
            </a:ext>
          </a:extLst>
        </p:spPr>
      </p:pic>
      <p:grpSp>
        <p:nvGrpSpPr>
          <p:cNvPr id="2072" name="Group 2071">
            <a:extLst>
              <a:ext uri="{FF2B5EF4-FFF2-40B4-BE49-F238E27FC236}">
                <a16:creationId xmlns:a16="http://schemas.microsoft.com/office/drawing/2014/main" id="{54A1C8FD-E5B7-4BEC-A74A-A55FB8EA7C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effectLst>
            <a:outerShdw blurRad="381000" dist="152400" algn="l" rotWithShape="0">
              <a:prstClr val="black">
                <a:alpha val="10000"/>
              </a:prstClr>
            </a:outerShdw>
          </a:effectLst>
        </p:grpSpPr>
        <p:sp>
          <p:nvSpPr>
            <p:cNvPr id="2073" name="Freeform: Shape 2072">
              <a:extLst>
                <a:ext uri="{FF2B5EF4-FFF2-40B4-BE49-F238E27FC236}">
                  <a16:creationId xmlns:a16="http://schemas.microsoft.com/office/drawing/2014/main" id="{B20D202D-5E48-4B15-9AF5-71BED4FCFF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74" name="Freeform: Shape 2073">
              <a:extLst>
                <a:ext uri="{FF2B5EF4-FFF2-40B4-BE49-F238E27FC236}">
                  <a16:creationId xmlns:a16="http://schemas.microsoft.com/office/drawing/2014/main" id="{68D6A069-9380-4E59-A0DA-07053EE8E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3">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Content Placeholder 2">
            <a:extLst>
              <a:ext uri="{FF2B5EF4-FFF2-40B4-BE49-F238E27FC236}">
                <a16:creationId xmlns:a16="http://schemas.microsoft.com/office/drawing/2014/main" id="{51712C20-87DE-C7FC-3E10-D763D0CAF442}"/>
              </a:ext>
            </a:extLst>
          </p:cNvPr>
          <p:cNvSpPr>
            <a:spLocks noGrp="1"/>
          </p:cNvSpPr>
          <p:nvPr>
            <p:ph idx="1"/>
          </p:nvPr>
        </p:nvSpPr>
        <p:spPr>
          <a:xfrm>
            <a:off x="5232401" y="1304925"/>
            <a:ext cx="6311899" cy="4523475"/>
          </a:xfrm>
        </p:spPr>
        <p:txBody>
          <a:bodyPr>
            <a:normAutofit/>
          </a:bodyPr>
          <a:lstStyle/>
          <a:p>
            <a:r>
              <a:rPr lang="en-GB" sz="1900" b="1">
                <a:solidFill>
                  <a:schemeClr val="bg1">
                    <a:alpha val="80000"/>
                  </a:schemeClr>
                </a:solidFill>
              </a:rPr>
              <a:t>Edward Baugh, “The West Indian Writer and His Quarrel with History” (1977): Caribbean authors typically exhibit “a certain uneasiness, preoccupation, agony concerning history and the idea of history” (61). </a:t>
            </a:r>
          </a:p>
          <a:p>
            <a:endParaRPr lang="en-GB" sz="1900" b="1">
              <a:solidFill>
                <a:schemeClr val="bg1">
                  <a:alpha val="80000"/>
                </a:schemeClr>
              </a:solidFill>
            </a:endParaRPr>
          </a:p>
          <a:p>
            <a:r>
              <a:rPr lang="en-GB" sz="1900" b="1">
                <a:solidFill>
                  <a:schemeClr val="bg1">
                    <a:alpha val="80000"/>
                  </a:schemeClr>
                </a:solidFill>
              </a:rPr>
              <a:t>V. S. Naipaul, </a:t>
            </a:r>
            <a:r>
              <a:rPr lang="en-GB" sz="1900" b="1" i="1">
                <a:solidFill>
                  <a:schemeClr val="bg1">
                    <a:alpha val="80000"/>
                  </a:schemeClr>
                </a:solidFill>
              </a:rPr>
              <a:t>The Middle Passage</a:t>
            </a:r>
            <a:r>
              <a:rPr lang="en-GB" sz="1900" b="1">
                <a:solidFill>
                  <a:schemeClr val="bg1">
                    <a:alpha val="80000"/>
                  </a:schemeClr>
                </a:solidFill>
              </a:rPr>
              <a:t> (1962): “History is built around achievement and creation; and nothing was created in the West Indies” (29). </a:t>
            </a:r>
          </a:p>
        </p:txBody>
      </p:sp>
    </p:spTree>
    <p:extLst>
      <p:ext uri="{BB962C8B-B14F-4D97-AF65-F5344CB8AC3E}">
        <p14:creationId xmlns:p14="http://schemas.microsoft.com/office/powerpoint/2010/main" val="2236566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741E64C5-C869-20F4-F2EF-DAE860221B8B}"/>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DD214739-6A1D-AC28-C19B-2500AAC04A45}"/>
              </a:ext>
            </a:extLst>
          </p:cNvPr>
          <p:cNvSpPr>
            <a:spLocks noGrp="1"/>
          </p:cNvSpPr>
          <p:nvPr>
            <p:ph idx="1"/>
          </p:nvPr>
        </p:nvSpPr>
        <p:spPr>
          <a:xfrm>
            <a:off x="838200" y="1485912"/>
            <a:ext cx="9961133" cy="5010133"/>
          </a:xfrm>
        </p:spPr>
        <p:txBody>
          <a:bodyPr>
            <a:normAutofit fontScale="92500" lnSpcReduction="20000"/>
          </a:bodyPr>
          <a:lstStyle/>
          <a:p>
            <a:pPr marL="0" indent="0">
              <a:buNone/>
            </a:pPr>
            <a:r>
              <a:rPr lang="en-GB" sz="1800" b="1" dirty="0">
                <a:solidFill>
                  <a:schemeClr val="bg1"/>
                </a:solidFill>
              </a:rPr>
              <a:t>Édouard </a:t>
            </a:r>
            <a:r>
              <a:rPr lang="en-GB" sz="1800" b="1" dirty="0" err="1">
                <a:solidFill>
                  <a:schemeClr val="bg1"/>
                </a:solidFill>
              </a:rPr>
              <a:t>Glissant</a:t>
            </a:r>
            <a:r>
              <a:rPr lang="en-GB" sz="1800" b="1" dirty="0">
                <a:solidFill>
                  <a:schemeClr val="bg1"/>
                </a:solidFill>
              </a:rPr>
              <a:t>, </a:t>
            </a:r>
            <a:r>
              <a:rPr lang="en-GB" sz="1800" b="1" i="1" dirty="0">
                <a:solidFill>
                  <a:schemeClr val="bg1"/>
                </a:solidFill>
              </a:rPr>
              <a:t>Le </a:t>
            </a:r>
            <a:r>
              <a:rPr lang="en-GB" sz="1800" b="1" i="1" dirty="0" err="1">
                <a:solidFill>
                  <a:schemeClr val="bg1"/>
                </a:solidFill>
              </a:rPr>
              <a:t>discour</a:t>
            </a:r>
            <a:r>
              <a:rPr lang="en-GB" sz="1800" b="1" i="1" dirty="0">
                <a:solidFill>
                  <a:schemeClr val="bg1"/>
                </a:solidFill>
              </a:rPr>
              <a:t> </a:t>
            </a:r>
            <a:r>
              <a:rPr lang="en-GB" sz="1800" b="1" i="1" dirty="0" err="1">
                <a:solidFill>
                  <a:schemeClr val="bg1"/>
                </a:solidFill>
              </a:rPr>
              <a:t>antillais</a:t>
            </a:r>
            <a:r>
              <a:rPr lang="en-GB" sz="1800" b="1" i="1" dirty="0">
                <a:solidFill>
                  <a:schemeClr val="bg1"/>
                </a:solidFill>
              </a:rPr>
              <a:t> /</a:t>
            </a:r>
            <a:r>
              <a:rPr lang="en-GB" sz="1800" b="1" dirty="0">
                <a:solidFill>
                  <a:schemeClr val="bg1"/>
                </a:solidFill>
              </a:rPr>
              <a:t> </a:t>
            </a:r>
            <a:r>
              <a:rPr lang="en-GB" sz="1800" b="1" i="1" dirty="0">
                <a:solidFill>
                  <a:schemeClr val="bg1"/>
                </a:solidFill>
              </a:rPr>
              <a:t>Caribbean Discourse</a:t>
            </a:r>
            <a:r>
              <a:rPr lang="en-GB" sz="1800" b="1" dirty="0">
                <a:solidFill>
                  <a:schemeClr val="bg1"/>
                </a:solidFill>
              </a:rPr>
              <a:t> (1981)</a:t>
            </a:r>
          </a:p>
          <a:p>
            <a:endParaRPr lang="en-GB" sz="1800" b="1" dirty="0">
              <a:solidFill>
                <a:schemeClr val="bg1"/>
              </a:solidFill>
            </a:endParaRPr>
          </a:p>
          <a:p>
            <a:r>
              <a:rPr lang="en-GB" sz="1800" b="1" dirty="0">
                <a:solidFill>
                  <a:schemeClr val="bg1"/>
                </a:solidFill>
              </a:rPr>
              <a:t>in a context where a community has had a “</a:t>
            </a:r>
            <a:r>
              <a:rPr lang="en-GB" sz="1800" b="1" dirty="0" err="1">
                <a:solidFill>
                  <a:schemeClr val="bg1"/>
                </a:solidFill>
              </a:rPr>
              <a:t>nonhistory</a:t>
            </a:r>
            <a:r>
              <a:rPr lang="en-GB" sz="1800" b="1" dirty="0">
                <a:solidFill>
                  <a:schemeClr val="bg1"/>
                </a:solidFill>
              </a:rPr>
              <a:t>” imposed upon it – where the accumulation of a people’s experiences is not regarded as part of an historical continuum – history “as far as it is a discipline and claims to clarify the reality lived by this people, will suffer from a serious epistemological deficiency” (61)</a:t>
            </a:r>
          </a:p>
          <a:p>
            <a:endParaRPr lang="en-GB" sz="1800" b="1" dirty="0">
              <a:solidFill>
                <a:schemeClr val="bg1"/>
              </a:solidFill>
            </a:endParaRPr>
          </a:p>
          <a:p>
            <a:r>
              <a:rPr lang="en-GB" sz="1800" b="1" dirty="0">
                <a:solidFill>
                  <a:schemeClr val="bg1"/>
                </a:solidFill>
              </a:rPr>
              <a:t>it is not enough to attend only to the records of the (colonial) archive; a “creative approach” is necessary (61)</a:t>
            </a:r>
          </a:p>
          <a:p>
            <a:endParaRPr lang="en-GB" sz="1800" b="1" dirty="0">
              <a:solidFill>
                <a:schemeClr val="bg1"/>
              </a:solidFill>
            </a:endParaRPr>
          </a:p>
          <a:p>
            <a:r>
              <a:rPr lang="en-GB" sz="1800" b="1" dirty="0">
                <a:solidFill>
                  <a:schemeClr val="bg1"/>
                </a:solidFill>
              </a:rPr>
              <a:t>literature is required to furnish a “prophetic vision of the past” (64)</a:t>
            </a:r>
          </a:p>
          <a:p>
            <a:endParaRPr lang="en-GB" sz="1800" b="1" dirty="0">
              <a:solidFill>
                <a:schemeClr val="bg1"/>
              </a:solidFill>
            </a:endParaRPr>
          </a:p>
          <a:p>
            <a:r>
              <a:rPr lang="en-GB" sz="1800" b="1" dirty="0">
                <a:solidFill>
                  <a:schemeClr val="bg1"/>
                </a:solidFill>
              </a:rPr>
              <a:t>“Because the collective memory was too often wiped out, the Caribbean writer must ‘dig deep’ into this memory, following the latent signs that he has picked up in the everyday world. [. . .] Because the Caribbean notion of time was fixed in the void of an imposed </a:t>
            </a:r>
            <a:r>
              <a:rPr lang="en-GB" sz="1800" b="1" dirty="0" err="1">
                <a:solidFill>
                  <a:schemeClr val="bg1"/>
                </a:solidFill>
              </a:rPr>
              <a:t>nonhistory</a:t>
            </a:r>
            <a:r>
              <a:rPr lang="en-GB" sz="1800" b="1" dirty="0">
                <a:solidFill>
                  <a:schemeClr val="bg1"/>
                </a:solidFill>
              </a:rPr>
              <a:t>, the writer must contribute to reconstituting its tormented chronology.” (65)</a:t>
            </a:r>
          </a:p>
          <a:p>
            <a:endParaRPr lang="en-GB" sz="1800" b="1" dirty="0">
              <a:solidFill>
                <a:schemeClr val="bg1"/>
              </a:solidFill>
            </a:endParaRPr>
          </a:p>
          <a:p>
            <a:r>
              <a:rPr lang="en-GB" sz="1800" b="1" dirty="0">
                <a:solidFill>
                  <a:schemeClr val="bg1"/>
                </a:solidFill>
              </a:rPr>
              <a:t>“To renew acquaintance with one’s history is a poetic endeavour” (Preface, </a:t>
            </a:r>
            <a:r>
              <a:rPr lang="en-GB" sz="1800" b="1" i="1" dirty="0">
                <a:solidFill>
                  <a:schemeClr val="bg1"/>
                </a:solidFill>
              </a:rPr>
              <a:t>Monsieur Toussaint: A Play, </a:t>
            </a:r>
            <a:r>
              <a:rPr lang="en-GB" sz="1800" b="1" dirty="0">
                <a:solidFill>
                  <a:schemeClr val="bg1"/>
                </a:solidFill>
              </a:rPr>
              <a:t>2005: 9-10).</a:t>
            </a:r>
          </a:p>
          <a:p>
            <a:endParaRPr lang="en-GB" sz="1100" dirty="0">
              <a:solidFill>
                <a:schemeClr val="bg1"/>
              </a:solidFill>
            </a:endParaRP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8596112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88CC09CE-BF9C-5B60-64D8-A4BCD28370A5}"/>
              </a:ext>
            </a:extLst>
          </p:cNvPr>
          <p:cNvSpPr>
            <a:spLocks noGrp="1"/>
          </p:cNvSpPr>
          <p:nvPr>
            <p:ph type="title"/>
          </p:nvPr>
        </p:nvSpPr>
        <p:spPr>
          <a:xfrm>
            <a:off x="838200" y="669925"/>
            <a:ext cx="4508946" cy="1325563"/>
          </a:xfrm>
        </p:spPr>
        <p:txBody>
          <a:bodyPr anchor="b">
            <a:normAutofit/>
          </a:bodyPr>
          <a:lstStyle/>
          <a:p>
            <a:pPr algn="r"/>
            <a:endParaRPr lang="en-GB">
              <a:solidFill>
                <a:schemeClr val="bg1"/>
              </a:solidFill>
            </a:endParaRPr>
          </a:p>
        </p:txBody>
      </p:sp>
      <p:cxnSp>
        <p:nvCxnSpPr>
          <p:cNvPr id="10" name="Straight Connector 9">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6210" y="2026340"/>
            <a:ext cx="5220936"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CF937FDE-B1AD-FE1A-1160-4F8332743E3E}"/>
              </a:ext>
            </a:extLst>
          </p:cNvPr>
          <p:cNvSpPr>
            <a:spLocks noGrp="1"/>
          </p:cNvSpPr>
          <p:nvPr>
            <p:ph idx="1"/>
          </p:nvPr>
        </p:nvSpPr>
        <p:spPr>
          <a:xfrm>
            <a:off x="1392667" y="2398957"/>
            <a:ext cx="9406666" cy="3526144"/>
          </a:xfrm>
        </p:spPr>
        <p:txBody>
          <a:bodyPr>
            <a:normAutofit/>
          </a:bodyPr>
          <a:lstStyle/>
          <a:p>
            <a:r>
              <a:rPr lang="en-GB" sz="2000" b="1">
                <a:solidFill>
                  <a:schemeClr val="bg1"/>
                </a:solidFill>
              </a:rPr>
              <a:t>Glissant, </a:t>
            </a:r>
            <a:r>
              <a:rPr lang="en-GB" sz="2000" b="1" i="1">
                <a:solidFill>
                  <a:schemeClr val="bg1"/>
                </a:solidFill>
              </a:rPr>
              <a:t>Caribbean Discourse</a:t>
            </a:r>
            <a:r>
              <a:rPr lang="en-GB" sz="2000" b="1">
                <a:solidFill>
                  <a:schemeClr val="bg1"/>
                </a:solidFill>
              </a:rPr>
              <a:t>:</a:t>
            </a:r>
            <a:r>
              <a:rPr lang="en-GB" sz="2000" b="1" i="1">
                <a:solidFill>
                  <a:schemeClr val="bg1"/>
                </a:solidFill>
              </a:rPr>
              <a:t> "</a:t>
            </a:r>
            <a:r>
              <a:rPr lang="en-GB" sz="2000" b="1">
                <a:solidFill>
                  <a:schemeClr val="bg1"/>
                </a:solidFill>
              </a:rPr>
              <a:t>Realism, the theory and technique of literal or “total” representation, is not inscribed in the cultural reflex of African or American peoples. I am often irritated by reading books that give an account of the miserable reality of our countries, and it is because I then have the impression of being faced with a substitute, a wretched one, for Balzac or for Zola. Western realism is not a ‘flat’ or shallow technique but becomes so when it is uncritically adopted by our writers. The misery of our lands is not only present, obvious. It contains a historical dimension (of not obvious history) that realism alone cannot account for. (105)</a:t>
            </a:r>
          </a:p>
        </p:txBody>
      </p:sp>
      <p:sp>
        <p:nvSpPr>
          <p:cNvPr id="12" name="Rectangle 11">
            <a:extLst>
              <a:ext uri="{FF2B5EF4-FFF2-40B4-BE49-F238E27FC236}">
                <a16:creationId xmlns:a16="http://schemas.microsoft.com/office/drawing/2014/main" id="{9DD005C1-8C51-42D6-9BEE-B9B8384974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6206" y="115193"/>
            <a:ext cx="11939588" cy="6627614"/>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057208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12" name="Rectangle 4111">
            <a:extLst>
              <a:ext uri="{FF2B5EF4-FFF2-40B4-BE49-F238E27FC236}">
                <a16:creationId xmlns:a16="http://schemas.microsoft.com/office/drawing/2014/main" id="{A7AE9375-4664-4DB2-922D-2782A6E439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sp>
        <p:nvSpPr>
          <p:cNvPr id="2" name="Title 1">
            <a:extLst>
              <a:ext uri="{FF2B5EF4-FFF2-40B4-BE49-F238E27FC236}">
                <a16:creationId xmlns:a16="http://schemas.microsoft.com/office/drawing/2014/main" id="{486A11BA-25BB-EEB2-92A5-F5E07E3E51AE}"/>
              </a:ext>
            </a:extLst>
          </p:cNvPr>
          <p:cNvSpPr>
            <a:spLocks noGrp="1"/>
          </p:cNvSpPr>
          <p:nvPr>
            <p:ph type="title"/>
          </p:nvPr>
        </p:nvSpPr>
        <p:spPr>
          <a:xfrm>
            <a:off x="1295400" y="669925"/>
            <a:ext cx="4800600" cy="1325563"/>
          </a:xfrm>
        </p:spPr>
        <p:txBody>
          <a:bodyPr anchor="b">
            <a:normAutofit/>
          </a:bodyPr>
          <a:lstStyle/>
          <a:p>
            <a:endParaRPr lang="en-GB" dirty="0">
              <a:solidFill>
                <a:schemeClr val="bg1"/>
              </a:solidFill>
            </a:endParaRPr>
          </a:p>
        </p:txBody>
      </p:sp>
      <p:cxnSp>
        <p:nvCxnSpPr>
          <p:cNvPr id="4114" name="Straight Connector 4113">
            <a:extLst>
              <a:ext uri="{FF2B5EF4-FFF2-40B4-BE49-F238E27FC236}">
                <a16:creationId xmlns:a16="http://schemas.microsoft.com/office/drawing/2014/main" id="{EE504C98-6397-41C1-A8D8-2D9C4ED307E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 y="2026340"/>
            <a:ext cx="6095999"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68AAD96E-2151-CAA2-4048-E570850169F1}"/>
              </a:ext>
            </a:extLst>
          </p:cNvPr>
          <p:cNvSpPr>
            <a:spLocks noGrp="1"/>
          </p:cNvSpPr>
          <p:nvPr>
            <p:ph idx="1"/>
          </p:nvPr>
        </p:nvSpPr>
        <p:spPr>
          <a:xfrm>
            <a:off x="370668" y="1180320"/>
            <a:ext cx="6095998" cy="5334471"/>
          </a:xfrm>
        </p:spPr>
        <p:txBody>
          <a:bodyPr>
            <a:normAutofit fontScale="92500" lnSpcReduction="10000"/>
          </a:bodyPr>
          <a:lstStyle/>
          <a:p>
            <a:pPr marL="0" indent="0">
              <a:buNone/>
            </a:pPr>
            <a:r>
              <a:rPr lang="en-GB" sz="2000" dirty="0">
                <a:solidFill>
                  <a:schemeClr val="bg1"/>
                </a:solidFill>
              </a:rPr>
              <a:t>Jacques-</a:t>
            </a:r>
            <a:r>
              <a:rPr lang="en-GB" sz="2000" dirty="0" err="1">
                <a:solidFill>
                  <a:schemeClr val="bg1"/>
                </a:solidFill>
              </a:rPr>
              <a:t>Stéphen</a:t>
            </a:r>
            <a:r>
              <a:rPr lang="en-GB" sz="2000" dirty="0">
                <a:solidFill>
                  <a:schemeClr val="bg1"/>
                </a:solidFill>
              </a:rPr>
              <a:t> Alexis:</a:t>
            </a:r>
          </a:p>
          <a:p>
            <a:endParaRPr lang="en-GB" sz="2000" dirty="0">
              <a:solidFill>
                <a:schemeClr val="bg1"/>
              </a:solidFill>
            </a:endParaRPr>
          </a:p>
          <a:p>
            <a:endParaRPr lang="en-GB" sz="2000" dirty="0">
              <a:solidFill>
                <a:schemeClr val="bg1"/>
              </a:solidFill>
            </a:endParaRPr>
          </a:p>
          <a:p>
            <a:r>
              <a:rPr lang="en-GB" sz="2000" dirty="0">
                <a:solidFill>
                  <a:schemeClr val="bg1"/>
                </a:solidFill>
              </a:rPr>
              <a:t>“Haitian art, like that of its African cousins, is profoundly realistic, notwithstanding that it is indissolubly linked to the myth, the symbol; the stylised, the heraldic, even the hieratic” (267). </a:t>
            </a:r>
          </a:p>
          <a:p>
            <a:r>
              <a:rPr lang="en-GB" sz="2000" dirty="0">
                <a:solidFill>
                  <a:schemeClr val="bg1"/>
                </a:solidFill>
              </a:rPr>
              <a:t>the “dynamic integration of the Marvellous in realism” is typical of situations in which “modern life with its stern rates of production, with its concentration of great masses of men into industrial armies” overlaps with a life lived “in contact with Nature” (268). </a:t>
            </a:r>
          </a:p>
          <a:p>
            <a:r>
              <a:rPr lang="en-GB" sz="2000" dirty="0">
                <a:solidFill>
                  <a:schemeClr val="bg1"/>
                </a:solidFill>
              </a:rPr>
              <a:t>“Creating realism meant that the Haitian artists were setting about speaking the same language as their people. The Marvellous Realism of the Haitians is thus an integral part of Social Realism” (270). 1956. “Of the Marvellous Realism of the Haitians.” </a:t>
            </a:r>
            <a:r>
              <a:rPr lang="en-GB" sz="2000" dirty="0" err="1">
                <a:solidFill>
                  <a:schemeClr val="bg1"/>
                </a:solidFill>
              </a:rPr>
              <a:t>Présence</a:t>
            </a:r>
            <a:r>
              <a:rPr lang="en-GB" sz="2000" dirty="0">
                <a:solidFill>
                  <a:schemeClr val="bg1"/>
                </a:solidFill>
              </a:rPr>
              <a:t> </a:t>
            </a:r>
            <a:r>
              <a:rPr lang="en-GB" sz="2000" dirty="0" err="1">
                <a:solidFill>
                  <a:schemeClr val="bg1"/>
                </a:solidFill>
              </a:rPr>
              <a:t>Africaine</a:t>
            </a:r>
            <a:r>
              <a:rPr lang="en-GB" sz="2000" dirty="0">
                <a:solidFill>
                  <a:schemeClr val="bg1"/>
                </a:solidFill>
              </a:rPr>
              <a:t>, 8-10: 249-75. </a:t>
            </a:r>
          </a:p>
          <a:p>
            <a:endParaRPr lang="en-GB" sz="2000" dirty="0">
              <a:solidFill>
                <a:schemeClr val="bg1"/>
              </a:solidFill>
            </a:endParaRPr>
          </a:p>
        </p:txBody>
      </p:sp>
      <p:pic>
        <p:nvPicPr>
          <p:cNvPr id="4100" name="Picture 4" descr="Presence Africaine | PDF | Grammatical Gender | Rhythm">
            <a:extLst>
              <a:ext uri="{FF2B5EF4-FFF2-40B4-BE49-F238E27FC236}">
                <a16:creationId xmlns:a16="http://schemas.microsoft.com/office/drawing/2014/main" id="{3ADF1A6D-06EA-24ED-3882-D574CB1EB26E}"/>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7395313" y="369913"/>
            <a:ext cx="2088399" cy="2784532"/>
          </a:xfrm>
          <a:prstGeom prst="rect">
            <a:avLst/>
          </a:prstGeom>
          <a:noFill/>
          <a:extLst>
            <a:ext uri="{909E8E84-426E-40DD-AFC4-6F175D3DCCD1}">
              <a14:hiddenFill xmlns:a14="http://schemas.microsoft.com/office/drawing/2010/main">
                <a:solidFill>
                  <a:srgbClr val="FFFFFF"/>
                </a:solidFill>
              </a14:hiddenFill>
            </a:ext>
          </a:extLst>
        </p:spPr>
      </p:pic>
      <p:sp>
        <p:nvSpPr>
          <p:cNvPr id="4116" name="Rectangle 4115">
            <a:extLst>
              <a:ext uri="{FF2B5EF4-FFF2-40B4-BE49-F238E27FC236}">
                <a16:creationId xmlns:a16="http://schemas.microsoft.com/office/drawing/2014/main" id="{C87417AF-190E-4D6E-AFA6-7D3E84B0B43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1603" y="182859"/>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098" name="Picture 2" descr="Jacques Stephen Alexis - Haitian Author and Political Activist |  International Magazine Kreol">
            <a:extLst>
              <a:ext uri="{FF2B5EF4-FFF2-40B4-BE49-F238E27FC236}">
                <a16:creationId xmlns:a16="http://schemas.microsoft.com/office/drawing/2014/main" id="{8732E959-3107-1A2E-5B99-7BB027A1C33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3346" r="21074" b="1"/>
          <a:stretch/>
        </p:blipFill>
        <p:spPr bwMode="auto">
          <a:xfrm>
            <a:off x="8379691" y="3730267"/>
            <a:ext cx="2906579" cy="2784532"/>
          </a:xfrm>
          <a:prstGeom prst="rect">
            <a:avLst/>
          </a:prstGeom>
          <a:noFill/>
          <a:extLst>
            <a:ext uri="{909E8E84-426E-40DD-AFC4-6F175D3DCCD1}">
              <a14:hiddenFill xmlns:a14="http://schemas.microsoft.com/office/drawing/2010/main">
                <a:solidFill>
                  <a:srgbClr val="FFFFFF"/>
                </a:solidFill>
              </a14:hiddenFill>
            </a:ext>
          </a:extLst>
        </p:spPr>
      </p:pic>
      <p:sp>
        <p:nvSpPr>
          <p:cNvPr id="4118" name="Rectangle 4117">
            <a:extLst>
              <a:ext uri="{FF2B5EF4-FFF2-40B4-BE49-F238E27FC236}">
                <a16:creationId xmlns:a16="http://schemas.microsoft.com/office/drawing/2014/main" id="{80B30ED8-273E-4C07-8568-2FE5CC5C48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25071" y="3543213"/>
            <a:ext cx="3996261" cy="3177496"/>
          </a:xfrm>
          <a:prstGeom prst="rect">
            <a:avLst/>
          </a:prstGeom>
          <a:noFill/>
          <a:ln w="1270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674251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4605</TotalTime>
  <Words>1866</Words>
  <Application>Microsoft Office PowerPoint</Application>
  <PresentationFormat>Widescreen</PresentationFormat>
  <Paragraphs>62</Paragraphs>
  <Slides>19</Slides>
  <Notes>0</Notes>
  <HiddenSlides>0</HiddenSlides>
  <MMClips>1</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Calibri Light</vt:lpstr>
      <vt:lpstr>Office Theme</vt:lpstr>
      <vt:lpstr>Erna Brodber</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Niblett, Michael</dc:creator>
  <cp:lastModifiedBy>Niblett, Michael</cp:lastModifiedBy>
  <cp:revision>6</cp:revision>
  <dcterms:created xsi:type="dcterms:W3CDTF">2023-10-20T15:14:56Z</dcterms:created>
  <dcterms:modified xsi:type="dcterms:W3CDTF">2024-10-13T21:03:16Z</dcterms:modified>
</cp:coreProperties>
</file>