
<file path=[Content_Types].xml><?xml version="1.0" encoding="utf-8"?>
<Types xmlns="http://schemas.openxmlformats.org/package/2006/content-types">
  <Default Extension="emf" ContentType="image/x-emf"/>
  <Default Extension="jpeg" ContentType="image/jpeg"/>
  <Default Extension="mp3" ContentType="audio/m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4" r:id="rId1"/>
    <p:sldMasterId id="2147483711" r:id="rId2"/>
  </p:sldMasterIdLst>
  <p:sldIdLst>
    <p:sldId id="256" r:id="rId3"/>
    <p:sldId id="290" r:id="rId4"/>
    <p:sldId id="289" r:id="rId5"/>
    <p:sldId id="291" r:id="rId6"/>
    <p:sldId id="257" r:id="rId7"/>
    <p:sldId id="261" r:id="rId8"/>
    <p:sldId id="288" r:id="rId9"/>
    <p:sldId id="258" r:id="rId10"/>
    <p:sldId id="259" r:id="rId11"/>
    <p:sldId id="260" r:id="rId12"/>
    <p:sldId id="292" r:id="rId13"/>
    <p:sldId id="293" r:id="rId14"/>
    <p:sldId id="294" r:id="rId15"/>
    <p:sldId id="295" r:id="rId16"/>
    <p:sldId id="296" r:id="rId17"/>
    <p:sldId id="297" r:id="rId18"/>
    <p:sldId id="298" r:id="rId19"/>
    <p:sldId id="299" r:id="rId20"/>
    <p:sldId id="300" r:id="rId21"/>
    <p:sldId id="301" r:id="rId22"/>
    <p:sldId id="302" r:id="rId23"/>
    <p:sldId id="303" r:id="rId24"/>
    <p:sldId id="304" r:id="rId25"/>
    <p:sldId id="306" r:id="rId26"/>
    <p:sldId id="305" r:id="rId27"/>
    <p:sldId id="307" r:id="rId28"/>
    <p:sldId id="278" r:id="rId29"/>
    <p:sldId id="279"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3" d="100"/>
          <a:sy n="83" d="100"/>
        </p:scale>
        <p:origin x="686"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8" Type="http://schemas.openxmlformats.org/officeDocument/2006/relationships/slide" Target="slides/slide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9B9E5FC-288C-4EF4-9B19-47D07CB5E9B8}" type="datetimeFigureOut">
              <a:rPr lang="en-GB" smtClean="0"/>
              <a:t>13/10/2024</a:t>
            </a:fld>
            <a:endParaRPr lang="en-GB"/>
          </a:p>
        </p:txBody>
      </p:sp>
      <p:sp>
        <p:nvSpPr>
          <p:cNvPr id="5" name="Footer Placeholder 4"/>
          <p:cNvSpPr>
            <a:spLocks noGrp="1"/>
          </p:cNvSpPr>
          <p:nvPr>
            <p:ph type="ftr" sz="quarter" idx="11"/>
          </p:nvPr>
        </p:nvSpPr>
        <p:spPr/>
        <p:txBody>
          <a:bodyPr/>
          <a:lstStyle/>
          <a:p>
            <a:endParaRPr lang="en-GB"/>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82AF669E-D2A5-4DC1-AA88-A4D00E93EB9D}" type="slidenum">
              <a:rPr lang="en-GB" smtClean="0"/>
              <a:t>‹#›</a:t>
            </a:fld>
            <a:endParaRPr lang="en-GB"/>
          </a:p>
        </p:txBody>
      </p:sp>
    </p:spTree>
    <p:extLst>
      <p:ext uri="{BB962C8B-B14F-4D97-AF65-F5344CB8AC3E}">
        <p14:creationId xmlns:p14="http://schemas.microsoft.com/office/powerpoint/2010/main" val="25343777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9B9E5FC-288C-4EF4-9B19-47D07CB5E9B8}" type="datetimeFigureOut">
              <a:rPr lang="en-GB" smtClean="0"/>
              <a:t>13/10/2024</a:t>
            </a:fld>
            <a:endParaRPr lang="en-GB"/>
          </a:p>
        </p:txBody>
      </p:sp>
      <p:sp>
        <p:nvSpPr>
          <p:cNvPr id="5" name="Footer Placeholder 4"/>
          <p:cNvSpPr>
            <a:spLocks noGrp="1"/>
          </p:cNvSpPr>
          <p:nvPr>
            <p:ph type="ftr" sz="quarter" idx="11"/>
          </p:nvPr>
        </p:nvSpPr>
        <p:spPr/>
        <p:txBody>
          <a:bodyPr/>
          <a:lstStyle/>
          <a:p>
            <a:endParaRPr lang="en-GB"/>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2AF669E-D2A5-4DC1-AA88-A4D00E93EB9D}" type="slidenum">
              <a:rPr lang="en-GB" smtClean="0"/>
              <a:t>‹#›</a:t>
            </a:fld>
            <a:endParaRPr lang="en-GB"/>
          </a:p>
        </p:txBody>
      </p:sp>
    </p:spTree>
    <p:extLst>
      <p:ext uri="{BB962C8B-B14F-4D97-AF65-F5344CB8AC3E}">
        <p14:creationId xmlns:p14="http://schemas.microsoft.com/office/powerpoint/2010/main" val="161139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9B9E5FC-288C-4EF4-9B19-47D07CB5E9B8}" type="datetimeFigureOut">
              <a:rPr lang="en-GB" smtClean="0"/>
              <a:t>13/10/2024</a:t>
            </a:fld>
            <a:endParaRPr lang="en-GB"/>
          </a:p>
        </p:txBody>
      </p:sp>
      <p:sp>
        <p:nvSpPr>
          <p:cNvPr id="5" name="Footer Placeholder 4"/>
          <p:cNvSpPr>
            <a:spLocks noGrp="1"/>
          </p:cNvSpPr>
          <p:nvPr>
            <p:ph type="ftr" sz="quarter" idx="11"/>
          </p:nvPr>
        </p:nvSpPr>
        <p:spPr/>
        <p:txBody>
          <a:bodyPr/>
          <a:lstStyle/>
          <a:p>
            <a:endParaRPr lang="en-GB"/>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2AF669E-D2A5-4DC1-AA88-A4D00E93EB9D}" type="slidenum">
              <a:rPr lang="en-GB" smtClean="0"/>
              <a:t>‹#›</a:t>
            </a:fld>
            <a:endParaRPr lang="en-GB"/>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6922350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E9B9E5FC-288C-4EF4-9B19-47D07CB5E9B8}" type="datetimeFigureOut">
              <a:rPr lang="en-GB" smtClean="0"/>
              <a:t>13/10/2024</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2AF669E-D2A5-4DC1-AA88-A4D00E93EB9D}" type="slidenum">
              <a:rPr lang="en-GB" smtClean="0"/>
              <a:t>‹#›</a:t>
            </a:fld>
            <a:endParaRPr lang="en-GB"/>
          </a:p>
        </p:txBody>
      </p:sp>
    </p:spTree>
    <p:extLst>
      <p:ext uri="{BB962C8B-B14F-4D97-AF65-F5344CB8AC3E}">
        <p14:creationId xmlns:p14="http://schemas.microsoft.com/office/powerpoint/2010/main" val="21379954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E9B9E5FC-288C-4EF4-9B19-47D07CB5E9B8}" type="datetimeFigureOut">
              <a:rPr lang="en-GB" smtClean="0"/>
              <a:t>13/10/2024</a:t>
            </a:fld>
            <a:endParaRPr lang="en-GB"/>
          </a:p>
        </p:txBody>
      </p:sp>
      <p:sp>
        <p:nvSpPr>
          <p:cNvPr id="6" name="Footer Placeholder 5"/>
          <p:cNvSpPr>
            <a:spLocks noGrp="1"/>
          </p:cNvSpPr>
          <p:nvPr>
            <p:ph type="ftr" sz="quarter" idx="11"/>
          </p:nvPr>
        </p:nvSpPr>
        <p:spPr/>
        <p:txBody>
          <a:bodyPr/>
          <a:lstStyle/>
          <a:p>
            <a:endParaRPr lang="en-GB"/>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2AF669E-D2A5-4DC1-AA88-A4D00E93EB9D}" type="slidenum">
              <a:rPr lang="en-GB" smtClean="0"/>
              <a:t>‹#›</a:t>
            </a:fld>
            <a:endParaRPr lang="en-GB"/>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0095561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E9B9E5FC-288C-4EF4-9B19-47D07CB5E9B8}" type="datetimeFigureOut">
              <a:rPr lang="en-GB" smtClean="0"/>
              <a:t>13/10/2024</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2AF669E-D2A5-4DC1-AA88-A4D00E93EB9D}" type="slidenum">
              <a:rPr lang="en-GB" smtClean="0"/>
              <a:t>‹#›</a:t>
            </a:fld>
            <a:endParaRPr lang="en-GB"/>
          </a:p>
        </p:txBody>
      </p:sp>
    </p:spTree>
    <p:extLst>
      <p:ext uri="{BB962C8B-B14F-4D97-AF65-F5344CB8AC3E}">
        <p14:creationId xmlns:p14="http://schemas.microsoft.com/office/powerpoint/2010/main" val="11347758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B9E5FC-288C-4EF4-9B19-47D07CB5E9B8}" type="datetimeFigureOut">
              <a:rPr lang="en-GB" smtClean="0"/>
              <a:t>13/10/2024</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2AF669E-D2A5-4DC1-AA88-A4D00E93EB9D}" type="slidenum">
              <a:rPr lang="en-GB" smtClean="0"/>
              <a:t>‹#›</a:t>
            </a:fld>
            <a:endParaRPr lang="en-GB"/>
          </a:p>
        </p:txBody>
      </p:sp>
    </p:spTree>
    <p:extLst>
      <p:ext uri="{BB962C8B-B14F-4D97-AF65-F5344CB8AC3E}">
        <p14:creationId xmlns:p14="http://schemas.microsoft.com/office/powerpoint/2010/main" val="2640759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B9E5FC-288C-4EF4-9B19-47D07CB5E9B8}" type="datetimeFigureOut">
              <a:rPr lang="en-GB" smtClean="0"/>
              <a:t>13/10/2024</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2AF669E-D2A5-4DC1-AA88-A4D00E93EB9D}" type="slidenum">
              <a:rPr lang="en-GB" smtClean="0"/>
              <a:t>‹#›</a:t>
            </a:fld>
            <a:endParaRPr lang="en-GB"/>
          </a:p>
        </p:txBody>
      </p:sp>
    </p:spTree>
    <p:extLst>
      <p:ext uri="{BB962C8B-B14F-4D97-AF65-F5344CB8AC3E}">
        <p14:creationId xmlns:p14="http://schemas.microsoft.com/office/powerpoint/2010/main" val="38425522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2CC459-136F-9DA5-6E6F-4C37A9CE1DF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C5C3EEB-0F2C-7C01-F839-7258E349EEB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82341D4-972B-1E8A-13A2-AFEBC9B42083}"/>
              </a:ext>
            </a:extLst>
          </p:cNvPr>
          <p:cNvSpPr>
            <a:spLocks noGrp="1"/>
          </p:cNvSpPr>
          <p:nvPr>
            <p:ph type="dt" sz="half" idx="10"/>
          </p:nvPr>
        </p:nvSpPr>
        <p:spPr/>
        <p:txBody>
          <a:bodyPr/>
          <a:lstStyle/>
          <a:p>
            <a:fld id="{E9B9E5FC-288C-4EF4-9B19-47D07CB5E9B8}" type="datetimeFigureOut">
              <a:rPr lang="en-GB" smtClean="0"/>
              <a:t>13/10/2024</a:t>
            </a:fld>
            <a:endParaRPr lang="en-GB"/>
          </a:p>
        </p:txBody>
      </p:sp>
      <p:sp>
        <p:nvSpPr>
          <p:cNvPr id="5" name="Footer Placeholder 4">
            <a:extLst>
              <a:ext uri="{FF2B5EF4-FFF2-40B4-BE49-F238E27FC236}">
                <a16:creationId xmlns:a16="http://schemas.microsoft.com/office/drawing/2014/main" id="{39AE59C1-8B9B-5D98-B0CB-FBBA8E91DE4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BBD0C06-D092-37AA-D89A-DB76343529BA}"/>
              </a:ext>
            </a:extLst>
          </p:cNvPr>
          <p:cNvSpPr>
            <a:spLocks noGrp="1"/>
          </p:cNvSpPr>
          <p:nvPr>
            <p:ph type="sldNum" sz="quarter" idx="12"/>
          </p:nvPr>
        </p:nvSpPr>
        <p:spPr/>
        <p:txBody>
          <a:bodyPr/>
          <a:lstStyle/>
          <a:p>
            <a:fld id="{82AF669E-D2A5-4DC1-AA88-A4D00E93EB9D}" type="slidenum">
              <a:rPr lang="en-GB" smtClean="0"/>
              <a:t>‹#›</a:t>
            </a:fld>
            <a:endParaRPr lang="en-GB"/>
          </a:p>
        </p:txBody>
      </p:sp>
    </p:spTree>
    <p:extLst>
      <p:ext uri="{BB962C8B-B14F-4D97-AF65-F5344CB8AC3E}">
        <p14:creationId xmlns:p14="http://schemas.microsoft.com/office/powerpoint/2010/main" val="16775640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786C7D-5800-E287-A274-D2F1130E84C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ADE5470-4F76-1F5A-DDE9-45D9D418623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E35041A-7D28-3987-11A7-04A5FF461D75}"/>
              </a:ext>
            </a:extLst>
          </p:cNvPr>
          <p:cNvSpPr>
            <a:spLocks noGrp="1"/>
          </p:cNvSpPr>
          <p:nvPr>
            <p:ph type="dt" sz="half" idx="10"/>
          </p:nvPr>
        </p:nvSpPr>
        <p:spPr/>
        <p:txBody>
          <a:bodyPr/>
          <a:lstStyle/>
          <a:p>
            <a:fld id="{E9B9E5FC-288C-4EF4-9B19-47D07CB5E9B8}" type="datetimeFigureOut">
              <a:rPr lang="en-GB" smtClean="0"/>
              <a:t>13/10/2024</a:t>
            </a:fld>
            <a:endParaRPr lang="en-GB"/>
          </a:p>
        </p:txBody>
      </p:sp>
      <p:sp>
        <p:nvSpPr>
          <p:cNvPr id="5" name="Footer Placeholder 4">
            <a:extLst>
              <a:ext uri="{FF2B5EF4-FFF2-40B4-BE49-F238E27FC236}">
                <a16:creationId xmlns:a16="http://schemas.microsoft.com/office/drawing/2014/main" id="{C564D46A-1A1A-2064-DBAA-3F18032FF7F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B53482C-ABDB-0922-47D4-DF80F0573A9C}"/>
              </a:ext>
            </a:extLst>
          </p:cNvPr>
          <p:cNvSpPr>
            <a:spLocks noGrp="1"/>
          </p:cNvSpPr>
          <p:nvPr>
            <p:ph type="sldNum" sz="quarter" idx="12"/>
          </p:nvPr>
        </p:nvSpPr>
        <p:spPr/>
        <p:txBody>
          <a:bodyPr/>
          <a:lstStyle/>
          <a:p>
            <a:fld id="{82AF669E-D2A5-4DC1-AA88-A4D00E93EB9D}" type="slidenum">
              <a:rPr lang="en-GB" smtClean="0"/>
              <a:t>‹#›</a:t>
            </a:fld>
            <a:endParaRPr lang="en-GB"/>
          </a:p>
        </p:txBody>
      </p:sp>
    </p:spTree>
    <p:extLst>
      <p:ext uri="{BB962C8B-B14F-4D97-AF65-F5344CB8AC3E}">
        <p14:creationId xmlns:p14="http://schemas.microsoft.com/office/powerpoint/2010/main" val="28664820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62FF5E-D3B0-2F29-3857-CA7CEB7E667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2217895-01A5-38F6-2C90-7EF837678FB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6C9C822-5FE6-9C3E-79F2-80198C912CE4}"/>
              </a:ext>
            </a:extLst>
          </p:cNvPr>
          <p:cNvSpPr>
            <a:spLocks noGrp="1"/>
          </p:cNvSpPr>
          <p:nvPr>
            <p:ph type="dt" sz="half" idx="10"/>
          </p:nvPr>
        </p:nvSpPr>
        <p:spPr/>
        <p:txBody>
          <a:bodyPr/>
          <a:lstStyle/>
          <a:p>
            <a:fld id="{E9B9E5FC-288C-4EF4-9B19-47D07CB5E9B8}" type="datetimeFigureOut">
              <a:rPr lang="en-GB" smtClean="0"/>
              <a:t>13/10/2024</a:t>
            </a:fld>
            <a:endParaRPr lang="en-GB"/>
          </a:p>
        </p:txBody>
      </p:sp>
      <p:sp>
        <p:nvSpPr>
          <p:cNvPr id="5" name="Footer Placeholder 4">
            <a:extLst>
              <a:ext uri="{FF2B5EF4-FFF2-40B4-BE49-F238E27FC236}">
                <a16:creationId xmlns:a16="http://schemas.microsoft.com/office/drawing/2014/main" id="{B9BC9262-9CCC-0D84-4DDC-24CEC41B280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E38D78A-9EE8-FEF8-4640-D4FD4365D0A6}"/>
              </a:ext>
            </a:extLst>
          </p:cNvPr>
          <p:cNvSpPr>
            <a:spLocks noGrp="1"/>
          </p:cNvSpPr>
          <p:nvPr>
            <p:ph type="sldNum" sz="quarter" idx="12"/>
          </p:nvPr>
        </p:nvSpPr>
        <p:spPr/>
        <p:txBody>
          <a:bodyPr/>
          <a:lstStyle/>
          <a:p>
            <a:fld id="{82AF669E-D2A5-4DC1-AA88-A4D00E93EB9D}" type="slidenum">
              <a:rPr lang="en-GB" smtClean="0"/>
              <a:t>‹#›</a:t>
            </a:fld>
            <a:endParaRPr lang="en-GB"/>
          </a:p>
        </p:txBody>
      </p:sp>
    </p:spTree>
    <p:extLst>
      <p:ext uri="{BB962C8B-B14F-4D97-AF65-F5344CB8AC3E}">
        <p14:creationId xmlns:p14="http://schemas.microsoft.com/office/powerpoint/2010/main" val="30480067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B9E5FC-288C-4EF4-9B19-47D07CB5E9B8}" type="datetimeFigureOut">
              <a:rPr lang="en-GB" smtClean="0"/>
              <a:t>13/10/2024</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82AF669E-D2A5-4DC1-AA88-A4D00E93EB9D}" type="slidenum">
              <a:rPr lang="en-GB" smtClean="0"/>
              <a:t>‹#›</a:t>
            </a:fld>
            <a:endParaRPr lang="en-GB"/>
          </a:p>
        </p:txBody>
      </p:sp>
    </p:spTree>
    <p:extLst>
      <p:ext uri="{BB962C8B-B14F-4D97-AF65-F5344CB8AC3E}">
        <p14:creationId xmlns:p14="http://schemas.microsoft.com/office/powerpoint/2010/main" val="2439584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2CEB25-5D01-17B8-8E0F-E6BE8A3A126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0F997A0-581C-9034-A8D0-67B38AFFCA6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29EFECA-0503-AE82-82DC-430C11A3707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98239FD-598E-3182-E5A8-CE0539611304}"/>
              </a:ext>
            </a:extLst>
          </p:cNvPr>
          <p:cNvSpPr>
            <a:spLocks noGrp="1"/>
          </p:cNvSpPr>
          <p:nvPr>
            <p:ph type="dt" sz="half" idx="10"/>
          </p:nvPr>
        </p:nvSpPr>
        <p:spPr/>
        <p:txBody>
          <a:bodyPr/>
          <a:lstStyle/>
          <a:p>
            <a:fld id="{E9B9E5FC-288C-4EF4-9B19-47D07CB5E9B8}" type="datetimeFigureOut">
              <a:rPr lang="en-GB" smtClean="0"/>
              <a:t>13/10/2024</a:t>
            </a:fld>
            <a:endParaRPr lang="en-GB"/>
          </a:p>
        </p:txBody>
      </p:sp>
      <p:sp>
        <p:nvSpPr>
          <p:cNvPr id="6" name="Footer Placeholder 5">
            <a:extLst>
              <a:ext uri="{FF2B5EF4-FFF2-40B4-BE49-F238E27FC236}">
                <a16:creationId xmlns:a16="http://schemas.microsoft.com/office/drawing/2014/main" id="{7CD46CFB-75A2-861A-41EB-38BD266B328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4B9AC6A-2518-8D83-DB3E-043708EEBE27}"/>
              </a:ext>
            </a:extLst>
          </p:cNvPr>
          <p:cNvSpPr>
            <a:spLocks noGrp="1"/>
          </p:cNvSpPr>
          <p:nvPr>
            <p:ph type="sldNum" sz="quarter" idx="12"/>
          </p:nvPr>
        </p:nvSpPr>
        <p:spPr/>
        <p:txBody>
          <a:bodyPr/>
          <a:lstStyle/>
          <a:p>
            <a:fld id="{82AF669E-D2A5-4DC1-AA88-A4D00E93EB9D}" type="slidenum">
              <a:rPr lang="en-GB" smtClean="0"/>
              <a:t>‹#›</a:t>
            </a:fld>
            <a:endParaRPr lang="en-GB"/>
          </a:p>
        </p:txBody>
      </p:sp>
    </p:spTree>
    <p:extLst>
      <p:ext uri="{BB962C8B-B14F-4D97-AF65-F5344CB8AC3E}">
        <p14:creationId xmlns:p14="http://schemas.microsoft.com/office/powerpoint/2010/main" val="12201845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16D8A5-1819-1720-DB89-F80DF708345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3F02654-2D1D-CAD5-3DC7-F2B36966B52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10C334B-B7DA-65EA-22C0-728E49B4507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1A78839-68DB-37FF-EBE3-59B38EC6E02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C6E158B-EC7E-7422-E9D7-B241B62C142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4807329-26CA-2D0B-AFB5-6D301E95CB96}"/>
              </a:ext>
            </a:extLst>
          </p:cNvPr>
          <p:cNvSpPr>
            <a:spLocks noGrp="1"/>
          </p:cNvSpPr>
          <p:nvPr>
            <p:ph type="dt" sz="half" idx="10"/>
          </p:nvPr>
        </p:nvSpPr>
        <p:spPr/>
        <p:txBody>
          <a:bodyPr/>
          <a:lstStyle/>
          <a:p>
            <a:fld id="{E9B9E5FC-288C-4EF4-9B19-47D07CB5E9B8}" type="datetimeFigureOut">
              <a:rPr lang="en-GB" smtClean="0"/>
              <a:t>13/10/2024</a:t>
            </a:fld>
            <a:endParaRPr lang="en-GB"/>
          </a:p>
        </p:txBody>
      </p:sp>
      <p:sp>
        <p:nvSpPr>
          <p:cNvPr id="8" name="Footer Placeholder 7">
            <a:extLst>
              <a:ext uri="{FF2B5EF4-FFF2-40B4-BE49-F238E27FC236}">
                <a16:creationId xmlns:a16="http://schemas.microsoft.com/office/drawing/2014/main" id="{3166F7EB-5530-2BBC-7428-7D1AF896F8A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C3FA764-515D-2177-E409-4732A3A380CD}"/>
              </a:ext>
            </a:extLst>
          </p:cNvPr>
          <p:cNvSpPr>
            <a:spLocks noGrp="1"/>
          </p:cNvSpPr>
          <p:nvPr>
            <p:ph type="sldNum" sz="quarter" idx="12"/>
          </p:nvPr>
        </p:nvSpPr>
        <p:spPr/>
        <p:txBody>
          <a:bodyPr/>
          <a:lstStyle/>
          <a:p>
            <a:fld id="{82AF669E-D2A5-4DC1-AA88-A4D00E93EB9D}" type="slidenum">
              <a:rPr lang="en-GB" smtClean="0"/>
              <a:t>‹#›</a:t>
            </a:fld>
            <a:endParaRPr lang="en-GB"/>
          </a:p>
        </p:txBody>
      </p:sp>
    </p:spTree>
    <p:extLst>
      <p:ext uri="{BB962C8B-B14F-4D97-AF65-F5344CB8AC3E}">
        <p14:creationId xmlns:p14="http://schemas.microsoft.com/office/powerpoint/2010/main" val="18269830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786950-40ED-EACB-D46B-BEC86D908D4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64872ED-96AD-3601-E810-71BEB95E85C7}"/>
              </a:ext>
            </a:extLst>
          </p:cNvPr>
          <p:cNvSpPr>
            <a:spLocks noGrp="1"/>
          </p:cNvSpPr>
          <p:nvPr>
            <p:ph type="dt" sz="half" idx="10"/>
          </p:nvPr>
        </p:nvSpPr>
        <p:spPr/>
        <p:txBody>
          <a:bodyPr/>
          <a:lstStyle/>
          <a:p>
            <a:fld id="{E9B9E5FC-288C-4EF4-9B19-47D07CB5E9B8}" type="datetimeFigureOut">
              <a:rPr lang="en-GB" smtClean="0"/>
              <a:t>13/10/2024</a:t>
            </a:fld>
            <a:endParaRPr lang="en-GB"/>
          </a:p>
        </p:txBody>
      </p:sp>
      <p:sp>
        <p:nvSpPr>
          <p:cNvPr id="4" name="Footer Placeholder 3">
            <a:extLst>
              <a:ext uri="{FF2B5EF4-FFF2-40B4-BE49-F238E27FC236}">
                <a16:creationId xmlns:a16="http://schemas.microsoft.com/office/drawing/2014/main" id="{42636B00-8F6A-8D65-BC5B-80C94679947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7B6BFC2-AA67-A3FD-C01B-4A81FACDFBF4}"/>
              </a:ext>
            </a:extLst>
          </p:cNvPr>
          <p:cNvSpPr>
            <a:spLocks noGrp="1"/>
          </p:cNvSpPr>
          <p:nvPr>
            <p:ph type="sldNum" sz="quarter" idx="12"/>
          </p:nvPr>
        </p:nvSpPr>
        <p:spPr/>
        <p:txBody>
          <a:bodyPr/>
          <a:lstStyle/>
          <a:p>
            <a:fld id="{82AF669E-D2A5-4DC1-AA88-A4D00E93EB9D}" type="slidenum">
              <a:rPr lang="en-GB" smtClean="0"/>
              <a:t>‹#›</a:t>
            </a:fld>
            <a:endParaRPr lang="en-GB"/>
          </a:p>
        </p:txBody>
      </p:sp>
    </p:spTree>
    <p:extLst>
      <p:ext uri="{BB962C8B-B14F-4D97-AF65-F5344CB8AC3E}">
        <p14:creationId xmlns:p14="http://schemas.microsoft.com/office/powerpoint/2010/main" val="13025971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A6965AA-09DC-E679-E590-F6B42C0928E3}"/>
              </a:ext>
            </a:extLst>
          </p:cNvPr>
          <p:cNvSpPr>
            <a:spLocks noGrp="1"/>
          </p:cNvSpPr>
          <p:nvPr>
            <p:ph type="dt" sz="half" idx="10"/>
          </p:nvPr>
        </p:nvSpPr>
        <p:spPr/>
        <p:txBody>
          <a:bodyPr/>
          <a:lstStyle/>
          <a:p>
            <a:fld id="{E9B9E5FC-288C-4EF4-9B19-47D07CB5E9B8}" type="datetimeFigureOut">
              <a:rPr lang="en-GB" smtClean="0"/>
              <a:t>13/10/2024</a:t>
            </a:fld>
            <a:endParaRPr lang="en-GB"/>
          </a:p>
        </p:txBody>
      </p:sp>
      <p:sp>
        <p:nvSpPr>
          <p:cNvPr id="3" name="Footer Placeholder 2">
            <a:extLst>
              <a:ext uri="{FF2B5EF4-FFF2-40B4-BE49-F238E27FC236}">
                <a16:creationId xmlns:a16="http://schemas.microsoft.com/office/drawing/2014/main" id="{CAABF94D-44DD-1CF8-48C8-9EE10B202B3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D876F623-29AB-6F9B-CFF6-32CDD839C569}"/>
              </a:ext>
            </a:extLst>
          </p:cNvPr>
          <p:cNvSpPr>
            <a:spLocks noGrp="1"/>
          </p:cNvSpPr>
          <p:nvPr>
            <p:ph type="sldNum" sz="quarter" idx="12"/>
          </p:nvPr>
        </p:nvSpPr>
        <p:spPr/>
        <p:txBody>
          <a:bodyPr/>
          <a:lstStyle/>
          <a:p>
            <a:fld id="{82AF669E-D2A5-4DC1-AA88-A4D00E93EB9D}" type="slidenum">
              <a:rPr lang="en-GB" smtClean="0"/>
              <a:t>‹#›</a:t>
            </a:fld>
            <a:endParaRPr lang="en-GB"/>
          </a:p>
        </p:txBody>
      </p:sp>
    </p:spTree>
    <p:extLst>
      <p:ext uri="{BB962C8B-B14F-4D97-AF65-F5344CB8AC3E}">
        <p14:creationId xmlns:p14="http://schemas.microsoft.com/office/powerpoint/2010/main" val="298533922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B1EBE9-D94E-CFCE-9A5A-8E6E0B16A11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F9762D6-52AC-DA4A-5D41-8E2CB7CBA30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B0C4FB8-73F6-CFC1-A6AD-E3D4191841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02DA4D2-17D6-167B-7658-59E024B1867B}"/>
              </a:ext>
            </a:extLst>
          </p:cNvPr>
          <p:cNvSpPr>
            <a:spLocks noGrp="1"/>
          </p:cNvSpPr>
          <p:nvPr>
            <p:ph type="dt" sz="half" idx="10"/>
          </p:nvPr>
        </p:nvSpPr>
        <p:spPr/>
        <p:txBody>
          <a:bodyPr/>
          <a:lstStyle/>
          <a:p>
            <a:fld id="{E9B9E5FC-288C-4EF4-9B19-47D07CB5E9B8}" type="datetimeFigureOut">
              <a:rPr lang="en-GB" smtClean="0"/>
              <a:t>13/10/2024</a:t>
            </a:fld>
            <a:endParaRPr lang="en-GB"/>
          </a:p>
        </p:txBody>
      </p:sp>
      <p:sp>
        <p:nvSpPr>
          <p:cNvPr id="6" name="Footer Placeholder 5">
            <a:extLst>
              <a:ext uri="{FF2B5EF4-FFF2-40B4-BE49-F238E27FC236}">
                <a16:creationId xmlns:a16="http://schemas.microsoft.com/office/drawing/2014/main" id="{FE0F7480-9AD8-603B-EA22-91C74383AC0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EA2A4F6-4D92-4BBC-10EA-C8118C0D9770}"/>
              </a:ext>
            </a:extLst>
          </p:cNvPr>
          <p:cNvSpPr>
            <a:spLocks noGrp="1"/>
          </p:cNvSpPr>
          <p:nvPr>
            <p:ph type="sldNum" sz="quarter" idx="12"/>
          </p:nvPr>
        </p:nvSpPr>
        <p:spPr/>
        <p:txBody>
          <a:bodyPr/>
          <a:lstStyle/>
          <a:p>
            <a:fld id="{82AF669E-D2A5-4DC1-AA88-A4D00E93EB9D}" type="slidenum">
              <a:rPr lang="en-GB" smtClean="0"/>
              <a:t>‹#›</a:t>
            </a:fld>
            <a:endParaRPr lang="en-GB"/>
          </a:p>
        </p:txBody>
      </p:sp>
    </p:spTree>
    <p:extLst>
      <p:ext uri="{BB962C8B-B14F-4D97-AF65-F5344CB8AC3E}">
        <p14:creationId xmlns:p14="http://schemas.microsoft.com/office/powerpoint/2010/main" val="33785560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4BCAC3-D60B-F74C-B33E-1090EE5AC99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A396419-3FB6-7BC5-036E-38C6ADF78B1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685C05AB-5B50-9D7D-9434-A719740A94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08434C2-4F28-3478-6031-23795BB0DFA4}"/>
              </a:ext>
            </a:extLst>
          </p:cNvPr>
          <p:cNvSpPr>
            <a:spLocks noGrp="1"/>
          </p:cNvSpPr>
          <p:nvPr>
            <p:ph type="dt" sz="half" idx="10"/>
          </p:nvPr>
        </p:nvSpPr>
        <p:spPr/>
        <p:txBody>
          <a:bodyPr/>
          <a:lstStyle/>
          <a:p>
            <a:fld id="{E9B9E5FC-288C-4EF4-9B19-47D07CB5E9B8}" type="datetimeFigureOut">
              <a:rPr lang="en-GB" smtClean="0"/>
              <a:t>13/10/2024</a:t>
            </a:fld>
            <a:endParaRPr lang="en-GB"/>
          </a:p>
        </p:txBody>
      </p:sp>
      <p:sp>
        <p:nvSpPr>
          <p:cNvPr id="6" name="Footer Placeholder 5">
            <a:extLst>
              <a:ext uri="{FF2B5EF4-FFF2-40B4-BE49-F238E27FC236}">
                <a16:creationId xmlns:a16="http://schemas.microsoft.com/office/drawing/2014/main" id="{D18910C5-FCF3-B3C6-854B-9AF4589A6B7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587BAFF-C8B3-0892-F499-45C0C7C36903}"/>
              </a:ext>
            </a:extLst>
          </p:cNvPr>
          <p:cNvSpPr>
            <a:spLocks noGrp="1"/>
          </p:cNvSpPr>
          <p:nvPr>
            <p:ph type="sldNum" sz="quarter" idx="12"/>
          </p:nvPr>
        </p:nvSpPr>
        <p:spPr/>
        <p:txBody>
          <a:bodyPr/>
          <a:lstStyle/>
          <a:p>
            <a:fld id="{82AF669E-D2A5-4DC1-AA88-A4D00E93EB9D}" type="slidenum">
              <a:rPr lang="en-GB" smtClean="0"/>
              <a:t>‹#›</a:t>
            </a:fld>
            <a:endParaRPr lang="en-GB"/>
          </a:p>
        </p:txBody>
      </p:sp>
    </p:spTree>
    <p:extLst>
      <p:ext uri="{BB962C8B-B14F-4D97-AF65-F5344CB8AC3E}">
        <p14:creationId xmlns:p14="http://schemas.microsoft.com/office/powerpoint/2010/main" val="154486554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045256-CB80-B23E-E039-07A322D5ED60}"/>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A14421F-7B9C-4AA2-7080-794CC5B147F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68BA0D3-1DAD-995A-1CE4-6E2C29959743}"/>
              </a:ext>
            </a:extLst>
          </p:cNvPr>
          <p:cNvSpPr>
            <a:spLocks noGrp="1"/>
          </p:cNvSpPr>
          <p:nvPr>
            <p:ph type="dt" sz="half" idx="10"/>
          </p:nvPr>
        </p:nvSpPr>
        <p:spPr/>
        <p:txBody>
          <a:bodyPr/>
          <a:lstStyle/>
          <a:p>
            <a:fld id="{E9B9E5FC-288C-4EF4-9B19-47D07CB5E9B8}" type="datetimeFigureOut">
              <a:rPr lang="en-GB" smtClean="0"/>
              <a:t>13/10/2024</a:t>
            </a:fld>
            <a:endParaRPr lang="en-GB"/>
          </a:p>
        </p:txBody>
      </p:sp>
      <p:sp>
        <p:nvSpPr>
          <p:cNvPr id="5" name="Footer Placeholder 4">
            <a:extLst>
              <a:ext uri="{FF2B5EF4-FFF2-40B4-BE49-F238E27FC236}">
                <a16:creationId xmlns:a16="http://schemas.microsoft.com/office/drawing/2014/main" id="{1B080DC9-D50B-B5CA-DDE9-BE5F5807D39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F7D7776-3E7D-70AD-C2F4-320A41CEF363}"/>
              </a:ext>
            </a:extLst>
          </p:cNvPr>
          <p:cNvSpPr>
            <a:spLocks noGrp="1"/>
          </p:cNvSpPr>
          <p:nvPr>
            <p:ph type="sldNum" sz="quarter" idx="12"/>
          </p:nvPr>
        </p:nvSpPr>
        <p:spPr/>
        <p:txBody>
          <a:bodyPr/>
          <a:lstStyle/>
          <a:p>
            <a:fld id="{82AF669E-D2A5-4DC1-AA88-A4D00E93EB9D}" type="slidenum">
              <a:rPr lang="en-GB" smtClean="0"/>
              <a:t>‹#›</a:t>
            </a:fld>
            <a:endParaRPr lang="en-GB"/>
          </a:p>
        </p:txBody>
      </p:sp>
    </p:spTree>
    <p:extLst>
      <p:ext uri="{BB962C8B-B14F-4D97-AF65-F5344CB8AC3E}">
        <p14:creationId xmlns:p14="http://schemas.microsoft.com/office/powerpoint/2010/main" val="197239271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7063993-D1D3-326B-6ED3-894E6690AC4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CD7A65C-42C4-F9E8-3491-BEE08E2B0C1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67E4BC4-C69D-E294-F0BD-ADD3157A17B8}"/>
              </a:ext>
            </a:extLst>
          </p:cNvPr>
          <p:cNvSpPr>
            <a:spLocks noGrp="1"/>
          </p:cNvSpPr>
          <p:nvPr>
            <p:ph type="dt" sz="half" idx="10"/>
          </p:nvPr>
        </p:nvSpPr>
        <p:spPr/>
        <p:txBody>
          <a:bodyPr/>
          <a:lstStyle/>
          <a:p>
            <a:fld id="{E9B9E5FC-288C-4EF4-9B19-47D07CB5E9B8}" type="datetimeFigureOut">
              <a:rPr lang="en-GB" smtClean="0"/>
              <a:t>13/10/2024</a:t>
            </a:fld>
            <a:endParaRPr lang="en-GB"/>
          </a:p>
        </p:txBody>
      </p:sp>
      <p:sp>
        <p:nvSpPr>
          <p:cNvPr id="5" name="Footer Placeholder 4">
            <a:extLst>
              <a:ext uri="{FF2B5EF4-FFF2-40B4-BE49-F238E27FC236}">
                <a16:creationId xmlns:a16="http://schemas.microsoft.com/office/drawing/2014/main" id="{8D69A2EB-0A30-349F-949B-8AA0042187C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630DC3D-5C51-B6B1-3FD9-782DC9F1E033}"/>
              </a:ext>
            </a:extLst>
          </p:cNvPr>
          <p:cNvSpPr>
            <a:spLocks noGrp="1"/>
          </p:cNvSpPr>
          <p:nvPr>
            <p:ph type="sldNum" sz="quarter" idx="12"/>
          </p:nvPr>
        </p:nvSpPr>
        <p:spPr/>
        <p:txBody>
          <a:bodyPr/>
          <a:lstStyle/>
          <a:p>
            <a:fld id="{82AF669E-D2A5-4DC1-AA88-A4D00E93EB9D}" type="slidenum">
              <a:rPr lang="en-GB" smtClean="0"/>
              <a:t>‹#›</a:t>
            </a:fld>
            <a:endParaRPr lang="en-GB"/>
          </a:p>
        </p:txBody>
      </p:sp>
    </p:spTree>
    <p:extLst>
      <p:ext uri="{BB962C8B-B14F-4D97-AF65-F5344CB8AC3E}">
        <p14:creationId xmlns:p14="http://schemas.microsoft.com/office/powerpoint/2010/main" val="31380588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9B9E5FC-288C-4EF4-9B19-47D07CB5E9B8}" type="datetimeFigureOut">
              <a:rPr lang="en-GB" smtClean="0"/>
              <a:t>13/10/2024</a:t>
            </a:fld>
            <a:endParaRPr lang="en-GB"/>
          </a:p>
        </p:txBody>
      </p:sp>
      <p:sp>
        <p:nvSpPr>
          <p:cNvPr id="5" name="Footer Placeholder 4"/>
          <p:cNvSpPr>
            <a:spLocks noGrp="1"/>
          </p:cNvSpPr>
          <p:nvPr>
            <p:ph type="ftr" sz="quarter" idx="11"/>
          </p:nvPr>
        </p:nvSpPr>
        <p:spPr/>
        <p:txBody>
          <a:bodyPr/>
          <a:lstStyle/>
          <a:p>
            <a:endParaRPr lang="en-GB"/>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82AF669E-D2A5-4DC1-AA88-A4D00E93EB9D}" type="slidenum">
              <a:rPr lang="en-GB" smtClean="0"/>
              <a:t>‹#›</a:t>
            </a:fld>
            <a:endParaRPr lang="en-GB"/>
          </a:p>
        </p:txBody>
      </p:sp>
    </p:spTree>
    <p:extLst>
      <p:ext uri="{BB962C8B-B14F-4D97-AF65-F5344CB8AC3E}">
        <p14:creationId xmlns:p14="http://schemas.microsoft.com/office/powerpoint/2010/main" val="3878970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9B9E5FC-288C-4EF4-9B19-47D07CB5E9B8}" type="datetimeFigureOut">
              <a:rPr lang="en-GB" smtClean="0"/>
              <a:t>13/10/2024</a:t>
            </a:fld>
            <a:endParaRPr lang="en-GB"/>
          </a:p>
        </p:txBody>
      </p:sp>
      <p:sp>
        <p:nvSpPr>
          <p:cNvPr id="6" name="Footer Placeholder 5"/>
          <p:cNvSpPr>
            <a:spLocks noGrp="1"/>
          </p:cNvSpPr>
          <p:nvPr>
            <p:ph type="ftr" sz="quarter" idx="11"/>
          </p:nvPr>
        </p:nvSpPr>
        <p:spPr/>
        <p:txBody>
          <a:bodyPr/>
          <a:lstStyle/>
          <a:p>
            <a:endParaRPr lang="en-GB"/>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82AF669E-D2A5-4DC1-AA88-A4D00E93EB9D}" type="slidenum">
              <a:rPr lang="en-GB" smtClean="0"/>
              <a:t>‹#›</a:t>
            </a:fld>
            <a:endParaRPr lang="en-GB"/>
          </a:p>
        </p:txBody>
      </p:sp>
    </p:spTree>
    <p:extLst>
      <p:ext uri="{BB962C8B-B14F-4D97-AF65-F5344CB8AC3E}">
        <p14:creationId xmlns:p14="http://schemas.microsoft.com/office/powerpoint/2010/main" val="14718458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13"/>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9B9E5FC-288C-4EF4-9B19-47D07CB5E9B8}" type="datetimeFigureOut">
              <a:rPr lang="en-GB" smtClean="0"/>
              <a:t>13/10/2024</a:t>
            </a:fld>
            <a:endParaRPr lang="en-GB"/>
          </a:p>
        </p:txBody>
      </p:sp>
      <p:sp>
        <p:nvSpPr>
          <p:cNvPr id="8" name="Footer Placeholder 7"/>
          <p:cNvSpPr>
            <a:spLocks noGrp="1"/>
          </p:cNvSpPr>
          <p:nvPr>
            <p:ph type="ftr" sz="quarter" idx="11"/>
          </p:nvPr>
        </p:nvSpPr>
        <p:spPr/>
        <p:txBody>
          <a:bodyPr/>
          <a:lstStyle/>
          <a:p>
            <a:endParaRPr lang="en-GB"/>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82AF669E-D2A5-4DC1-AA88-A4D00E93EB9D}" type="slidenum">
              <a:rPr lang="en-GB" smtClean="0"/>
              <a:t>‹#›</a:t>
            </a:fld>
            <a:endParaRPr lang="en-GB"/>
          </a:p>
        </p:txBody>
      </p:sp>
    </p:spTree>
    <p:extLst>
      <p:ext uri="{BB962C8B-B14F-4D97-AF65-F5344CB8AC3E}">
        <p14:creationId xmlns:p14="http://schemas.microsoft.com/office/powerpoint/2010/main" val="39391205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9B9E5FC-288C-4EF4-9B19-47D07CB5E9B8}" type="datetimeFigureOut">
              <a:rPr lang="en-GB" smtClean="0"/>
              <a:t>13/10/2024</a:t>
            </a:fld>
            <a:endParaRPr lang="en-GB"/>
          </a:p>
        </p:txBody>
      </p:sp>
      <p:sp>
        <p:nvSpPr>
          <p:cNvPr id="4" name="Footer Placeholder 3"/>
          <p:cNvSpPr>
            <a:spLocks noGrp="1"/>
          </p:cNvSpPr>
          <p:nvPr>
            <p:ph type="ftr" sz="quarter" idx="11"/>
          </p:nvPr>
        </p:nvSpPr>
        <p:spPr/>
        <p:txBody>
          <a:bodyPr/>
          <a:lstStyle/>
          <a:p>
            <a:endParaRPr lang="en-GB"/>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82AF669E-D2A5-4DC1-AA88-A4D00E93EB9D}" type="slidenum">
              <a:rPr lang="en-GB" smtClean="0"/>
              <a:t>‹#›</a:t>
            </a:fld>
            <a:endParaRPr lang="en-GB"/>
          </a:p>
        </p:txBody>
      </p:sp>
    </p:spTree>
    <p:extLst>
      <p:ext uri="{BB962C8B-B14F-4D97-AF65-F5344CB8AC3E}">
        <p14:creationId xmlns:p14="http://schemas.microsoft.com/office/powerpoint/2010/main" val="39635455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B9E5FC-288C-4EF4-9B19-47D07CB5E9B8}" type="datetimeFigureOut">
              <a:rPr lang="en-GB" smtClean="0"/>
              <a:t>13/10/2024</a:t>
            </a:fld>
            <a:endParaRPr lang="en-GB"/>
          </a:p>
        </p:txBody>
      </p:sp>
      <p:sp>
        <p:nvSpPr>
          <p:cNvPr id="3" name="Footer Placeholder 2"/>
          <p:cNvSpPr>
            <a:spLocks noGrp="1"/>
          </p:cNvSpPr>
          <p:nvPr>
            <p:ph type="ftr" sz="quarter" idx="11"/>
          </p:nvPr>
        </p:nvSpPr>
        <p:spPr/>
        <p:txBody>
          <a:bodyPr/>
          <a:lstStyle/>
          <a:p>
            <a:endParaRPr lang="en-GB"/>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82AF669E-D2A5-4DC1-AA88-A4D00E93EB9D}" type="slidenum">
              <a:rPr lang="en-GB" smtClean="0"/>
              <a:t>‹#›</a:t>
            </a:fld>
            <a:endParaRPr lang="en-GB"/>
          </a:p>
        </p:txBody>
      </p:sp>
    </p:spTree>
    <p:extLst>
      <p:ext uri="{BB962C8B-B14F-4D97-AF65-F5344CB8AC3E}">
        <p14:creationId xmlns:p14="http://schemas.microsoft.com/office/powerpoint/2010/main" val="6632048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9B9E5FC-288C-4EF4-9B19-47D07CB5E9B8}" type="datetimeFigureOut">
              <a:rPr lang="en-GB" smtClean="0"/>
              <a:t>13/10/2024</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82AF669E-D2A5-4DC1-AA88-A4D00E93EB9D}" type="slidenum">
              <a:rPr lang="en-GB" smtClean="0"/>
              <a:t>‹#›</a:t>
            </a:fld>
            <a:endParaRPr lang="en-GB"/>
          </a:p>
        </p:txBody>
      </p:sp>
    </p:spTree>
    <p:extLst>
      <p:ext uri="{BB962C8B-B14F-4D97-AF65-F5344CB8AC3E}">
        <p14:creationId xmlns:p14="http://schemas.microsoft.com/office/powerpoint/2010/main" val="27658173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9B9E5FC-288C-4EF4-9B19-47D07CB5E9B8}" type="datetimeFigureOut">
              <a:rPr lang="en-GB" smtClean="0"/>
              <a:t>13/10/2024</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82AF669E-D2A5-4DC1-AA88-A4D00E93EB9D}" type="slidenum">
              <a:rPr lang="en-GB" smtClean="0"/>
              <a:t>‹#›</a:t>
            </a:fld>
            <a:endParaRPr lang="en-GB"/>
          </a:p>
        </p:txBody>
      </p:sp>
    </p:spTree>
    <p:extLst>
      <p:ext uri="{BB962C8B-B14F-4D97-AF65-F5344CB8AC3E}">
        <p14:creationId xmlns:p14="http://schemas.microsoft.com/office/powerpoint/2010/main" val="41900233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32"/>
            <a:ext cx="2356674" cy="6853285"/>
            <a:chOff x="6627813" y="195454"/>
            <a:chExt cx="1952625" cy="5678297"/>
          </a:xfrm>
        </p:grpSpPr>
        <p:sp>
          <p:nvSpPr>
            <p:cNvPr id="11" name="Freeform 27"/>
            <p:cNvSpPr/>
            <p:nvPr/>
          </p:nvSpPr>
          <p:spPr bwMode="auto">
            <a:xfrm>
              <a:off x="6627813" y="195454"/>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E9B9E5FC-288C-4EF4-9B19-47D07CB5E9B8}" type="datetimeFigureOut">
              <a:rPr lang="en-GB" smtClean="0"/>
              <a:t>13/10/2024</a:t>
            </a:fld>
            <a:endParaRPr lang="en-GB"/>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82AF669E-D2A5-4DC1-AA88-A4D00E93EB9D}" type="slidenum">
              <a:rPr lang="en-GB" smtClean="0"/>
              <a:t>‹#›</a:t>
            </a:fld>
            <a:endParaRPr lang="en-GB"/>
          </a:p>
        </p:txBody>
      </p:sp>
    </p:spTree>
    <p:extLst>
      <p:ext uri="{BB962C8B-B14F-4D97-AF65-F5344CB8AC3E}">
        <p14:creationId xmlns:p14="http://schemas.microsoft.com/office/powerpoint/2010/main" val="3572316328"/>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DCB8A99-DF1E-835B-09DC-5316E45148C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46191AB-5293-DBAF-B06F-EFFF5E92B96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FFF538D-EB3A-C909-B045-B781832D54C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9B9E5FC-288C-4EF4-9B19-47D07CB5E9B8}" type="datetimeFigureOut">
              <a:rPr lang="en-GB" smtClean="0"/>
              <a:t>13/10/2024</a:t>
            </a:fld>
            <a:endParaRPr lang="en-GB"/>
          </a:p>
        </p:txBody>
      </p:sp>
      <p:sp>
        <p:nvSpPr>
          <p:cNvPr id="5" name="Footer Placeholder 4">
            <a:extLst>
              <a:ext uri="{FF2B5EF4-FFF2-40B4-BE49-F238E27FC236}">
                <a16:creationId xmlns:a16="http://schemas.microsoft.com/office/drawing/2014/main" id="{39FF40D9-63A8-BAE9-C147-BCEE784BFE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F1E3AC31-BAA6-53C4-2451-39B90CCE026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2AF669E-D2A5-4DC1-AA88-A4D00E93EB9D}" type="slidenum">
              <a:rPr lang="en-GB" smtClean="0"/>
              <a:t>‹#›</a:t>
            </a:fld>
            <a:endParaRPr lang="en-GB"/>
          </a:p>
        </p:txBody>
      </p:sp>
    </p:spTree>
    <p:extLst>
      <p:ext uri="{BB962C8B-B14F-4D97-AF65-F5344CB8AC3E}">
        <p14:creationId xmlns:p14="http://schemas.microsoft.com/office/powerpoint/2010/main" val="3013096197"/>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raintaxi.com/poetics-"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smallaxe.net/sxsalon/discussions/bales-have-been-piling-years"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media" Target="../media/media1.mp3"/><Relationship Id="rId1" Type="http://schemas.openxmlformats.org/officeDocument/2006/relationships/audio" Target="NULL" TargetMode="External"/><Relationship Id="rId5" Type="http://schemas.openxmlformats.org/officeDocument/2006/relationships/image" Target="../media/image14.png"/><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4AFD5-AEBF-2354-E9D5-6FE7DC596A87}"/>
              </a:ext>
            </a:extLst>
          </p:cNvPr>
          <p:cNvSpPr>
            <a:spLocks noGrp="1"/>
          </p:cNvSpPr>
          <p:nvPr>
            <p:ph type="ctrTitle"/>
          </p:nvPr>
        </p:nvSpPr>
        <p:spPr>
          <a:xfrm>
            <a:off x="2589213" y="4775200"/>
            <a:ext cx="8915399" cy="823448"/>
          </a:xfrm>
        </p:spPr>
        <p:txBody>
          <a:bodyPr>
            <a:normAutofit fontScale="90000"/>
          </a:bodyPr>
          <a:lstStyle/>
          <a:p>
            <a:r>
              <a:rPr lang="en-GB" sz="4400" b="1" dirty="0"/>
              <a:t>Week 4: Embodied Apocalypses</a:t>
            </a:r>
          </a:p>
        </p:txBody>
      </p:sp>
      <p:sp>
        <p:nvSpPr>
          <p:cNvPr id="3" name="Subtitle 2">
            <a:extLst>
              <a:ext uri="{FF2B5EF4-FFF2-40B4-BE49-F238E27FC236}">
                <a16:creationId xmlns:a16="http://schemas.microsoft.com/office/drawing/2014/main" id="{038A950F-D179-54D4-6B31-A4C69A2DEA13}"/>
              </a:ext>
            </a:extLst>
          </p:cNvPr>
          <p:cNvSpPr>
            <a:spLocks noGrp="1"/>
          </p:cNvSpPr>
          <p:nvPr>
            <p:ph type="subTitle" idx="1"/>
          </p:nvPr>
        </p:nvSpPr>
        <p:spPr>
          <a:xfrm>
            <a:off x="2589213" y="5598647"/>
            <a:ext cx="8915399" cy="522754"/>
          </a:xfrm>
        </p:spPr>
        <p:txBody>
          <a:bodyPr>
            <a:normAutofit/>
          </a:bodyPr>
          <a:lstStyle/>
          <a:p>
            <a:endParaRPr lang="en-GB"/>
          </a:p>
        </p:txBody>
      </p:sp>
      <p:pic>
        <p:nvPicPr>
          <p:cNvPr id="4" name="Picture 3" descr="http://www.openbooktoronto.com/sites/default/files/obt/files/images/Dionne_Brand.jpg">
            <a:extLst>
              <a:ext uri="{FF2B5EF4-FFF2-40B4-BE49-F238E27FC236}">
                <a16:creationId xmlns:a16="http://schemas.microsoft.com/office/drawing/2014/main" id="{6E95FEA4-8F52-E831-5C63-B279AFB451F7}"/>
              </a:ext>
            </a:extLst>
          </p:cNvPr>
          <p:cNvPicPr/>
          <p:nvPr/>
        </p:nvPicPr>
        <p:blipFill rotWithShape="1">
          <a:blip r:embed="rId2" cstate="print"/>
          <a:srcRect t="6241" r="-1" b="26365"/>
          <a:stretch/>
        </p:blipFill>
        <p:spPr bwMode="auto">
          <a:xfrm>
            <a:off x="2589212" y="634963"/>
            <a:ext cx="4516438" cy="4194214"/>
          </a:xfrm>
          <a:prstGeom prst="rect">
            <a:avLst/>
          </a:prstGeom>
          <a:noFill/>
        </p:spPr>
      </p:pic>
      <p:pic>
        <p:nvPicPr>
          <p:cNvPr id="5" name="Picture 2" descr="Inventory by Dionne Brand | Penguin Random House Canada">
            <a:extLst>
              <a:ext uri="{FF2B5EF4-FFF2-40B4-BE49-F238E27FC236}">
                <a16:creationId xmlns:a16="http://schemas.microsoft.com/office/drawing/2014/main" id="{56FDFBAE-2D6E-33C5-062D-E441E6933AA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15250" y="542926"/>
            <a:ext cx="2724150" cy="43164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10249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70693B-3201-E5A3-FF4A-8D87FF18EE1E}"/>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79222EAC-5DC2-317A-0DFE-F119976D7DB5}"/>
              </a:ext>
            </a:extLst>
          </p:cNvPr>
          <p:cNvSpPr>
            <a:spLocks noGrp="1"/>
          </p:cNvSpPr>
          <p:nvPr>
            <p:ph idx="1"/>
          </p:nvPr>
        </p:nvSpPr>
        <p:spPr/>
        <p:txBody>
          <a:bodyPr/>
          <a:lstStyle/>
          <a:p>
            <a:pPr>
              <a:buNone/>
            </a:pPr>
            <a:r>
              <a:rPr lang="en-GB" b="1" dirty="0"/>
              <a:t>Brathwaite on catastrophe:</a:t>
            </a:r>
          </a:p>
          <a:p>
            <a:pPr>
              <a:buNone/>
            </a:pPr>
            <a:r>
              <a:rPr lang="en-GB" b="1" dirty="0"/>
              <a:t>	“My position on catastrophe [. . .] is, I’m so conscious of the enormity of slavery and the Middle Passage and I see that as an ongoing catastrophe. So whatever happens in the world after that, like tsunamis in the Far East and India and Indonesia, and 9/11, and now New Orleans, to me these are all aspects of that same original explosion, which I try constantly to understand.”</a:t>
            </a:r>
          </a:p>
          <a:p>
            <a:pPr marL="0" indent="0">
              <a:buNone/>
            </a:pPr>
            <a:r>
              <a:rPr lang="en-GB" sz="1400" b="1" dirty="0"/>
              <a:t>	</a:t>
            </a:r>
            <a:r>
              <a:rPr lang="en-GB" sz="1400" b="1" dirty="0" err="1"/>
              <a:t>Joyelle</a:t>
            </a:r>
            <a:r>
              <a:rPr lang="en-GB" sz="1400" b="1" dirty="0"/>
              <a:t> McSweeney, ‘Poetics, Revelations, and Catastrophes: An Interview With Kamau 	Brathwaite’, Rain Taxi Online Edition, Autumn (2005). </a:t>
            </a:r>
            <a:r>
              <a:rPr lang="en-GB" sz="1400" b="1" dirty="0">
                <a:hlinkClick r:id="rId2"/>
              </a:rPr>
              <a:t>http://www.raintaxi.com/poetics-</a:t>
            </a:r>
            <a:r>
              <a:rPr lang="en-GB" sz="1400" b="1" dirty="0"/>
              <a:t>	revelations-and-catastrophes-an-interview-with-</a:t>
            </a:r>
            <a:r>
              <a:rPr lang="en-GB" sz="1400" b="1" dirty="0" err="1"/>
              <a:t>kamau</a:t>
            </a:r>
            <a:r>
              <a:rPr lang="en-GB" sz="1400" b="1" dirty="0"/>
              <a:t>-</a:t>
            </a:r>
            <a:r>
              <a:rPr lang="en-GB" sz="1400" b="1" dirty="0" err="1"/>
              <a:t>brathwaite</a:t>
            </a:r>
            <a:r>
              <a:rPr lang="en-GB" sz="1400" b="1" dirty="0"/>
              <a:t>/</a:t>
            </a:r>
          </a:p>
          <a:p>
            <a:pPr marL="0" indent="0">
              <a:buNone/>
            </a:pPr>
            <a:r>
              <a:rPr lang="en-GB" sz="1400" b="1" dirty="0"/>
              <a:t> </a:t>
            </a:r>
          </a:p>
        </p:txBody>
      </p:sp>
    </p:spTree>
    <p:extLst>
      <p:ext uri="{BB962C8B-B14F-4D97-AF65-F5344CB8AC3E}">
        <p14:creationId xmlns:p14="http://schemas.microsoft.com/office/powerpoint/2010/main" val="34295781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7CD29B-D829-CCC5-0C7D-3D5BD3B3573C}"/>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8B778A84-5C19-2298-25D2-7B7733974581}"/>
              </a:ext>
            </a:extLst>
          </p:cNvPr>
          <p:cNvSpPr>
            <a:spLocks noGrp="1"/>
          </p:cNvSpPr>
          <p:nvPr>
            <p:ph idx="1"/>
          </p:nvPr>
        </p:nvSpPr>
        <p:spPr>
          <a:xfrm>
            <a:off x="2096655" y="1108364"/>
            <a:ext cx="9407957" cy="4802858"/>
          </a:xfrm>
        </p:spPr>
        <p:txBody>
          <a:bodyPr/>
          <a:lstStyle/>
          <a:p>
            <a:r>
              <a:rPr lang="en-GB" b="1" dirty="0"/>
              <a:t>Antonio Gramsci: “The starting-point of critical elaboration is the consciousness of what one really is, and is ‘knowing thyself’ as a product of the historical process to date, which has deposited in you an infinity of traces, without leaving an inventory … therefore it is imperative at the outset to compile an inventory”’ (</a:t>
            </a:r>
            <a:r>
              <a:rPr lang="en-GB" b="1" i="1" dirty="0"/>
              <a:t>Prison Notebooks</a:t>
            </a:r>
            <a:r>
              <a:rPr lang="en-GB" b="1" dirty="0"/>
              <a:t>,</a:t>
            </a:r>
            <a:r>
              <a:rPr lang="en-GB" b="1" i="1" dirty="0"/>
              <a:t> </a:t>
            </a:r>
            <a:r>
              <a:rPr lang="en-GB" b="1" dirty="0"/>
              <a:t>25). </a:t>
            </a:r>
          </a:p>
          <a:p>
            <a:pPr marL="0" indent="0">
              <a:buNone/>
            </a:pPr>
            <a:endParaRPr lang="en-GB" b="1" dirty="0"/>
          </a:p>
          <a:p>
            <a:r>
              <a:rPr lang="en-GB" b="1" dirty="0"/>
              <a:t>Edward Said in </a:t>
            </a:r>
            <a:r>
              <a:rPr lang="en-GB" b="1" i="1" dirty="0"/>
              <a:t>Orientalism: </a:t>
            </a:r>
            <a:r>
              <a:rPr lang="en-GB" b="1" dirty="0"/>
              <a:t>“in many ways my study of Orientalism has been an attempt to inventory the traces upon me, the Oriental subject, of the culture whose domination has been so powerful a factor in the life of all Orientals” (25). </a:t>
            </a:r>
          </a:p>
        </p:txBody>
      </p:sp>
    </p:spTree>
    <p:extLst>
      <p:ext uri="{BB962C8B-B14F-4D97-AF65-F5344CB8AC3E}">
        <p14:creationId xmlns:p14="http://schemas.microsoft.com/office/powerpoint/2010/main" val="11436721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71182-43FF-7A8A-CA78-CBEEFCCC6C3F}"/>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059AB58B-220C-0197-1E25-E351F59E43C8}"/>
              </a:ext>
            </a:extLst>
          </p:cNvPr>
          <p:cNvSpPr>
            <a:spLocks noGrp="1"/>
          </p:cNvSpPr>
          <p:nvPr>
            <p:ph idx="1"/>
          </p:nvPr>
        </p:nvSpPr>
        <p:spPr>
          <a:xfrm>
            <a:off x="2592925" y="2087418"/>
            <a:ext cx="8911687" cy="4535054"/>
          </a:xfrm>
        </p:spPr>
        <p:txBody>
          <a:bodyPr>
            <a:normAutofit/>
          </a:bodyPr>
          <a:lstStyle/>
          <a:p>
            <a:pPr marL="0" indent="0">
              <a:buNone/>
            </a:pPr>
            <a:endParaRPr lang="en-GB" b="1" dirty="0"/>
          </a:p>
          <a:p>
            <a:pPr marL="0" indent="0">
              <a:buNone/>
            </a:pPr>
            <a:r>
              <a:rPr lang="en-GB" b="1" dirty="0"/>
              <a:t>We believed in nothing</a:t>
            </a:r>
          </a:p>
          <a:p>
            <a:endParaRPr lang="en-GB" b="1" dirty="0"/>
          </a:p>
          <a:p>
            <a:pPr marL="0" indent="0">
              <a:buNone/>
            </a:pPr>
            <a:endParaRPr lang="en-GB" b="1" dirty="0"/>
          </a:p>
        </p:txBody>
      </p:sp>
      <p:pic>
        <p:nvPicPr>
          <p:cNvPr id="5122" name="Picture 2" descr="A Different Booklist | Inventory">
            <a:extLst>
              <a:ext uri="{FF2B5EF4-FFF2-40B4-BE49-F238E27FC236}">
                <a16:creationId xmlns:a16="http://schemas.microsoft.com/office/drawing/2014/main" id="{7D66E7EE-71D4-1988-7BBA-C24A11E9B1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19900" y="2233454"/>
            <a:ext cx="2668731" cy="42429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74727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887E52-F982-F950-3D43-2C4396BA544C}"/>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5D3DBA25-5204-64E2-76FE-E6BCB44273BD}"/>
              </a:ext>
            </a:extLst>
          </p:cNvPr>
          <p:cNvSpPr>
            <a:spLocks noGrp="1"/>
          </p:cNvSpPr>
          <p:nvPr>
            <p:ph idx="1"/>
          </p:nvPr>
        </p:nvSpPr>
        <p:spPr>
          <a:xfrm>
            <a:off x="2447636" y="1219200"/>
            <a:ext cx="9056976" cy="5375564"/>
          </a:xfrm>
        </p:spPr>
        <p:txBody>
          <a:bodyPr>
            <a:normAutofit fontScale="92500" lnSpcReduction="10000"/>
          </a:bodyPr>
          <a:lstStyle/>
          <a:p>
            <a:pPr marL="0" indent="0">
              <a:lnSpc>
                <a:spcPct val="107000"/>
              </a:lnSpc>
              <a:spcAft>
                <a:spcPts val="800"/>
              </a:spcAft>
              <a:buNone/>
            </a:pPr>
            <a:r>
              <a:rPr lang="en-GB" sz="1800" b="1" kern="100" dirty="0">
                <a:effectLst/>
                <a:ea typeface="Calibri" panose="020F0502020204030204" pitchFamily="34" charset="0"/>
                <a:cs typeface="Times New Roman" panose="02020603050405020304" pitchFamily="18" charset="0"/>
              </a:rPr>
              <a:t>after work we succumbed</a:t>
            </a:r>
            <a:br>
              <a:rPr lang="en-GB" b="1" kern="100" dirty="0">
                <a:ea typeface="Calibri" panose="020F0502020204030204" pitchFamily="34" charset="0"/>
                <a:cs typeface="Times New Roman" panose="02020603050405020304" pitchFamily="18" charset="0"/>
              </a:rPr>
            </a:br>
            <a:r>
              <a:rPr lang="en-GB" sz="1800" b="1" kern="100" dirty="0">
                <a:effectLst/>
                <a:ea typeface="Calibri" panose="020F0502020204030204" pitchFamily="34" charset="0"/>
                <a:cs typeface="Times New Roman" panose="02020603050405020304" pitchFamily="18" charset="0"/>
              </a:rPr>
              <a:t>headlong in effusive rooms</a:t>
            </a:r>
          </a:p>
          <a:p>
            <a:pPr marL="0" indent="0">
              <a:lnSpc>
                <a:spcPct val="107000"/>
              </a:lnSpc>
              <a:spcAft>
                <a:spcPts val="800"/>
              </a:spcAft>
              <a:buNone/>
            </a:pPr>
            <a:r>
              <a:rPr lang="en-GB" sz="1800" b="1" kern="100" dirty="0">
                <a:effectLst/>
                <a:ea typeface="Calibri" panose="020F0502020204030204" pitchFamily="34" charset="0"/>
                <a:cs typeface="Times New Roman" panose="02020603050405020304" pitchFamily="18" charset="0"/>
              </a:rPr>
              <a:t>to the science-fiction tales of democracy</a:t>
            </a:r>
            <a:br>
              <a:rPr lang="en-GB" b="1" kern="100" dirty="0">
                <a:ea typeface="Calibri" panose="020F0502020204030204" pitchFamily="34" charset="0"/>
                <a:cs typeface="Times New Roman" panose="02020603050405020304" pitchFamily="18" charset="0"/>
              </a:rPr>
            </a:br>
            <a:r>
              <a:rPr lang="en-GB" sz="1800" b="1" kern="100" dirty="0">
                <a:effectLst/>
                <a:ea typeface="Calibri" panose="020F0502020204030204" pitchFamily="34" charset="0"/>
                <a:cs typeface="Times New Roman" panose="02020603050405020304" pitchFamily="18" charset="0"/>
              </a:rPr>
              <a:t>and to their songs, </a:t>
            </a:r>
            <a:br>
              <a:rPr lang="en-GB" b="1" kern="100" dirty="0">
                <a:ea typeface="Calibri" panose="020F0502020204030204" pitchFamily="34" charset="0"/>
                <a:cs typeface="Times New Roman" panose="02020603050405020304" pitchFamily="18" charset="0"/>
              </a:rPr>
            </a:br>
            <a:r>
              <a:rPr lang="en-GB" sz="1800" b="1" i="1" kern="100" dirty="0">
                <a:effectLst/>
                <a:ea typeface="Calibri" panose="020F0502020204030204" pitchFamily="34" charset="0"/>
                <a:cs typeface="Times New Roman" panose="02020603050405020304" pitchFamily="18" charset="0"/>
              </a:rPr>
              <a:t>come gather ’round people   for the times</a:t>
            </a:r>
            <a:br>
              <a:rPr lang="en-GB" b="1" kern="100" dirty="0">
                <a:ea typeface="Calibri" panose="020F0502020204030204" pitchFamily="34" charset="0"/>
                <a:cs typeface="Times New Roman" panose="02020603050405020304" pitchFamily="18" charset="0"/>
              </a:rPr>
            </a:br>
            <a:r>
              <a:rPr lang="en-GB" sz="1800" b="1" i="1" kern="100" dirty="0">
                <a:effectLst/>
                <a:ea typeface="Calibri" panose="020F0502020204030204" pitchFamily="34" charset="0"/>
                <a:cs typeface="Times New Roman" panose="02020603050405020304" pitchFamily="18" charset="0"/>
              </a:rPr>
              <a:t>say it loud   and when you talk about destruction </a:t>
            </a:r>
            <a:br>
              <a:rPr lang="en-GB" b="1" kern="100" dirty="0">
                <a:ea typeface="Calibri" panose="020F0502020204030204" pitchFamily="34" charset="0"/>
                <a:cs typeface="Times New Roman" panose="02020603050405020304" pitchFamily="18" charset="0"/>
              </a:rPr>
            </a:br>
            <a:r>
              <a:rPr lang="en-GB" sz="1800" b="1" i="1" kern="100" dirty="0">
                <a:effectLst/>
                <a:ea typeface="Calibri" panose="020F0502020204030204" pitchFamily="34" charset="0"/>
                <a:cs typeface="Times New Roman" panose="02020603050405020304" pitchFamily="18" charset="0"/>
              </a:rPr>
              <a:t>count me out   deep in my heart I do believe </a:t>
            </a:r>
            <a:br>
              <a:rPr lang="en-GB" b="1" kern="100" dirty="0">
                <a:ea typeface="Calibri" panose="020F0502020204030204" pitchFamily="34" charset="0"/>
                <a:cs typeface="Times New Roman" panose="02020603050405020304" pitchFamily="18" charset="0"/>
              </a:rPr>
            </a:br>
            <a:r>
              <a:rPr lang="en-GB" sz="1800" b="1" i="1" kern="100" dirty="0">
                <a:effectLst/>
                <a:ea typeface="Calibri" panose="020F0502020204030204" pitchFamily="34" charset="0"/>
                <a:cs typeface="Times New Roman" panose="02020603050405020304" pitchFamily="18" charset="0"/>
              </a:rPr>
              <a:t>oh lord won’t you buy me   make me </a:t>
            </a:r>
            <a:r>
              <a:rPr lang="en-GB" sz="1800" b="1" i="1" kern="100" dirty="0" err="1">
                <a:effectLst/>
                <a:ea typeface="Calibri" panose="020F0502020204030204" pitchFamily="34" charset="0"/>
                <a:cs typeface="Times New Roman" panose="02020603050405020304" pitchFamily="18" charset="0"/>
              </a:rPr>
              <a:t>wanna</a:t>
            </a:r>
            <a:r>
              <a:rPr lang="en-GB" sz="1800" b="1" i="1" kern="100" dirty="0">
                <a:effectLst/>
                <a:ea typeface="Calibri" panose="020F0502020204030204" pitchFamily="34" charset="0"/>
                <a:cs typeface="Times New Roman" panose="02020603050405020304" pitchFamily="18" charset="0"/>
              </a:rPr>
              <a:t> holler</a:t>
            </a:r>
            <a:endParaRPr lang="en-GB" sz="1800" b="1" kern="100" dirty="0">
              <a:effectLst/>
              <a:ea typeface="Calibri" panose="020F0502020204030204" pitchFamily="34" charset="0"/>
              <a:cs typeface="Times New Roman" panose="02020603050405020304" pitchFamily="18" charset="0"/>
            </a:endParaRPr>
          </a:p>
          <a:p>
            <a:pPr marL="0" indent="0">
              <a:lnSpc>
                <a:spcPct val="107000"/>
              </a:lnSpc>
              <a:spcAft>
                <a:spcPts val="800"/>
              </a:spcAft>
              <a:buNone/>
            </a:pPr>
            <a:r>
              <a:rPr lang="en-GB" sz="1800" b="1" i="1" kern="100" dirty="0">
                <a:effectLst/>
                <a:ea typeface="Calibri" panose="020F0502020204030204" pitchFamily="34" charset="0"/>
                <a:cs typeface="Times New Roman" panose="02020603050405020304" pitchFamily="18" charset="0"/>
              </a:rPr>
              <a:t> </a:t>
            </a:r>
            <a:r>
              <a:rPr lang="en-GB" sz="1800" b="1" kern="100" dirty="0">
                <a:effectLst/>
                <a:ea typeface="Calibri" panose="020F0502020204030204" pitchFamily="34" charset="0"/>
                <a:cs typeface="Times New Roman" panose="02020603050405020304" pitchFamily="18" charset="0"/>
              </a:rPr>
              <a:t>that’s fine, got drunk, got high,</a:t>
            </a:r>
            <a:br>
              <a:rPr lang="en-GB" sz="1800" b="1" kern="100" dirty="0">
                <a:effectLst/>
                <a:ea typeface="Calibri" panose="020F0502020204030204" pitchFamily="34" charset="0"/>
                <a:cs typeface="Times New Roman" panose="02020603050405020304" pitchFamily="18" charset="0"/>
              </a:rPr>
            </a:br>
            <a:r>
              <a:rPr lang="en-GB" sz="1800" b="1" kern="100" dirty="0">
                <a:effectLst/>
                <a:ea typeface="Calibri" panose="020F0502020204030204" pitchFamily="34" charset="0"/>
                <a:cs typeface="Times New Roman" panose="02020603050405020304" pitchFamily="18" charset="0"/>
              </a:rPr>
              <a:t>said we were already living in another time</a:t>
            </a:r>
          </a:p>
          <a:p>
            <a:pPr marL="0" indent="0">
              <a:lnSpc>
                <a:spcPct val="107000"/>
              </a:lnSpc>
              <a:spcAft>
                <a:spcPts val="800"/>
              </a:spcAft>
              <a:buNone/>
            </a:pPr>
            <a:r>
              <a:rPr lang="en-GB" sz="1800" b="1" kern="100" dirty="0">
                <a:effectLst/>
                <a:ea typeface="Calibri" panose="020F0502020204030204" pitchFamily="34" charset="0"/>
                <a:cs typeface="Times New Roman" panose="02020603050405020304" pitchFamily="18" charset="0"/>
              </a:rPr>
              <a:t>they waited, watched,</a:t>
            </a:r>
            <a:br>
              <a:rPr lang="en-GB" sz="1800" b="1" kern="100" dirty="0">
                <a:effectLst/>
                <a:ea typeface="Calibri" panose="020F0502020204030204" pitchFamily="34" charset="0"/>
                <a:cs typeface="Times New Roman" panose="02020603050405020304" pitchFamily="18" charset="0"/>
              </a:rPr>
            </a:br>
            <a:r>
              <a:rPr lang="en-GB" sz="1800" b="1" kern="100" dirty="0">
                <a:effectLst/>
                <a:ea typeface="Calibri" panose="020F0502020204030204" pitchFamily="34" charset="0"/>
                <a:cs typeface="Times New Roman" panose="02020603050405020304" pitchFamily="18" charset="0"/>
              </a:rPr>
              <a:t>evacuated all our good lyrics</a:t>
            </a:r>
            <a:br>
              <a:rPr lang="en-GB" sz="1800" b="1" kern="100" dirty="0">
                <a:effectLst/>
                <a:ea typeface="Calibri" panose="020F0502020204030204" pitchFamily="34" charset="0"/>
                <a:cs typeface="Times New Roman" panose="02020603050405020304" pitchFamily="18" charset="0"/>
              </a:rPr>
            </a:br>
            <a:r>
              <a:rPr lang="en-GB" sz="1800" b="1" kern="100" dirty="0">
                <a:effectLst/>
                <a:ea typeface="Calibri" panose="020F0502020204030204" pitchFamily="34" charset="0"/>
                <a:cs typeface="Times New Roman" panose="02020603050405020304" pitchFamily="18" charset="0"/>
              </a:rPr>
              <a:t>of the goodness, of the science, the delicious</a:t>
            </a:r>
            <a:br>
              <a:rPr lang="en-GB" sz="1800" b="1" kern="100" dirty="0">
                <a:effectLst/>
                <a:ea typeface="Calibri" panose="020F0502020204030204" pitchFamily="34" charset="0"/>
                <a:cs typeface="Times New Roman" panose="02020603050405020304" pitchFamily="18" charset="0"/>
              </a:rPr>
            </a:br>
            <a:r>
              <a:rPr lang="en-GB" sz="1800" b="1" kern="100" dirty="0">
                <a:effectLst/>
                <a:ea typeface="Calibri" panose="020F0502020204030204" pitchFamily="34" charset="0"/>
                <a:cs typeface="Times New Roman" panose="02020603050405020304" pitchFamily="18" charset="0"/>
              </a:rPr>
              <a:t>being of more than, well more,</a:t>
            </a:r>
            <a:br>
              <a:rPr lang="en-GB" b="1" kern="100" dirty="0">
                <a:ea typeface="Calibri" panose="020F0502020204030204" pitchFamily="34" charset="0"/>
                <a:cs typeface="Times New Roman" panose="02020603050405020304" pitchFamily="18" charset="0"/>
              </a:rPr>
            </a:br>
            <a:r>
              <a:rPr lang="en-GB" sz="1800" b="1" kern="100" dirty="0">
                <a:effectLst/>
                <a:ea typeface="Calibri" panose="020F0502020204030204" pitchFamily="34" charset="0"/>
                <a:cs typeface="Times New Roman" panose="02020603050405020304" pitchFamily="18" charset="0"/>
              </a:rPr>
              <a:t>so hard now to separate what was them</a:t>
            </a:r>
          </a:p>
          <a:p>
            <a:pPr marL="0" indent="0">
              <a:lnSpc>
                <a:spcPct val="107000"/>
              </a:lnSpc>
              <a:spcAft>
                <a:spcPts val="800"/>
              </a:spcAft>
              <a:buNone/>
            </a:pPr>
            <a:r>
              <a:rPr lang="en-GB" sz="1800" b="1" kern="100" dirty="0">
                <a:effectLst/>
                <a:ea typeface="Calibri" panose="020F0502020204030204" pitchFamily="34" charset="0"/>
                <a:cs typeface="Times New Roman" panose="02020603050405020304" pitchFamily="18" charset="0"/>
              </a:rPr>
              <a:t>from what we were</a:t>
            </a:r>
          </a:p>
          <a:p>
            <a:endParaRPr lang="en-GB" dirty="0"/>
          </a:p>
        </p:txBody>
      </p:sp>
    </p:spTree>
    <p:extLst>
      <p:ext uri="{BB962C8B-B14F-4D97-AF65-F5344CB8AC3E}">
        <p14:creationId xmlns:p14="http://schemas.microsoft.com/office/powerpoint/2010/main" val="36404868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B87FCC-E864-2FE4-203C-B1FEE5DC6C89}"/>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204B8F03-46D9-E35F-F099-D9CACC380DE5}"/>
              </a:ext>
            </a:extLst>
          </p:cNvPr>
          <p:cNvSpPr>
            <a:spLocks noGrp="1"/>
          </p:cNvSpPr>
          <p:nvPr>
            <p:ph idx="1"/>
          </p:nvPr>
        </p:nvSpPr>
        <p:spPr>
          <a:xfrm>
            <a:off x="2592924" y="1293091"/>
            <a:ext cx="8911687" cy="4618131"/>
          </a:xfrm>
        </p:spPr>
        <p:txBody>
          <a:bodyPr/>
          <a:lstStyle/>
          <a:p>
            <a:pPr marL="0" indent="0">
              <a:buNone/>
            </a:pPr>
            <a:endParaRPr lang="en-GB" b="1" dirty="0"/>
          </a:p>
          <a:p>
            <a:pPr marL="0" indent="0">
              <a:buNone/>
            </a:pPr>
            <a:r>
              <a:rPr lang="en-GB" b="1" dirty="0"/>
              <a:t>the unremitting malls of all desires</a:t>
            </a:r>
          </a:p>
          <a:p>
            <a:pPr marL="0" indent="0">
              <a:buNone/>
            </a:pPr>
            <a:endParaRPr lang="en-GB" b="1" dirty="0"/>
          </a:p>
          <a:p>
            <a:pPr marL="0" indent="0">
              <a:buNone/>
            </a:pPr>
            <a:endParaRPr lang="en-GB" b="1" dirty="0"/>
          </a:p>
          <a:p>
            <a:pPr marL="0" indent="0">
              <a:buNone/>
            </a:pPr>
            <a:endParaRPr lang="en-GB" b="1" dirty="0"/>
          </a:p>
          <a:p>
            <a:pPr marL="0" indent="0">
              <a:buNone/>
            </a:pPr>
            <a:r>
              <a:rPr lang="en-GB" b="1" dirty="0"/>
              <a:t>to have seen Che</a:t>
            </a:r>
            <a:br>
              <a:rPr lang="en-GB" b="1" dirty="0"/>
            </a:br>
            <a:r>
              <a:rPr lang="en-GB" b="1" dirty="0"/>
              <a:t>Guevara as an old man on television,</a:t>
            </a:r>
            <a:br>
              <a:rPr lang="en-GB" b="1" dirty="0"/>
            </a:br>
            <a:r>
              <a:rPr lang="en-GB" b="1" dirty="0"/>
              <a:t>Angela’s unbreakable voice has made jails extinct, </a:t>
            </a:r>
            <a:br>
              <a:rPr lang="en-GB" b="1" dirty="0"/>
            </a:br>
            <a:r>
              <a:rPr lang="en-GB" b="1" dirty="0"/>
              <a:t>to die in this compassion, </a:t>
            </a:r>
            <a:br>
              <a:rPr lang="en-GB" b="1" dirty="0"/>
            </a:br>
            <a:r>
              <a:rPr lang="en-GB" b="1" dirty="0"/>
              <a:t>to have never heard “Redemption Song,” so hoarse, at all </a:t>
            </a:r>
            <a:br>
              <a:rPr lang="en-GB" b="1" dirty="0"/>
            </a:br>
            <a:r>
              <a:rPr lang="en-GB" b="1" dirty="0"/>
              <a:t>not willing another empire but history’s pulse</a:t>
            </a:r>
            <a:br>
              <a:rPr lang="en-GB" b="1" dirty="0"/>
            </a:br>
            <a:r>
              <a:rPr lang="en-GB" b="1" dirty="0"/>
              <a:t>measured with another hand,</a:t>
            </a:r>
          </a:p>
        </p:txBody>
      </p:sp>
    </p:spTree>
    <p:extLst>
      <p:ext uri="{BB962C8B-B14F-4D97-AF65-F5344CB8AC3E}">
        <p14:creationId xmlns:p14="http://schemas.microsoft.com/office/powerpoint/2010/main" val="22117974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911E33-A8D3-3EE6-0E00-ED74F879F3C9}"/>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913C9B50-624B-2E15-47B2-64B226DCDC60}"/>
              </a:ext>
            </a:extLst>
          </p:cNvPr>
          <p:cNvSpPr>
            <a:spLocks noGrp="1"/>
          </p:cNvSpPr>
          <p:nvPr>
            <p:ph idx="1"/>
          </p:nvPr>
        </p:nvSpPr>
        <p:spPr>
          <a:xfrm>
            <a:off x="2456873" y="969818"/>
            <a:ext cx="9047739" cy="4941404"/>
          </a:xfrm>
        </p:spPr>
        <p:txBody>
          <a:bodyPr/>
          <a:lstStyle/>
          <a:p>
            <a:pPr marL="0" indent="0">
              <a:buNone/>
            </a:pPr>
            <a:r>
              <a:rPr lang="en-GB" b="1" dirty="0"/>
              <a:t>homicides of Indians</a:t>
            </a:r>
          </a:p>
          <a:p>
            <a:pPr marL="0" indent="0">
              <a:buNone/>
            </a:pPr>
            <a:endParaRPr lang="en-GB" b="1" dirty="0"/>
          </a:p>
          <a:p>
            <a:pPr marL="0" indent="0">
              <a:buNone/>
            </a:pPr>
            <a:endParaRPr lang="en-GB" b="1" dirty="0"/>
          </a:p>
          <a:p>
            <a:pPr marL="0" indent="0">
              <a:buNone/>
            </a:pPr>
            <a:endParaRPr lang="en-GB" b="1" dirty="0"/>
          </a:p>
          <a:p>
            <a:pPr marL="0" indent="0">
              <a:buNone/>
            </a:pPr>
            <a:r>
              <a:rPr lang="en-GB" b="1" dirty="0"/>
              <a:t>we arrived spectacular, tendering</a:t>
            </a:r>
            <a:br>
              <a:rPr lang="en-GB" b="1" dirty="0"/>
            </a:br>
            <a:r>
              <a:rPr lang="en-GB" b="1" dirty="0"/>
              <a:t>our own bodies into </a:t>
            </a:r>
            <a:r>
              <a:rPr lang="en-GB" b="1" dirty="0" err="1"/>
              <a:t>dreamery</a:t>
            </a:r>
            <a:r>
              <a:rPr lang="en-GB" b="1" dirty="0"/>
              <a:t>,</a:t>
            </a:r>
            <a:br>
              <a:rPr lang="en-GB" b="1" dirty="0"/>
            </a:br>
            <a:r>
              <a:rPr lang="en-GB" b="1" dirty="0"/>
              <a:t>as meat, as mask, as burden </a:t>
            </a:r>
          </a:p>
          <a:p>
            <a:pPr marL="0" indent="0">
              <a:buNone/>
            </a:pPr>
            <a:endParaRPr lang="en-GB" b="1" dirty="0"/>
          </a:p>
          <a:p>
            <a:pPr marL="0" indent="0">
              <a:buNone/>
            </a:pPr>
            <a:endParaRPr lang="en-GB" b="1" dirty="0"/>
          </a:p>
          <a:p>
            <a:pPr marL="0" indent="0">
              <a:buNone/>
            </a:pPr>
            <a:endParaRPr lang="en-GB" b="1" dirty="0"/>
          </a:p>
          <a:p>
            <a:pPr marL="0" indent="0">
              <a:buNone/>
            </a:pPr>
            <a:r>
              <a:rPr lang="en-GB" b="1" dirty="0"/>
              <a:t>the prison couture of orange-clad criminals</a:t>
            </a:r>
          </a:p>
        </p:txBody>
      </p:sp>
    </p:spTree>
    <p:extLst>
      <p:ext uri="{BB962C8B-B14F-4D97-AF65-F5344CB8AC3E}">
        <p14:creationId xmlns:p14="http://schemas.microsoft.com/office/powerpoint/2010/main" val="7211775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5F8737-080D-2B0C-8C8F-3236CAF27E2E}"/>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2C94E052-27D0-DFEF-BC1A-DDE5606A4E4B}"/>
              </a:ext>
            </a:extLst>
          </p:cNvPr>
          <p:cNvSpPr>
            <a:spLocks noGrp="1"/>
          </p:cNvSpPr>
          <p:nvPr>
            <p:ph idx="1"/>
          </p:nvPr>
        </p:nvSpPr>
        <p:spPr/>
        <p:txBody>
          <a:bodyPr/>
          <a:lstStyle/>
          <a:p>
            <a:endParaRPr lang="en-GB" dirty="0"/>
          </a:p>
        </p:txBody>
      </p:sp>
      <p:pic>
        <p:nvPicPr>
          <p:cNvPr id="6146" name="Picture 2" descr="20 Years Later, the Story Behind the ...">
            <a:extLst>
              <a:ext uri="{FF2B5EF4-FFF2-40B4-BE49-F238E27FC236}">
                <a16:creationId xmlns:a16="http://schemas.microsoft.com/office/drawing/2014/main" id="{B97152FC-68E9-7DF2-18F8-5983415040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96175" y="357410"/>
            <a:ext cx="4008437" cy="4008437"/>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Guantanamo Bay explained in maps and ...">
            <a:extLst>
              <a:ext uri="{FF2B5EF4-FFF2-40B4-BE49-F238E27FC236}">
                <a16:creationId xmlns:a16="http://schemas.microsoft.com/office/drawing/2014/main" id="{79AE5F62-762D-A91B-E269-6A52BE110A8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3799" b="9605"/>
          <a:stretch/>
        </p:blipFill>
        <p:spPr bwMode="auto">
          <a:xfrm>
            <a:off x="157161" y="171449"/>
            <a:ext cx="5163297" cy="3438526"/>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Guantanamo Bay detention camp | History ...">
            <a:extLst>
              <a:ext uri="{FF2B5EF4-FFF2-40B4-BE49-F238E27FC236}">
                <a16:creationId xmlns:a16="http://schemas.microsoft.com/office/drawing/2014/main" id="{8B2D2C4C-52B8-5C65-DFB0-6E68CE8771A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65274" y="4062635"/>
            <a:ext cx="5334262" cy="2709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32639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9BDA8C-A3F1-D9B2-91BE-ECF67C08040C}"/>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8D2189B6-086F-9D35-0251-FB7680312080}"/>
              </a:ext>
            </a:extLst>
          </p:cNvPr>
          <p:cNvSpPr>
            <a:spLocks noGrp="1"/>
          </p:cNvSpPr>
          <p:nvPr>
            <p:ph idx="1"/>
          </p:nvPr>
        </p:nvSpPr>
        <p:spPr/>
        <p:txBody>
          <a:bodyPr/>
          <a:lstStyle/>
          <a:p>
            <a:pPr marL="0" indent="0">
              <a:buNone/>
            </a:pPr>
            <a:r>
              <a:rPr lang="en-GB" b="1" dirty="0"/>
              <a:t>the black-and-white </a:t>
            </a:r>
            <a:r>
              <a:rPr lang="en-GB" b="1" dirty="0" err="1"/>
              <a:t>american</a:t>
            </a:r>
            <a:r>
              <a:rPr lang="en-GB" b="1" dirty="0"/>
              <a:t> movies</a:t>
            </a:r>
            <a:br>
              <a:rPr lang="en-GB" b="1" dirty="0"/>
            </a:br>
            <a:r>
              <a:rPr lang="en-GB" b="1" dirty="0"/>
              <a:t>buried themselves in our chests,</a:t>
            </a:r>
            <a:br>
              <a:rPr lang="en-GB" b="1" dirty="0"/>
            </a:br>
            <a:r>
              <a:rPr lang="en-GB" b="1" dirty="0"/>
              <a:t>glacial, liquid, acidic as love</a:t>
            </a:r>
          </a:p>
          <a:p>
            <a:pPr marL="0" indent="0">
              <a:buNone/>
            </a:pPr>
            <a:endParaRPr lang="en-GB" b="1" dirty="0"/>
          </a:p>
          <a:p>
            <a:pPr marL="0" indent="0">
              <a:buNone/>
            </a:pPr>
            <a:r>
              <a:rPr lang="en-GB" b="1" dirty="0"/>
              <a:t>the way to Wyoming, the sunset in Cheyenne,</a:t>
            </a:r>
            <a:br>
              <a:rPr lang="en-GB" b="1" dirty="0"/>
            </a:br>
            <a:r>
              <a:rPr lang="en-GB" b="1" dirty="0"/>
              <a:t>the surreptitious cook fires, the uneasy</a:t>
            </a:r>
            <a:br>
              <a:rPr lang="en-GB" b="1" dirty="0"/>
            </a:br>
            <a:r>
              <a:rPr lang="en-GB" b="1" dirty="0"/>
              <a:t>sleep of cowboys, the cactus, the tumbleweed,</a:t>
            </a:r>
            <a:br>
              <a:rPr lang="en-GB" b="1" dirty="0"/>
            </a:br>
            <a:r>
              <a:rPr lang="en-GB" b="1" dirty="0"/>
              <a:t>the blankets, the homicides of Indians,</a:t>
            </a:r>
          </a:p>
          <a:p>
            <a:pPr marL="0" indent="0">
              <a:buNone/>
            </a:pPr>
            <a:endParaRPr lang="en-GB" dirty="0"/>
          </a:p>
        </p:txBody>
      </p:sp>
    </p:spTree>
    <p:extLst>
      <p:ext uri="{BB962C8B-B14F-4D97-AF65-F5344CB8AC3E}">
        <p14:creationId xmlns:p14="http://schemas.microsoft.com/office/powerpoint/2010/main" val="26874457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C0AB52-5351-406E-ADC4-601869B7B052}"/>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B44DCD27-9F1E-FE23-CAB5-73F7139CFB0F}"/>
              </a:ext>
            </a:extLst>
          </p:cNvPr>
          <p:cNvSpPr>
            <a:spLocks noGrp="1"/>
          </p:cNvSpPr>
          <p:nvPr>
            <p:ph idx="1"/>
          </p:nvPr>
        </p:nvSpPr>
        <p:spPr>
          <a:xfrm>
            <a:off x="2105891" y="1154545"/>
            <a:ext cx="9398721" cy="4756677"/>
          </a:xfrm>
        </p:spPr>
        <p:txBody>
          <a:bodyPr>
            <a:normAutofit/>
          </a:bodyPr>
          <a:lstStyle/>
          <a:p>
            <a:r>
              <a:rPr lang="en-GB" b="1" dirty="0"/>
              <a:t>Diana Brydon: Brand’s “intimate inventory” traces “how the ghosts of slavery and those of capitalist ideologies have become intertwined in [our] very subjectivities and bodies” (“Dionne Brand's Global Intimacies: Practising Affective Citizenship.” </a:t>
            </a:r>
            <a:r>
              <a:rPr lang="en-GB" b="1" i="1" dirty="0"/>
              <a:t>University of Toronto Quarterly</a:t>
            </a:r>
            <a:r>
              <a:rPr lang="en-GB" b="1" dirty="0"/>
              <a:t>, 76.3 (2007): 996).</a:t>
            </a:r>
          </a:p>
          <a:p>
            <a:endParaRPr lang="en-GB" b="1" dirty="0"/>
          </a:p>
          <a:p>
            <a:r>
              <a:rPr lang="en-GB" b="1" dirty="0"/>
              <a:t>“the news was advertisement for movies / the movies were the real killings”</a:t>
            </a:r>
          </a:p>
          <a:p>
            <a:endParaRPr lang="en-GB" b="1" dirty="0"/>
          </a:p>
          <a:p>
            <a:r>
              <a:rPr lang="en-GB" b="1" dirty="0"/>
              <a:t>“screens lacerate our intimacies”</a:t>
            </a:r>
          </a:p>
          <a:p>
            <a:endParaRPr lang="en-GB" b="1" dirty="0"/>
          </a:p>
        </p:txBody>
      </p:sp>
    </p:spTree>
    <p:extLst>
      <p:ext uri="{BB962C8B-B14F-4D97-AF65-F5344CB8AC3E}">
        <p14:creationId xmlns:p14="http://schemas.microsoft.com/office/powerpoint/2010/main" val="27809575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2D25D8-AF9D-7930-2699-D5A44008C675}"/>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A5BD018F-F17B-DA03-E854-FB1ABFAB504B}"/>
              </a:ext>
            </a:extLst>
          </p:cNvPr>
          <p:cNvSpPr>
            <a:spLocks noGrp="1"/>
          </p:cNvSpPr>
          <p:nvPr>
            <p:ph idx="1"/>
          </p:nvPr>
        </p:nvSpPr>
        <p:spPr/>
        <p:txBody>
          <a:bodyPr>
            <a:normAutofit/>
          </a:bodyPr>
          <a:lstStyle/>
          <a:p>
            <a:r>
              <a:rPr lang="en-GB" b="1" dirty="0"/>
              <a:t>Christina Sharpe: “‘We believed in nothing.’ So starts Inventory I. With this first line, Brand is not summoning nihilism, and this is not despair. Rather, “we believed in nothing” articulates one of the major ideas in the poem; that what is now a past belief that planted itself in the body, in chests, lungs, hearts, minds, and limbs, is the nothing of the idea of America (the U.S.), the nothing of capitalism and the financialization of “each square metre of air” and sea and land. The nothings are the deadly myths of freedom, with their particular innocence, and its perfection that take root in the chest—and crack it open with violence.” (“Introduction,” Dionne Brand, </a:t>
            </a:r>
            <a:r>
              <a:rPr lang="en-GB" b="1" i="1" dirty="0"/>
              <a:t>Nomenclature: New and Collected Poems</a:t>
            </a:r>
            <a:r>
              <a:rPr lang="en-GB" b="1" dirty="0"/>
              <a:t>, xxxviii)</a:t>
            </a:r>
          </a:p>
          <a:p>
            <a:endParaRPr lang="en-GB" dirty="0"/>
          </a:p>
        </p:txBody>
      </p:sp>
    </p:spTree>
    <p:extLst>
      <p:ext uri="{BB962C8B-B14F-4D97-AF65-F5344CB8AC3E}">
        <p14:creationId xmlns:p14="http://schemas.microsoft.com/office/powerpoint/2010/main" val="1204124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7CF687-1E54-5412-1528-F6CCE05B464A}"/>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99CBF977-6572-35EE-9108-D7E2AF90DC6F}"/>
              </a:ext>
            </a:extLst>
          </p:cNvPr>
          <p:cNvSpPr>
            <a:spLocks noGrp="1"/>
          </p:cNvSpPr>
          <p:nvPr>
            <p:ph idx="1"/>
          </p:nvPr>
        </p:nvSpPr>
        <p:spPr>
          <a:xfrm>
            <a:off x="390525" y="152399"/>
            <a:ext cx="11114087" cy="5758823"/>
          </a:xfrm>
        </p:spPr>
        <p:txBody>
          <a:bodyPr/>
          <a:lstStyle/>
          <a:p>
            <a:pPr marL="0" indent="0">
              <a:buNone/>
            </a:pPr>
            <a:r>
              <a:rPr lang="en-GB" b="1" dirty="0"/>
              <a:t>The Grenada Revolution, 1979-1983</a:t>
            </a:r>
          </a:p>
        </p:txBody>
      </p:sp>
      <p:pic>
        <p:nvPicPr>
          <p:cNvPr id="3074" name="Picture 2" descr="The Legacy of the Grenadian Revolution ...">
            <a:extLst>
              <a:ext uri="{FF2B5EF4-FFF2-40B4-BE49-F238E27FC236}">
                <a16:creationId xmlns:a16="http://schemas.microsoft.com/office/drawing/2014/main" id="{54EA139C-5FC4-0BE1-5B25-E0E894C866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0525" y="624110"/>
            <a:ext cx="5496985" cy="353377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ABOUT US – Grenada Forward Ever">
            <a:extLst>
              <a:ext uri="{FF2B5EF4-FFF2-40B4-BE49-F238E27FC236}">
                <a16:creationId xmlns:a16="http://schemas.microsoft.com/office/drawing/2014/main" id="{B76BFC86-A2D6-9C08-6790-DB1C7F394E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88956" y="59021"/>
            <a:ext cx="4233146" cy="2905406"/>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Grenada Revolution ...">
            <a:extLst>
              <a:ext uri="{FF2B5EF4-FFF2-40B4-BE49-F238E27FC236}">
                <a16:creationId xmlns:a16="http://schemas.microsoft.com/office/drawing/2014/main" id="{971920DE-837F-70E1-8B72-9A98FA8842D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35578" y="4343764"/>
            <a:ext cx="3452813" cy="2444126"/>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Remembering the Grenada Revolution: A Review of David Scott's Omens of  Adversity - AAIHS">
            <a:extLst>
              <a:ext uri="{FF2B5EF4-FFF2-40B4-BE49-F238E27FC236}">
                <a16:creationId xmlns:a16="http://schemas.microsoft.com/office/drawing/2014/main" id="{B5390817-6924-FC66-9BF1-A56BCFDC49C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55917" y="3057805"/>
            <a:ext cx="5559141" cy="38001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25330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useBgFill="1">
        <p:nvSpPr>
          <p:cNvPr id="7175" name="Rectangle 7174">
            <a:extLst>
              <a:ext uri="{FF2B5EF4-FFF2-40B4-BE49-F238E27FC236}">
                <a16:creationId xmlns:a16="http://schemas.microsoft.com/office/drawing/2014/main" id="{DCC583FC-3774-47D1-9A8B-E0DBA89CBF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20" y="-1"/>
            <a:ext cx="12207240"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nvGrpSpPr>
          <p:cNvPr id="7177" name="Group 7176">
            <a:extLst>
              <a:ext uri="{FF2B5EF4-FFF2-40B4-BE49-F238E27FC236}">
                <a16:creationId xmlns:a16="http://schemas.microsoft.com/office/drawing/2014/main" id="{E8DDDC38-A59D-4C57-BEAA-01E57BDEF44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685253" y="228600"/>
            <a:ext cx="2851523" cy="6638625"/>
            <a:chOff x="2487613" y="285750"/>
            <a:chExt cx="2428875" cy="5654676"/>
          </a:xfrm>
        </p:grpSpPr>
        <p:sp>
          <p:nvSpPr>
            <p:cNvPr id="7178" name="Freeform 11">
              <a:extLst>
                <a:ext uri="{FF2B5EF4-FFF2-40B4-BE49-F238E27FC236}">
                  <a16:creationId xmlns:a16="http://schemas.microsoft.com/office/drawing/2014/main" id="{07181E0D-4E2E-4CF7-83D6-6BF1884F26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txBody>
            <a:bodyPr/>
            <a:lstStyle/>
            <a:p>
              <a:endParaRPr lang="en-GB"/>
            </a:p>
          </p:txBody>
        </p:sp>
        <p:sp>
          <p:nvSpPr>
            <p:cNvPr id="7179" name="Freeform 12">
              <a:extLst>
                <a:ext uri="{FF2B5EF4-FFF2-40B4-BE49-F238E27FC236}">
                  <a16:creationId xmlns:a16="http://schemas.microsoft.com/office/drawing/2014/main" id="{41E4039F-6250-4F1A-8B44-8211D95CBF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txBody>
            <a:bodyPr/>
            <a:lstStyle/>
            <a:p>
              <a:endParaRPr lang="en-GB"/>
            </a:p>
          </p:txBody>
        </p:sp>
        <p:sp>
          <p:nvSpPr>
            <p:cNvPr id="7180" name="Freeform 13">
              <a:extLst>
                <a:ext uri="{FF2B5EF4-FFF2-40B4-BE49-F238E27FC236}">
                  <a16:creationId xmlns:a16="http://schemas.microsoft.com/office/drawing/2014/main" id="{C27CE0F8-A859-4A25-8A2E-2F48B2D7F17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txBody>
            <a:bodyPr/>
            <a:lstStyle/>
            <a:p>
              <a:endParaRPr lang="en-GB"/>
            </a:p>
          </p:txBody>
        </p:sp>
        <p:sp>
          <p:nvSpPr>
            <p:cNvPr id="7181" name="Freeform 14">
              <a:extLst>
                <a:ext uri="{FF2B5EF4-FFF2-40B4-BE49-F238E27FC236}">
                  <a16:creationId xmlns:a16="http://schemas.microsoft.com/office/drawing/2014/main" id="{1D3B4413-99E7-41CB-BC1A-91CB93B73D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txBody>
            <a:bodyPr/>
            <a:lstStyle/>
            <a:p>
              <a:endParaRPr lang="en-GB"/>
            </a:p>
          </p:txBody>
        </p:sp>
        <p:sp>
          <p:nvSpPr>
            <p:cNvPr id="7182" name="Freeform 15">
              <a:extLst>
                <a:ext uri="{FF2B5EF4-FFF2-40B4-BE49-F238E27FC236}">
                  <a16:creationId xmlns:a16="http://schemas.microsoft.com/office/drawing/2014/main" id="{2B5AE9BA-21EA-413E-92D1-70B41D12F85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txBody>
            <a:bodyPr/>
            <a:lstStyle/>
            <a:p>
              <a:endParaRPr lang="en-GB"/>
            </a:p>
          </p:txBody>
        </p:sp>
        <p:sp>
          <p:nvSpPr>
            <p:cNvPr id="7183" name="Freeform 16">
              <a:extLst>
                <a:ext uri="{FF2B5EF4-FFF2-40B4-BE49-F238E27FC236}">
                  <a16:creationId xmlns:a16="http://schemas.microsoft.com/office/drawing/2014/main" id="{EA6962B4-B58E-4363-AE37-502AAB46F0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txBody>
            <a:bodyPr/>
            <a:lstStyle/>
            <a:p>
              <a:endParaRPr lang="en-GB"/>
            </a:p>
          </p:txBody>
        </p:sp>
        <p:sp>
          <p:nvSpPr>
            <p:cNvPr id="7184" name="Freeform 17">
              <a:extLst>
                <a:ext uri="{FF2B5EF4-FFF2-40B4-BE49-F238E27FC236}">
                  <a16:creationId xmlns:a16="http://schemas.microsoft.com/office/drawing/2014/main" id="{8CFEAE09-A4F7-4009-BBA4-E007F3FF212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txBody>
            <a:bodyPr/>
            <a:lstStyle/>
            <a:p>
              <a:endParaRPr lang="en-GB"/>
            </a:p>
          </p:txBody>
        </p:sp>
        <p:sp>
          <p:nvSpPr>
            <p:cNvPr id="7185" name="Freeform 18">
              <a:extLst>
                <a:ext uri="{FF2B5EF4-FFF2-40B4-BE49-F238E27FC236}">
                  <a16:creationId xmlns:a16="http://schemas.microsoft.com/office/drawing/2014/main" id="{BEC0F162-6193-4A0C-9667-DD7C8B4BD8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txBody>
            <a:bodyPr/>
            <a:lstStyle/>
            <a:p>
              <a:endParaRPr lang="en-GB"/>
            </a:p>
          </p:txBody>
        </p:sp>
        <p:sp>
          <p:nvSpPr>
            <p:cNvPr id="7186" name="Freeform 19">
              <a:extLst>
                <a:ext uri="{FF2B5EF4-FFF2-40B4-BE49-F238E27FC236}">
                  <a16:creationId xmlns:a16="http://schemas.microsoft.com/office/drawing/2014/main" id="{7AE69957-54B0-48E2-8BCD-EE01C71908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txBody>
            <a:bodyPr/>
            <a:lstStyle/>
            <a:p>
              <a:endParaRPr lang="en-GB"/>
            </a:p>
          </p:txBody>
        </p:sp>
        <p:sp>
          <p:nvSpPr>
            <p:cNvPr id="7187" name="Freeform 20">
              <a:extLst>
                <a:ext uri="{FF2B5EF4-FFF2-40B4-BE49-F238E27FC236}">
                  <a16:creationId xmlns:a16="http://schemas.microsoft.com/office/drawing/2014/main" id="{9E3E384D-F4D8-4B3A-978C-EFEED16D33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txBody>
            <a:bodyPr/>
            <a:lstStyle/>
            <a:p>
              <a:endParaRPr lang="en-GB"/>
            </a:p>
          </p:txBody>
        </p:sp>
        <p:sp>
          <p:nvSpPr>
            <p:cNvPr id="7188" name="Freeform 21">
              <a:extLst>
                <a:ext uri="{FF2B5EF4-FFF2-40B4-BE49-F238E27FC236}">
                  <a16:creationId xmlns:a16="http://schemas.microsoft.com/office/drawing/2014/main" id="{66DD5E8A-F260-4F93-94D6-AA109560AC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txBody>
            <a:bodyPr/>
            <a:lstStyle/>
            <a:p>
              <a:endParaRPr lang="en-GB"/>
            </a:p>
          </p:txBody>
        </p:sp>
        <p:sp>
          <p:nvSpPr>
            <p:cNvPr id="7189" name="Freeform 22">
              <a:extLst>
                <a:ext uri="{FF2B5EF4-FFF2-40B4-BE49-F238E27FC236}">
                  <a16:creationId xmlns:a16="http://schemas.microsoft.com/office/drawing/2014/main" id="{AB7CE38B-1EFC-4D54-BD22-F0E1C0ED2AB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txBody>
            <a:bodyPr/>
            <a:lstStyle/>
            <a:p>
              <a:endParaRPr lang="en-GB"/>
            </a:p>
          </p:txBody>
        </p:sp>
      </p:grpSp>
      <p:grpSp>
        <p:nvGrpSpPr>
          <p:cNvPr id="7191" name="Group 7190">
            <a:extLst>
              <a:ext uri="{FF2B5EF4-FFF2-40B4-BE49-F238E27FC236}">
                <a16:creationId xmlns:a16="http://schemas.microsoft.com/office/drawing/2014/main" id="{44251A81-4530-41B5-B8FB-DC124AC02C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677117" y="-786"/>
            <a:ext cx="2356675" cy="6854040"/>
            <a:chOff x="6627813" y="194833"/>
            <a:chExt cx="1952625" cy="5678918"/>
          </a:xfrm>
        </p:grpSpPr>
        <p:sp>
          <p:nvSpPr>
            <p:cNvPr id="7192" name="Freeform 27">
              <a:extLst>
                <a:ext uri="{FF2B5EF4-FFF2-40B4-BE49-F238E27FC236}">
                  <a16:creationId xmlns:a16="http://schemas.microsoft.com/office/drawing/2014/main" id="{704F0C26-A940-4311-8A41-C69C075D77C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txBody>
            <a:bodyPr/>
            <a:lstStyle/>
            <a:p>
              <a:endParaRPr lang="en-GB"/>
            </a:p>
          </p:txBody>
        </p:sp>
        <p:sp>
          <p:nvSpPr>
            <p:cNvPr id="7193" name="Freeform 28">
              <a:extLst>
                <a:ext uri="{FF2B5EF4-FFF2-40B4-BE49-F238E27FC236}">
                  <a16:creationId xmlns:a16="http://schemas.microsoft.com/office/drawing/2014/main" id="{72844B50-4A36-4E90-9BD1-7945BAF043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txBody>
            <a:bodyPr/>
            <a:lstStyle/>
            <a:p>
              <a:endParaRPr lang="en-GB"/>
            </a:p>
          </p:txBody>
        </p:sp>
        <p:sp>
          <p:nvSpPr>
            <p:cNvPr id="7194" name="Freeform 29">
              <a:extLst>
                <a:ext uri="{FF2B5EF4-FFF2-40B4-BE49-F238E27FC236}">
                  <a16:creationId xmlns:a16="http://schemas.microsoft.com/office/drawing/2014/main" id="{FFFF2F5F-4D06-40B4-AAF7-7BF88551BFE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txBody>
            <a:bodyPr/>
            <a:lstStyle/>
            <a:p>
              <a:endParaRPr lang="en-GB"/>
            </a:p>
          </p:txBody>
        </p:sp>
        <p:sp>
          <p:nvSpPr>
            <p:cNvPr id="7195" name="Freeform 30">
              <a:extLst>
                <a:ext uri="{FF2B5EF4-FFF2-40B4-BE49-F238E27FC236}">
                  <a16:creationId xmlns:a16="http://schemas.microsoft.com/office/drawing/2014/main" id="{C2D84FDB-118B-42FD-8561-B383615D2B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txBody>
            <a:bodyPr/>
            <a:lstStyle/>
            <a:p>
              <a:endParaRPr lang="en-GB"/>
            </a:p>
          </p:txBody>
        </p:sp>
        <p:sp>
          <p:nvSpPr>
            <p:cNvPr id="7196" name="Freeform 31">
              <a:extLst>
                <a:ext uri="{FF2B5EF4-FFF2-40B4-BE49-F238E27FC236}">
                  <a16:creationId xmlns:a16="http://schemas.microsoft.com/office/drawing/2014/main" id="{5B64B543-1195-4970-808B-156908D3B5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txBody>
            <a:bodyPr/>
            <a:lstStyle/>
            <a:p>
              <a:endParaRPr lang="en-GB"/>
            </a:p>
          </p:txBody>
        </p:sp>
        <p:sp>
          <p:nvSpPr>
            <p:cNvPr id="7197" name="Freeform 32">
              <a:extLst>
                <a:ext uri="{FF2B5EF4-FFF2-40B4-BE49-F238E27FC236}">
                  <a16:creationId xmlns:a16="http://schemas.microsoft.com/office/drawing/2014/main" id="{1B6440B3-14CA-4B3F-AF89-7FEC0A22465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txBody>
            <a:bodyPr/>
            <a:lstStyle/>
            <a:p>
              <a:endParaRPr lang="en-GB"/>
            </a:p>
          </p:txBody>
        </p:sp>
        <p:sp>
          <p:nvSpPr>
            <p:cNvPr id="7198" name="Freeform 33">
              <a:extLst>
                <a:ext uri="{FF2B5EF4-FFF2-40B4-BE49-F238E27FC236}">
                  <a16:creationId xmlns:a16="http://schemas.microsoft.com/office/drawing/2014/main" id="{47F34F74-6C9C-4D9D-B2D7-AF753BD44AE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txBody>
            <a:bodyPr/>
            <a:lstStyle/>
            <a:p>
              <a:endParaRPr lang="en-GB"/>
            </a:p>
          </p:txBody>
        </p:sp>
        <p:sp>
          <p:nvSpPr>
            <p:cNvPr id="7199" name="Freeform 34">
              <a:extLst>
                <a:ext uri="{FF2B5EF4-FFF2-40B4-BE49-F238E27FC236}">
                  <a16:creationId xmlns:a16="http://schemas.microsoft.com/office/drawing/2014/main" id="{4246517D-AB8F-4BEF-B5E5-7A8BC0DDEE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txBody>
            <a:bodyPr/>
            <a:lstStyle/>
            <a:p>
              <a:endParaRPr lang="en-GB"/>
            </a:p>
          </p:txBody>
        </p:sp>
        <p:sp>
          <p:nvSpPr>
            <p:cNvPr id="7200" name="Freeform 35">
              <a:extLst>
                <a:ext uri="{FF2B5EF4-FFF2-40B4-BE49-F238E27FC236}">
                  <a16:creationId xmlns:a16="http://schemas.microsoft.com/office/drawing/2014/main" id="{0ACFBF4D-E487-4BD0-8BCA-2DB6DC04649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txBody>
            <a:bodyPr/>
            <a:lstStyle/>
            <a:p>
              <a:endParaRPr lang="en-GB"/>
            </a:p>
          </p:txBody>
        </p:sp>
        <p:sp>
          <p:nvSpPr>
            <p:cNvPr id="7201" name="Freeform 36">
              <a:extLst>
                <a:ext uri="{FF2B5EF4-FFF2-40B4-BE49-F238E27FC236}">
                  <a16:creationId xmlns:a16="http://schemas.microsoft.com/office/drawing/2014/main" id="{23DE6D3A-314E-4642-AEAF-54B822D4E16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txBody>
            <a:bodyPr/>
            <a:lstStyle/>
            <a:p>
              <a:endParaRPr lang="en-GB"/>
            </a:p>
          </p:txBody>
        </p:sp>
        <p:sp>
          <p:nvSpPr>
            <p:cNvPr id="7202" name="Freeform 37">
              <a:extLst>
                <a:ext uri="{FF2B5EF4-FFF2-40B4-BE49-F238E27FC236}">
                  <a16:creationId xmlns:a16="http://schemas.microsoft.com/office/drawing/2014/main" id="{FEE0BBF7-C59B-4279-AFF5-28F6433B9A7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txBody>
            <a:bodyPr/>
            <a:lstStyle/>
            <a:p>
              <a:endParaRPr lang="en-GB"/>
            </a:p>
          </p:txBody>
        </p:sp>
        <p:sp>
          <p:nvSpPr>
            <p:cNvPr id="7203" name="Freeform 38">
              <a:extLst>
                <a:ext uri="{FF2B5EF4-FFF2-40B4-BE49-F238E27FC236}">
                  <a16:creationId xmlns:a16="http://schemas.microsoft.com/office/drawing/2014/main" id="{B2C1E620-478E-4DC2-A505-934657FF11B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txBody>
            <a:bodyPr/>
            <a:lstStyle/>
            <a:p>
              <a:endParaRPr lang="en-GB"/>
            </a:p>
          </p:txBody>
        </p:sp>
      </p:grpSp>
      <p:sp>
        <p:nvSpPr>
          <p:cNvPr id="2" name="Title 1">
            <a:extLst>
              <a:ext uri="{FF2B5EF4-FFF2-40B4-BE49-F238E27FC236}">
                <a16:creationId xmlns:a16="http://schemas.microsoft.com/office/drawing/2014/main" id="{9E2F89F8-0A9C-40A6-7FF4-8C6C714BB46F}"/>
              </a:ext>
            </a:extLst>
          </p:cNvPr>
          <p:cNvSpPr>
            <a:spLocks noGrp="1"/>
          </p:cNvSpPr>
          <p:nvPr>
            <p:ph type="title"/>
          </p:nvPr>
        </p:nvSpPr>
        <p:spPr>
          <a:xfrm>
            <a:off x="6483096" y="624110"/>
            <a:ext cx="5021516" cy="1280890"/>
          </a:xfrm>
        </p:spPr>
        <p:txBody>
          <a:bodyPr>
            <a:normAutofit/>
          </a:bodyPr>
          <a:lstStyle/>
          <a:p>
            <a:endParaRPr lang="en-GB"/>
          </a:p>
        </p:txBody>
      </p:sp>
      <p:sp>
        <p:nvSpPr>
          <p:cNvPr id="7205" name="Rectangle 7204">
            <a:extLst>
              <a:ext uri="{FF2B5EF4-FFF2-40B4-BE49-F238E27FC236}">
                <a16:creationId xmlns:a16="http://schemas.microsoft.com/office/drawing/2014/main" id="{AECDF498-6F66-4565-9FB7-1076703337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45704"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GB"/>
          </a:p>
        </p:txBody>
      </p:sp>
      <p:sp>
        <p:nvSpPr>
          <p:cNvPr id="7207" name="Freeform 11">
            <a:extLst>
              <a:ext uri="{FF2B5EF4-FFF2-40B4-BE49-F238E27FC236}">
                <a16:creationId xmlns:a16="http://schemas.microsoft.com/office/drawing/2014/main" id="{E0779346-49CA-41C2-BD0A-62F2E1903A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4645704"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txBody>
          <a:bodyPr/>
          <a:lstStyle/>
          <a:p>
            <a:endParaRPr lang="en-GB"/>
          </a:p>
        </p:txBody>
      </p:sp>
      <p:pic>
        <p:nvPicPr>
          <p:cNvPr id="7170" name="Picture 2" descr="literary giant George Lamming dies ...">
            <a:extLst>
              <a:ext uri="{FF2B5EF4-FFF2-40B4-BE49-F238E27FC236}">
                <a16:creationId xmlns:a16="http://schemas.microsoft.com/office/drawing/2014/main" id="{F823D144-3DD3-4670-CDA7-D04B347C735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1" b="2115"/>
          <a:stretch/>
        </p:blipFill>
        <p:spPr bwMode="auto">
          <a:xfrm>
            <a:off x="-1555" y="1731"/>
            <a:ext cx="4662331"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8FFBE062-72FD-85FD-0F80-B2AE35886A55}"/>
              </a:ext>
            </a:extLst>
          </p:cNvPr>
          <p:cNvSpPr>
            <a:spLocks noGrp="1"/>
          </p:cNvSpPr>
          <p:nvPr>
            <p:ph idx="1"/>
          </p:nvPr>
        </p:nvSpPr>
        <p:spPr>
          <a:xfrm>
            <a:off x="5447433" y="1547245"/>
            <a:ext cx="6439767" cy="5051365"/>
          </a:xfrm>
        </p:spPr>
        <p:txBody>
          <a:bodyPr>
            <a:normAutofit/>
          </a:bodyPr>
          <a:lstStyle/>
          <a:p>
            <a:pPr marL="0" indent="0">
              <a:lnSpc>
                <a:spcPct val="90000"/>
              </a:lnSpc>
              <a:buNone/>
            </a:pPr>
            <a:r>
              <a:rPr lang="en-GB" sz="2000" b="1" dirty="0"/>
              <a:t>George Lamming, “The Education of Feeling”</a:t>
            </a:r>
          </a:p>
          <a:p>
            <a:pPr>
              <a:lnSpc>
                <a:spcPct val="90000"/>
              </a:lnSpc>
            </a:pPr>
            <a:r>
              <a:rPr lang="en-GB" sz="2000" b="1" dirty="0"/>
              <a:t>the “serious revolutionary writer must always try to make that which is only seen and felt as possible into a moment of living reality” (20)</a:t>
            </a:r>
          </a:p>
          <a:p>
            <a:pPr>
              <a:lnSpc>
                <a:spcPct val="90000"/>
              </a:lnSpc>
            </a:pPr>
            <a:r>
              <a:rPr lang="en-GB" sz="2000" b="1" dirty="0"/>
              <a:t>the “central and seminal value of the creative imagination” is that it “offers an experience through which feeling is educated. Through which feeling is deepened. Through which feeling can increase its capacity to accommodate a great variety of knowledge” (20)</a:t>
            </a:r>
          </a:p>
          <a:p>
            <a:pPr>
              <a:lnSpc>
                <a:spcPct val="90000"/>
              </a:lnSpc>
            </a:pPr>
            <a:r>
              <a:rPr lang="en-GB" sz="2000" b="1" dirty="0"/>
              <a:t>“making feeling think” (20)</a:t>
            </a:r>
          </a:p>
        </p:txBody>
      </p:sp>
    </p:spTree>
    <p:extLst>
      <p:ext uri="{BB962C8B-B14F-4D97-AF65-F5344CB8AC3E}">
        <p14:creationId xmlns:p14="http://schemas.microsoft.com/office/powerpoint/2010/main" val="27410241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C7B7A8-CED7-214A-DFE6-F28B33050557}"/>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9C5F54D9-361B-C67A-790C-9857DF66AEF2}"/>
              </a:ext>
            </a:extLst>
          </p:cNvPr>
          <p:cNvSpPr>
            <a:spLocks noGrp="1"/>
          </p:cNvSpPr>
          <p:nvPr>
            <p:ph idx="1"/>
          </p:nvPr>
        </p:nvSpPr>
        <p:spPr/>
        <p:txBody>
          <a:bodyPr/>
          <a:lstStyle/>
          <a:p>
            <a:endParaRPr lang="en-GB" dirty="0"/>
          </a:p>
        </p:txBody>
      </p:sp>
      <p:pic>
        <p:nvPicPr>
          <p:cNvPr id="8194" name="Picture 2">
            <a:extLst>
              <a:ext uri="{FF2B5EF4-FFF2-40B4-BE49-F238E27FC236}">
                <a16:creationId xmlns:a16="http://schemas.microsoft.com/office/drawing/2014/main" id="{63F28D0E-FFE0-0F40-2DA5-741FCA3D5FF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7917"/>
          <a:stretch/>
        </p:blipFill>
        <p:spPr bwMode="auto">
          <a:xfrm>
            <a:off x="1338262" y="0"/>
            <a:ext cx="9515475" cy="68561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31635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C907F5-8229-1FB6-F67D-B0BD2EAEA7FC}"/>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59DFD705-EE7E-DAE7-4D6D-A8A858A2701D}"/>
              </a:ext>
            </a:extLst>
          </p:cNvPr>
          <p:cNvSpPr>
            <a:spLocks noGrp="1"/>
          </p:cNvSpPr>
          <p:nvPr>
            <p:ph idx="1"/>
          </p:nvPr>
        </p:nvSpPr>
        <p:spPr/>
        <p:txBody>
          <a:bodyPr>
            <a:normAutofit/>
          </a:bodyPr>
          <a:lstStyle/>
          <a:p>
            <a:r>
              <a:rPr lang="en-GB" b="1" dirty="0"/>
              <a:t>Christine Okoth: “[In Part III] the speaker now dons the guise of an omniscient </a:t>
            </a:r>
            <a:r>
              <a:rPr lang="en-GB" b="1" dirty="0" err="1"/>
              <a:t>thirdperson</a:t>
            </a:r>
            <a:r>
              <a:rPr lang="en-GB" b="1" dirty="0"/>
              <a:t> narrator, watching a woman watching a television screen. Distance is the overarching formal logic. The woman, who is neither poet nor activist, observes an unfolding archive of global death. She is singularly committed to the task of looking, as though she were offering evidence of her suitability as a more neutral interlocutor than the poet herself or a lyric I. Unlike the latter, the third person is here positioned as less likely to yield to the demands of literary form. She lives to ‘keep watch at the window / of the television’ in order to assess an already existing form, rather than shaping the forms of death’s documentary presentation herself.” (“The extractive form of contemporary Black writing: Dionne Brand and Yaa Gyasi,” </a:t>
            </a:r>
            <a:r>
              <a:rPr lang="en-GB" b="1" i="1" dirty="0"/>
              <a:t>Textual Practice</a:t>
            </a:r>
            <a:r>
              <a:rPr lang="en-GB" b="1" dirty="0"/>
              <a:t>, 35:3 (2001): 382)</a:t>
            </a:r>
          </a:p>
        </p:txBody>
      </p:sp>
    </p:spTree>
    <p:extLst>
      <p:ext uri="{BB962C8B-B14F-4D97-AF65-F5344CB8AC3E}">
        <p14:creationId xmlns:p14="http://schemas.microsoft.com/office/powerpoint/2010/main" val="12112441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AD38C1-D192-F780-A6FF-BCC76232BAE6}"/>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EBEBD59B-7A48-A399-A693-ED93A8953D7F}"/>
              </a:ext>
            </a:extLst>
          </p:cNvPr>
          <p:cNvSpPr>
            <a:spLocks noGrp="1"/>
          </p:cNvSpPr>
          <p:nvPr>
            <p:ph idx="1"/>
          </p:nvPr>
        </p:nvSpPr>
        <p:spPr/>
        <p:txBody>
          <a:bodyPr/>
          <a:lstStyle/>
          <a:p>
            <a:r>
              <a:rPr lang="en-GB" b="1" dirty="0"/>
              <a:t>Okoth: “But just as third-person narration fails to shield from the demands of literary form, the television fails to shield the poem’s observer from culpability in the violence she bears witness to. The screen of the modern television is constructed out of the same components as the screens of other electronic devices, such as mobile phones, tablets, and computers. That is to say, it contains some variation on the mineral composite coltan, which makes its way into the poem’s sphere of reference halfway through Part III (‘all that </a:t>
            </a:r>
            <a:r>
              <a:rPr lang="en-GB" b="1" dirty="0" err="1"/>
              <a:t>koltan</a:t>
            </a:r>
            <a:r>
              <a:rPr lang="en-GB" b="1" dirty="0"/>
              <a:t> from </a:t>
            </a:r>
            <a:r>
              <a:rPr lang="en-GB" b="1" dirty="0" err="1"/>
              <a:t>Kahuzi-Biega</a:t>
            </a:r>
            <a:r>
              <a:rPr lang="en-GB" b="1" dirty="0"/>
              <a:t>, the landslides, / to carry nothing’). Both the television and the mode of prosaic narration perform a formal and thematic neutrality that, all the while, implicates the poem in the violence it only intends to record.” (382-83)</a:t>
            </a:r>
          </a:p>
        </p:txBody>
      </p:sp>
    </p:spTree>
    <p:extLst>
      <p:ext uri="{BB962C8B-B14F-4D97-AF65-F5344CB8AC3E}">
        <p14:creationId xmlns:p14="http://schemas.microsoft.com/office/powerpoint/2010/main" val="32536482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B6B45D-1B64-4E0C-9EAF-E2FB66EAADC4}"/>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A68EAD58-1941-42F6-AA91-9B60C6E9E092}"/>
              </a:ext>
            </a:extLst>
          </p:cNvPr>
          <p:cNvSpPr>
            <a:spLocks noGrp="1"/>
          </p:cNvSpPr>
          <p:nvPr>
            <p:ph idx="1"/>
          </p:nvPr>
        </p:nvSpPr>
        <p:spPr/>
        <p:txBody>
          <a:bodyPr/>
          <a:lstStyle/>
          <a:p>
            <a:endParaRPr lang="en-GB"/>
          </a:p>
        </p:txBody>
      </p:sp>
      <p:pic>
        <p:nvPicPr>
          <p:cNvPr id="4098" name="Picture 2" descr="The Bloodiest Trade: Conflict Minerals in the DRC – Penn Political Review">
            <a:extLst>
              <a:ext uri="{FF2B5EF4-FFF2-40B4-BE49-F238E27FC236}">
                <a16:creationId xmlns:a16="http://schemas.microsoft.com/office/drawing/2014/main" id="{87D5B568-C414-4D94-B112-6E61215E96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1134" y="535780"/>
            <a:ext cx="10378366" cy="58378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51257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582E0-8545-983D-82D8-69219A7158D6}"/>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CE0501C1-9469-1343-8AA6-3E35A046355F}"/>
              </a:ext>
            </a:extLst>
          </p:cNvPr>
          <p:cNvSpPr>
            <a:spLocks noGrp="1"/>
          </p:cNvSpPr>
          <p:nvPr>
            <p:ph idx="1"/>
          </p:nvPr>
        </p:nvSpPr>
        <p:spPr/>
        <p:txBody>
          <a:bodyPr/>
          <a:lstStyle/>
          <a:p>
            <a:r>
              <a:rPr lang="en-GB" b="1" dirty="0"/>
              <a:t>Brand: “It was a signal that someone was dragging Maurice and Jackie and Vincent to their deaths at that moment. What happens if you stand in a moment like this? Your own body must die, too, I suppose. Even if you do not know. Aren’t we all implicated in each other? In any moment like this we must die, too. I was that body draping the cliff.” (</a:t>
            </a:r>
            <a:r>
              <a:rPr lang="en-GB" b="1" i="1" dirty="0"/>
              <a:t>A Map to the Door of No Return, </a:t>
            </a:r>
            <a:r>
              <a:rPr lang="en-GB" b="1" dirty="0"/>
              <a:t>166)</a:t>
            </a:r>
          </a:p>
        </p:txBody>
      </p:sp>
    </p:spTree>
    <p:extLst>
      <p:ext uri="{BB962C8B-B14F-4D97-AF65-F5344CB8AC3E}">
        <p14:creationId xmlns:p14="http://schemas.microsoft.com/office/powerpoint/2010/main" val="28461344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41845E-7B5F-5313-C883-9EF7E0D8BDCF}"/>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5384ED02-AE4F-28E3-A15E-A6C4A3A33C60}"/>
              </a:ext>
            </a:extLst>
          </p:cNvPr>
          <p:cNvSpPr>
            <a:spLocks noGrp="1"/>
          </p:cNvSpPr>
          <p:nvPr>
            <p:ph idx="1"/>
          </p:nvPr>
        </p:nvSpPr>
        <p:spPr/>
        <p:txBody>
          <a:bodyPr/>
          <a:lstStyle/>
          <a:p>
            <a:r>
              <a:rPr lang="en-GB" b="1" dirty="0"/>
              <a:t>Brydon: “Brand’s Inventory rearticulates local, national, and global citizenship through [a] kind of dissonant, non-identitarian, ‘comprehensive and </a:t>
            </a:r>
            <a:r>
              <a:rPr lang="en-GB" b="1" dirty="0" err="1"/>
              <a:t>planetarity</a:t>
            </a:r>
            <a:r>
              <a:rPr lang="en-GB" b="1" dirty="0"/>
              <a:t> humanism’. [. . .] I find [this] in the assertion of Brand’s persona in Inventory when she insists: ‘I say this big world is the story, I don’t have any other’ (84). [. . .]. In Brand’s work such a re-visioned humanism in relation to planetary space involves a reimagined citizenship, as a mode of belonging and acting in the world. Her full, rather than provisional, human citizenship resists colonial, liberal, and neo-liberal frames for constructing human responsibilities to public and private worlds. As such, it encompasses a renewed attention to history and to the present.” (999-1000)</a:t>
            </a:r>
          </a:p>
          <a:p>
            <a:endParaRPr lang="en-GB" dirty="0"/>
          </a:p>
        </p:txBody>
      </p:sp>
    </p:spTree>
    <p:extLst>
      <p:ext uri="{BB962C8B-B14F-4D97-AF65-F5344CB8AC3E}">
        <p14:creationId xmlns:p14="http://schemas.microsoft.com/office/powerpoint/2010/main" val="11347576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9FB26A-826E-C708-29B4-B518846C9FFC}"/>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C673F4E7-7339-0B15-3C8B-3DB585176A4B}"/>
              </a:ext>
            </a:extLst>
          </p:cNvPr>
          <p:cNvSpPr>
            <a:spLocks noGrp="1"/>
          </p:cNvSpPr>
          <p:nvPr>
            <p:ph idx="1"/>
          </p:nvPr>
        </p:nvSpPr>
        <p:spPr>
          <a:xfrm>
            <a:off x="1828800" y="729673"/>
            <a:ext cx="10012218" cy="5855854"/>
          </a:xfrm>
        </p:spPr>
        <p:txBody>
          <a:bodyPr>
            <a:normAutofit/>
          </a:bodyPr>
          <a:lstStyle/>
          <a:p>
            <a:r>
              <a:rPr lang="en-GB" b="1" dirty="0"/>
              <a:t>Kathryn </a:t>
            </a:r>
            <a:r>
              <a:rPr lang="en-GB" b="1" dirty="0" err="1"/>
              <a:t>Yusoff</a:t>
            </a:r>
            <a:r>
              <a:rPr lang="en-GB" b="1" dirty="0"/>
              <a:t>, </a:t>
            </a:r>
            <a:r>
              <a:rPr lang="en-GB" b="1" i="1" dirty="0"/>
              <a:t>A Billion Black </a:t>
            </a:r>
            <a:r>
              <a:rPr lang="en-GB" b="1" i="1" dirty="0" err="1"/>
              <a:t>Anthropocenes</a:t>
            </a:r>
            <a:r>
              <a:rPr lang="en-GB" b="1" i="1" dirty="0"/>
              <a:t> or None: </a:t>
            </a:r>
            <a:r>
              <a:rPr lang="en-GB" b="1" dirty="0"/>
              <a:t>“coloniality and anti-Blackness are materially inscribed into the Anthropocene.”</a:t>
            </a:r>
          </a:p>
          <a:p>
            <a:pPr marL="0" indent="0">
              <a:buNone/>
            </a:pPr>
            <a:endParaRPr lang="en-GB" b="1" dirty="0"/>
          </a:p>
          <a:p>
            <a:r>
              <a:rPr lang="en-GB" b="1" dirty="0"/>
              <a:t>“Coloniality cuts across both flesh and earth in the economies of valuation it established [. . .]. The </a:t>
            </a:r>
            <a:r>
              <a:rPr lang="en-GB" b="1" dirty="0" err="1"/>
              <a:t>color</a:t>
            </a:r>
            <a:r>
              <a:rPr lang="en-GB" b="1" dirty="0"/>
              <a:t> line of the colonized was not merely a consequence of these structures of colonial power or a marginal effect of those structures; it was/is a means to operationalize extraction (therefore race should be considered as foundational rather than as periphery to the production of those structures and of global space). Richard Eden, in the popular 1555 publication </a:t>
            </a:r>
            <a:r>
              <a:rPr lang="en-GB" b="1" i="1" dirty="0"/>
              <a:t>Decades of the New World</a:t>
            </a:r>
            <a:r>
              <a:rPr lang="en-GB" b="1" dirty="0"/>
              <a:t>, compares the people of the “New World” to a blank piece of “white paper” on which you can “</a:t>
            </a:r>
            <a:r>
              <a:rPr lang="en-GB" b="1" dirty="0" err="1"/>
              <a:t>paynte</a:t>
            </a:r>
            <a:r>
              <a:rPr lang="en-GB" b="1" dirty="0"/>
              <a:t> and </a:t>
            </a:r>
            <a:r>
              <a:rPr lang="en-GB" b="1" dirty="0" err="1"/>
              <a:t>wryte</a:t>
            </a:r>
            <a:r>
              <a:rPr lang="en-GB" b="1" dirty="0"/>
              <a:t>” whatever you wish. “The Preface to the Reader” describes the people of these lands as inanimate objects, blank slates waiting to be civilized by the Europeans. [. . .] As land is made into tabula rasa for European inscription of its militant maps, so too do Indigenes and Africans become rendered as a writ or ledger of flesh scribed in colonial grammars.” (42)</a:t>
            </a:r>
          </a:p>
          <a:p>
            <a:endParaRPr lang="en-GB" dirty="0"/>
          </a:p>
        </p:txBody>
      </p:sp>
    </p:spTree>
    <p:extLst>
      <p:ext uri="{BB962C8B-B14F-4D97-AF65-F5344CB8AC3E}">
        <p14:creationId xmlns:p14="http://schemas.microsoft.com/office/powerpoint/2010/main" val="5587833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1E1B16-318C-E481-87C1-22663D0F10B9}"/>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FED76F0C-D1D8-EDFA-681C-9FEAEC02242D}"/>
              </a:ext>
            </a:extLst>
          </p:cNvPr>
          <p:cNvSpPr>
            <a:spLocks noGrp="1"/>
          </p:cNvSpPr>
          <p:nvPr>
            <p:ph idx="1"/>
          </p:nvPr>
        </p:nvSpPr>
        <p:spPr>
          <a:xfrm>
            <a:off x="2373745" y="831273"/>
            <a:ext cx="9130867" cy="5079949"/>
          </a:xfrm>
        </p:spPr>
        <p:txBody>
          <a:bodyPr>
            <a:normAutofit/>
          </a:bodyPr>
          <a:lstStyle/>
          <a:p>
            <a:pPr marL="0" indent="0">
              <a:buNone/>
            </a:pPr>
            <a:r>
              <a:rPr lang="en-GB" b="1" dirty="0"/>
              <a:t>Achille Mbembe, </a:t>
            </a:r>
            <a:r>
              <a:rPr lang="en-GB" b="1" i="1" dirty="0"/>
              <a:t>Critique of Black Reason:</a:t>
            </a:r>
          </a:p>
          <a:p>
            <a:r>
              <a:rPr lang="en-GB" b="1" dirty="0"/>
              <a:t>“Blackness does not exist as such. It is constantly produced. To produce Blackness is to produce a social link of subjection and a </a:t>
            </a:r>
            <a:r>
              <a:rPr lang="en-GB" b="1" i="1" dirty="0"/>
              <a:t>body of extraction</a:t>
            </a:r>
            <a:r>
              <a:rPr lang="en-GB" b="1" dirty="0"/>
              <a:t>, that is, a body entirely exposed to the will of the master, a body from which great effort is made to extract maximum profit.” (19)</a:t>
            </a:r>
          </a:p>
          <a:p>
            <a:endParaRPr lang="en-GB" b="1" dirty="0"/>
          </a:p>
          <a:p>
            <a:r>
              <a:rPr lang="en-GB" b="1" dirty="0"/>
              <a:t>“The process of transforming people of African origin into Blacks, that is, into bodies of extraction and subjects of race, largely obeys the triple logic of ossification, poisoning, and calcification. Not only is the Black Man the prototype of a poisoned, burnt subject. He is a being whose life is made of ashes. The noun ‘Black’ is in this way the name given to the product of a process that transforms people of African origin into living </a:t>
            </a:r>
            <a:r>
              <a:rPr lang="en-GB" b="1" i="1" dirty="0"/>
              <a:t>ore</a:t>
            </a:r>
            <a:r>
              <a:rPr lang="en-GB" b="1" dirty="0"/>
              <a:t> from which </a:t>
            </a:r>
            <a:r>
              <a:rPr lang="en-GB" b="1" i="1" dirty="0"/>
              <a:t>metal</a:t>
            </a:r>
            <a:r>
              <a:rPr lang="en-GB" b="1" dirty="0"/>
              <a:t> is extracted.” (40)</a:t>
            </a:r>
          </a:p>
          <a:p>
            <a:endParaRPr lang="en-GB" b="1" dirty="0"/>
          </a:p>
        </p:txBody>
      </p:sp>
    </p:spTree>
    <p:extLst>
      <p:ext uri="{BB962C8B-B14F-4D97-AF65-F5344CB8AC3E}">
        <p14:creationId xmlns:p14="http://schemas.microsoft.com/office/powerpoint/2010/main" val="38329612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2034862" y="824248"/>
            <a:ext cx="9469750" cy="5086974"/>
          </a:xfrm>
        </p:spPr>
        <p:txBody>
          <a:bodyPr/>
          <a:lstStyle/>
          <a:p>
            <a:pPr marL="0" indent="0">
              <a:buNone/>
            </a:pPr>
            <a:r>
              <a:rPr lang="en-GB" sz="2000" b="1" dirty="0"/>
              <a:t>The promise of the revolution</a:t>
            </a:r>
          </a:p>
          <a:p>
            <a:pPr marL="0" indent="0">
              <a:buNone/>
            </a:pPr>
            <a:endParaRPr lang="en-GB" sz="2000" b="1" dirty="0"/>
          </a:p>
          <a:p>
            <a:pPr marL="0" indent="0">
              <a:buNone/>
            </a:pPr>
            <a:r>
              <a:rPr lang="en-GB" sz="2000" b="1" dirty="0"/>
              <a:t>Brand (who travelled to Grenada in February 1983):</a:t>
            </a:r>
          </a:p>
          <a:p>
            <a:r>
              <a:rPr lang="en-GB" sz="2000" b="1" dirty="0"/>
              <a:t>I had just seen the end of the fighting in Zimbabwe. The Sandinistas were in power in Nicaragua, and Bishop was in Grenada. The wings of the American eagle hadn’t clamped themselves over so much of the world as they have today . . . I felt that it was quite possible for a whole population to have a vision of equality, to see the possibility of living without being dominated by . . . patronizing and patriarchal governments. (</a:t>
            </a:r>
            <a:r>
              <a:rPr lang="en-GB" sz="2000" b="1" dirty="0" err="1"/>
              <a:t>qtd</a:t>
            </a:r>
            <a:r>
              <a:rPr lang="en-GB" sz="2000" b="1" dirty="0"/>
              <a:t> in </a:t>
            </a:r>
            <a:r>
              <a:rPr lang="en-GB" sz="2000" b="1" dirty="0" err="1"/>
              <a:t>Birbalsingh</a:t>
            </a:r>
            <a:r>
              <a:rPr lang="en-GB" sz="2000" b="1" dirty="0"/>
              <a:t>, </a:t>
            </a:r>
            <a:r>
              <a:rPr lang="en-GB" sz="2000" b="1" i="1" dirty="0"/>
              <a:t>Frontiers of Caribbean Literature, </a:t>
            </a:r>
            <a:r>
              <a:rPr lang="en-GB" sz="2000" b="1" dirty="0"/>
              <a:t>p. 126)</a:t>
            </a:r>
          </a:p>
          <a:p>
            <a:endParaRPr lang="en-GB" dirty="0"/>
          </a:p>
        </p:txBody>
      </p:sp>
    </p:spTree>
    <p:extLst>
      <p:ext uri="{BB962C8B-B14F-4D97-AF65-F5344CB8AC3E}">
        <p14:creationId xmlns:p14="http://schemas.microsoft.com/office/powerpoint/2010/main" val="26785247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368CA0-4D70-EA5E-F7B8-6D7DCF1A92FA}"/>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D22C1126-7784-2011-5265-D72D1854BE43}"/>
              </a:ext>
            </a:extLst>
          </p:cNvPr>
          <p:cNvSpPr>
            <a:spLocks noGrp="1"/>
          </p:cNvSpPr>
          <p:nvPr>
            <p:ph idx="1"/>
          </p:nvPr>
        </p:nvSpPr>
        <p:spPr/>
        <p:txBody>
          <a:bodyPr/>
          <a:lstStyle/>
          <a:p>
            <a:endParaRPr lang="en-GB"/>
          </a:p>
        </p:txBody>
      </p:sp>
      <p:pic>
        <p:nvPicPr>
          <p:cNvPr id="4098" name="Picture 2" descr="United States invasion of Grenada ...">
            <a:extLst>
              <a:ext uri="{FF2B5EF4-FFF2-40B4-BE49-F238E27FC236}">
                <a16:creationId xmlns:a16="http://schemas.microsoft.com/office/drawing/2014/main" id="{091A736F-4B0C-5EA0-9028-9FC0B3A4D1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164234" cy="3362325"/>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US military intervention Britain ...">
            <a:extLst>
              <a:ext uri="{FF2B5EF4-FFF2-40B4-BE49-F238E27FC236}">
                <a16:creationId xmlns:a16="http://schemas.microsoft.com/office/drawing/2014/main" id="{43A69D8D-4FA9-F092-960A-DD62971D041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341" y="3590925"/>
            <a:ext cx="5064427" cy="3000500"/>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The U.S. invasion of Grenada — not ...">
            <a:extLst>
              <a:ext uri="{FF2B5EF4-FFF2-40B4-BE49-F238E27FC236}">
                <a16:creationId xmlns:a16="http://schemas.microsoft.com/office/drawing/2014/main" id="{C4AAFD96-9433-43F7-5E30-68B9DE13155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69302" y="235855"/>
            <a:ext cx="5963936" cy="35455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14155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Picture 3"/>
          <p:cNvPicPr>
            <a:picLocks noChangeAspect="1"/>
          </p:cNvPicPr>
          <p:nvPr/>
        </p:nvPicPr>
        <p:blipFill>
          <a:blip r:embed="rId2"/>
          <a:stretch>
            <a:fillRect/>
          </a:stretch>
        </p:blipFill>
        <p:spPr>
          <a:xfrm>
            <a:off x="0" y="-3788"/>
            <a:ext cx="12191999" cy="6878458"/>
          </a:xfrm>
          <a:prstGeom prst="rect">
            <a:avLst/>
          </a:prstGeom>
        </p:spPr>
      </p:pic>
      <p:sp>
        <p:nvSpPr>
          <p:cNvPr id="3" name="Content Placeholder 2"/>
          <p:cNvSpPr>
            <a:spLocks noGrp="1"/>
          </p:cNvSpPr>
          <p:nvPr>
            <p:ph idx="1"/>
          </p:nvPr>
        </p:nvSpPr>
        <p:spPr>
          <a:xfrm>
            <a:off x="347731" y="437882"/>
            <a:ext cx="11526590" cy="5633811"/>
          </a:xfrm>
        </p:spPr>
        <p:txBody>
          <a:bodyPr>
            <a:normAutofit/>
          </a:bodyPr>
          <a:lstStyle/>
          <a:p>
            <a:pPr marL="0" indent="0" algn="ctr">
              <a:buNone/>
            </a:pPr>
            <a:endParaRPr lang="en-GB" sz="2000" b="1" dirty="0"/>
          </a:p>
          <a:p>
            <a:pPr marL="0" indent="0" algn="ctr">
              <a:buNone/>
            </a:pPr>
            <a:endParaRPr lang="en-GB" sz="2000" b="1" dirty="0"/>
          </a:p>
          <a:p>
            <a:pPr marL="0" indent="0">
              <a:buNone/>
            </a:pPr>
            <a:r>
              <a:rPr lang="en-GB" sz="2000" b="1" dirty="0"/>
              <a:t>Brand, </a:t>
            </a:r>
            <a:r>
              <a:rPr lang="en-GB" sz="2000" b="1" i="1" dirty="0"/>
              <a:t>Chronicles of the Hostile Sun </a:t>
            </a:r>
            <a:r>
              <a:rPr lang="en-GB" sz="2000" b="1" dirty="0"/>
              <a:t>(1984): “the dream is dead / in these </a:t>
            </a:r>
            <a:r>
              <a:rPr lang="en-GB" sz="2000" b="1" dirty="0" err="1"/>
              <a:t>antilles</a:t>
            </a:r>
            <a:endParaRPr lang="en-GB" sz="2000" b="1" dirty="0"/>
          </a:p>
          <a:p>
            <a:pPr marL="0" indent="0" algn="ctr">
              <a:buNone/>
            </a:pPr>
            <a:endParaRPr lang="en-GB" sz="3600" b="1" dirty="0"/>
          </a:p>
        </p:txBody>
      </p:sp>
    </p:spTree>
    <p:extLst>
      <p:ext uri="{BB962C8B-B14F-4D97-AF65-F5344CB8AC3E}">
        <p14:creationId xmlns:p14="http://schemas.microsoft.com/office/powerpoint/2010/main" val="34122977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A1FD42-1A6F-C68F-5EC4-B44AEAA27A51}"/>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66F2A11C-5CD8-2191-7C5F-6D833307006A}"/>
              </a:ext>
            </a:extLst>
          </p:cNvPr>
          <p:cNvSpPr>
            <a:spLocks noGrp="1"/>
          </p:cNvSpPr>
          <p:nvPr>
            <p:ph idx="1"/>
          </p:nvPr>
        </p:nvSpPr>
        <p:spPr>
          <a:xfrm>
            <a:off x="1653309" y="1905000"/>
            <a:ext cx="9851303" cy="4006222"/>
          </a:xfrm>
        </p:spPr>
        <p:txBody>
          <a:bodyPr/>
          <a:lstStyle/>
          <a:p>
            <a:r>
              <a:rPr lang="en-GB" b="1" dirty="0"/>
              <a:t>Ronald Cummings: “It would be no exaggeration to pronounce Dionne Brand one of the most significant Caribbean writers today.”</a:t>
            </a:r>
            <a:r>
              <a:rPr lang="en-GB" b="1" u="sng" dirty="0"/>
              <a:t> </a:t>
            </a:r>
            <a:r>
              <a:rPr lang="en-GB" b="1" dirty="0">
                <a:hlinkClick r:id="rId2"/>
              </a:rPr>
              <a:t>https://smallaxe.net/sxsalon/discussions/bales-have-been-piling-years</a:t>
            </a:r>
            <a:endParaRPr lang="en-GB" b="1" dirty="0"/>
          </a:p>
          <a:p>
            <a:endParaRPr lang="en-GB" b="1" dirty="0"/>
          </a:p>
          <a:p>
            <a:r>
              <a:rPr lang="en-GB" b="1" dirty="0"/>
              <a:t>Christina Sharpe: “The Caribbean is not the location of the writing poet (by which I mean she does not write from the Caribbean; she left Trinidad at seventeen years of age) nor is the Caribbean, usually, the place of the poetic consciousness of the poems. It is more precise to say that the Caribbean is deeply important for Brand as place and aperture, location and schema.” (“Introduction” </a:t>
            </a:r>
            <a:r>
              <a:rPr lang="en-GB" b="1" i="1" dirty="0"/>
              <a:t>Nomenclature: New and Collected Poems</a:t>
            </a:r>
            <a:r>
              <a:rPr lang="en-GB" b="1" dirty="0"/>
              <a:t>, Dionne Brand,</a:t>
            </a:r>
            <a:r>
              <a:rPr lang="en-GB" b="1" i="1" dirty="0"/>
              <a:t> </a:t>
            </a:r>
            <a:r>
              <a:rPr lang="en-GB" b="1" dirty="0"/>
              <a:t>xxiv)</a:t>
            </a:r>
          </a:p>
          <a:p>
            <a:endParaRPr lang="en-GB" b="1" dirty="0"/>
          </a:p>
          <a:p>
            <a:pPr marL="0" indent="0">
              <a:buNone/>
            </a:pPr>
            <a:endParaRPr lang="en-GB" dirty="0"/>
          </a:p>
          <a:p>
            <a:endParaRPr lang="en-GB" dirty="0"/>
          </a:p>
        </p:txBody>
      </p:sp>
    </p:spTree>
    <p:extLst>
      <p:ext uri="{BB962C8B-B14F-4D97-AF65-F5344CB8AC3E}">
        <p14:creationId xmlns:p14="http://schemas.microsoft.com/office/powerpoint/2010/main" val="36277921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1C590-0162-04C6-DA0D-8D6FF4603C14}"/>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B8B62FBA-1F13-4F0F-2AE8-8EE96CCC0217}"/>
              </a:ext>
            </a:extLst>
          </p:cNvPr>
          <p:cNvSpPr>
            <a:spLocks noGrp="1"/>
          </p:cNvSpPr>
          <p:nvPr>
            <p:ph idx="1"/>
          </p:nvPr>
        </p:nvSpPr>
        <p:spPr/>
        <p:txBody>
          <a:bodyPr/>
          <a:lstStyle/>
          <a:p>
            <a:endParaRPr lang="en-GB" dirty="0"/>
          </a:p>
        </p:txBody>
      </p:sp>
      <p:pic>
        <p:nvPicPr>
          <p:cNvPr id="2050" name="Picture 2" descr="Adorno's Philosophy of Music | The ...">
            <a:extLst>
              <a:ext uri="{FF2B5EF4-FFF2-40B4-BE49-F238E27FC236}">
                <a16:creationId xmlns:a16="http://schemas.microsoft.com/office/drawing/2014/main" id="{EA6B7551-B33E-4829-666E-C1D63AF929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5514975" cy="404150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Public Enemy – 10 of the best | Public Enemy | The Guardian">
            <a:extLst>
              <a:ext uri="{FF2B5EF4-FFF2-40B4-BE49-F238E27FC236}">
                <a16:creationId xmlns:a16="http://schemas.microsoft.com/office/drawing/2014/main" id="{8429AC3F-FB0E-30E4-A79A-6727CCF728D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14974" y="3080384"/>
            <a:ext cx="6296025" cy="37776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68048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1750870" y="769022"/>
            <a:ext cx="9416954" cy="5213445"/>
          </a:xfrm>
        </p:spPr>
        <p:txBody>
          <a:bodyPr>
            <a:normAutofit/>
          </a:bodyPr>
          <a:lstStyle/>
          <a:p>
            <a:pPr marL="0" indent="0">
              <a:buNone/>
            </a:pPr>
            <a:r>
              <a:rPr lang="en-GB" b="1" dirty="0"/>
              <a:t>Theodor Adorno:</a:t>
            </a:r>
          </a:p>
          <a:p>
            <a:r>
              <a:rPr lang="en-GB" b="1" dirty="0"/>
              <a:t>“Universal history must be construed and denied. After the catastrophes that have happened, and in view of the catastrophes to come, it would be cynical to say that a plan for a better world is manifested in history and unites it. Not to be denied for that reason, however, is the unity that cements the discontinuous, chaotically splintered moments and phases of history – the unity of the control over nature, progressing to rule over men, and finally to that over men’s inner nature. No universal history leads from savagery to humanitarianism, but there is one leading from the slingshot to the megaton bomb.”</a:t>
            </a:r>
          </a:p>
          <a:p>
            <a:endParaRPr lang="en-GB" b="1" dirty="0"/>
          </a:p>
          <a:p>
            <a:r>
              <a:rPr lang="en-GB" b="1" dirty="0"/>
              <a:t>“The world spirit [. . .] would have to be defined as permanent catastrophe.” </a:t>
            </a:r>
            <a:endParaRPr lang="en-GB" b="1" i="1" dirty="0"/>
          </a:p>
          <a:p>
            <a:pPr marL="0" indent="0">
              <a:buNone/>
            </a:pPr>
            <a:r>
              <a:rPr lang="en-GB" b="1" i="1" dirty="0"/>
              <a:t>	 </a:t>
            </a:r>
            <a:r>
              <a:rPr lang="en-GB" b="1" dirty="0"/>
              <a:t>(</a:t>
            </a:r>
            <a:r>
              <a:rPr lang="en-GB" b="1" i="1" dirty="0"/>
              <a:t>Negative Dialectics</a:t>
            </a:r>
            <a:r>
              <a:rPr lang="en-GB" b="1" dirty="0"/>
              <a:t>, trans. E. B. Ashton. New York: Continuum, 1973, p. 320)</a:t>
            </a:r>
          </a:p>
          <a:p>
            <a:endParaRPr lang="en-GB" dirty="0"/>
          </a:p>
        </p:txBody>
      </p:sp>
    </p:spTree>
    <p:extLst>
      <p:ext uri="{BB962C8B-B14F-4D97-AF65-F5344CB8AC3E}">
        <p14:creationId xmlns:p14="http://schemas.microsoft.com/office/powerpoint/2010/main" val="14871053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87669" y="624110"/>
            <a:ext cx="4137059" cy="1280890"/>
          </a:xfrm>
        </p:spPr>
        <p:txBody>
          <a:bodyPr>
            <a:normAutofit/>
          </a:bodyPr>
          <a:lstStyle/>
          <a:p>
            <a:endParaRPr lang="en-GB" sz="3200"/>
          </a:p>
        </p:txBody>
      </p:sp>
      <p:sp>
        <p:nvSpPr>
          <p:cNvPr id="3" name="Content Placeholder 2"/>
          <p:cNvSpPr>
            <a:spLocks noGrp="1"/>
          </p:cNvSpPr>
          <p:nvPr>
            <p:ph idx="1"/>
          </p:nvPr>
        </p:nvSpPr>
        <p:spPr>
          <a:xfrm>
            <a:off x="1247775" y="1609725"/>
            <a:ext cx="4576953" cy="4991099"/>
          </a:xfrm>
        </p:spPr>
        <p:txBody>
          <a:bodyPr>
            <a:normAutofit/>
          </a:bodyPr>
          <a:lstStyle/>
          <a:p>
            <a:pPr marL="0" indent="0">
              <a:buNone/>
            </a:pPr>
            <a:r>
              <a:rPr lang="en-GB" b="1" dirty="0">
                <a:solidFill>
                  <a:srgbClr val="000000"/>
                </a:solidFill>
              </a:rPr>
              <a:t>Public Enemy, “Countdown to Armageddon”, from </a:t>
            </a:r>
            <a:r>
              <a:rPr lang="en-GB" b="1" i="1" dirty="0">
                <a:solidFill>
                  <a:srgbClr val="000000"/>
                </a:solidFill>
              </a:rPr>
              <a:t>It Takes a Nation of Millions to Hold Us Back</a:t>
            </a:r>
            <a:r>
              <a:rPr lang="en-GB" b="1" dirty="0">
                <a:solidFill>
                  <a:srgbClr val="000000"/>
                </a:solidFill>
              </a:rPr>
              <a:t> (1988)</a:t>
            </a:r>
          </a:p>
          <a:p>
            <a:pPr marL="0" indent="0">
              <a:buNone/>
            </a:pPr>
            <a:endParaRPr lang="en-GB" b="1" dirty="0">
              <a:solidFill>
                <a:srgbClr val="000000"/>
              </a:solidFill>
            </a:endParaRPr>
          </a:p>
          <a:p>
            <a:r>
              <a:rPr lang="en-GB" b="1" dirty="0">
                <a:solidFill>
                  <a:srgbClr val="000000"/>
                </a:solidFill>
              </a:rPr>
              <a:t>“Armageddon been in effect. Go get a late pass. Step! / This time around, the revolution will not be televised. Step!”</a:t>
            </a:r>
          </a:p>
          <a:p>
            <a:endParaRPr lang="en-GB" sz="1600" b="1" dirty="0">
              <a:solidFill>
                <a:srgbClr val="000000"/>
              </a:solidFill>
            </a:endParaRPr>
          </a:p>
        </p:txBody>
      </p:sp>
      <p:pic>
        <p:nvPicPr>
          <p:cNvPr id="2050" name="Picture 2" descr="Image result for public enemy nation of millions"/>
          <p:cNvPicPr>
            <a:picLocks noChangeAspect="1" noChangeArrowheads="1"/>
          </p:cNvPicPr>
          <p:nvPr/>
        </p:nvPicPr>
        <p:blipFill rotWithShape="1">
          <a:blip r:embed="rId4">
            <a:extLst>
              <a:ext uri="{28A0092B-C50C-407E-A947-70E740481C1C}">
                <a14:useLocalDpi xmlns:a14="http://schemas.microsoft.com/office/drawing/2010/main" val="0"/>
              </a:ext>
            </a:extLst>
          </a:blip>
          <a:srcRect l="375" r="3739"/>
          <a:stretch/>
        </p:blipFill>
        <p:spPr bwMode="auto">
          <a:xfrm>
            <a:off x="6293416" y="645106"/>
            <a:ext cx="5048626" cy="5247747"/>
          </a:xfrm>
          <a:prstGeom prst="rect">
            <a:avLst/>
          </a:prstGeom>
          <a:noFill/>
          <a:extLst>
            <a:ext uri="{909E8E84-426E-40DD-AFC4-6F175D3DCCD1}">
              <a14:hiddenFill xmlns:a14="http://schemas.microsoft.com/office/drawing/2010/main">
                <a:solidFill>
                  <a:srgbClr val="FFFFFF"/>
                </a:solidFill>
              </a14:hiddenFill>
            </a:ext>
          </a:extLst>
        </p:spPr>
      </p:pic>
      <p:pic>
        <p:nvPicPr>
          <p:cNvPr id="4" name="Countdown to Armageddon- Public Enemy">
            <a:hlinkClick r:id="" action="ppaction://media"/>
            <a:extLst>
              <a:ext uri="{FF2B5EF4-FFF2-40B4-BE49-F238E27FC236}">
                <a16:creationId xmlns:a16="http://schemas.microsoft.com/office/drawing/2014/main" id="{89F82B0B-F304-9312-0FD6-9CAA2F40DE8E}"/>
              </a:ext>
            </a:extLst>
          </p:cNvPr>
          <p:cNvPicPr>
            <a:picLocks noChangeAspect="1"/>
          </p:cNvPicPr>
          <p:nvPr>
            <a:audioFile r:link="rId1"/>
            <p:extLst>
              <p:ext uri="{DAA4B4D4-6D71-4841-9C94-3DE7FCFB9230}">
                <p14:media xmlns:p14="http://schemas.microsoft.com/office/powerpoint/2010/main" r:embed="rId2">
                  <p14:trim st="23000"/>
                </p14:media>
              </p:ext>
            </p:extLst>
          </p:nvPr>
        </p:nvPicPr>
        <p:blipFill>
          <a:blip r:embed="rId5"/>
          <a:stretch>
            <a:fillRect/>
          </a:stretch>
        </p:blipFill>
        <p:spPr>
          <a:xfrm>
            <a:off x="2803301" y="5372867"/>
            <a:ext cx="609600" cy="609600"/>
          </a:xfrm>
          <a:prstGeom prst="rect">
            <a:avLst/>
          </a:prstGeom>
        </p:spPr>
      </p:pic>
    </p:spTree>
    <p:extLst>
      <p:ext uri="{BB962C8B-B14F-4D97-AF65-F5344CB8AC3E}">
        <p14:creationId xmlns:p14="http://schemas.microsoft.com/office/powerpoint/2010/main" val="123172693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76994"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647252"/>
      </a:dk2>
      <a:lt2>
        <a:srgbClr val="EAE8CF"/>
      </a:lt2>
      <a:accent1>
        <a:srgbClr val="E78712"/>
      </a:accent1>
      <a:accent2>
        <a:srgbClr val="B73C26"/>
      </a:accent2>
      <a:accent3>
        <a:srgbClr val="865331"/>
      </a:accent3>
      <a:accent4>
        <a:srgbClr val="B38648"/>
      </a:accent4>
      <a:accent5>
        <a:srgbClr val="BBB473"/>
      </a:accent5>
      <a:accent6>
        <a:srgbClr val="849276"/>
      </a:accent6>
      <a:hlink>
        <a:srgbClr val="FDAB2A"/>
      </a:hlink>
      <a:folHlink>
        <a:srgbClr val="CCB182"/>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54F6613E-5ED7-40ED-90A8-F639BE712C0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Wisp</Template>
  <TotalTime>11178</TotalTime>
  <Words>2242</Words>
  <Application>Microsoft Office PowerPoint</Application>
  <PresentationFormat>Widescreen</PresentationFormat>
  <Paragraphs>74</Paragraphs>
  <Slides>28</Slides>
  <Notes>0</Notes>
  <HiddenSlides>0</HiddenSlides>
  <MMClips>1</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28</vt:i4>
      </vt:variant>
    </vt:vector>
  </HeadingPairs>
  <TitlesOfParts>
    <vt:vector size="36" baseType="lpstr">
      <vt:lpstr>Aptos</vt:lpstr>
      <vt:lpstr>Aptos Display</vt:lpstr>
      <vt:lpstr>Arial</vt:lpstr>
      <vt:lpstr>Calibri</vt:lpstr>
      <vt:lpstr>Century Gothic</vt:lpstr>
      <vt:lpstr>Wingdings 3</vt:lpstr>
      <vt:lpstr>Wisp</vt:lpstr>
      <vt:lpstr>Office Theme</vt:lpstr>
      <vt:lpstr>Week 4: Embodied Apocalypses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Week 5: Embodied Apocalypses</dc:title>
  <dc:creator>Niblett, Michael</dc:creator>
  <cp:lastModifiedBy>Niblett, Michael</cp:lastModifiedBy>
  <cp:revision>7</cp:revision>
  <dcterms:created xsi:type="dcterms:W3CDTF">2023-10-29T23:44:43Z</dcterms:created>
  <dcterms:modified xsi:type="dcterms:W3CDTF">2024-10-21T11:22:52Z</dcterms:modified>
</cp:coreProperties>
</file>