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3" r:id="rId3"/>
    <p:sldId id="277" r:id="rId4"/>
    <p:sldId id="282" r:id="rId5"/>
    <p:sldId id="284" r:id="rId6"/>
    <p:sldId id="285" r:id="rId7"/>
    <p:sldId id="286" r:id="rId8"/>
    <p:sldId id="287" r:id="rId9"/>
    <p:sldId id="288" r:id="rId10"/>
    <p:sldId id="289" r:id="rId11"/>
    <p:sldId id="290" r:id="rId12"/>
    <p:sldId id="291" r:id="rId13"/>
    <p:sldId id="304" r:id="rId14"/>
    <p:sldId id="292" r:id="rId15"/>
    <p:sldId id="293" r:id="rId16"/>
    <p:sldId id="294" r:id="rId17"/>
    <p:sldId id="295" r:id="rId18"/>
    <p:sldId id="296" r:id="rId19"/>
    <p:sldId id="297" r:id="rId20"/>
    <p:sldId id="300" r:id="rId21"/>
    <p:sldId id="298" r:id="rId22"/>
    <p:sldId id="299" r:id="rId23"/>
    <p:sldId id="302" r:id="rId24"/>
    <p:sldId id="30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9" d="100"/>
          <a:sy n="79" d="100"/>
        </p:scale>
        <p:origin x="8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8502A-D5B3-0232-E9EB-98363E36E1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4C4E6CD-0213-ABF4-4E26-646908786A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9D800D3-EE17-432A-0980-F20F6FAD4F9A}"/>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5" name="Footer Placeholder 4">
            <a:extLst>
              <a:ext uri="{FF2B5EF4-FFF2-40B4-BE49-F238E27FC236}">
                <a16:creationId xmlns:a16="http://schemas.microsoft.com/office/drawing/2014/main" id="{AEC3C919-0C65-6E5E-05B8-67A0167225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696D58-D318-5437-07D3-9558F839121B}"/>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3374027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6F0A0-DC31-8E96-9DD5-CB3F1E27C92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296BF7-928D-D800-656B-E81404ABA9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01BFC22-F86A-8F00-5628-2CAC98B1D4C8}"/>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5" name="Footer Placeholder 4">
            <a:extLst>
              <a:ext uri="{FF2B5EF4-FFF2-40B4-BE49-F238E27FC236}">
                <a16:creationId xmlns:a16="http://schemas.microsoft.com/office/drawing/2014/main" id="{FA3BB472-AAC6-5A1B-345A-6881D72D0F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338A47-2D64-5BB3-FC3F-07ED81B84024}"/>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4067260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9FBB851-1207-0C0B-7B1C-AF6630BE177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D099220-61C9-AB43-C600-03544F8B7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27E453-85DA-3E90-B7B1-D97477148E81}"/>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5" name="Footer Placeholder 4">
            <a:extLst>
              <a:ext uri="{FF2B5EF4-FFF2-40B4-BE49-F238E27FC236}">
                <a16:creationId xmlns:a16="http://schemas.microsoft.com/office/drawing/2014/main" id="{1E89BBD8-9936-D98F-9E0E-76DE65FD11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81F738-C21B-C03B-42EE-64FCDCB992E7}"/>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154733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A324A-96FE-846C-62B3-5A142E9A15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53D387-7EBB-D977-E974-6D231971A22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642DE9-A39E-E3BE-2B9D-7E8C302BED84}"/>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5" name="Footer Placeholder 4">
            <a:extLst>
              <a:ext uri="{FF2B5EF4-FFF2-40B4-BE49-F238E27FC236}">
                <a16:creationId xmlns:a16="http://schemas.microsoft.com/office/drawing/2014/main" id="{609D56ED-66A0-E1B1-042C-729E037280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9A406D-8910-EBAA-0603-167E71ED1E2A}"/>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2336634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3AFEC-CB71-8368-89B2-D9AFE1EBDF5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C3DE384-B3E6-61B0-FDD4-D52A9C2583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1D7E04-8CB2-8C61-AA3C-1D1822627E7A}"/>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5" name="Footer Placeholder 4">
            <a:extLst>
              <a:ext uri="{FF2B5EF4-FFF2-40B4-BE49-F238E27FC236}">
                <a16:creationId xmlns:a16="http://schemas.microsoft.com/office/drawing/2014/main" id="{A5C5A893-F0F8-15F6-9245-0E5307C6C6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671783-2739-0637-85FA-A045968CD820}"/>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1265145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E7412-3D6E-2F02-E408-05746752B2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A9F2AC9-6CA8-66D4-E01B-C61E1791C0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D7E0D25-39C6-CE53-1231-C353790BB7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8975760-FBD5-F4EF-0982-B07043563C9F}"/>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6" name="Footer Placeholder 5">
            <a:extLst>
              <a:ext uri="{FF2B5EF4-FFF2-40B4-BE49-F238E27FC236}">
                <a16:creationId xmlns:a16="http://schemas.microsoft.com/office/drawing/2014/main" id="{A39EAA9A-B05D-8C9C-57AE-7D6D363D45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63A269-89E9-22C8-25B9-47D5B64E25E7}"/>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338675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E6B16-3B40-76ED-A153-8AB62AA8AF6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5B416C7-4985-41B5-6C3D-2A55E8857F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CB2D61-ECDA-636B-E2EB-14A81F1841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59E4FED-C364-973F-B892-9D4248A142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496DB6-D999-15A6-8A11-D73446855B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6E170E2-257C-1F63-3889-0C39D7E9AED8}"/>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8" name="Footer Placeholder 7">
            <a:extLst>
              <a:ext uri="{FF2B5EF4-FFF2-40B4-BE49-F238E27FC236}">
                <a16:creationId xmlns:a16="http://schemas.microsoft.com/office/drawing/2014/main" id="{0379DBCD-A98F-4FED-A589-0FC9512AF2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8323851-6707-6AE5-8365-A591400494AC}"/>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170490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F0022-3989-CC55-6C8C-D6A9C6B4D01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BD6E2B5-1BFC-2D5C-6889-A76B7D69AA1E}"/>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4" name="Footer Placeholder 3">
            <a:extLst>
              <a:ext uri="{FF2B5EF4-FFF2-40B4-BE49-F238E27FC236}">
                <a16:creationId xmlns:a16="http://schemas.microsoft.com/office/drawing/2014/main" id="{DD7E65E6-CB20-EC0A-D1CE-559C6A9BB99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03BF980-0168-16C3-6575-DEEABD19C6FE}"/>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918995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4992C2C-C718-50C7-8E68-E1BFA3BAB21A}"/>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3" name="Footer Placeholder 2">
            <a:extLst>
              <a:ext uri="{FF2B5EF4-FFF2-40B4-BE49-F238E27FC236}">
                <a16:creationId xmlns:a16="http://schemas.microsoft.com/office/drawing/2014/main" id="{F2058D88-C200-D3A7-B659-8DF2DFFF70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C5FB85D-D314-4E34-3667-DB7AF24D1ADE}"/>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3147313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46167-A2EA-1A41-E139-5BB2CF9911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651611F-2172-689A-0AAC-46F039301F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131095B-76F7-2ADB-9D8E-A1BA65A276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8080E6-39E0-C059-7718-001E398C570C}"/>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6" name="Footer Placeholder 5">
            <a:extLst>
              <a:ext uri="{FF2B5EF4-FFF2-40B4-BE49-F238E27FC236}">
                <a16:creationId xmlns:a16="http://schemas.microsoft.com/office/drawing/2014/main" id="{AE3FCE82-7582-080A-6689-3A858E1581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9FA606-8030-4D96-439E-E054CDFB6BE3}"/>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1613331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7012E-90C7-EB44-8552-2C020FE0B1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9FF5E95-24F7-DC23-C31C-CA6D3B1A2A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AB1627F-8168-1EAE-416E-484AC2D722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72710E-14FE-9984-FE85-5774FECE01CD}"/>
              </a:ext>
            </a:extLst>
          </p:cNvPr>
          <p:cNvSpPr>
            <a:spLocks noGrp="1"/>
          </p:cNvSpPr>
          <p:nvPr>
            <p:ph type="dt" sz="half" idx="10"/>
          </p:nvPr>
        </p:nvSpPr>
        <p:spPr/>
        <p:txBody>
          <a:bodyPr/>
          <a:lstStyle/>
          <a:p>
            <a:fld id="{C1DBEE4A-B87F-4CE6-BBCF-B394E1CB3724}" type="datetimeFigureOut">
              <a:rPr lang="en-GB" smtClean="0"/>
              <a:t>28/10/2024</a:t>
            </a:fld>
            <a:endParaRPr lang="en-GB"/>
          </a:p>
        </p:txBody>
      </p:sp>
      <p:sp>
        <p:nvSpPr>
          <p:cNvPr id="6" name="Footer Placeholder 5">
            <a:extLst>
              <a:ext uri="{FF2B5EF4-FFF2-40B4-BE49-F238E27FC236}">
                <a16:creationId xmlns:a16="http://schemas.microsoft.com/office/drawing/2014/main" id="{6196A73C-2E9C-077E-9FB8-39433F61585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8E7E26-FE80-1D91-399E-917010C6718A}"/>
              </a:ext>
            </a:extLst>
          </p:cNvPr>
          <p:cNvSpPr>
            <a:spLocks noGrp="1"/>
          </p:cNvSpPr>
          <p:nvPr>
            <p:ph type="sldNum" sz="quarter" idx="12"/>
          </p:nvPr>
        </p:nvSpPr>
        <p:spPr/>
        <p:txBody>
          <a:bodyPr/>
          <a:lstStyle/>
          <a:p>
            <a:fld id="{4D1325AF-2ACB-41CA-9C0D-0D024BFAD0FB}" type="slidenum">
              <a:rPr lang="en-GB" smtClean="0"/>
              <a:t>‹#›</a:t>
            </a:fld>
            <a:endParaRPr lang="en-GB"/>
          </a:p>
        </p:txBody>
      </p:sp>
    </p:spTree>
    <p:extLst>
      <p:ext uri="{BB962C8B-B14F-4D97-AF65-F5344CB8AC3E}">
        <p14:creationId xmlns:p14="http://schemas.microsoft.com/office/powerpoint/2010/main" val="67496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4464BF-2A4D-B636-F0E8-DE9DF01813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920835-5969-46BF-77E0-614A845855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DB0437-66FB-8ABA-1E4B-EF81128200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DBEE4A-B87F-4CE6-BBCF-B394E1CB3724}" type="datetimeFigureOut">
              <a:rPr lang="en-GB" smtClean="0"/>
              <a:t>28/10/2024</a:t>
            </a:fld>
            <a:endParaRPr lang="en-GB"/>
          </a:p>
        </p:txBody>
      </p:sp>
      <p:sp>
        <p:nvSpPr>
          <p:cNvPr id="5" name="Footer Placeholder 4">
            <a:extLst>
              <a:ext uri="{FF2B5EF4-FFF2-40B4-BE49-F238E27FC236}">
                <a16:creationId xmlns:a16="http://schemas.microsoft.com/office/drawing/2014/main" id="{D3FAB6F5-8EC2-6E74-4734-0A946C8166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105E0AA4-A088-D7A2-D7DA-5CDE970FBF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D1325AF-2ACB-41CA-9C0D-0D024BFAD0FB}" type="slidenum">
              <a:rPr lang="en-GB" smtClean="0"/>
              <a:t>‹#›</a:t>
            </a:fld>
            <a:endParaRPr lang="en-GB"/>
          </a:p>
        </p:txBody>
      </p:sp>
    </p:spTree>
    <p:extLst>
      <p:ext uri="{BB962C8B-B14F-4D97-AF65-F5344CB8AC3E}">
        <p14:creationId xmlns:p14="http://schemas.microsoft.com/office/powerpoint/2010/main" val="3886555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bimmag.org/stories/sylvia-wynter-constructing-radical-caribbean-thought" TargetMode="Externa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75C19AA-45E2-82BC-A19A-CF9FC18E146A}"/>
              </a:ext>
            </a:extLst>
          </p:cNvPr>
          <p:cNvPicPr>
            <a:picLocks noChangeAspect="1"/>
          </p:cNvPicPr>
          <p:nvPr/>
        </p:nvPicPr>
        <p:blipFill rotWithShape="1">
          <a:blip r:embed="rId2">
            <a:alphaModFix amt="50000"/>
          </a:blip>
          <a:srcRect t="26625" b="19924"/>
          <a:stretch/>
        </p:blipFill>
        <p:spPr>
          <a:xfrm>
            <a:off x="20" y="10"/>
            <a:ext cx="12188930" cy="6857990"/>
          </a:xfrm>
          <a:prstGeom prst="rect">
            <a:avLst/>
          </a:prstGeom>
        </p:spPr>
      </p:pic>
      <p:sp>
        <p:nvSpPr>
          <p:cNvPr id="2" name="Title 1">
            <a:extLst>
              <a:ext uri="{FF2B5EF4-FFF2-40B4-BE49-F238E27FC236}">
                <a16:creationId xmlns:a16="http://schemas.microsoft.com/office/drawing/2014/main" id="{E5B5A537-545E-9B01-1A4D-602D5E2A3AEB}"/>
              </a:ext>
            </a:extLst>
          </p:cNvPr>
          <p:cNvSpPr>
            <a:spLocks noGrp="1"/>
          </p:cNvSpPr>
          <p:nvPr>
            <p:ph type="ctrTitle"/>
          </p:nvPr>
        </p:nvSpPr>
        <p:spPr>
          <a:xfrm>
            <a:off x="1524000" y="1122363"/>
            <a:ext cx="9144000" cy="3063240"/>
          </a:xfrm>
        </p:spPr>
        <p:txBody>
          <a:bodyPr>
            <a:normAutofit/>
          </a:bodyPr>
          <a:lstStyle/>
          <a:p>
            <a:r>
              <a:rPr lang="en-GB" sz="4400" dirty="0">
                <a:solidFill>
                  <a:schemeClr val="bg1"/>
                </a:solidFill>
              </a:rPr>
              <a:t>Nalo Hopkinson, </a:t>
            </a:r>
            <a:r>
              <a:rPr lang="en-GB" sz="4400" i="1" dirty="0">
                <a:solidFill>
                  <a:schemeClr val="bg1"/>
                </a:solidFill>
              </a:rPr>
              <a:t>The Salt Roads</a:t>
            </a:r>
            <a:r>
              <a:rPr lang="en-GB" sz="4400" dirty="0">
                <a:solidFill>
                  <a:schemeClr val="bg1"/>
                </a:solidFill>
              </a:rPr>
              <a:t> (2003)</a:t>
            </a:r>
            <a:br>
              <a:rPr lang="en-GB" sz="6600" b="1" dirty="0">
                <a:solidFill>
                  <a:schemeClr val="bg1"/>
                </a:solidFill>
              </a:rPr>
            </a:br>
            <a:endParaRPr lang="en-GB" sz="6600" dirty="0">
              <a:solidFill>
                <a:schemeClr val="bg1"/>
              </a:solidFill>
            </a:endParaRPr>
          </a:p>
        </p:txBody>
      </p:sp>
      <p:sp>
        <p:nvSpPr>
          <p:cNvPr id="3" name="Subtitle 2">
            <a:extLst>
              <a:ext uri="{FF2B5EF4-FFF2-40B4-BE49-F238E27FC236}">
                <a16:creationId xmlns:a16="http://schemas.microsoft.com/office/drawing/2014/main" id="{36F0903C-2A35-3D67-FF8F-0D6C445D540B}"/>
              </a:ext>
            </a:extLst>
          </p:cNvPr>
          <p:cNvSpPr>
            <a:spLocks noGrp="1"/>
          </p:cNvSpPr>
          <p:nvPr>
            <p:ph type="subTitle" idx="1"/>
          </p:nvPr>
        </p:nvSpPr>
        <p:spPr>
          <a:xfrm>
            <a:off x="1527048" y="4599432"/>
            <a:ext cx="9144000" cy="1536192"/>
          </a:xfrm>
        </p:spPr>
        <p:txBody>
          <a:bodyPr>
            <a:normAutofit/>
          </a:bodyPr>
          <a:lstStyle/>
          <a:p>
            <a:endParaRPr lang="en-GB">
              <a:solidFill>
                <a:schemeClr val="bg1"/>
              </a:solidFill>
            </a:endParaRPr>
          </a:p>
        </p:txBody>
      </p:sp>
      <p:sp>
        <p:nvSpPr>
          <p:cNvPr id="12"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9200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52205-7A8E-4AE4-6BDD-C452826552E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65E541B-981A-7D84-9459-D3A9672554B8}"/>
              </a:ext>
            </a:extLst>
          </p:cNvPr>
          <p:cNvSpPr>
            <a:spLocks noGrp="1"/>
          </p:cNvSpPr>
          <p:nvPr>
            <p:ph idx="1"/>
          </p:nvPr>
        </p:nvSpPr>
        <p:spPr/>
        <p:txBody>
          <a:bodyPr/>
          <a:lstStyle/>
          <a:p>
            <a:endParaRPr lang="en-GB"/>
          </a:p>
        </p:txBody>
      </p:sp>
      <p:pic>
        <p:nvPicPr>
          <p:cNvPr id="6146" name="Picture 2" descr="André Pierre, Three Loas (Ézulie Congo, Erzulie Freda, Erzulie Petro), c.  1962 | Zelaya Qattan Gallery">
            <a:extLst>
              <a:ext uri="{FF2B5EF4-FFF2-40B4-BE49-F238E27FC236}">
                <a16:creationId xmlns:a16="http://schemas.microsoft.com/office/drawing/2014/main" id="{DCD44004-6592-C596-49C3-CA5F525AB3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7325" y="0"/>
            <a:ext cx="92757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9597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7" name="Rectangle 7176">
            <a:extLst>
              <a:ext uri="{FF2B5EF4-FFF2-40B4-BE49-F238E27FC236}">
                <a16:creationId xmlns:a16="http://schemas.microsoft.com/office/drawing/2014/main" id="{55C01129-3453-464D-A870-ED71C6E89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9" name="Rectangle 7178">
            <a:extLst>
              <a:ext uri="{FF2B5EF4-FFF2-40B4-BE49-F238E27FC236}">
                <a16:creationId xmlns:a16="http://schemas.microsoft.com/office/drawing/2014/main" id="{9D2781A6-5C82-4764-B489-F9A599C0A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8833" y="685800"/>
            <a:ext cx="5004061" cy="5486400"/>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23E74D-F9DB-8472-5150-5C2A373C6C3F}"/>
              </a:ext>
            </a:extLst>
          </p:cNvPr>
          <p:cNvSpPr>
            <a:spLocks noGrp="1"/>
          </p:cNvSpPr>
          <p:nvPr>
            <p:ph type="title"/>
          </p:nvPr>
        </p:nvSpPr>
        <p:spPr>
          <a:xfrm>
            <a:off x="4086447" y="1084521"/>
            <a:ext cx="4019107" cy="1361347"/>
          </a:xfrm>
        </p:spPr>
        <p:txBody>
          <a:bodyPr anchor="b">
            <a:normAutofit/>
          </a:bodyPr>
          <a:lstStyle/>
          <a:p>
            <a:pPr algn="ctr"/>
            <a:endParaRPr lang="en-GB" sz="2800">
              <a:solidFill>
                <a:schemeClr val="bg1">
                  <a:alpha val="60000"/>
                </a:schemeClr>
              </a:solidFill>
            </a:endParaRPr>
          </a:p>
        </p:txBody>
      </p:sp>
      <p:pic>
        <p:nvPicPr>
          <p:cNvPr id="7172" name="Picture 4" descr="Erzulie - Wikipedia">
            <a:extLst>
              <a:ext uri="{FF2B5EF4-FFF2-40B4-BE49-F238E27FC236}">
                <a16:creationId xmlns:a16="http://schemas.microsoft.com/office/drawing/2014/main" id="{825D1E43-CFA2-4FCB-456F-C401BE9EAE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6793" r="1888" b="-3"/>
          <a:stretch/>
        </p:blipFill>
        <p:spPr bwMode="auto">
          <a:xfrm>
            <a:off x="258145" y="685800"/>
            <a:ext cx="2931299" cy="5486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BF858AF-C3A8-613E-AE2F-629BCD0681C3}"/>
              </a:ext>
            </a:extLst>
          </p:cNvPr>
          <p:cNvSpPr>
            <a:spLocks noGrp="1"/>
          </p:cNvSpPr>
          <p:nvPr>
            <p:ph idx="1"/>
          </p:nvPr>
        </p:nvSpPr>
        <p:spPr>
          <a:xfrm>
            <a:off x="3496702" y="856622"/>
            <a:ext cx="5505856" cy="6172200"/>
          </a:xfrm>
        </p:spPr>
        <p:txBody>
          <a:bodyPr anchor="t">
            <a:normAutofit/>
          </a:bodyPr>
          <a:lstStyle/>
          <a:p>
            <a:pPr marL="0" indent="0">
              <a:buNone/>
            </a:pPr>
            <a:r>
              <a:rPr lang="en-GB" sz="2000" dirty="0">
                <a:solidFill>
                  <a:schemeClr val="bg1"/>
                </a:solidFill>
              </a:rPr>
              <a:t>“</a:t>
            </a:r>
            <a:r>
              <a:rPr lang="en-GB" sz="2000" dirty="0" err="1">
                <a:solidFill>
                  <a:schemeClr val="bg1"/>
                </a:solidFill>
              </a:rPr>
              <a:t>Ezili</a:t>
            </a:r>
            <a:r>
              <a:rPr lang="en-GB" sz="2000" dirty="0">
                <a:solidFill>
                  <a:schemeClr val="bg1"/>
                </a:solidFill>
              </a:rPr>
              <a:t> is not (only) singular but also plural—not just one </a:t>
            </a:r>
            <a:r>
              <a:rPr lang="en-GB" sz="2000" dirty="0" err="1">
                <a:solidFill>
                  <a:schemeClr val="bg1"/>
                </a:solidFill>
              </a:rPr>
              <a:t>lwa</a:t>
            </a:r>
            <a:r>
              <a:rPr lang="en-GB" sz="2000" dirty="0">
                <a:solidFill>
                  <a:schemeClr val="bg1"/>
                </a:solidFill>
              </a:rPr>
              <a:t> but the name given to a pantheon of spirits. Embodying the divine forces of love, sexuality, pleasure, femininity,  maternity, creativity, and fertility, her paths include </a:t>
            </a:r>
            <a:r>
              <a:rPr lang="en-GB" sz="2000" dirty="0" err="1">
                <a:solidFill>
                  <a:schemeClr val="bg1"/>
                </a:solidFill>
              </a:rPr>
              <a:t>Ezili</a:t>
            </a:r>
            <a:r>
              <a:rPr lang="en-GB" sz="2000" dirty="0">
                <a:solidFill>
                  <a:schemeClr val="bg1"/>
                </a:solidFill>
              </a:rPr>
              <a:t> </a:t>
            </a:r>
            <a:r>
              <a:rPr lang="en-GB" sz="2000" dirty="0" err="1">
                <a:solidFill>
                  <a:schemeClr val="bg1"/>
                </a:solidFill>
              </a:rPr>
              <a:t>Fréda</a:t>
            </a:r>
            <a:r>
              <a:rPr lang="en-GB" sz="2000" dirty="0">
                <a:solidFill>
                  <a:schemeClr val="bg1"/>
                </a:solidFill>
              </a:rPr>
              <a:t>, the luxurious mulatta who loves perfume, music, flowers, sweets, and laughter but always leaves in tears; the fierce protector </a:t>
            </a:r>
            <a:r>
              <a:rPr lang="en-GB" sz="2000" dirty="0" err="1">
                <a:solidFill>
                  <a:schemeClr val="bg1"/>
                </a:solidFill>
              </a:rPr>
              <a:t>Ezili</a:t>
            </a:r>
            <a:r>
              <a:rPr lang="en-GB" sz="2000" dirty="0">
                <a:solidFill>
                  <a:schemeClr val="bg1"/>
                </a:solidFill>
              </a:rPr>
              <a:t> Danto, the (often single) mother syncretized with the Black Madonna of Czestochowa, who appeared during the 1791 ceremony at </a:t>
            </a:r>
            <a:r>
              <a:rPr lang="en-GB" sz="2000" dirty="0" err="1">
                <a:solidFill>
                  <a:schemeClr val="bg1"/>
                </a:solidFill>
              </a:rPr>
              <a:t>Boïs</a:t>
            </a:r>
            <a:r>
              <a:rPr lang="en-GB" sz="2000" dirty="0">
                <a:solidFill>
                  <a:schemeClr val="bg1"/>
                </a:solidFill>
              </a:rPr>
              <a:t> Cayman that began the Haitian Revolution; and </a:t>
            </a:r>
            <a:r>
              <a:rPr lang="en-GB" sz="2000" dirty="0" err="1">
                <a:solidFill>
                  <a:schemeClr val="bg1"/>
                </a:solidFill>
              </a:rPr>
              <a:t>Lasyrenn</a:t>
            </a:r>
            <a:r>
              <a:rPr lang="en-GB" sz="2000" dirty="0">
                <a:solidFill>
                  <a:schemeClr val="bg1"/>
                </a:solidFill>
              </a:rPr>
              <a:t>, a mermaid who swims in lakes and rivers where she invites female passersby to join her and initiates them into  mystical (erotic?) knowledge.” (</a:t>
            </a:r>
            <a:r>
              <a:rPr lang="en-GB" sz="2000" dirty="0" err="1">
                <a:solidFill>
                  <a:schemeClr val="bg1"/>
                </a:solidFill>
              </a:rPr>
              <a:t>Omise’eke</a:t>
            </a:r>
            <a:r>
              <a:rPr lang="en-GB" sz="2000" dirty="0">
                <a:solidFill>
                  <a:schemeClr val="bg1"/>
                </a:solidFill>
              </a:rPr>
              <a:t> Natasha Tinsley. “Songs for </a:t>
            </a:r>
            <a:r>
              <a:rPr lang="en-GB" sz="2000" dirty="0" err="1">
                <a:solidFill>
                  <a:schemeClr val="bg1"/>
                </a:solidFill>
              </a:rPr>
              <a:t>Ezili</a:t>
            </a:r>
            <a:r>
              <a:rPr lang="en-GB" sz="2000" dirty="0">
                <a:solidFill>
                  <a:schemeClr val="bg1"/>
                </a:solidFill>
              </a:rPr>
              <a:t>: Vodou Epistemologies of (Trans) Gender” </a:t>
            </a:r>
            <a:r>
              <a:rPr lang="en-GB" sz="2000" i="1" dirty="0">
                <a:solidFill>
                  <a:schemeClr val="bg1"/>
                </a:solidFill>
              </a:rPr>
              <a:t>Feminist Studies</a:t>
            </a:r>
            <a:r>
              <a:rPr lang="en-GB" sz="2000" dirty="0">
                <a:solidFill>
                  <a:schemeClr val="bg1"/>
                </a:solidFill>
              </a:rPr>
              <a:t>, 37 (2011): 421)</a:t>
            </a:r>
          </a:p>
          <a:p>
            <a:pPr algn="ctr"/>
            <a:endParaRPr lang="en-GB" sz="2000" b="1" dirty="0">
              <a:solidFill>
                <a:schemeClr val="bg1"/>
              </a:solidFill>
            </a:endParaRPr>
          </a:p>
          <a:p>
            <a:pPr algn="ctr"/>
            <a:endParaRPr lang="en-GB" sz="2000" b="1" dirty="0">
              <a:solidFill>
                <a:schemeClr val="bg1"/>
              </a:solidFill>
            </a:endParaRPr>
          </a:p>
        </p:txBody>
      </p:sp>
      <p:pic>
        <p:nvPicPr>
          <p:cNvPr id="7170" name="Picture 2" descr="A painting of a person holding a child&#10;&#10;Description automatically generated">
            <a:extLst>
              <a:ext uri="{FF2B5EF4-FFF2-40B4-BE49-F238E27FC236}">
                <a16:creationId xmlns:a16="http://schemas.microsoft.com/office/drawing/2014/main" id="{BCE041DC-F375-E5A2-FD65-16597ABD6F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153" r="15246" b="2"/>
          <a:stretch/>
        </p:blipFill>
        <p:spPr bwMode="auto">
          <a:xfrm>
            <a:off x="9170321" y="685800"/>
            <a:ext cx="2905400" cy="548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067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0E391-F619-ECE9-6C88-2E3F6BDFDA7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C3F409D-A1DD-84D5-927F-64861D02B790}"/>
              </a:ext>
            </a:extLst>
          </p:cNvPr>
          <p:cNvSpPr>
            <a:spLocks noGrp="1"/>
          </p:cNvSpPr>
          <p:nvPr>
            <p:ph idx="1"/>
          </p:nvPr>
        </p:nvSpPr>
        <p:spPr/>
        <p:txBody>
          <a:bodyPr/>
          <a:lstStyle/>
          <a:p>
            <a:pPr marL="0" indent="0">
              <a:buNone/>
            </a:pPr>
            <a:r>
              <a:rPr lang="en-GB" dirty="0"/>
              <a:t>“I can see into the fractals of their eyes. My own face gazes back at me from those infinite reflections, and it is all their faces.</a:t>
            </a:r>
          </a:p>
          <a:p>
            <a:pPr marL="0" indent="0">
              <a:buNone/>
            </a:pPr>
            <a:r>
              <a:rPr lang="en-GB" dirty="0"/>
              <a:t>	They are me.</a:t>
            </a:r>
          </a:p>
          <a:p>
            <a:pPr marL="0" indent="0">
              <a:buNone/>
            </a:pPr>
            <a:r>
              <a:rPr lang="en-GB" dirty="0"/>
              <a:t>	“</a:t>
            </a:r>
            <a:r>
              <a:rPr lang="en-GB" i="1" dirty="0" err="1"/>
              <a:t>Frèda</a:t>
            </a:r>
            <a:r>
              <a:rPr lang="en-GB" dirty="0"/>
              <a:t>,” the coquette names herself, toying with misty pink lace that looks strong enough to strangle.</a:t>
            </a:r>
          </a:p>
          <a:p>
            <a:pPr marL="0" indent="0">
              <a:buNone/>
            </a:pPr>
            <a:r>
              <a:rPr lang="en-GB" dirty="0"/>
              <a:t>	“</a:t>
            </a:r>
            <a:r>
              <a:rPr lang="en-GB" i="1" dirty="0" err="1"/>
              <a:t>Lasirèn</a:t>
            </a:r>
            <a:r>
              <a:rPr lang="en-GB" dirty="0"/>
              <a:t>,” bubbles the sea woman in Pidgin, cradling whole continents on her bosom.</a:t>
            </a:r>
          </a:p>
          <a:p>
            <a:pPr marL="0" indent="0">
              <a:buNone/>
            </a:pPr>
            <a:r>
              <a:rPr lang="en-GB" dirty="0"/>
              <a:t>	“</a:t>
            </a:r>
            <a:r>
              <a:rPr lang="en-GB" i="1" dirty="0"/>
              <a:t>Danto</a:t>
            </a:r>
            <a:r>
              <a:rPr lang="en-GB" dirty="0"/>
              <a:t>,” weeps the sad one, mourning for her losses. Her hard fists flex in anger. [. . .]. They are me, these women.” (304)</a:t>
            </a:r>
          </a:p>
          <a:p>
            <a:pPr marL="0" indent="0">
              <a:buNone/>
            </a:pPr>
            <a:endParaRPr lang="en-GB" dirty="0"/>
          </a:p>
        </p:txBody>
      </p:sp>
    </p:spTree>
    <p:extLst>
      <p:ext uri="{BB962C8B-B14F-4D97-AF65-F5344CB8AC3E}">
        <p14:creationId xmlns:p14="http://schemas.microsoft.com/office/powerpoint/2010/main" val="3203805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C41B0-FEEC-0A9D-C280-950D57664C1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77C2390-58FE-2F6F-A8E9-50B0EBDE0F6C}"/>
              </a:ext>
            </a:extLst>
          </p:cNvPr>
          <p:cNvSpPr>
            <a:spLocks noGrp="1"/>
          </p:cNvSpPr>
          <p:nvPr>
            <p:ph idx="1"/>
          </p:nvPr>
        </p:nvSpPr>
        <p:spPr/>
        <p:txBody>
          <a:bodyPr>
            <a:normAutofit/>
          </a:bodyPr>
          <a:lstStyle/>
          <a:p>
            <a:pPr marL="0" indent="0">
              <a:buNone/>
            </a:pPr>
            <a:r>
              <a:rPr lang="en-GB" dirty="0"/>
              <a:t>“</a:t>
            </a:r>
            <a:r>
              <a:rPr lang="en-GB" i="1" dirty="0"/>
              <a:t>Back away, back away, watery one, </a:t>
            </a:r>
            <a:r>
              <a:rPr lang="en-GB" i="1" dirty="0" err="1"/>
              <a:t>cunted</a:t>
            </a:r>
            <a:r>
              <a:rPr lang="en-GB" i="1" dirty="0"/>
              <a:t> one. This horse is mine, not for you. He’s mine. </a:t>
            </a:r>
          </a:p>
          <a:p>
            <a:pPr marL="0" indent="0">
              <a:buNone/>
            </a:pPr>
            <a:r>
              <a:rPr lang="en-GB" dirty="0"/>
              <a:t>What? What is that on </a:t>
            </a:r>
            <a:r>
              <a:rPr lang="en-GB" dirty="0" err="1"/>
              <a:t>Makandal’s</a:t>
            </a:r>
            <a:r>
              <a:rPr lang="en-GB" dirty="0"/>
              <a:t> head? What are you?”</a:t>
            </a:r>
          </a:p>
          <a:p>
            <a:pPr marL="0" indent="0">
              <a:buNone/>
            </a:pPr>
            <a:endParaRPr lang="en-GB" dirty="0"/>
          </a:p>
          <a:p>
            <a:pPr marL="0" indent="0">
              <a:buNone/>
            </a:pPr>
            <a:endParaRPr lang="en-GB" dirty="0"/>
          </a:p>
          <a:p>
            <a:pPr marL="0" indent="0">
              <a:buNone/>
            </a:pPr>
            <a:r>
              <a:rPr lang="en-GB" dirty="0"/>
              <a:t>“</a:t>
            </a:r>
            <a:r>
              <a:rPr lang="en-GB" dirty="0" err="1"/>
              <a:t>Makandal</a:t>
            </a:r>
            <a:r>
              <a:rPr lang="en-GB" dirty="0"/>
              <a:t> wouldn’t listen to Mer my horse, but in the many flowing strands of the </a:t>
            </a:r>
            <a:r>
              <a:rPr lang="en-GB" dirty="0" err="1"/>
              <a:t>Ginen’s</a:t>
            </a:r>
            <a:r>
              <a:rPr lang="en-GB" dirty="0"/>
              <a:t> story, I could see a thing I could </a:t>
            </a:r>
            <a:r>
              <a:rPr lang="en-GB"/>
              <a:t>do.”</a:t>
            </a:r>
            <a:endParaRPr lang="en-GB" dirty="0"/>
          </a:p>
        </p:txBody>
      </p:sp>
    </p:spTree>
    <p:extLst>
      <p:ext uri="{BB962C8B-B14F-4D97-AF65-F5344CB8AC3E}">
        <p14:creationId xmlns:p14="http://schemas.microsoft.com/office/powerpoint/2010/main" val="3776696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5344DF5F-85D5-1C86-AA0D-6A8BE8EB890E}"/>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9DE1ED3-59FC-8BF1-AE61-C7CAFAFE2BA2}"/>
              </a:ext>
            </a:extLst>
          </p:cNvPr>
          <p:cNvSpPr>
            <a:spLocks noGrp="1"/>
          </p:cNvSpPr>
          <p:nvPr>
            <p:ph idx="1"/>
          </p:nvPr>
        </p:nvSpPr>
        <p:spPr>
          <a:xfrm>
            <a:off x="1392667" y="2398957"/>
            <a:ext cx="9549988" cy="3789118"/>
          </a:xfrm>
        </p:spPr>
        <p:txBody>
          <a:bodyPr>
            <a:normAutofit/>
          </a:bodyPr>
          <a:lstStyle/>
          <a:p>
            <a:pPr marL="0" indent="0">
              <a:buNone/>
            </a:pPr>
            <a:r>
              <a:rPr lang="en-GB" sz="1900" dirty="0">
                <a:solidFill>
                  <a:schemeClr val="bg1"/>
                </a:solidFill>
              </a:rPr>
              <a:t>Margarite Fernández Olmos and Lizabeth </a:t>
            </a:r>
            <a:r>
              <a:rPr lang="en-GB" sz="1900" dirty="0" err="1">
                <a:solidFill>
                  <a:schemeClr val="bg1"/>
                </a:solidFill>
              </a:rPr>
              <a:t>Paravisini</a:t>
            </a:r>
            <a:r>
              <a:rPr lang="en-GB" sz="1900" dirty="0">
                <a:solidFill>
                  <a:schemeClr val="bg1"/>
                </a:solidFill>
              </a:rPr>
              <a:t>-Gebert:</a:t>
            </a:r>
          </a:p>
          <a:p>
            <a:endParaRPr lang="en-GB" sz="1900" dirty="0">
              <a:solidFill>
                <a:schemeClr val="bg1"/>
              </a:solidFill>
            </a:endParaRPr>
          </a:p>
          <a:p>
            <a:r>
              <a:rPr lang="en-GB" sz="1900" dirty="0">
                <a:solidFill>
                  <a:schemeClr val="bg1"/>
                </a:solidFill>
              </a:rPr>
              <a:t>“In group ceremonies, devotees congregate at an </a:t>
            </a:r>
            <a:r>
              <a:rPr lang="en-GB" sz="1900" dirty="0" err="1">
                <a:solidFill>
                  <a:schemeClr val="bg1"/>
                </a:solidFill>
              </a:rPr>
              <a:t>ounfo</a:t>
            </a:r>
            <a:r>
              <a:rPr lang="en-GB" sz="1900" dirty="0">
                <a:solidFill>
                  <a:schemeClr val="bg1"/>
                </a:solidFill>
              </a:rPr>
              <a:t> (</a:t>
            </a:r>
            <a:r>
              <a:rPr lang="en-GB" sz="1900" dirty="0" err="1">
                <a:solidFill>
                  <a:schemeClr val="bg1"/>
                </a:solidFill>
              </a:rPr>
              <a:t>hounfort</a:t>
            </a:r>
            <a:r>
              <a:rPr lang="en-GB" sz="1900" dirty="0">
                <a:solidFill>
                  <a:schemeClr val="bg1"/>
                </a:solidFill>
              </a:rPr>
              <a:t> or temple), where the </a:t>
            </a:r>
            <a:r>
              <a:rPr lang="en-GB" sz="1900" dirty="0" err="1">
                <a:solidFill>
                  <a:schemeClr val="bg1"/>
                </a:solidFill>
              </a:rPr>
              <a:t>oungan</a:t>
            </a:r>
            <a:r>
              <a:rPr lang="en-GB" sz="1900" dirty="0">
                <a:solidFill>
                  <a:schemeClr val="bg1"/>
                </a:solidFill>
              </a:rPr>
              <a:t> (houngan or priest) leads the celebrants in ceremonies that revolve around song, sacred drumming, dance, prayer, spirit possession, food preparation, and the ritual sacrifice of animals. The </a:t>
            </a:r>
            <a:r>
              <a:rPr lang="en-GB" sz="1900" dirty="0" err="1">
                <a:solidFill>
                  <a:schemeClr val="bg1"/>
                </a:solidFill>
              </a:rPr>
              <a:t>lwa</a:t>
            </a:r>
            <a:r>
              <a:rPr lang="en-GB" sz="1900" dirty="0">
                <a:solidFill>
                  <a:schemeClr val="bg1"/>
                </a:solidFill>
              </a:rPr>
              <a:t> communicate with individuals and the congregation through spirit possession, a trancelike state in which the devotee is “mounted” by the spirit and becomes the </a:t>
            </a:r>
            <a:r>
              <a:rPr lang="en-GB" sz="1900" dirty="0" err="1">
                <a:solidFill>
                  <a:schemeClr val="bg1"/>
                </a:solidFill>
              </a:rPr>
              <a:t>lwa’s</a:t>
            </a:r>
            <a:r>
              <a:rPr lang="en-GB" sz="1900" dirty="0">
                <a:solidFill>
                  <a:schemeClr val="bg1"/>
                </a:solidFill>
              </a:rPr>
              <a:t> vehicle. As the incarnation of the </a:t>
            </a:r>
            <a:r>
              <a:rPr lang="en-GB" sz="1900" dirty="0" err="1">
                <a:solidFill>
                  <a:schemeClr val="bg1"/>
                </a:solidFill>
              </a:rPr>
              <a:t>lwa</a:t>
            </a:r>
            <a:r>
              <a:rPr lang="en-GB" sz="1900" dirty="0">
                <a:solidFill>
                  <a:schemeClr val="bg1"/>
                </a:solidFill>
              </a:rPr>
              <a:t>, the “horse” communicates with the congregation through words and stylized dances, offering advice, becoming a conduit for healing, and relishing the opportunity to be among its devotees.” (</a:t>
            </a:r>
            <a:r>
              <a:rPr lang="en-GB" sz="1900" i="1" dirty="0">
                <a:solidFill>
                  <a:schemeClr val="bg1"/>
                </a:solidFill>
              </a:rPr>
              <a:t>Creole Religions of the Caribbean</a:t>
            </a:r>
            <a:r>
              <a:rPr lang="en-GB" sz="1900" dirty="0">
                <a:solidFill>
                  <a:schemeClr val="bg1"/>
                </a:solidFill>
              </a:rPr>
              <a:t>,</a:t>
            </a:r>
            <a:r>
              <a:rPr lang="en-GB" sz="1900" i="1" dirty="0">
                <a:solidFill>
                  <a:schemeClr val="bg1"/>
                </a:solidFill>
              </a:rPr>
              <a:t> </a:t>
            </a:r>
            <a:r>
              <a:rPr lang="en-GB" sz="1900" dirty="0">
                <a:solidFill>
                  <a:schemeClr val="bg1"/>
                </a:solidFill>
              </a:rPr>
              <a:t>131)</a:t>
            </a:r>
          </a:p>
          <a:p>
            <a:endParaRPr lang="en-GB" sz="19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4695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DF902914-FC2B-04DF-E9F5-6934EAC7F8B5}"/>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0C8FD87-A132-98F4-6CA9-0B02E43F34AB}"/>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Maya Deren:</a:t>
            </a:r>
          </a:p>
          <a:p>
            <a:pPr marL="0" indent="0">
              <a:buNone/>
            </a:pPr>
            <a:r>
              <a:rPr lang="en-GB" sz="2000" dirty="0">
                <a:solidFill>
                  <a:schemeClr val="bg1"/>
                </a:solidFill>
              </a:rPr>
              <a:t>“It is towards the achievement of this—towards the forcing open of the door to the source—that the entire structure of </a:t>
            </a:r>
            <a:r>
              <a:rPr lang="en-GB" sz="2000" dirty="0" err="1">
                <a:solidFill>
                  <a:schemeClr val="bg1"/>
                </a:solidFill>
              </a:rPr>
              <a:t>Voudoun</a:t>
            </a:r>
            <a:r>
              <a:rPr lang="en-GB" sz="2000" dirty="0">
                <a:solidFill>
                  <a:schemeClr val="bg1"/>
                </a:solidFill>
              </a:rPr>
              <a:t> is directed. The </a:t>
            </a:r>
            <a:r>
              <a:rPr lang="en-GB" sz="2000" dirty="0" err="1">
                <a:solidFill>
                  <a:schemeClr val="bg1"/>
                </a:solidFill>
              </a:rPr>
              <a:t>serviteur</a:t>
            </a:r>
            <a:r>
              <a:rPr lang="en-GB" sz="2000" dirty="0">
                <a:solidFill>
                  <a:schemeClr val="bg1"/>
                </a:solidFill>
              </a:rPr>
              <a:t> must be induced to surrender his ego, that the archetype become manifest. In the growing control accomplished by the ordeals and instructions of initiation, and in the prospective vigilance of houngan and </a:t>
            </a:r>
            <a:r>
              <a:rPr lang="en-GB" sz="2000" dirty="0" err="1">
                <a:solidFill>
                  <a:schemeClr val="bg1"/>
                </a:solidFill>
              </a:rPr>
              <a:t>societé</a:t>
            </a:r>
            <a:r>
              <a:rPr lang="en-GB" sz="2000" dirty="0">
                <a:solidFill>
                  <a:schemeClr val="bg1"/>
                </a:solidFill>
              </a:rPr>
              <a:t>, he is reassured that the personal price need not be unpredictable or excessive. In the principle of collective participation is the guarantee that the burden shall, in turn, be distributed and shared.”  (</a:t>
            </a:r>
            <a:r>
              <a:rPr lang="en-GB" sz="2000" i="1" dirty="0">
                <a:solidFill>
                  <a:schemeClr val="bg1"/>
                </a:solidFill>
              </a:rPr>
              <a:t>Divine Horsemen</a:t>
            </a:r>
            <a:r>
              <a:rPr lang="en-GB" sz="2000" dirty="0">
                <a:solidFill>
                  <a:schemeClr val="bg1"/>
                </a:solidFill>
              </a:rPr>
              <a:t>, 250-51)</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9495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8C32A255-98DE-12D2-1B35-77A6B8538B14}"/>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1C9AC74-FB47-AA21-8BB5-3B5F27024514}"/>
              </a:ext>
            </a:extLst>
          </p:cNvPr>
          <p:cNvSpPr>
            <a:spLocks noGrp="1"/>
          </p:cNvSpPr>
          <p:nvPr>
            <p:ph idx="1"/>
          </p:nvPr>
        </p:nvSpPr>
        <p:spPr>
          <a:xfrm>
            <a:off x="1392667" y="2398957"/>
            <a:ext cx="9406666" cy="3526144"/>
          </a:xfrm>
        </p:spPr>
        <p:txBody>
          <a:bodyPr>
            <a:normAutofit/>
          </a:bodyPr>
          <a:lstStyle/>
          <a:p>
            <a:r>
              <a:rPr lang="en-GB" sz="2400" dirty="0">
                <a:solidFill>
                  <a:schemeClr val="bg1"/>
                </a:solidFill>
              </a:rPr>
              <a:t>Alessandra </a:t>
            </a:r>
            <a:r>
              <a:rPr lang="en-GB" sz="2400" dirty="0" err="1">
                <a:solidFill>
                  <a:schemeClr val="bg1"/>
                </a:solidFill>
              </a:rPr>
              <a:t>Benedicty-Kokken</a:t>
            </a:r>
            <a:r>
              <a:rPr lang="en-GB" sz="2400" dirty="0">
                <a:solidFill>
                  <a:schemeClr val="bg1"/>
                </a:solidFill>
              </a:rPr>
              <a:t>: “Possession is a form of self-narration that enables individuals who experience extreme duress to inscribe agency into a life that is constantly being undermined through transformative acts and events such as slavery, servitude, poverty, exile, refugee status, and/or general disenfranchisement. . . . a deictic tool, a means of finding a narrative structure that can contain, and even “tell” extreme suffering. (</a:t>
            </a:r>
            <a:r>
              <a:rPr lang="en-GB" sz="2400" i="1" dirty="0">
                <a:solidFill>
                  <a:schemeClr val="bg1"/>
                </a:solidFill>
              </a:rPr>
              <a:t>Spirit Possession in French, Haitian, and Vodou Thought: An Intellectual History </a:t>
            </a:r>
            <a:r>
              <a:rPr lang="en-GB" sz="2400" dirty="0">
                <a:solidFill>
                  <a:schemeClr val="bg1"/>
                </a:solidFill>
              </a:rPr>
              <a:t>19)</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10308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87C2F2E2-D4A8-7FFC-CE35-83225C8C16F2}"/>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3DE0C6F-6BB0-DFCB-277B-6BDB2C1835D9}"/>
              </a:ext>
            </a:extLst>
          </p:cNvPr>
          <p:cNvSpPr>
            <a:spLocks noGrp="1"/>
          </p:cNvSpPr>
          <p:nvPr>
            <p:ph idx="1"/>
          </p:nvPr>
        </p:nvSpPr>
        <p:spPr>
          <a:xfrm>
            <a:off x="1392667" y="2398957"/>
            <a:ext cx="9406666" cy="3526144"/>
          </a:xfrm>
        </p:spPr>
        <p:txBody>
          <a:bodyPr>
            <a:normAutofit/>
          </a:bodyPr>
          <a:lstStyle/>
          <a:p>
            <a:r>
              <a:rPr lang="en-GB" sz="2400" dirty="0">
                <a:solidFill>
                  <a:schemeClr val="bg1"/>
                </a:solidFill>
              </a:rPr>
              <a:t>The classic historical novel vs. Hopkinson’s speculative historical novel</a:t>
            </a:r>
          </a:p>
          <a:p>
            <a:r>
              <a:rPr lang="en-GB" sz="2400" dirty="0">
                <a:solidFill>
                  <a:schemeClr val="bg1"/>
                </a:solidFill>
              </a:rPr>
              <a:t>“The classic historical novel, inaugurated by </a:t>
            </a:r>
            <a:r>
              <a:rPr lang="en-GB" sz="2400" i="1" dirty="0">
                <a:solidFill>
                  <a:schemeClr val="bg1"/>
                </a:solidFill>
              </a:rPr>
              <a:t>Waverley</a:t>
            </a:r>
            <a:r>
              <a:rPr lang="en-GB" sz="2400" dirty="0">
                <a:solidFill>
                  <a:schemeClr val="bg1"/>
                </a:solidFill>
              </a:rPr>
              <a:t>, is an affirmation of human progress, in and through the conflicts that divide societies and the individuals within them.” (Perry Anderson, “From Progress to Catastrophe,” </a:t>
            </a:r>
            <a:r>
              <a:rPr lang="en-GB" sz="2400" i="1" dirty="0">
                <a:solidFill>
                  <a:schemeClr val="bg1"/>
                </a:solidFill>
              </a:rPr>
              <a:t>London Review of Books</a:t>
            </a:r>
            <a:r>
              <a:rPr lang="en-GB" sz="2400" dirty="0">
                <a:solidFill>
                  <a:schemeClr val="bg1"/>
                </a:solidFill>
              </a:rPr>
              <a:t>, 33.15 (2011). </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0517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ADEB048-D002-6F64-5976-7C0711DAD567}"/>
              </a:ext>
            </a:extLst>
          </p:cNvPr>
          <p:cNvSpPr>
            <a:spLocks noGrp="1"/>
          </p:cNvSpPr>
          <p:nvPr>
            <p:ph type="title"/>
          </p:nvPr>
        </p:nvSpPr>
        <p:spPr>
          <a:xfrm>
            <a:off x="572493" y="238539"/>
            <a:ext cx="11018520" cy="1434415"/>
          </a:xfrm>
        </p:spPr>
        <p:txBody>
          <a:bodyPr anchor="b">
            <a:normAutofit/>
          </a:bodyPr>
          <a:lstStyle/>
          <a:p>
            <a:endParaRPr lang="en-GB" sz="5400"/>
          </a:p>
        </p:txBody>
      </p:sp>
      <p:sp>
        <p:nvSpPr>
          <p:cNvPr id="820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13C36D1-1A05-CC1A-4AAC-B431D43EFBD3}"/>
              </a:ext>
            </a:extLst>
          </p:cNvPr>
          <p:cNvSpPr>
            <a:spLocks noGrp="1"/>
          </p:cNvSpPr>
          <p:nvPr>
            <p:ph idx="1"/>
          </p:nvPr>
        </p:nvSpPr>
        <p:spPr>
          <a:xfrm>
            <a:off x="572493" y="2071316"/>
            <a:ext cx="6713552" cy="4119172"/>
          </a:xfrm>
        </p:spPr>
        <p:txBody>
          <a:bodyPr anchor="t">
            <a:normAutofit/>
          </a:bodyPr>
          <a:lstStyle/>
          <a:p>
            <a:r>
              <a:rPr lang="en-GB" sz="2200" dirty="0"/>
              <a:t>Wilson Harris: “For the subject which is being approached exists in a void and therefore one needs to participate in it, I believe, with an art of fiction, an imaginative fluidity that is as close as one can possibly come to existing now, with immediacy, in a form that has already been broken in the past. It is here that one starts to concede, and enter upon those alternative realities (‘</a:t>
            </a:r>
            <a:r>
              <a:rPr lang="en-GB" sz="2200" b="1" dirty="0"/>
              <a:t>phenomenal legacy</a:t>
            </a:r>
            <a:r>
              <a:rPr lang="en-GB" sz="2200" dirty="0"/>
              <a:t>’) which may lead to a new scale of illumination of the meaning of ‘community’” (Harris, “The Phenomenal Legacy”, in </a:t>
            </a:r>
            <a:r>
              <a:rPr lang="en-GB" sz="2200" i="1" dirty="0"/>
              <a:t>Explorations</a:t>
            </a:r>
            <a:r>
              <a:rPr lang="en-GB" sz="2200" dirty="0"/>
              <a:t>, p. 45)</a:t>
            </a:r>
          </a:p>
          <a:p>
            <a:endParaRPr lang="en-GB" sz="2200" dirty="0"/>
          </a:p>
        </p:txBody>
      </p:sp>
      <p:pic>
        <p:nvPicPr>
          <p:cNvPr id="8194" name="Picture 2" descr="Celebrating Wilson Harris at 100 - Join ...">
            <a:extLst>
              <a:ext uri="{FF2B5EF4-FFF2-40B4-BE49-F238E27FC236}">
                <a16:creationId xmlns:a16="http://schemas.microsoft.com/office/drawing/2014/main" id="{2C910D44-584C-DD7A-8542-1E08E6F70E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371" r="8738"/>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6104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B9D2E64-F84A-72F7-6CB0-436A8B5CECF8}"/>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720F75F-DFF2-F7F9-7EFF-F295546A706C}"/>
              </a:ext>
            </a:extLst>
          </p:cNvPr>
          <p:cNvSpPr>
            <a:spLocks noGrp="1"/>
          </p:cNvSpPr>
          <p:nvPr>
            <p:ph idx="1"/>
          </p:nvPr>
        </p:nvSpPr>
        <p:spPr>
          <a:xfrm>
            <a:off x="1392667" y="2398956"/>
            <a:ext cx="9771052" cy="3861165"/>
          </a:xfrm>
        </p:spPr>
        <p:txBody>
          <a:bodyPr>
            <a:normAutofit/>
          </a:bodyPr>
          <a:lstStyle/>
          <a:p>
            <a:r>
              <a:rPr lang="en-GB" sz="2000" dirty="0">
                <a:solidFill>
                  <a:schemeClr val="bg1"/>
                </a:solidFill>
              </a:rPr>
              <a:t>[T]he substance of this adventure, involving men of all races, past and present conditions, has begun to acquire a residual pattern of illuminating correspondences.  El Dorado, City of Gold, City of God, grotesque, unique coincidence, another window within upon the Universe [. . .]; in terms of the novel the distribution of a frail moment of illuminating adjustments within a long succession and grotesque series of adventures, past and present, capable </a:t>
            </a:r>
            <a:r>
              <a:rPr lang="en-GB" sz="2000" i="1" dirty="0">
                <a:solidFill>
                  <a:schemeClr val="bg1"/>
                </a:solidFill>
              </a:rPr>
              <a:t>now </a:t>
            </a:r>
            <a:r>
              <a:rPr lang="en-GB" sz="2000" dirty="0">
                <a:solidFill>
                  <a:schemeClr val="bg1"/>
                </a:solidFill>
              </a:rPr>
              <a:t>of discovering themselves and continuing to discover themselves so that in one sense one relives and reverses the ‘given’ conditions of the past, freeing oneself from catastrophic idolatry and blindness to one’s own historical and philosophical conceptions and misconceptions which may bind one within a statuesque present or a false future.  (Harris, </a:t>
            </a:r>
            <a:r>
              <a:rPr lang="en-GB" sz="2000" i="1" dirty="0">
                <a:solidFill>
                  <a:schemeClr val="bg1"/>
                </a:solidFill>
              </a:rPr>
              <a:t>Tradition, the Writer and Society, </a:t>
            </a:r>
            <a:r>
              <a:rPr lang="en-GB" sz="2000" dirty="0">
                <a:solidFill>
                  <a:schemeClr val="bg1"/>
                </a:solidFill>
              </a:rPr>
              <a:t>35-36)</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480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55C01129-3453-464D-A870-ED71C6E89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9D2781A6-5C82-4764-B489-F9A599C0A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8833" y="685800"/>
            <a:ext cx="5004061" cy="5486400"/>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20561C-A344-D03D-9B7D-F3AE8B64D26C}"/>
              </a:ext>
            </a:extLst>
          </p:cNvPr>
          <p:cNvSpPr>
            <a:spLocks noGrp="1"/>
          </p:cNvSpPr>
          <p:nvPr>
            <p:ph type="title"/>
          </p:nvPr>
        </p:nvSpPr>
        <p:spPr>
          <a:xfrm>
            <a:off x="4086447" y="1084521"/>
            <a:ext cx="4019107" cy="1361347"/>
          </a:xfrm>
        </p:spPr>
        <p:txBody>
          <a:bodyPr anchor="b">
            <a:normAutofit/>
          </a:bodyPr>
          <a:lstStyle/>
          <a:p>
            <a:pPr algn="ctr"/>
            <a:endParaRPr lang="en-GB" sz="2800">
              <a:solidFill>
                <a:schemeClr val="bg1">
                  <a:alpha val="60000"/>
                </a:schemeClr>
              </a:solidFill>
            </a:endParaRPr>
          </a:p>
        </p:txBody>
      </p:sp>
      <p:pic>
        <p:nvPicPr>
          <p:cNvPr id="1028" name="Picture 4">
            <a:extLst>
              <a:ext uri="{FF2B5EF4-FFF2-40B4-BE49-F238E27FC236}">
                <a16:creationId xmlns:a16="http://schemas.microsoft.com/office/drawing/2014/main" id="{175CF23D-B694-D3E6-4F47-EB2E3F6967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45" r="13556"/>
          <a:stretch/>
        </p:blipFill>
        <p:spPr bwMode="auto">
          <a:xfrm>
            <a:off x="680483" y="685795"/>
            <a:ext cx="2931299" cy="5486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2EDBB7D1-F194-7EC9-8FDA-A52BCE268239}"/>
              </a:ext>
            </a:extLst>
          </p:cNvPr>
          <p:cNvSpPr>
            <a:spLocks noGrp="1"/>
          </p:cNvSpPr>
          <p:nvPr>
            <p:ph idx="1"/>
          </p:nvPr>
        </p:nvSpPr>
        <p:spPr>
          <a:xfrm>
            <a:off x="4107712" y="1688123"/>
            <a:ext cx="3976577" cy="4127886"/>
          </a:xfrm>
        </p:spPr>
        <p:txBody>
          <a:bodyPr anchor="t">
            <a:normAutofit/>
          </a:bodyPr>
          <a:lstStyle/>
          <a:p>
            <a:pPr algn="ctr"/>
            <a:r>
              <a:rPr lang="en-GB" sz="2000" i="1" dirty="0">
                <a:solidFill>
                  <a:schemeClr val="bg1"/>
                </a:solidFill>
              </a:rPr>
              <a:t>Brown Girl in the Ring </a:t>
            </a:r>
            <a:r>
              <a:rPr lang="en-GB" sz="2000" dirty="0">
                <a:solidFill>
                  <a:schemeClr val="bg1"/>
                </a:solidFill>
              </a:rPr>
              <a:t>(1998)</a:t>
            </a:r>
          </a:p>
          <a:p>
            <a:pPr algn="ctr"/>
            <a:r>
              <a:rPr lang="en-GB" sz="2000" i="1" dirty="0">
                <a:solidFill>
                  <a:schemeClr val="bg1"/>
                </a:solidFill>
              </a:rPr>
              <a:t>Midnight Robber </a:t>
            </a:r>
            <a:r>
              <a:rPr lang="en-GB" sz="2000" dirty="0">
                <a:solidFill>
                  <a:schemeClr val="bg1"/>
                </a:solidFill>
              </a:rPr>
              <a:t>(2000)</a:t>
            </a:r>
          </a:p>
          <a:p>
            <a:pPr algn="ctr"/>
            <a:r>
              <a:rPr lang="en-GB" sz="2000" i="1" dirty="0">
                <a:solidFill>
                  <a:schemeClr val="bg1"/>
                </a:solidFill>
              </a:rPr>
              <a:t>The Salt Roads </a:t>
            </a:r>
            <a:r>
              <a:rPr lang="en-GB" sz="2000" dirty="0">
                <a:solidFill>
                  <a:schemeClr val="bg1"/>
                </a:solidFill>
              </a:rPr>
              <a:t>(2003)</a:t>
            </a:r>
          </a:p>
          <a:p>
            <a:pPr algn="ctr"/>
            <a:r>
              <a:rPr lang="en-GB" sz="2000" i="1" dirty="0">
                <a:solidFill>
                  <a:schemeClr val="bg1"/>
                </a:solidFill>
              </a:rPr>
              <a:t>The New Moon's Arms </a:t>
            </a:r>
            <a:r>
              <a:rPr lang="en-GB" sz="2000" dirty="0">
                <a:solidFill>
                  <a:schemeClr val="bg1"/>
                </a:solidFill>
              </a:rPr>
              <a:t>(2007)</a:t>
            </a:r>
          </a:p>
          <a:p>
            <a:pPr algn="ctr"/>
            <a:r>
              <a:rPr lang="en-GB" sz="2000" i="1" dirty="0">
                <a:solidFill>
                  <a:schemeClr val="bg1"/>
                </a:solidFill>
              </a:rPr>
              <a:t>The Chaos </a:t>
            </a:r>
            <a:r>
              <a:rPr lang="en-GB" sz="2000" dirty="0">
                <a:solidFill>
                  <a:schemeClr val="bg1"/>
                </a:solidFill>
              </a:rPr>
              <a:t>(2012) (Young adult fiction)</a:t>
            </a:r>
          </a:p>
          <a:p>
            <a:pPr algn="ctr"/>
            <a:r>
              <a:rPr lang="en-GB" sz="2000" i="1" dirty="0">
                <a:solidFill>
                  <a:schemeClr val="bg1"/>
                </a:solidFill>
              </a:rPr>
              <a:t>Sister Mine </a:t>
            </a:r>
            <a:r>
              <a:rPr lang="en-GB" sz="2000" dirty="0">
                <a:solidFill>
                  <a:schemeClr val="bg1"/>
                </a:solidFill>
              </a:rPr>
              <a:t>(2013)</a:t>
            </a:r>
          </a:p>
          <a:p>
            <a:pPr algn="ctr"/>
            <a:r>
              <a:rPr lang="en-GB" sz="2000" i="1" dirty="0">
                <a:solidFill>
                  <a:schemeClr val="bg1"/>
                </a:solidFill>
              </a:rPr>
              <a:t>Blackheart Man </a:t>
            </a:r>
            <a:r>
              <a:rPr lang="en-GB" sz="2000" dirty="0">
                <a:solidFill>
                  <a:schemeClr val="bg1"/>
                </a:solidFill>
              </a:rPr>
              <a:t>(2024)</a:t>
            </a:r>
          </a:p>
        </p:txBody>
      </p:sp>
      <p:pic>
        <p:nvPicPr>
          <p:cNvPr id="1026" name="Picture 2" descr="Nalo Hopkinson | LUMA Live">
            <a:extLst>
              <a:ext uri="{FF2B5EF4-FFF2-40B4-BE49-F238E27FC236}">
                <a16:creationId xmlns:a16="http://schemas.microsoft.com/office/drawing/2014/main" id="{F0CF077F-7183-C159-974B-39961CAA0F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378" r="8295" b="-2"/>
          <a:stretch/>
        </p:blipFill>
        <p:spPr bwMode="auto">
          <a:xfrm>
            <a:off x="8606117" y="685805"/>
            <a:ext cx="2905400" cy="548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807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BEB1B-9EFB-ABB7-798F-904E21A7F93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92766E1-46F2-F07D-36BE-A92A391AAE42}"/>
              </a:ext>
            </a:extLst>
          </p:cNvPr>
          <p:cNvSpPr>
            <a:spLocks noGrp="1"/>
          </p:cNvSpPr>
          <p:nvPr>
            <p:ph idx="1"/>
          </p:nvPr>
        </p:nvSpPr>
        <p:spPr/>
        <p:txBody>
          <a:bodyPr/>
          <a:lstStyle/>
          <a:p>
            <a:r>
              <a:rPr lang="en-GB" dirty="0">
                <a:latin typeface="Calibri" panose="020F0502020204030204" pitchFamily="34" charset="0"/>
                <a:cs typeface="Calibri" panose="020F0502020204030204" pitchFamily="34" charset="0"/>
              </a:rPr>
              <a:t>Starmer: “That’s where I’m going to put my focus, rather than what will end up being very, very long, endless discussions about reparations on the past. This is about stance, really, looking forward rather than looking backwards. Slavery is abhorrent … there’s no question about that. But I think from my point of view and taking the approach I’ve just taken, I’d rather roll up my sleeves and work with them on the current future-facing challenges than spend a lot of time on the past.”</a:t>
            </a:r>
          </a:p>
        </p:txBody>
      </p:sp>
    </p:spTree>
    <p:extLst>
      <p:ext uri="{BB962C8B-B14F-4D97-AF65-F5344CB8AC3E}">
        <p14:creationId xmlns:p14="http://schemas.microsoft.com/office/powerpoint/2010/main" val="655796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34" name="Rectangle 9233">
            <a:extLst>
              <a:ext uri="{FF2B5EF4-FFF2-40B4-BE49-F238E27FC236}">
                <a16:creationId xmlns:a16="http://schemas.microsoft.com/office/drawing/2014/main" id="{AD96FDFD-4E42-4A06-B8B5-768A1DB9C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274A2D-CAE0-7406-47BD-6A6440FBCD48}"/>
              </a:ext>
            </a:extLst>
          </p:cNvPr>
          <p:cNvSpPr>
            <a:spLocks noGrp="1"/>
          </p:cNvSpPr>
          <p:nvPr>
            <p:ph type="title"/>
          </p:nvPr>
        </p:nvSpPr>
        <p:spPr>
          <a:xfrm>
            <a:off x="971368" y="371719"/>
            <a:ext cx="6125964" cy="1906863"/>
          </a:xfrm>
        </p:spPr>
        <p:txBody>
          <a:bodyPr anchor="b">
            <a:normAutofit/>
          </a:bodyPr>
          <a:lstStyle/>
          <a:p>
            <a:endParaRPr lang="en-GB"/>
          </a:p>
        </p:txBody>
      </p:sp>
      <p:sp>
        <p:nvSpPr>
          <p:cNvPr id="3" name="Content Placeholder 2">
            <a:extLst>
              <a:ext uri="{FF2B5EF4-FFF2-40B4-BE49-F238E27FC236}">
                <a16:creationId xmlns:a16="http://schemas.microsoft.com/office/drawing/2014/main" id="{7730C118-E0B7-7938-088D-74181B0BF403}"/>
              </a:ext>
            </a:extLst>
          </p:cNvPr>
          <p:cNvSpPr>
            <a:spLocks noGrp="1"/>
          </p:cNvSpPr>
          <p:nvPr>
            <p:ph idx="1"/>
          </p:nvPr>
        </p:nvSpPr>
        <p:spPr>
          <a:xfrm>
            <a:off x="447676" y="1215851"/>
            <a:ext cx="4938652" cy="5270430"/>
          </a:xfrm>
        </p:spPr>
        <p:txBody>
          <a:bodyPr>
            <a:normAutofit/>
          </a:bodyPr>
          <a:lstStyle/>
          <a:p>
            <a:pPr marL="0" indent="0">
              <a:buNone/>
            </a:pPr>
            <a:r>
              <a:rPr lang="en-GB" sz="2400" dirty="0">
                <a:latin typeface="Calibri" panose="020F0502020204030204" pitchFamily="34" charset="0"/>
                <a:cs typeface="Calibri" panose="020F0502020204030204" pitchFamily="34" charset="0"/>
              </a:rPr>
              <a:t>Rethinking the Human:</a:t>
            </a:r>
          </a:p>
          <a:p>
            <a:pPr marL="0" indent="0">
              <a:buNone/>
            </a:pPr>
            <a:r>
              <a:rPr lang="en-GB" sz="2400" dirty="0">
                <a:latin typeface="Calibri" panose="020F0502020204030204" pitchFamily="34" charset="0"/>
                <a:cs typeface="Calibri" panose="020F0502020204030204" pitchFamily="34" charset="0"/>
              </a:rPr>
              <a:t>Thinkers like Frantz Fanon, Aimé </a:t>
            </a:r>
            <a:r>
              <a:rPr lang="en-GB" sz="2400" dirty="0" err="1">
                <a:latin typeface="Calibri" panose="020F0502020204030204" pitchFamily="34" charset="0"/>
                <a:cs typeface="Calibri" panose="020F0502020204030204" pitchFamily="34" charset="0"/>
              </a:rPr>
              <a:t>Césaire</a:t>
            </a:r>
            <a:r>
              <a:rPr lang="en-GB" sz="2400" dirty="0">
                <a:latin typeface="Calibri" panose="020F0502020204030204" pitchFamily="34" charset="0"/>
                <a:cs typeface="Calibri" panose="020F0502020204030204" pitchFamily="34" charset="0"/>
              </a:rPr>
              <a:t>, George Lamming, and Sylvia Wynter “created an epistemological revolution and rupture with conventional radical theory”, at the heart of which was “the question of the human” (Anthony Bogues, “Constructing Radical Caribbean Thought”, </a:t>
            </a:r>
            <a:r>
              <a:rPr lang="en-GB" sz="2400" i="1" dirty="0">
                <a:latin typeface="Calibri" panose="020F0502020204030204" pitchFamily="34" charset="0"/>
                <a:cs typeface="Calibri" panose="020F0502020204030204" pitchFamily="34" charset="0"/>
              </a:rPr>
              <a:t>Bim </a:t>
            </a:r>
            <a:r>
              <a:rPr lang="en-GB" sz="2400" i="1" dirty="0">
                <a:latin typeface="Calibri" panose="020F0502020204030204" pitchFamily="34" charset="0"/>
                <a:cs typeface="Calibri" panose="020F0502020204030204" pitchFamily="34" charset="0"/>
                <a:hlinkClick r:id="rId2"/>
              </a:rPr>
              <a:t>https://www.bimmag.org/stories/sylvia-wynter-constructing-radical-caribbean-thought</a:t>
            </a:r>
            <a:r>
              <a:rPr lang="en-GB" sz="2400" i="1" dirty="0">
                <a:latin typeface="Calibri" panose="020F0502020204030204" pitchFamily="34" charset="0"/>
                <a:cs typeface="Calibri" panose="020F0502020204030204" pitchFamily="34" charset="0"/>
              </a:rPr>
              <a:t> </a:t>
            </a:r>
            <a:r>
              <a:rPr lang="en-GB" sz="2400" dirty="0">
                <a:latin typeface="Calibri" panose="020F0502020204030204" pitchFamily="34" charset="0"/>
                <a:cs typeface="Calibri" panose="020F0502020204030204" pitchFamily="34" charset="0"/>
              </a:rPr>
              <a:t>34). </a:t>
            </a:r>
          </a:p>
        </p:txBody>
      </p:sp>
      <p:pic>
        <p:nvPicPr>
          <p:cNvPr id="9222" name="Picture 6" descr="Honourable Sylvia Wynter ...">
            <a:extLst>
              <a:ext uri="{FF2B5EF4-FFF2-40B4-BE49-F238E27FC236}">
                <a16:creationId xmlns:a16="http://schemas.microsoft.com/office/drawing/2014/main" id="{0C090B88-3211-8C1E-0647-0B21488E03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2130" r="-2" b="-2"/>
          <a:stretch/>
        </p:blipFill>
        <p:spPr bwMode="auto">
          <a:xfrm>
            <a:off x="8452968" y="3681465"/>
            <a:ext cx="3747932" cy="3176541"/>
          </a:xfrm>
          <a:custGeom>
            <a:avLst/>
            <a:gdLst/>
            <a:ahLst/>
            <a:cxnLst/>
            <a:rect l="l" t="t" r="r" b="b"/>
            <a:pathLst>
              <a:path w="3747932" h="3176541">
                <a:moveTo>
                  <a:pt x="3239865" y="21"/>
                </a:moveTo>
                <a:cubicBezTo>
                  <a:pt x="3261821" y="112"/>
                  <a:pt x="3278837" y="498"/>
                  <a:pt x="3290337" y="938"/>
                </a:cubicBezTo>
                <a:cubicBezTo>
                  <a:pt x="3401766" y="5376"/>
                  <a:pt x="3510165" y="23128"/>
                  <a:pt x="3616543" y="49449"/>
                </a:cubicBezTo>
                <a:lnTo>
                  <a:pt x="3747932" y="87091"/>
                </a:lnTo>
                <a:lnTo>
                  <a:pt x="3747932" y="3176541"/>
                </a:lnTo>
                <a:lnTo>
                  <a:pt x="401358" y="3176541"/>
                </a:lnTo>
                <a:lnTo>
                  <a:pt x="398780" y="3136258"/>
                </a:lnTo>
                <a:cubicBezTo>
                  <a:pt x="400956" y="3079023"/>
                  <a:pt x="437945" y="3052703"/>
                  <a:pt x="483325" y="3030665"/>
                </a:cubicBezTo>
                <a:cubicBezTo>
                  <a:pt x="498866" y="3023015"/>
                  <a:pt x="520932" y="3023320"/>
                  <a:pt x="526840" y="2999447"/>
                </a:cubicBezTo>
                <a:cubicBezTo>
                  <a:pt x="501352" y="2976798"/>
                  <a:pt x="470270" y="2995161"/>
                  <a:pt x="442916" y="2988735"/>
                </a:cubicBezTo>
                <a:cubicBezTo>
                  <a:pt x="420228" y="2983533"/>
                  <a:pt x="382618" y="2986286"/>
                  <a:pt x="413701" y="2944662"/>
                </a:cubicBezTo>
                <a:cubicBezTo>
                  <a:pt x="422716" y="2932726"/>
                  <a:pt x="412147" y="2923542"/>
                  <a:pt x="400645" y="2922625"/>
                </a:cubicBezTo>
                <a:cubicBezTo>
                  <a:pt x="308644" y="2913137"/>
                  <a:pt x="350915" y="2828968"/>
                  <a:pt x="321386" y="2784590"/>
                </a:cubicBezTo>
                <a:cubicBezTo>
                  <a:pt x="313307" y="2772348"/>
                  <a:pt x="322010" y="2751230"/>
                  <a:pt x="334753" y="2746027"/>
                </a:cubicBezTo>
                <a:cubicBezTo>
                  <a:pt x="416187" y="2711746"/>
                  <a:pt x="427377" y="2630027"/>
                  <a:pt x="466852" y="2559632"/>
                </a:cubicBezTo>
                <a:cubicBezTo>
                  <a:pt x="423957" y="2531782"/>
                  <a:pt x="372673" y="2525661"/>
                  <a:pt x="326361" y="2507602"/>
                </a:cubicBezTo>
                <a:cubicBezTo>
                  <a:pt x="278183" y="2488626"/>
                  <a:pt x="278183" y="2474547"/>
                  <a:pt x="317968" y="2419457"/>
                </a:cubicBezTo>
                <a:cubicBezTo>
                  <a:pt x="214465" y="2407519"/>
                  <a:pt x="214465" y="2407519"/>
                  <a:pt x="246479" y="2320903"/>
                </a:cubicBezTo>
                <a:cubicBezTo>
                  <a:pt x="159758" y="2312945"/>
                  <a:pt x="102570" y="2271933"/>
                  <a:pt x="89205" y="2182255"/>
                </a:cubicBezTo>
                <a:cubicBezTo>
                  <a:pt x="82677" y="2138795"/>
                  <a:pt x="43514" y="2118290"/>
                  <a:pt x="0" y="2089213"/>
                </a:cubicBezTo>
                <a:cubicBezTo>
                  <a:pt x="54081" y="2061053"/>
                  <a:pt x="90759" y="2002290"/>
                  <a:pt x="153855" y="2064423"/>
                </a:cubicBezTo>
                <a:cubicBezTo>
                  <a:pt x="176855" y="2087070"/>
                  <a:pt x="174683" y="2058300"/>
                  <a:pt x="177788" y="2050037"/>
                </a:cubicBezTo>
                <a:cubicBezTo>
                  <a:pt x="185247" y="2029838"/>
                  <a:pt x="169707" y="2016369"/>
                  <a:pt x="159450" y="2001067"/>
                </a:cubicBezTo>
                <a:cubicBezTo>
                  <a:pt x="149504" y="1985763"/>
                  <a:pt x="137691" y="1969543"/>
                  <a:pt x="134895" y="1952400"/>
                </a:cubicBezTo>
                <a:cubicBezTo>
                  <a:pt x="133031" y="1940465"/>
                  <a:pt x="142044" y="1923021"/>
                  <a:pt x="151990" y="1914144"/>
                </a:cubicBezTo>
                <a:cubicBezTo>
                  <a:pt x="204209" y="1867316"/>
                  <a:pt x="173127" y="1762030"/>
                  <a:pt x="271969" y="1748562"/>
                </a:cubicBezTo>
                <a:cubicBezTo>
                  <a:pt x="316415" y="1742443"/>
                  <a:pt x="337860" y="1703878"/>
                  <a:pt x="370497" y="1682760"/>
                </a:cubicBezTo>
                <a:cubicBezTo>
                  <a:pt x="483946" y="1608999"/>
                  <a:pt x="559787" y="1514119"/>
                  <a:pt x="594908" y="1383735"/>
                </a:cubicBezTo>
                <a:cubicBezTo>
                  <a:pt x="604543" y="1347620"/>
                  <a:pt x="641532" y="1318542"/>
                  <a:pt x="665465" y="1286713"/>
                </a:cubicBezTo>
                <a:cubicBezTo>
                  <a:pt x="653963" y="1263452"/>
                  <a:pt x="591178" y="1313647"/>
                  <a:pt x="613246" y="1252435"/>
                </a:cubicBezTo>
                <a:cubicBezTo>
                  <a:pt x="630030" y="1206524"/>
                  <a:pt x="672925" y="1178060"/>
                  <a:pt x="713332" y="1150820"/>
                </a:cubicBezTo>
                <a:cubicBezTo>
                  <a:pt x="759333" y="1119908"/>
                  <a:pt x="810307" y="1095117"/>
                  <a:pt x="831133" y="1037883"/>
                </a:cubicBezTo>
                <a:cubicBezTo>
                  <a:pt x="835485" y="1025640"/>
                  <a:pt x="849470" y="1012785"/>
                  <a:pt x="861903" y="1007887"/>
                </a:cubicBezTo>
                <a:cubicBezTo>
                  <a:pt x="1469751" y="63584"/>
                  <a:pt x="2910527" y="-1353"/>
                  <a:pt x="3239865" y="21"/>
                </a:cubicBezTo>
                <a:close/>
              </a:path>
            </a:pathLst>
          </a:custGeom>
          <a:noFill/>
          <a:extLst>
            <a:ext uri="{909E8E84-426E-40DD-AFC4-6F175D3DCCD1}">
              <a14:hiddenFill xmlns:a14="http://schemas.microsoft.com/office/drawing/2010/main">
                <a:solidFill>
                  <a:srgbClr val="FFFFFF"/>
                </a:solidFill>
              </a14:hiddenFill>
            </a:ext>
          </a:extLst>
        </p:spPr>
      </p:pic>
      <p:pic>
        <p:nvPicPr>
          <p:cNvPr id="9220" name="Picture 4" descr="Biography | Global France">
            <a:extLst>
              <a:ext uri="{FF2B5EF4-FFF2-40B4-BE49-F238E27FC236}">
                <a16:creationId xmlns:a16="http://schemas.microsoft.com/office/drawing/2014/main" id="{9577A2B9-A473-B8AE-4C10-69D0DDB291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0110" r="1" b="6873"/>
          <a:stretch/>
        </p:blipFill>
        <p:spPr bwMode="auto">
          <a:xfrm>
            <a:off x="5398276" y="2457970"/>
            <a:ext cx="3458367" cy="3476265"/>
          </a:xfrm>
          <a:custGeom>
            <a:avLst/>
            <a:gdLst/>
            <a:ahLst/>
            <a:cxnLst/>
            <a:rect l="l" t="t" r="r" b="b"/>
            <a:pathLst>
              <a:path w="3458367" h="3476265">
                <a:moveTo>
                  <a:pt x="549716" y="15"/>
                </a:moveTo>
                <a:cubicBezTo>
                  <a:pt x="557611" y="271"/>
                  <a:pt x="565778" y="3856"/>
                  <a:pt x="573176" y="4995"/>
                </a:cubicBezTo>
                <a:cubicBezTo>
                  <a:pt x="736504" y="30493"/>
                  <a:pt x="899830" y="58040"/>
                  <a:pt x="1063336" y="82398"/>
                </a:cubicBezTo>
                <a:cubicBezTo>
                  <a:pt x="1216195" y="105163"/>
                  <a:pt x="1370136" y="110398"/>
                  <a:pt x="1523717" y="122237"/>
                </a:cubicBezTo>
                <a:cubicBezTo>
                  <a:pt x="1709602" y="136580"/>
                  <a:pt x="1895127" y="156841"/>
                  <a:pt x="2079929" y="188711"/>
                </a:cubicBezTo>
                <a:cubicBezTo>
                  <a:pt x="2208244" y="211023"/>
                  <a:pt x="2337823" y="226502"/>
                  <a:pt x="2467943" y="208745"/>
                </a:cubicBezTo>
                <a:cubicBezTo>
                  <a:pt x="2474439" y="207834"/>
                  <a:pt x="2481839" y="204876"/>
                  <a:pt x="2487253" y="207834"/>
                </a:cubicBezTo>
                <a:cubicBezTo>
                  <a:pt x="2550419" y="241073"/>
                  <a:pt x="2619357" y="217168"/>
                  <a:pt x="2684869" y="238113"/>
                </a:cubicBezTo>
                <a:cubicBezTo>
                  <a:pt x="2668085" y="318930"/>
                  <a:pt x="2596077" y="312327"/>
                  <a:pt x="2555471" y="368331"/>
                </a:cubicBezTo>
                <a:cubicBezTo>
                  <a:pt x="2621704" y="390639"/>
                  <a:pt x="2681259" y="413178"/>
                  <a:pt x="2741717" y="430023"/>
                </a:cubicBezTo>
                <a:cubicBezTo>
                  <a:pt x="2805785" y="447780"/>
                  <a:pt x="2860106" y="495816"/>
                  <a:pt x="2922728" y="517216"/>
                </a:cubicBezTo>
                <a:cubicBezTo>
                  <a:pt x="2936085" y="521769"/>
                  <a:pt x="2952146" y="537704"/>
                  <a:pt x="2956838" y="553184"/>
                </a:cubicBezTo>
                <a:cubicBezTo>
                  <a:pt x="2971997" y="603269"/>
                  <a:pt x="3274647" y="743732"/>
                  <a:pt x="3238914" y="788350"/>
                </a:cubicBezTo>
                <a:cubicBezTo>
                  <a:pt x="3224116" y="806791"/>
                  <a:pt x="3204986" y="819994"/>
                  <a:pt x="3184953" y="838207"/>
                </a:cubicBezTo>
                <a:cubicBezTo>
                  <a:pt x="3215093" y="872582"/>
                  <a:pt x="3249020" y="887608"/>
                  <a:pt x="3285115" y="897852"/>
                </a:cubicBezTo>
                <a:cubicBezTo>
                  <a:pt x="3295944" y="901039"/>
                  <a:pt x="3306591" y="907413"/>
                  <a:pt x="3307674" y="922894"/>
                </a:cubicBezTo>
                <a:cubicBezTo>
                  <a:pt x="3308757" y="939056"/>
                  <a:pt x="3297748" y="945429"/>
                  <a:pt x="3288544" y="952944"/>
                </a:cubicBezTo>
                <a:cubicBezTo>
                  <a:pt x="3275731" y="963415"/>
                  <a:pt x="3263278" y="972523"/>
                  <a:pt x="3247036" y="973888"/>
                </a:cubicBezTo>
                <a:cubicBezTo>
                  <a:pt x="3220325" y="975937"/>
                  <a:pt x="3207513" y="1005076"/>
                  <a:pt x="3191993" y="1026930"/>
                </a:cubicBezTo>
                <a:cubicBezTo>
                  <a:pt x="3183330" y="1039224"/>
                  <a:pt x="3178998" y="1064037"/>
                  <a:pt x="3194157" y="1068363"/>
                </a:cubicBezTo>
                <a:cubicBezTo>
                  <a:pt x="3230613" y="1078837"/>
                  <a:pt x="3227725" y="1109114"/>
                  <a:pt x="3226824" y="1143489"/>
                </a:cubicBezTo>
                <a:cubicBezTo>
                  <a:pt x="3225560" y="1186061"/>
                  <a:pt x="3204083" y="1205638"/>
                  <a:pt x="3177734" y="1222030"/>
                </a:cubicBezTo>
                <a:cubicBezTo>
                  <a:pt x="3168711" y="1227720"/>
                  <a:pt x="3155898" y="1227493"/>
                  <a:pt x="3152469" y="1245250"/>
                </a:cubicBezTo>
                <a:cubicBezTo>
                  <a:pt x="3167267" y="1262097"/>
                  <a:pt x="3185314" y="1248439"/>
                  <a:pt x="3201197" y="1253218"/>
                </a:cubicBezTo>
                <a:cubicBezTo>
                  <a:pt x="3214370" y="1257088"/>
                  <a:pt x="3236208" y="1255040"/>
                  <a:pt x="3218160" y="1286000"/>
                </a:cubicBezTo>
                <a:cubicBezTo>
                  <a:pt x="3212926" y="1294878"/>
                  <a:pt x="3219062" y="1301709"/>
                  <a:pt x="3225741" y="1302392"/>
                </a:cubicBezTo>
                <a:cubicBezTo>
                  <a:pt x="3279159" y="1309449"/>
                  <a:pt x="3254615" y="1372054"/>
                  <a:pt x="3271761" y="1405063"/>
                </a:cubicBezTo>
                <a:cubicBezTo>
                  <a:pt x="3276452" y="1414169"/>
                  <a:pt x="3271399" y="1429877"/>
                  <a:pt x="3263999" y="1433747"/>
                </a:cubicBezTo>
                <a:cubicBezTo>
                  <a:pt x="3216716" y="1459245"/>
                  <a:pt x="3210220" y="1520028"/>
                  <a:pt x="3187299" y="1572389"/>
                </a:cubicBezTo>
                <a:cubicBezTo>
                  <a:pt x="3212205" y="1593104"/>
                  <a:pt x="3241982" y="1597657"/>
                  <a:pt x="3268872" y="1611089"/>
                </a:cubicBezTo>
                <a:cubicBezTo>
                  <a:pt x="3296846" y="1625204"/>
                  <a:pt x="3296846" y="1635676"/>
                  <a:pt x="3273746" y="1676653"/>
                </a:cubicBezTo>
                <a:cubicBezTo>
                  <a:pt x="3333842" y="1685532"/>
                  <a:pt x="3333842" y="1685532"/>
                  <a:pt x="3315254" y="1749957"/>
                </a:cubicBezTo>
                <a:cubicBezTo>
                  <a:pt x="3365607" y="1755877"/>
                  <a:pt x="3398812" y="1786382"/>
                  <a:pt x="3406572" y="1853085"/>
                </a:cubicBezTo>
                <a:cubicBezTo>
                  <a:pt x="3410362" y="1885411"/>
                  <a:pt x="3433101" y="1900663"/>
                  <a:pt x="3458367" y="1922291"/>
                </a:cubicBezTo>
                <a:cubicBezTo>
                  <a:pt x="3426966" y="1943236"/>
                  <a:pt x="3405669" y="1986945"/>
                  <a:pt x="3369034" y="1940730"/>
                </a:cubicBezTo>
                <a:cubicBezTo>
                  <a:pt x="3355680" y="1923885"/>
                  <a:pt x="3356941" y="1945284"/>
                  <a:pt x="3355138" y="1951430"/>
                </a:cubicBezTo>
                <a:cubicBezTo>
                  <a:pt x="3350807" y="1966455"/>
                  <a:pt x="3359830" y="1976472"/>
                  <a:pt x="3365786" y="1987854"/>
                </a:cubicBezTo>
                <a:cubicBezTo>
                  <a:pt x="3371561" y="1999237"/>
                  <a:pt x="3378420" y="2011302"/>
                  <a:pt x="3380043" y="2024054"/>
                </a:cubicBezTo>
                <a:cubicBezTo>
                  <a:pt x="3381125" y="2032931"/>
                  <a:pt x="3375892" y="2045905"/>
                  <a:pt x="3370117" y="2052509"/>
                </a:cubicBezTo>
                <a:cubicBezTo>
                  <a:pt x="3339797" y="2087340"/>
                  <a:pt x="3357844" y="2165652"/>
                  <a:pt x="3300454" y="2175670"/>
                </a:cubicBezTo>
                <a:cubicBezTo>
                  <a:pt x="3274647" y="2180221"/>
                  <a:pt x="3262195" y="2208906"/>
                  <a:pt x="3243246" y="2224614"/>
                </a:cubicBezTo>
                <a:cubicBezTo>
                  <a:pt x="3177374" y="2279478"/>
                  <a:pt x="3133338" y="2350051"/>
                  <a:pt x="3112946" y="2447031"/>
                </a:cubicBezTo>
                <a:cubicBezTo>
                  <a:pt x="3107352" y="2473894"/>
                  <a:pt x="3085875" y="2495522"/>
                  <a:pt x="3071979" y="2519197"/>
                </a:cubicBezTo>
                <a:cubicBezTo>
                  <a:pt x="3078657" y="2536499"/>
                  <a:pt x="3115112" y="2499164"/>
                  <a:pt x="3102298" y="2544694"/>
                </a:cubicBezTo>
                <a:cubicBezTo>
                  <a:pt x="3092553" y="2578843"/>
                  <a:pt x="3067647" y="2600014"/>
                  <a:pt x="3044185" y="2620276"/>
                </a:cubicBezTo>
                <a:cubicBezTo>
                  <a:pt x="3017476" y="2643268"/>
                  <a:pt x="2987879" y="2661708"/>
                  <a:pt x="2975787" y="2704279"/>
                </a:cubicBezTo>
                <a:cubicBezTo>
                  <a:pt x="2973260" y="2713386"/>
                  <a:pt x="2965140" y="2722947"/>
                  <a:pt x="2957921" y="2726591"/>
                </a:cubicBezTo>
                <a:cubicBezTo>
                  <a:pt x="2581458" y="3475797"/>
                  <a:pt x="1654740" y="3480805"/>
                  <a:pt x="1547901" y="3475568"/>
                </a:cubicBezTo>
                <a:cubicBezTo>
                  <a:pt x="1418503" y="3468966"/>
                  <a:pt x="1296143" y="3422753"/>
                  <a:pt x="1176132" y="3365156"/>
                </a:cubicBezTo>
                <a:cubicBezTo>
                  <a:pt x="1125418" y="3340797"/>
                  <a:pt x="1078316" y="3306195"/>
                  <a:pt x="1029045" y="3279332"/>
                </a:cubicBezTo>
                <a:cubicBezTo>
                  <a:pt x="961009" y="3242223"/>
                  <a:pt x="908492" y="3171424"/>
                  <a:pt x="840634" y="3141601"/>
                </a:cubicBezTo>
                <a:cubicBezTo>
                  <a:pt x="770793" y="3110867"/>
                  <a:pt x="711057" y="3054638"/>
                  <a:pt x="639229" y="3030734"/>
                </a:cubicBezTo>
                <a:cubicBezTo>
                  <a:pt x="601330" y="3017985"/>
                  <a:pt x="564695" y="2994993"/>
                  <a:pt x="570649" y="2929200"/>
                </a:cubicBezTo>
                <a:cubicBezTo>
                  <a:pt x="572274" y="2910532"/>
                  <a:pt x="562349" y="2895282"/>
                  <a:pt x="546647" y="2900745"/>
                </a:cubicBezTo>
                <a:cubicBezTo>
                  <a:pt x="516690" y="2910989"/>
                  <a:pt x="503154" y="2883898"/>
                  <a:pt x="486550" y="2863636"/>
                </a:cubicBezTo>
                <a:cubicBezTo>
                  <a:pt x="456953" y="2827667"/>
                  <a:pt x="428801" y="2789422"/>
                  <a:pt x="381697" y="2783503"/>
                </a:cubicBezTo>
                <a:cubicBezTo>
                  <a:pt x="390720" y="2755272"/>
                  <a:pt x="406060" y="2759371"/>
                  <a:pt x="420137" y="2765290"/>
                </a:cubicBezTo>
                <a:cubicBezTo>
                  <a:pt x="457133" y="2780772"/>
                  <a:pt x="493769" y="2798300"/>
                  <a:pt x="530765" y="2813781"/>
                </a:cubicBezTo>
                <a:cubicBezTo>
                  <a:pt x="554948" y="2823799"/>
                  <a:pt x="578952" y="2837912"/>
                  <a:pt x="611257" y="2826755"/>
                </a:cubicBezTo>
                <a:cubicBezTo>
                  <a:pt x="583463" y="2769843"/>
                  <a:pt x="536180" y="2759598"/>
                  <a:pt x="497920" y="2742071"/>
                </a:cubicBezTo>
                <a:cubicBezTo>
                  <a:pt x="450096" y="2719988"/>
                  <a:pt x="421942" y="2678326"/>
                  <a:pt x="388193" y="2631885"/>
                </a:cubicBezTo>
                <a:cubicBezTo>
                  <a:pt x="423386" y="2620730"/>
                  <a:pt x="445223" y="2654879"/>
                  <a:pt x="472834" y="2653056"/>
                </a:cubicBezTo>
                <a:cubicBezTo>
                  <a:pt x="474279" y="2647140"/>
                  <a:pt x="476804" y="2638488"/>
                  <a:pt x="476444" y="2638259"/>
                </a:cubicBezTo>
                <a:cubicBezTo>
                  <a:pt x="431326" y="2612763"/>
                  <a:pt x="410211" y="2564956"/>
                  <a:pt x="403173" y="2507131"/>
                </a:cubicBezTo>
                <a:cubicBezTo>
                  <a:pt x="399563" y="2477310"/>
                  <a:pt x="383140" y="2467976"/>
                  <a:pt x="366897" y="2454316"/>
                </a:cubicBezTo>
                <a:cubicBezTo>
                  <a:pt x="310230" y="2405826"/>
                  <a:pt x="250314" y="2361890"/>
                  <a:pt x="203752" y="2295188"/>
                </a:cubicBezTo>
                <a:cubicBezTo>
                  <a:pt x="257532" y="2304066"/>
                  <a:pt x="300665" y="2347547"/>
                  <a:pt x="358597" y="2366215"/>
                </a:cubicBezTo>
                <a:cubicBezTo>
                  <a:pt x="312577" y="2292910"/>
                  <a:pt x="253020" y="2255803"/>
                  <a:pt x="198698" y="2211409"/>
                </a:cubicBezTo>
                <a:cubicBezTo>
                  <a:pt x="173974" y="2191149"/>
                  <a:pt x="151055" y="2165197"/>
                  <a:pt x="121097" y="2154269"/>
                </a:cubicBezTo>
                <a:cubicBezTo>
                  <a:pt x="110448" y="2150400"/>
                  <a:pt x="92943" y="2142204"/>
                  <a:pt x="101425" y="2120577"/>
                </a:cubicBezTo>
                <a:cubicBezTo>
                  <a:pt x="108643" y="2102593"/>
                  <a:pt x="122900" y="2108055"/>
                  <a:pt x="135895" y="2113292"/>
                </a:cubicBezTo>
                <a:cubicBezTo>
                  <a:pt x="167116" y="2126269"/>
                  <a:pt x="199421" y="2126495"/>
                  <a:pt x="241652" y="2126269"/>
                </a:cubicBezTo>
                <a:cubicBezTo>
                  <a:pt x="206279" y="2066851"/>
                  <a:pt x="141489" y="2084608"/>
                  <a:pt x="111170" y="2022231"/>
                </a:cubicBezTo>
                <a:cubicBezTo>
                  <a:pt x="149069" y="2011302"/>
                  <a:pt x="178305" y="2033841"/>
                  <a:pt x="208987" y="2038166"/>
                </a:cubicBezTo>
                <a:cubicBezTo>
                  <a:pt x="236777" y="2042036"/>
                  <a:pt x="243636" y="2031565"/>
                  <a:pt x="237139" y="1997188"/>
                </a:cubicBezTo>
                <a:cubicBezTo>
                  <a:pt x="227034" y="1943690"/>
                  <a:pt x="242193" y="1916371"/>
                  <a:pt x="282618" y="1930941"/>
                </a:cubicBezTo>
                <a:cubicBezTo>
                  <a:pt x="320155" y="1944601"/>
                  <a:pt x="324125" y="1924568"/>
                  <a:pt x="314019" y="1894062"/>
                </a:cubicBezTo>
                <a:cubicBezTo>
                  <a:pt x="299582" y="1849671"/>
                  <a:pt x="316004" y="1815295"/>
                  <a:pt x="327194" y="1777960"/>
                </a:cubicBezTo>
                <a:cubicBezTo>
                  <a:pt x="344339" y="1721045"/>
                  <a:pt x="337121" y="1693272"/>
                  <a:pt x="300123" y="1650929"/>
                </a:cubicBezTo>
                <a:cubicBezTo>
                  <a:pt x="279370" y="1627251"/>
                  <a:pt x="256992" y="1607219"/>
                  <a:pt x="226852" y="1586731"/>
                </a:cubicBezTo>
                <a:cubicBezTo>
                  <a:pt x="296334" y="1575576"/>
                  <a:pt x="223423" y="1538013"/>
                  <a:pt x="247968" y="1514564"/>
                </a:cubicBezTo>
                <a:cubicBezTo>
                  <a:pt x="297056" y="1505003"/>
                  <a:pt x="337121" y="1579673"/>
                  <a:pt x="403895" y="1558274"/>
                </a:cubicBezTo>
                <a:cubicBezTo>
                  <a:pt x="321420" y="1493619"/>
                  <a:pt x="230281" y="1472448"/>
                  <a:pt x="170546" y="1386396"/>
                </a:cubicBezTo>
                <a:cubicBezTo>
                  <a:pt x="184261" y="1366817"/>
                  <a:pt x="197977" y="1385030"/>
                  <a:pt x="209707" y="1377746"/>
                </a:cubicBezTo>
                <a:cubicBezTo>
                  <a:pt x="209346" y="1373192"/>
                  <a:pt x="210250" y="1366362"/>
                  <a:pt x="208083" y="1364314"/>
                </a:cubicBezTo>
                <a:cubicBezTo>
                  <a:pt x="163508" y="1317416"/>
                  <a:pt x="162784" y="1316279"/>
                  <a:pt x="210610" y="1281675"/>
                </a:cubicBezTo>
                <a:cubicBezTo>
                  <a:pt x="227394" y="1269609"/>
                  <a:pt x="225950" y="1258909"/>
                  <a:pt x="217108" y="1243657"/>
                </a:cubicBezTo>
                <a:cubicBezTo>
                  <a:pt x="210790" y="1232957"/>
                  <a:pt x="203211" y="1223395"/>
                  <a:pt x="206820" y="1199947"/>
                </a:cubicBezTo>
                <a:cubicBezTo>
                  <a:pt x="232988" y="1229998"/>
                  <a:pt x="359499" y="1220208"/>
                  <a:pt x="381877" y="1217021"/>
                </a:cubicBezTo>
                <a:cubicBezTo>
                  <a:pt x="406963" y="1213607"/>
                  <a:pt x="431688" y="1199037"/>
                  <a:pt x="458035" y="1207003"/>
                </a:cubicBezTo>
                <a:cubicBezTo>
                  <a:pt x="479150" y="1213381"/>
                  <a:pt x="576966" y="1275073"/>
                  <a:pt x="590863" y="1204273"/>
                </a:cubicBezTo>
                <a:cubicBezTo>
                  <a:pt x="591585" y="1200858"/>
                  <a:pt x="631107" y="1208826"/>
                  <a:pt x="652403" y="1212696"/>
                </a:cubicBezTo>
                <a:cubicBezTo>
                  <a:pt x="671172" y="1215883"/>
                  <a:pt x="692288" y="1229998"/>
                  <a:pt x="704920" y="1201769"/>
                </a:cubicBezTo>
                <a:cubicBezTo>
                  <a:pt x="712320" y="1185150"/>
                  <a:pt x="681820" y="1153051"/>
                  <a:pt x="654569" y="1150320"/>
                </a:cubicBezTo>
                <a:cubicBezTo>
                  <a:pt x="630926" y="1147814"/>
                  <a:pt x="606202" y="1144172"/>
                  <a:pt x="583643" y="1151001"/>
                </a:cubicBezTo>
                <a:cubicBezTo>
                  <a:pt x="555852" y="1159198"/>
                  <a:pt x="540873" y="1145995"/>
                  <a:pt x="533111" y="1117538"/>
                </a:cubicBezTo>
                <a:cubicBezTo>
                  <a:pt x="524450" y="1086122"/>
                  <a:pt x="507845" y="1071550"/>
                  <a:pt x="484926" y="1056980"/>
                </a:cubicBezTo>
                <a:cubicBezTo>
                  <a:pt x="429340" y="1021696"/>
                  <a:pt x="375921" y="980946"/>
                  <a:pt x="314922" y="960456"/>
                </a:cubicBezTo>
                <a:cubicBezTo>
                  <a:pt x="302830" y="956358"/>
                  <a:pt x="289476" y="950894"/>
                  <a:pt x="283881" y="923805"/>
                </a:cubicBezTo>
                <a:cubicBezTo>
                  <a:pt x="449013" y="964326"/>
                  <a:pt x="599526" y="1069958"/>
                  <a:pt x="769890" y="1063811"/>
                </a:cubicBezTo>
                <a:cubicBezTo>
                  <a:pt x="723329" y="1030346"/>
                  <a:pt x="669369" y="1028524"/>
                  <a:pt x="619738" y="1005076"/>
                </a:cubicBezTo>
                <a:cubicBezTo>
                  <a:pt x="654930" y="987546"/>
                  <a:pt x="687956" y="1005759"/>
                  <a:pt x="721344" y="1015777"/>
                </a:cubicBezTo>
                <a:cubicBezTo>
                  <a:pt x="749317" y="1023970"/>
                  <a:pt x="774583" y="1025337"/>
                  <a:pt x="777650" y="976393"/>
                </a:cubicBezTo>
                <a:cubicBezTo>
                  <a:pt x="776566" y="973205"/>
                  <a:pt x="776747" y="969107"/>
                  <a:pt x="776929" y="965238"/>
                </a:cubicBezTo>
                <a:cubicBezTo>
                  <a:pt x="767542" y="944976"/>
                  <a:pt x="752926" y="934504"/>
                  <a:pt x="735601" y="928584"/>
                </a:cubicBezTo>
                <a:cubicBezTo>
                  <a:pt x="725133" y="924942"/>
                  <a:pt x="711237" y="919478"/>
                  <a:pt x="711416" y="904909"/>
                </a:cubicBezTo>
                <a:cubicBezTo>
                  <a:pt x="711958" y="850955"/>
                  <a:pt x="678571" y="835246"/>
                  <a:pt x="645185" y="819539"/>
                </a:cubicBezTo>
                <a:cubicBezTo>
                  <a:pt x="663773" y="792676"/>
                  <a:pt x="678391" y="812481"/>
                  <a:pt x="692468" y="810433"/>
                </a:cubicBezTo>
                <a:cubicBezTo>
                  <a:pt x="701672" y="809067"/>
                  <a:pt x="709973" y="806563"/>
                  <a:pt x="709973" y="792676"/>
                </a:cubicBezTo>
                <a:cubicBezTo>
                  <a:pt x="710154" y="781065"/>
                  <a:pt x="705822" y="767861"/>
                  <a:pt x="696799" y="767635"/>
                </a:cubicBezTo>
                <a:cubicBezTo>
                  <a:pt x="640312" y="765585"/>
                  <a:pt x="609090" y="690914"/>
                  <a:pt x="550437" y="690687"/>
                </a:cubicBezTo>
                <a:cubicBezTo>
                  <a:pt x="515425" y="690687"/>
                  <a:pt x="568666" y="648572"/>
                  <a:pt x="539068" y="631042"/>
                </a:cubicBezTo>
                <a:cubicBezTo>
                  <a:pt x="532570" y="627171"/>
                  <a:pt x="556032" y="621254"/>
                  <a:pt x="566500" y="622164"/>
                </a:cubicBezTo>
                <a:cubicBezTo>
                  <a:pt x="576786" y="623074"/>
                  <a:pt x="585990" y="634229"/>
                  <a:pt x="598443" y="626261"/>
                </a:cubicBezTo>
                <a:cubicBezTo>
                  <a:pt x="605300" y="597806"/>
                  <a:pt x="587615" y="587332"/>
                  <a:pt x="572996" y="579365"/>
                </a:cubicBezTo>
                <a:cubicBezTo>
                  <a:pt x="539247" y="560925"/>
                  <a:pt x="506402" y="538615"/>
                  <a:pt x="469405" y="532013"/>
                </a:cubicBezTo>
                <a:cubicBezTo>
                  <a:pt x="456232" y="529737"/>
                  <a:pt x="488355" y="499231"/>
                  <a:pt x="494671" y="488532"/>
                </a:cubicBezTo>
                <a:cubicBezTo>
                  <a:pt x="345782" y="376071"/>
                  <a:pt x="166756" y="381762"/>
                  <a:pt x="0" y="290928"/>
                </a:cubicBezTo>
                <a:cubicBezTo>
                  <a:pt x="36817" y="273173"/>
                  <a:pt x="63887" y="286148"/>
                  <a:pt x="88973" y="288880"/>
                </a:cubicBezTo>
                <a:cubicBezTo>
                  <a:pt x="151595" y="295708"/>
                  <a:pt x="213498" y="309822"/>
                  <a:pt x="275940" y="318246"/>
                </a:cubicBezTo>
                <a:cubicBezTo>
                  <a:pt x="306620" y="322344"/>
                  <a:pt x="335134" y="337824"/>
                  <a:pt x="369424" y="313239"/>
                </a:cubicBezTo>
                <a:cubicBezTo>
                  <a:pt x="392343" y="296847"/>
                  <a:pt x="428980" y="314604"/>
                  <a:pt x="457133" y="329174"/>
                </a:cubicBezTo>
                <a:cubicBezTo>
                  <a:pt x="480414" y="341238"/>
                  <a:pt x="502612" y="344425"/>
                  <a:pt x="533474" y="329174"/>
                </a:cubicBezTo>
                <a:cubicBezTo>
                  <a:pt x="505501" y="319841"/>
                  <a:pt x="484023" y="311645"/>
                  <a:pt x="462006" y="305953"/>
                </a:cubicBezTo>
                <a:cubicBezTo>
                  <a:pt x="444501" y="301400"/>
                  <a:pt x="486189" y="282960"/>
                  <a:pt x="507484" y="285237"/>
                </a:cubicBezTo>
                <a:cubicBezTo>
                  <a:pt x="537263" y="288423"/>
                  <a:pt x="520479" y="276586"/>
                  <a:pt x="515425" y="260195"/>
                </a:cubicBezTo>
                <a:cubicBezTo>
                  <a:pt x="510012" y="242665"/>
                  <a:pt x="526074" y="237203"/>
                  <a:pt x="536180" y="240844"/>
                </a:cubicBezTo>
                <a:cubicBezTo>
                  <a:pt x="574980" y="255187"/>
                  <a:pt x="613602" y="229917"/>
                  <a:pt x="653668" y="250407"/>
                </a:cubicBezTo>
                <a:cubicBezTo>
                  <a:pt x="643561" y="199867"/>
                  <a:pt x="621723" y="177784"/>
                  <a:pt x="576064" y="170726"/>
                </a:cubicBezTo>
                <a:cubicBezTo>
                  <a:pt x="558919" y="167996"/>
                  <a:pt x="541053" y="172093"/>
                  <a:pt x="526254" y="157522"/>
                </a:cubicBezTo>
                <a:cubicBezTo>
                  <a:pt x="517771" y="149101"/>
                  <a:pt x="508207" y="139084"/>
                  <a:pt x="514884" y="123603"/>
                </a:cubicBezTo>
                <a:cubicBezTo>
                  <a:pt x="519577" y="112674"/>
                  <a:pt x="529684" y="112674"/>
                  <a:pt x="537985" y="116318"/>
                </a:cubicBezTo>
                <a:cubicBezTo>
                  <a:pt x="575162" y="132483"/>
                  <a:pt x="613963" y="138400"/>
                  <a:pt x="652764" y="144320"/>
                </a:cubicBezTo>
                <a:cubicBezTo>
                  <a:pt x="658720" y="145230"/>
                  <a:pt x="665397" y="148191"/>
                  <a:pt x="672075" y="133164"/>
                </a:cubicBezTo>
                <a:cubicBezTo>
                  <a:pt x="599526" y="108805"/>
                  <a:pt x="530585" y="74202"/>
                  <a:pt x="456051" y="60770"/>
                </a:cubicBezTo>
                <a:cubicBezTo>
                  <a:pt x="457133" y="54397"/>
                  <a:pt x="458215" y="48022"/>
                  <a:pt x="459299" y="41649"/>
                </a:cubicBezTo>
                <a:cubicBezTo>
                  <a:pt x="517591" y="50753"/>
                  <a:pt x="575884" y="59859"/>
                  <a:pt x="649515" y="71243"/>
                </a:cubicBezTo>
                <a:cubicBezTo>
                  <a:pt x="604218" y="35045"/>
                  <a:pt x="561446" y="47111"/>
                  <a:pt x="527879" y="15013"/>
                </a:cubicBezTo>
                <a:cubicBezTo>
                  <a:pt x="534195" y="2833"/>
                  <a:pt x="541820" y="-241"/>
                  <a:pt x="549716" y="15"/>
                </a:cubicBezTo>
                <a:close/>
              </a:path>
            </a:pathLst>
          </a:custGeom>
          <a:noFill/>
          <a:extLst>
            <a:ext uri="{909E8E84-426E-40DD-AFC4-6F175D3DCCD1}">
              <a14:hiddenFill xmlns:a14="http://schemas.microsoft.com/office/drawing/2010/main">
                <a:solidFill>
                  <a:srgbClr val="FFFFFF"/>
                </a:solidFill>
              </a14:hiddenFill>
            </a:ext>
          </a:extLst>
        </p:spPr>
      </p:pic>
      <p:pic>
        <p:nvPicPr>
          <p:cNvPr id="9218" name="Picture 2" descr="Frantz Fanon - Wikipedia">
            <a:extLst>
              <a:ext uri="{FF2B5EF4-FFF2-40B4-BE49-F238E27FC236}">
                <a16:creationId xmlns:a16="http://schemas.microsoft.com/office/drawing/2014/main" id="{6E37F6A5-48FF-D3E1-2CBC-82FA1BADED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6597" b="26521"/>
          <a:stretch/>
        </p:blipFill>
        <p:spPr bwMode="auto">
          <a:xfrm>
            <a:off x="7621024" y="-5"/>
            <a:ext cx="4579876" cy="3536502"/>
          </a:xfrm>
          <a:custGeom>
            <a:avLst/>
            <a:gdLst/>
            <a:ahLst/>
            <a:cxnLst/>
            <a:rect l="l" t="t" r="r" b="b"/>
            <a:pathLst>
              <a:path w="4579876" h="3536502">
                <a:moveTo>
                  <a:pt x="457312" y="0"/>
                </a:moveTo>
                <a:lnTo>
                  <a:pt x="4579876" y="0"/>
                </a:lnTo>
                <a:lnTo>
                  <a:pt x="4579876" y="3057029"/>
                </a:lnTo>
                <a:lnTo>
                  <a:pt x="4508441" y="3086568"/>
                </a:lnTo>
                <a:cubicBezTo>
                  <a:pt x="4391572" y="3126663"/>
                  <a:pt x="4301124" y="3221848"/>
                  <a:pt x="4183947" y="3271738"/>
                </a:cubicBezTo>
                <a:cubicBezTo>
                  <a:pt x="4099090" y="3307854"/>
                  <a:pt x="4017967" y="3354374"/>
                  <a:pt x="3930625" y="3387123"/>
                </a:cubicBezTo>
                <a:cubicBezTo>
                  <a:pt x="3723932" y="3464557"/>
                  <a:pt x="3513195" y="3526689"/>
                  <a:pt x="3290337" y="3535564"/>
                </a:cubicBezTo>
                <a:cubicBezTo>
                  <a:pt x="3106332" y="3542605"/>
                  <a:pt x="1510274" y="3535872"/>
                  <a:pt x="861903" y="2528615"/>
                </a:cubicBezTo>
                <a:cubicBezTo>
                  <a:pt x="849470" y="2523717"/>
                  <a:pt x="835485" y="2510862"/>
                  <a:pt x="831133" y="2498619"/>
                </a:cubicBezTo>
                <a:cubicBezTo>
                  <a:pt x="810307" y="2441385"/>
                  <a:pt x="759333" y="2416594"/>
                  <a:pt x="713333" y="2385682"/>
                </a:cubicBezTo>
                <a:cubicBezTo>
                  <a:pt x="672925" y="2358442"/>
                  <a:pt x="630030" y="2329978"/>
                  <a:pt x="613246" y="2284067"/>
                </a:cubicBezTo>
                <a:cubicBezTo>
                  <a:pt x="591179" y="2222855"/>
                  <a:pt x="653963" y="2273050"/>
                  <a:pt x="665465" y="2249789"/>
                </a:cubicBezTo>
                <a:cubicBezTo>
                  <a:pt x="641532" y="2217960"/>
                  <a:pt x="604543" y="2188882"/>
                  <a:pt x="594908" y="2152767"/>
                </a:cubicBezTo>
                <a:cubicBezTo>
                  <a:pt x="559787" y="2022383"/>
                  <a:pt x="483946" y="1927503"/>
                  <a:pt x="370497" y="1853742"/>
                </a:cubicBezTo>
                <a:cubicBezTo>
                  <a:pt x="337861" y="1832624"/>
                  <a:pt x="316415" y="1794059"/>
                  <a:pt x="271969" y="1787940"/>
                </a:cubicBezTo>
                <a:cubicBezTo>
                  <a:pt x="173127" y="1774472"/>
                  <a:pt x="204209" y="1669186"/>
                  <a:pt x="151990" y="1622358"/>
                </a:cubicBezTo>
                <a:cubicBezTo>
                  <a:pt x="142044" y="1613481"/>
                  <a:pt x="133031" y="1596037"/>
                  <a:pt x="134895" y="1584102"/>
                </a:cubicBezTo>
                <a:cubicBezTo>
                  <a:pt x="137691" y="1566959"/>
                  <a:pt x="149504" y="1550739"/>
                  <a:pt x="159450" y="1535435"/>
                </a:cubicBezTo>
                <a:cubicBezTo>
                  <a:pt x="169708" y="1520133"/>
                  <a:pt x="185247" y="1506664"/>
                  <a:pt x="177788" y="1486465"/>
                </a:cubicBezTo>
                <a:cubicBezTo>
                  <a:pt x="174683" y="1478202"/>
                  <a:pt x="176855" y="1449432"/>
                  <a:pt x="153856" y="1472079"/>
                </a:cubicBezTo>
                <a:cubicBezTo>
                  <a:pt x="90760" y="1534212"/>
                  <a:pt x="54082" y="1475449"/>
                  <a:pt x="0" y="1447289"/>
                </a:cubicBezTo>
                <a:cubicBezTo>
                  <a:pt x="43515" y="1418212"/>
                  <a:pt x="82677" y="1397707"/>
                  <a:pt x="89205" y="1354247"/>
                </a:cubicBezTo>
                <a:cubicBezTo>
                  <a:pt x="102570" y="1264569"/>
                  <a:pt x="159758" y="1223557"/>
                  <a:pt x="246479" y="1215599"/>
                </a:cubicBezTo>
                <a:cubicBezTo>
                  <a:pt x="214465" y="1128983"/>
                  <a:pt x="214465" y="1128983"/>
                  <a:pt x="317968" y="1117045"/>
                </a:cubicBezTo>
                <a:cubicBezTo>
                  <a:pt x="278183" y="1061955"/>
                  <a:pt x="278183" y="1047876"/>
                  <a:pt x="326362" y="1028900"/>
                </a:cubicBezTo>
                <a:cubicBezTo>
                  <a:pt x="372673" y="1010841"/>
                  <a:pt x="423957" y="1004720"/>
                  <a:pt x="466852" y="976870"/>
                </a:cubicBezTo>
                <a:cubicBezTo>
                  <a:pt x="427377" y="906475"/>
                  <a:pt x="416188" y="824756"/>
                  <a:pt x="334754" y="790475"/>
                </a:cubicBezTo>
                <a:cubicBezTo>
                  <a:pt x="322010" y="785272"/>
                  <a:pt x="313307" y="764154"/>
                  <a:pt x="321386" y="751912"/>
                </a:cubicBezTo>
                <a:cubicBezTo>
                  <a:pt x="350915" y="707534"/>
                  <a:pt x="308644" y="623365"/>
                  <a:pt x="400645" y="613877"/>
                </a:cubicBezTo>
                <a:cubicBezTo>
                  <a:pt x="412147" y="612959"/>
                  <a:pt x="422716" y="603776"/>
                  <a:pt x="413701" y="591839"/>
                </a:cubicBezTo>
                <a:cubicBezTo>
                  <a:pt x="382618" y="550216"/>
                  <a:pt x="420228" y="552969"/>
                  <a:pt x="442917" y="547767"/>
                </a:cubicBezTo>
                <a:cubicBezTo>
                  <a:pt x="470271" y="541341"/>
                  <a:pt x="501353" y="559703"/>
                  <a:pt x="526840" y="537055"/>
                </a:cubicBezTo>
                <a:cubicBezTo>
                  <a:pt x="520932" y="513181"/>
                  <a:pt x="498866" y="513487"/>
                  <a:pt x="483325" y="505836"/>
                </a:cubicBezTo>
                <a:cubicBezTo>
                  <a:pt x="437946" y="483799"/>
                  <a:pt x="400956" y="457479"/>
                  <a:pt x="398780" y="400243"/>
                </a:cubicBezTo>
                <a:cubicBezTo>
                  <a:pt x="397229" y="354028"/>
                  <a:pt x="392255" y="313323"/>
                  <a:pt x="455041" y="299242"/>
                </a:cubicBezTo>
                <a:cubicBezTo>
                  <a:pt x="481149" y="293426"/>
                  <a:pt x="473687" y="260067"/>
                  <a:pt x="458769" y="243538"/>
                </a:cubicBezTo>
                <a:cubicBezTo>
                  <a:pt x="432038" y="214157"/>
                  <a:pt x="409972" y="174981"/>
                  <a:pt x="363969" y="172227"/>
                </a:cubicBezTo>
                <a:cubicBezTo>
                  <a:pt x="335995" y="170391"/>
                  <a:pt x="314549" y="158146"/>
                  <a:pt x="292481" y="144069"/>
                </a:cubicBezTo>
                <a:cubicBezTo>
                  <a:pt x="276630" y="133966"/>
                  <a:pt x="257670" y="125398"/>
                  <a:pt x="259534" y="103668"/>
                </a:cubicBezTo>
                <a:cubicBezTo>
                  <a:pt x="261399" y="82855"/>
                  <a:pt x="279736" y="74286"/>
                  <a:pt x="298387" y="70001"/>
                </a:cubicBezTo>
                <a:cubicBezTo>
                  <a:pt x="345011" y="59672"/>
                  <a:pt x="389535" y="45726"/>
                  <a:pt x="430782" y="19902"/>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483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523EC250-A143-58C2-3F24-0A601D32BE7F}"/>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9" name="Straight Connector 18">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A761A7F-71F0-2035-EB25-5359D1FEA9F2}"/>
              </a:ext>
            </a:extLst>
          </p:cNvPr>
          <p:cNvSpPr>
            <a:spLocks noGrp="1"/>
          </p:cNvSpPr>
          <p:nvPr>
            <p:ph idx="1"/>
          </p:nvPr>
        </p:nvSpPr>
        <p:spPr>
          <a:xfrm>
            <a:off x="838200" y="2026340"/>
            <a:ext cx="9961133" cy="4367605"/>
          </a:xfrm>
        </p:spPr>
        <p:txBody>
          <a:bodyPr>
            <a:noAutofit/>
          </a:bodyPr>
          <a:lstStyle/>
          <a:p>
            <a:pPr>
              <a:spcAft>
                <a:spcPts val="800"/>
              </a:spcAft>
            </a:pP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Fanon, </a:t>
            </a:r>
            <a:r>
              <a:rPr lang="en-GB" sz="2000" i="1"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Wretched of the Earth:</a:t>
            </a: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 “For Europe, for ourselves and for humanity, comrades, we must turn over a new leaf, we must work out new concepts, and try to set afoot a new man.” </a:t>
            </a:r>
          </a:p>
          <a:p>
            <a:pPr>
              <a:spcAft>
                <a:spcPts val="800"/>
              </a:spcAft>
            </a:pPr>
            <a:r>
              <a:rPr lang="en-GB" sz="2000" kern="100" dirty="0" err="1">
                <a:solidFill>
                  <a:schemeClr val="bg1"/>
                </a:solidFill>
                <a:effectLst/>
                <a:latin typeface="Calibri" panose="020F0502020204030204" pitchFamily="34" charset="0"/>
                <a:ea typeface="Aptos" panose="020B0004020202020204" pitchFamily="34" charset="0"/>
                <a:cs typeface="Calibri" panose="020F0502020204030204" pitchFamily="34" charset="0"/>
              </a:rPr>
              <a:t>Césaire</a:t>
            </a: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 </a:t>
            </a:r>
            <a:r>
              <a:rPr lang="en-GB" sz="2000" i="1"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Discourse on Colonialism:</a:t>
            </a: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 “at the very time when it most often mouths the word, the West has never been further from being able to live a true humanism-a humanism made to the measure of the world.”  </a:t>
            </a:r>
          </a:p>
          <a:p>
            <a:pPr>
              <a:spcAft>
                <a:spcPts val="800"/>
              </a:spcAft>
            </a:pP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Wynter, “Unsettling the Coloniality of Being”: the necessity of abolishing the “ongoing collective production of our present </a:t>
            </a:r>
            <a:r>
              <a:rPr lang="en-GB" sz="2000" kern="100" dirty="0" err="1">
                <a:solidFill>
                  <a:schemeClr val="bg1"/>
                </a:solidFill>
                <a:effectLst/>
                <a:latin typeface="Calibri" panose="020F0502020204030204" pitchFamily="34" charset="0"/>
                <a:ea typeface="Aptos" panose="020B0004020202020204" pitchFamily="34" charset="0"/>
                <a:cs typeface="Calibri" panose="020F0502020204030204" pitchFamily="34" charset="0"/>
              </a:rPr>
              <a:t>ethnoclass</a:t>
            </a: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 mode of being human, Man: above all, its overrepresentation of its well-being as that of the human species as a whole, rather than as it is </a:t>
            </a:r>
            <a:r>
              <a:rPr lang="en-GB" sz="2000" kern="100" dirty="0" err="1">
                <a:solidFill>
                  <a:schemeClr val="bg1"/>
                </a:solidFill>
                <a:effectLst/>
                <a:latin typeface="Calibri" panose="020F0502020204030204" pitchFamily="34" charset="0"/>
                <a:ea typeface="Aptos" panose="020B0004020202020204" pitchFamily="34" charset="0"/>
                <a:cs typeface="Calibri" panose="020F0502020204030204" pitchFamily="34" charset="0"/>
              </a:rPr>
              <a:t>verdically</a:t>
            </a: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 that of the Western and westernized (or conversely) global middle classes”.</a:t>
            </a:r>
          </a:p>
          <a:p>
            <a:pPr>
              <a:spcAft>
                <a:spcPts val="800"/>
              </a:spcAft>
            </a:pPr>
            <a:r>
              <a:rPr lang="en-GB" sz="20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rPr>
              <a:t>Wynter, “Black Metamorphosis”: “It is the natives, all the wretched of the earth, who, breaking out of their reservation, are now called upon to reinvent the very concept of the human, through a restructuring of the world system created by the discovery and conquest of the New World by the West” (249-50).</a:t>
            </a:r>
          </a:p>
          <a:p>
            <a:endParaRPr lang="en-GB" sz="2000" dirty="0">
              <a:solidFill>
                <a:schemeClr val="bg1"/>
              </a:solidFill>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01760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DAD77EB-7607-FBD0-7FF1-5FA4FADCF31B}"/>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8F29B97-E96B-3220-0942-574CB8BC8F73}"/>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Audre Lorde, “Uses of the Erotic”:</a:t>
            </a:r>
          </a:p>
          <a:p>
            <a:r>
              <a:rPr lang="en-GB" sz="2000" dirty="0">
                <a:solidFill>
                  <a:schemeClr val="bg1"/>
                </a:solidFill>
              </a:rPr>
              <a:t>“There are many kinds of power, used and unused, acknowledged or otherwise. The erotic is a resource within each of us that lies in a deeply female and spiritual plane, firmly rooted in the power of our unexpressed or unrecognized feeling. In order to perpetuate itself, every oppression must corrupt or distort those various sources of power within the culture of the oppressed that can provide energy for change.”</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922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94128E3B-4428-CBCD-86ED-A9EED690ACB7}"/>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03B97B0-11D6-B1D1-7F31-A3BD1F5CA647}"/>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Lorde: “The principal horror of any system which deﬁnes the good in terms of proﬁt rather than in terms of human need, or which deﬁnes human need to the exclusion of the psychic and emotional components of that need – the principal horror of such a system, is that it robs our work of its erotic value, its erotic power and life appeal.”</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380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A6180-54D6-431C-9696-E0D02D65EDFE}"/>
              </a:ext>
            </a:extLst>
          </p:cNvPr>
          <p:cNvSpPr>
            <a:spLocks noGrp="1"/>
          </p:cNvSpPr>
          <p:nvPr>
            <p:ph type="title"/>
          </p:nvPr>
        </p:nvSpPr>
        <p:spPr>
          <a:xfrm>
            <a:off x="838200" y="4440602"/>
            <a:ext cx="3093720" cy="1645920"/>
          </a:xfrm>
        </p:spPr>
        <p:txBody>
          <a:bodyPr>
            <a:normAutofit/>
          </a:bodyPr>
          <a:lstStyle/>
          <a:p>
            <a:endParaRPr lang="en-GB" sz="2600"/>
          </a:p>
        </p:txBody>
      </p:sp>
      <p:pic>
        <p:nvPicPr>
          <p:cNvPr id="2050" name="Picture 2" descr="The Best of All Possible Worlds: Karen Lord: Amazon.co.uk: Lord, Karen:  9781780871684: Books">
            <a:extLst>
              <a:ext uri="{FF2B5EF4-FFF2-40B4-BE49-F238E27FC236}">
                <a16:creationId xmlns:a16="http://schemas.microsoft.com/office/drawing/2014/main" id="{2843CAFA-6478-4F0F-8EC1-E94134E12CD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003" b="7686"/>
          <a:stretch/>
        </p:blipFill>
        <p:spPr bwMode="auto">
          <a:xfrm>
            <a:off x="20" y="-13"/>
            <a:ext cx="2628880" cy="34385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emsigns (®Evolution, #1) by Stephanie Saulter">
            <a:extLst>
              <a:ext uri="{FF2B5EF4-FFF2-40B4-BE49-F238E27FC236}">
                <a16:creationId xmlns:a16="http://schemas.microsoft.com/office/drawing/2014/main" id="{B7F9BA27-3847-4C62-8020-F8BBDC2A91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56" r="3" b="6009"/>
          <a:stretch/>
        </p:blipFill>
        <p:spPr bwMode="auto">
          <a:xfrm>
            <a:off x="3077487" y="9"/>
            <a:ext cx="2628880" cy="343856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Queen of the Conquered: 1 (Islands of Blood and Storm): Amazon.co.uk:  Callender, Kacen: 9780316454933: Books">
            <a:extLst>
              <a:ext uri="{FF2B5EF4-FFF2-40B4-BE49-F238E27FC236}">
                <a16:creationId xmlns:a16="http://schemas.microsoft.com/office/drawing/2014/main" id="{46358D59-9D62-4FE3-9FC8-534D8262B67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335" r="-3" b="4582"/>
          <a:stretch/>
        </p:blipFill>
        <p:spPr bwMode="auto">
          <a:xfrm>
            <a:off x="6174474" y="13"/>
            <a:ext cx="2409311" cy="34385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Lesson: Amazon.co.uk: Turnbull, Cadwell: 9781538584644: Books">
            <a:extLst>
              <a:ext uri="{FF2B5EF4-FFF2-40B4-BE49-F238E27FC236}">
                <a16:creationId xmlns:a16="http://schemas.microsoft.com/office/drawing/2014/main" id="{4CCF5ED1-CAD3-4F96-8F18-22231837561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2755" r="1" b="1966"/>
          <a:stretch/>
        </p:blipFill>
        <p:spPr bwMode="auto">
          <a:xfrm>
            <a:off x="9256776" y="-9"/>
            <a:ext cx="2361586" cy="357448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B3A665E-BE10-4865-AF6D-4ECA24665B02}"/>
              </a:ext>
            </a:extLst>
          </p:cNvPr>
          <p:cNvSpPr>
            <a:spLocks noGrp="1"/>
          </p:cNvSpPr>
          <p:nvPr>
            <p:ph idx="1"/>
          </p:nvPr>
        </p:nvSpPr>
        <p:spPr>
          <a:xfrm>
            <a:off x="4380266" y="4440602"/>
            <a:ext cx="7104188" cy="1645920"/>
          </a:xfrm>
        </p:spPr>
        <p:txBody>
          <a:bodyPr anchor="ctr">
            <a:normAutofit/>
          </a:bodyPr>
          <a:lstStyle/>
          <a:p>
            <a:endParaRPr lang="en-GB" sz="1800" b="1" dirty="0"/>
          </a:p>
        </p:txBody>
      </p:sp>
      <p:pic>
        <p:nvPicPr>
          <p:cNvPr id="4" name="Picture 2" descr="Tentacle: Winner of the 2017 Grand Prize of the Association of Caribbean  Writers: Amazon.co.uk: Indiana, Rita: 9781911508342: Books">
            <a:extLst>
              <a:ext uri="{FF2B5EF4-FFF2-40B4-BE49-F238E27FC236}">
                <a16:creationId xmlns:a16="http://schemas.microsoft.com/office/drawing/2014/main" id="{91835AD6-3D95-FBBD-0ADD-E6AC528087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3574472"/>
            <a:ext cx="2628880" cy="33191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The New Moon's Arms: Amazon.co.uk: Hopkinson, Nalo: 9780446581974: Books">
            <a:extLst>
              <a:ext uri="{FF2B5EF4-FFF2-40B4-BE49-F238E27FC236}">
                <a16:creationId xmlns:a16="http://schemas.microsoft.com/office/drawing/2014/main" id="{67F8CF9A-745E-847A-0DBE-45C356DDEDA5}"/>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3077487" y="3574472"/>
            <a:ext cx="2628880" cy="32835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he African Origins of UFOs (Salt Modern Fiction): Amazon.co.uk: Joseph,  Anthony, Ramey, Lauri: 9781844712724: Books">
            <a:extLst>
              <a:ext uri="{FF2B5EF4-FFF2-40B4-BE49-F238E27FC236}">
                <a16:creationId xmlns:a16="http://schemas.microsoft.com/office/drawing/2014/main" id="{39CF6475-7C00-26B8-8AE3-6072457D7FEC}"/>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174474" y="3528007"/>
            <a:ext cx="2409311" cy="33656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aylight Come: Amazon.co.uk: Diana McCaulay: 9781845234706: Books">
            <a:extLst>
              <a:ext uri="{FF2B5EF4-FFF2-40B4-BE49-F238E27FC236}">
                <a16:creationId xmlns:a16="http://schemas.microsoft.com/office/drawing/2014/main" id="{7495CA91-FA87-2E63-8795-159CB53A51F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3678"/>
          <a:stretch/>
        </p:blipFill>
        <p:spPr bwMode="auto">
          <a:xfrm>
            <a:off x="9251962" y="3616027"/>
            <a:ext cx="2362271" cy="349480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088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A32B9F5C-A788-FF54-EDB2-A2961C1383E1}"/>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E00159F-261E-EBCF-CDBC-75DC9F74012F}"/>
              </a:ext>
            </a:extLst>
          </p:cNvPr>
          <p:cNvSpPr>
            <a:spLocks noGrp="1"/>
          </p:cNvSpPr>
          <p:nvPr>
            <p:ph idx="1"/>
          </p:nvPr>
        </p:nvSpPr>
        <p:spPr>
          <a:xfrm>
            <a:off x="1336430" y="2141534"/>
            <a:ext cx="9646417" cy="4289410"/>
          </a:xfrm>
        </p:spPr>
        <p:txBody>
          <a:bodyPr>
            <a:normAutofit/>
          </a:bodyPr>
          <a:lstStyle/>
          <a:p>
            <a:pPr>
              <a:spcAft>
                <a:spcPts val="1000"/>
              </a:spcAft>
            </a:pPr>
            <a:r>
              <a:rPr lang="en-GB" sz="1800" b="1" dirty="0">
                <a:solidFill>
                  <a:schemeClr val="bg1"/>
                </a:solidFill>
                <a:effectLst/>
                <a:ea typeface="Calibri" panose="020F0502020204030204" pitchFamily="34" charset="0"/>
                <a:cs typeface="Times New Roman" panose="02020603050405020304" pitchFamily="18" charset="0"/>
              </a:rPr>
              <a:t>“Afrofuturism therefore stages a series of enigmatic returns to the constitutive trauma of slavery in the light of science fiction. [. . .] [S]</a:t>
            </a:r>
            <a:r>
              <a:rPr lang="en-GB" sz="1800" b="1" dirty="0" err="1">
                <a:solidFill>
                  <a:schemeClr val="bg1"/>
                </a:solidFill>
                <a:effectLst/>
                <a:ea typeface="Calibri" panose="020F0502020204030204" pitchFamily="34" charset="0"/>
                <a:cs typeface="Times New Roman" panose="02020603050405020304" pitchFamily="18" charset="0"/>
              </a:rPr>
              <a:t>lavery</a:t>
            </a:r>
            <a:r>
              <a:rPr lang="en-GB" sz="1800" b="1" dirty="0">
                <a:solidFill>
                  <a:schemeClr val="bg1"/>
                </a:solidFill>
                <a:effectLst/>
                <a:ea typeface="Calibri" panose="020F0502020204030204" pitchFamily="34" charset="0"/>
                <a:cs typeface="Times New Roman" panose="02020603050405020304" pitchFamily="18" charset="0"/>
              </a:rPr>
              <a:t> functioned as an apocalypse experienced as equivalent to alien abduction” (Kodwo Eshun, “Further Considerations of Afrofuturism,” CR: The New Centennial Review 3, no. 2 (2003): 301)</a:t>
            </a:r>
          </a:p>
          <a:p>
            <a:pPr>
              <a:spcAft>
                <a:spcPts val="1000"/>
              </a:spcAft>
            </a:pPr>
            <a:r>
              <a:rPr lang="en-GB" sz="1800" b="1" dirty="0">
                <a:solidFill>
                  <a:schemeClr val="bg1"/>
                </a:solidFill>
                <a:effectLst/>
                <a:ea typeface="Calibri" panose="020F0502020204030204" pitchFamily="34" charset="0"/>
                <a:cs typeface="Times New Roman" panose="02020603050405020304" pitchFamily="18" charset="0"/>
              </a:rPr>
              <a:t>“The ships landed long ago: they already laid waste whole societies, abducted and genetically altered swathes of citizenry. . . . Africa and America—and so by extension Europe and Asia—are already in their various ways Alien Nation.” (Mark Sinker, “Loving the Alien”, 1992)</a:t>
            </a:r>
          </a:p>
          <a:p>
            <a:pPr>
              <a:spcAft>
                <a:spcPts val="1000"/>
              </a:spcAft>
            </a:pPr>
            <a:r>
              <a:rPr lang="en-GB" sz="1800" b="1" dirty="0">
                <a:solidFill>
                  <a:schemeClr val="bg1"/>
                </a:solidFill>
                <a:effectLst/>
                <a:ea typeface="Calibri" panose="020F0502020204030204" pitchFamily="34" charset="0"/>
                <a:cs typeface="Times New Roman" panose="02020603050405020304" pitchFamily="18" charset="0"/>
              </a:rPr>
              <a:t>“</a:t>
            </a:r>
            <a:r>
              <a:rPr lang="en-GB" sz="1800" b="1" dirty="0" err="1">
                <a:solidFill>
                  <a:schemeClr val="bg1"/>
                </a:solidFill>
                <a:effectLst/>
                <a:ea typeface="Calibri" panose="020F0502020204030204" pitchFamily="34" charset="0"/>
                <a:cs typeface="Times New Roman" panose="02020603050405020304" pitchFamily="18" charset="0"/>
              </a:rPr>
              <a:t>extraterrestriality</a:t>
            </a:r>
            <a:r>
              <a:rPr lang="en-GB" sz="1800" b="1" dirty="0">
                <a:solidFill>
                  <a:schemeClr val="bg1"/>
                </a:solidFill>
                <a:effectLst/>
                <a:ea typeface="Calibri" panose="020F0502020204030204" pitchFamily="34" charset="0"/>
                <a:cs typeface="Times New Roman" panose="02020603050405020304" pitchFamily="18" charset="0"/>
              </a:rPr>
              <a:t> as a hyperbolic trope to explore the historical terms, the everyday implications of forcibly imposed dislocation, and the constitution of Black Atlantic subjectivities.” [But it can also be] “characterized as a programme for recovering the histories of counter-futures created in a century hostile to Afrodiasporic projection” (Eshun, 299, 301).</a:t>
            </a:r>
          </a:p>
          <a:p>
            <a:endParaRPr lang="en-GB" sz="16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307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4DD50-793B-E453-C1FB-08DC91D65BAF}"/>
              </a:ext>
            </a:extLst>
          </p:cNvPr>
          <p:cNvSpPr>
            <a:spLocks noGrp="1"/>
          </p:cNvSpPr>
          <p:nvPr>
            <p:ph type="title"/>
          </p:nvPr>
        </p:nvSpPr>
        <p:spPr/>
        <p:txBody>
          <a:bodyPr/>
          <a:lstStyle/>
          <a:p>
            <a:endParaRPr lang="en-GB"/>
          </a:p>
        </p:txBody>
      </p:sp>
      <p:sp>
        <p:nvSpPr>
          <p:cNvPr id="4" name="Content Placeholder 3">
            <a:extLst>
              <a:ext uri="{FF2B5EF4-FFF2-40B4-BE49-F238E27FC236}">
                <a16:creationId xmlns:a16="http://schemas.microsoft.com/office/drawing/2014/main" id="{9614ADE6-F894-137E-66C5-57C0E908A571}"/>
              </a:ext>
            </a:extLst>
          </p:cNvPr>
          <p:cNvSpPr>
            <a:spLocks noGrp="1"/>
          </p:cNvSpPr>
          <p:nvPr>
            <p:ph idx="1"/>
          </p:nvPr>
        </p:nvSpPr>
        <p:spPr/>
        <p:txBody>
          <a:bodyPr/>
          <a:lstStyle/>
          <a:p>
            <a:endParaRPr lang="en-GB"/>
          </a:p>
        </p:txBody>
      </p:sp>
      <p:pic>
        <p:nvPicPr>
          <p:cNvPr id="2052" name="Picture 4" descr="Jeanne Duval ...">
            <a:extLst>
              <a:ext uri="{FF2B5EF4-FFF2-40B4-BE49-F238E27FC236}">
                <a16:creationId xmlns:a16="http://schemas.microsoft.com/office/drawing/2014/main" id="{CFE80E4A-3306-C731-139E-D8D90AACBF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74" y="365125"/>
            <a:ext cx="3193594" cy="407624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Jeanne Duval - Wikipedia">
            <a:extLst>
              <a:ext uri="{FF2B5EF4-FFF2-40B4-BE49-F238E27FC236}">
                <a16:creationId xmlns:a16="http://schemas.microsoft.com/office/drawing/2014/main" id="{5EC264F9-9A3B-C815-9E00-A4239924B0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499" y="2080305"/>
            <a:ext cx="4335421" cy="356686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harles Baudelaire - Wikipedia">
            <a:extLst>
              <a:ext uri="{FF2B5EF4-FFF2-40B4-BE49-F238E27FC236}">
                <a16:creationId xmlns:a16="http://schemas.microsoft.com/office/drawing/2014/main" id="{A2743481-1250-B512-9F0D-76A8B38854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20280" y="2982476"/>
            <a:ext cx="2830848" cy="3566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926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1" name="Rectangle 3080">
            <a:extLst>
              <a:ext uri="{FF2B5EF4-FFF2-40B4-BE49-F238E27FC236}">
                <a16:creationId xmlns:a16="http://schemas.microsoft.com/office/drawing/2014/main" id="{55C01129-3453-464D-A870-ED71C6E89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9D2781A6-5C82-4764-B489-F9A599C0A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8833" y="685800"/>
            <a:ext cx="5004061" cy="5486400"/>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8A56A9E-0754-C082-E32E-A9C04F8242AB}"/>
              </a:ext>
            </a:extLst>
          </p:cNvPr>
          <p:cNvSpPr>
            <a:spLocks noGrp="1"/>
          </p:cNvSpPr>
          <p:nvPr>
            <p:ph type="title"/>
          </p:nvPr>
        </p:nvSpPr>
        <p:spPr>
          <a:xfrm>
            <a:off x="4086447" y="1084521"/>
            <a:ext cx="4019107" cy="1361347"/>
          </a:xfrm>
        </p:spPr>
        <p:txBody>
          <a:bodyPr anchor="b">
            <a:normAutofit/>
          </a:bodyPr>
          <a:lstStyle/>
          <a:p>
            <a:pPr algn="ctr"/>
            <a:endParaRPr lang="en-GB" sz="2800">
              <a:solidFill>
                <a:schemeClr val="bg1">
                  <a:alpha val="60000"/>
                </a:schemeClr>
              </a:solidFill>
            </a:endParaRPr>
          </a:p>
        </p:txBody>
      </p:sp>
      <p:pic>
        <p:nvPicPr>
          <p:cNvPr id="3074" name="Picture 2" descr="Mary of Egypt - Wikipedia">
            <a:extLst>
              <a:ext uri="{FF2B5EF4-FFF2-40B4-BE49-F238E27FC236}">
                <a16:creationId xmlns:a16="http://schemas.microsoft.com/office/drawing/2014/main" id="{D9C9D0FF-08B9-BE5D-77C6-DFEFF54C1B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7017" r="19885" b="1"/>
          <a:stretch/>
        </p:blipFill>
        <p:spPr bwMode="auto">
          <a:xfrm>
            <a:off x="680483" y="685795"/>
            <a:ext cx="2931299" cy="5486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232AA05-B3B3-2277-21B9-7CA0B35D28A0}"/>
              </a:ext>
            </a:extLst>
          </p:cNvPr>
          <p:cNvSpPr>
            <a:spLocks noGrp="1"/>
          </p:cNvSpPr>
          <p:nvPr>
            <p:ph idx="1"/>
          </p:nvPr>
        </p:nvSpPr>
        <p:spPr>
          <a:xfrm>
            <a:off x="4107712" y="2732739"/>
            <a:ext cx="3976577" cy="3083270"/>
          </a:xfrm>
        </p:spPr>
        <p:txBody>
          <a:bodyPr anchor="t">
            <a:normAutofit/>
          </a:bodyPr>
          <a:lstStyle/>
          <a:p>
            <a:pPr marL="0" indent="0">
              <a:buNone/>
            </a:pPr>
            <a:r>
              <a:rPr lang="en-GB" sz="2000" dirty="0">
                <a:solidFill>
                  <a:schemeClr val="bg1"/>
                </a:solidFill>
              </a:rPr>
              <a:t>“How are we going to pay our way to Uncle Lev’s?”</a:t>
            </a:r>
          </a:p>
          <a:p>
            <a:pPr marL="0" indent="0">
              <a:buNone/>
            </a:pPr>
            <a:r>
              <a:rPr lang="en-GB" sz="2000" dirty="0">
                <a:solidFill>
                  <a:schemeClr val="bg1"/>
                </a:solidFill>
              </a:rPr>
              <a:t>“the way we know best [. . .], on our backs” (389) </a:t>
            </a:r>
          </a:p>
        </p:txBody>
      </p:sp>
      <p:pic>
        <p:nvPicPr>
          <p:cNvPr id="3076" name="Picture 4" descr="Saint Mary of Egypt – St. John the ...">
            <a:extLst>
              <a:ext uri="{FF2B5EF4-FFF2-40B4-BE49-F238E27FC236}">
                <a16:creationId xmlns:a16="http://schemas.microsoft.com/office/drawing/2014/main" id="{68E2ACFA-DEC8-B834-AFD5-E1DBCEF12A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389" r="13346" b="-2"/>
          <a:stretch/>
        </p:blipFill>
        <p:spPr bwMode="auto">
          <a:xfrm>
            <a:off x="8606117" y="685805"/>
            <a:ext cx="2905400" cy="548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249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1" name="Rectangle 4110">
            <a:extLst>
              <a:ext uri="{FF2B5EF4-FFF2-40B4-BE49-F238E27FC236}">
                <a16:creationId xmlns:a16="http://schemas.microsoft.com/office/drawing/2014/main" id="{620FDFD2-19AF-4124-A49A-BAC0929B1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CDD07D-9430-7F37-93A9-3F3DDEE05BB6}"/>
              </a:ext>
            </a:extLst>
          </p:cNvPr>
          <p:cNvSpPr>
            <a:spLocks noGrp="1"/>
          </p:cNvSpPr>
          <p:nvPr>
            <p:ph type="title"/>
          </p:nvPr>
        </p:nvSpPr>
        <p:spPr>
          <a:xfrm>
            <a:off x="6981825" y="1641752"/>
            <a:ext cx="4391024" cy="1323439"/>
          </a:xfrm>
        </p:spPr>
        <p:txBody>
          <a:bodyPr anchor="t">
            <a:normAutofit/>
          </a:bodyPr>
          <a:lstStyle/>
          <a:p>
            <a:endParaRPr lang="en-GB" sz="4000">
              <a:solidFill>
                <a:schemeClr val="bg1"/>
              </a:solidFill>
            </a:endParaRPr>
          </a:p>
        </p:txBody>
      </p:sp>
      <p:pic>
        <p:nvPicPr>
          <p:cNvPr id="4100" name="Picture 4" descr="_20160816_181535">
            <a:extLst>
              <a:ext uri="{FF2B5EF4-FFF2-40B4-BE49-F238E27FC236}">
                <a16:creationId xmlns:a16="http://schemas.microsoft.com/office/drawing/2014/main" id="{EF5DE208-6C46-37D9-B822-A31044D644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 b="518"/>
          <a:stretch/>
        </p:blipFill>
        <p:spPr bwMode="auto">
          <a:xfrm>
            <a:off x="20" y="10"/>
            <a:ext cx="5983982" cy="3333738"/>
          </a:xfrm>
          <a:custGeom>
            <a:avLst/>
            <a:gdLst/>
            <a:ahLst/>
            <a:cxnLst/>
            <a:rect l="l" t="t" r="r" b="b"/>
            <a:pathLst>
              <a:path w="5984002" h="3333748">
                <a:moveTo>
                  <a:pt x="0" y="0"/>
                </a:moveTo>
                <a:lnTo>
                  <a:pt x="5984002" y="0"/>
                </a:lnTo>
                <a:lnTo>
                  <a:pt x="5984002" y="3207466"/>
                </a:lnTo>
                <a:lnTo>
                  <a:pt x="5974632" y="3224222"/>
                </a:lnTo>
                <a:cubicBezTo>
                  <a:pt x="5971874" y="3232240"/>
                  <a:pt x="5969769" y="3240871"/>
                  <a:pt x="5966960" y="3248619"/>
                </a:cubicBezTo>
                <a:cubicBezTo>
                  <a:pt x="5960339" y="3266468"/>
                  <a:pt x="5963751" y="3279610"/>
                  <a:pt x="5983007" y="3289222"/>
                </a:cubicBezTo>
                <a:lnTo>
                  <a:pt x="5984002" y="3290152"/>
                </a:lnTo>
                <a:lnTo>
                  <a:pt x="5984002" y="3333748"/>
                </a:lnTo>
                <a:lnTo>
                  <a:pt x="0" y="3333748"/>
                </a:lnTo>
                <a:close/>
              </a:path>
            </a:pathLst>
          </a:custGeom>
          <a:noFill/>
          <a:extLst>
            <a:ext uri="{909E8E84-426E-40DD-AFC4-6F175D3DCCD1}">
              <a14:hiddenFill xmlns:a14="http://schemas.microsoft.com/office/drawing/2010/main">
                <a:solidFill>
                  <a:srgbClr val="FFFFFF"/>
                </a:solidFill>
              </a14:hiddenFill>
            </a:ext>
          </a:extLst>
        </p:spPr>
      </p:pic>
      <p:pic>
        <p:nvPicPr>
          <p:cNvPr id="4098" name="Picture 2" descr="Rosalie9">
            <a:extLst>
              <a:ext uri="{FF2B5EF4-FFF2-40B4-BE49-F238E27FC236}">
                <a16:creationId xmlns:a16="http://schemas.microsoft.com/office/drawing/2014/main" id="{0DA530AA-8155-900A-DAC8-83AFBDEE66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533" r="6893" b="-4"/>
          <a:stretch/>
        </p:blipFill>
        <p:spPr bwMode="auto">
          <a:xfrm>
            <a:off x="20" y="3524255"/>
            <a:ext cx="2952729" cy="3333749"/>
          </a:xfrm>
          <a:custGeom>
            <a:avLst/>
            <a:gdLst/>
            <a:ahLst/>
            <a:cxnLst/>
            <a:rect l="l" t="t" r="r" b="b"/>
            <a:pathLst>
              <a:path w="2952749" h="3333749">
                <a:moveTo>
                  <a:pt x="0" y="0"/>
                </a:moveTo>
                <a:lnTo>
                  <a:pt x="2952749" y="0"/>
                </a:lnTo>
                <a:lnTo>
                  <a:pt x="2952749" y="3333749"/>
                </a:lnTo>
                <a:lnTo>
                  <a:pt x="0" y="3333749"/>
                </a:lnTo>
                <a:close/>
              </a:path>
            </a:pathLst>
          </a:custGeom>
          <a:noFill/>
          <a:extLst>
            <a:ext uri="{909E8E84-426E-40DD-AFC4-6F175D3DCCD1}">
              <a14:hiddenFill xmlns:a14="http://schemas.microsoft.com/office/drawing/2010/main">
                <a:solidFill>
                  <a:srgbClr val="FFFFFF"/>
                </a:solidFill>
              </a14:hiddenFill>
            </a:ext>
          </a:extLst>
        </p:spPr>
      </p:pic>
      <p:pic>
        <p:nvPicPr>
          <p:cNvPr id="4106" name="Picture 10" descr="Profile) The Black Messiah: Makandal, First Imam of the New World – Sapelo  Square | Sapelo Square">
            <a:extLst>
              <a:ext uri="{FF2B5EF4-FFF2-40B4-BE49-F238E27FC236}">
                <a16:creationId xmlns:a16="http://schemas.microsoft.com/office/drawing/2014/main" id="{5DC8A213-86E2-6CC3-2955-7BC98C2B7A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1" b="3733"/>
          <a:stretch/>
        </p:blipFill>
        <p:spPr bwMode="auto">
          <a:xfrm>
            <a:off x="3143249" y="3524256"/>
            <a:ext cx="2660651" cy="3333744"/>
          </a:xfrm>
          <a:custGeom>
            <a:avLst/>
            <a:gdLst/>
            <a:ahLst/>
            <a:cxnLst/>
            <a:rect l="l" t="t" r="r" b="b"/>
            <a:pathLst>
              <a:path w="2660651" h="3333744">
                <a:moveTo>
                  <a:pt x="0" y="0"/>
                </a:moveTo>
                <a:lnTo>
                  <a:pt x="2660651" y="0"/>
                </a:lnTo>
                <a:lnTo>
                  <a:pt x="2660651" y="3333744"/>
                </a:lnTo>
                <a:lnTo>
                  <a:pt x="0" y="3333744"/>
                </a:lnTo>
                <a:close/>
              </a:path>
            </a:pathLst>
          </a:custGeom>
          <a:noFill/>
          <a:extLst>
            <a:ext uri="{909E8E84-426E-40DD-AFC4-6F175D3DCCD1}">
              <a14:hiddenFill xmlns:a14="http://schemas.microsoft.com/office/drawing/2010/main">
                <a:solidFill>
                  <a:srgbClr val="FFFFFF"/>
                </a:solidFill>
              </a14:hiddenFill>
            </a:ext>
          </a:extLst>
        </p:spPr>
      </p:pic>
      <p:grpSp>
        <p:nvGrpSpPr>
          <p:cNvPr id="4113" name="Group 4112">
            <a:extLst>
              <a:ext uri="{FF2B5EF4-FFF2-40B4-BE49-F238E27FC236}">
                <a16:creationId xmlns:a16="http://schemas.microsoft.com/office/drawing/2014/main" id="{7F6F6FC6-9A5F-4E14-8105-15D94914A7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70" y="544"/>
            <a:ext cx="874716" cy="6857455"/>
            <a:chOff x="5395370" y="544"/>
            <a:chExt cx="874716" cy="6857455"/>
          </a:xfrm>
        </p:grpSpPr>
        <p:sp>
          <p:nvSpPr>
            <p:cNvPr id="4114" name="Freeform: Shape 4113">
              <a:extLst>
                <a:ext uri="{FF2B5EF4-FFF2-40B4-BE49-F238E27FC236}">
                  <a16:creationId xmlns:a16="http://schemas.microsoft.com/office/drawing/2014/main" id="{2DCFA6DA-C89C-4BD9-A659-4E35D789BF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15" name="Freeform: Shape 4114">
              <a:extLst>
                <a:ext uri="{FF2B5EF4-FFF2-40B4-BE49-F238E27FC236}">
                  <a16:creationId xmlns:a16="http://schemas.microsoft.com/office/drawing/2014/main" id="{868AC5BD-C02C-4D96-813D-3C9ABB388E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5">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0D76E832-FF75-3B56-DAAF-D629044FAE85}"/>
              </a:ext>
            </a:extLst>
          </p:cNvPr>
          <p:cNvSpPr>
            <a:spLocks noGrp="1"/>
          </p:cNvSpPr>
          <p:nvPr>
            <p:ph idx="1"/>
          </p:nvPr>
        </p:nvSpPr>
        <p:spPr>
          <a:xfrm>
            <a:off x="6981826" y="3146400"/>
            <a:ext cx="4391024" cy="2682000"/>
          </a:xfrm>
        </p:spPr>
        <p:txBody>
          <a:bodyPr>
            <a:normAutofit/>
          </a:bodyPr>
          <a:lstStyle/>
          <a:p>
            <a:r>
              <a:rPr lang="en-GB" sz="2400" dirty="0">
                <a:solidFill>
                  <a:schemeClr val="bg1">
                    <a:alpha val="80000"/>
                  </a:schemeClr>
                </a:solidFill>
              </a:rPr>
              <a:t>François </a:t>
            </a:r>
            <a:r>
              <a:rPr lang="en-GB" sz="2400" dirty="0" err="1">
                <a:solidFill>
                  <a:schemeClr val="bg1">
                    <a:alpha val="80000"/>
                  </a:schemeClr>
                </a:solidFill>
              </a:rPr>
              <a:t>Mackandal</a:t>
            </a:r>
            <a:r>
              <a:rPr lang="en-GB" sz="2400" dirty="0">
                <a:solidFill>
                  <a:schemeClr val="bg1">
                    <a:alpha val="80000"/>
                  </a:schemeClr>
                </a:solidFill>
              </a:rPr>
              <a:t> (c. 1730 – c. 1758)</a:t>
            </a:r>
          </a:p>
        </p:txBody>
      </p:sp>
    </p:spTree>
    <p:extLst>
      <p:ext uri="{BB962C8B-B14F-4D97-AF65-F5344CB8AC3E}">
        <p14:creationId xmlns:p14="http://schemas.microsoft.com/office/powerpoint/2010/main" val="1093882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CBF0B-404C-2342-88AA-EBF95071CF6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4D6DCE2-F771-A7C4-317A-F8144C72751C}"/>
              </a:ext>
            </a:extLst>
          </p:cNvPr>
          <p:cNvSpPr>
            <a:spLocks noGrp="1"/>
          </p:cNvSpPr>
          <p:nvPr>
            <p:ph idx="1"/>
          </p:nvPr>
        </p:nvSpPr>
        <p:spPr/>
        <p:txBody>
          <a:bodyPr/>
          <a:lstStyle/>
          <a:p>
            <a:pPr marL="0" indent="0">
              <a:buNone/>
            </a:pPr>
            <a:endParaRPr lang="en-GB" dirty="0"/>
          </a:p>
        </p:txBody>
      </p:sp>
      <p:pic>
        <p:nvPicPr>
          <p:cNvPr id="5122" name="Picture 2" descr="Haiti : Bois-Caiman Ceremony: Origin of the Haitian Revolution and Symbol  of Resistance">
            <a:extLst>
              <a:ext uri="{FF2B5EF4-FFF2-40B4-BE49-F238E27FC236}">
                <a16:creationId xmlns:a16="http://schemas.microsoft.com/office/drawing/2014/main" id="{49C60ECB-5F75-BCA7-0176-4B6D423BD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705" y="360066"/>
            <a:ext cx="9998110" cy="624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544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8D991-E0B9-10DF-EB37-7D5CB2D70EF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9C95405-5AC1-4D4E-4263-1BACCC128440}"/>
              </a:ext>
            </a:extLst>
          </p:cNvPr>
          <p:cNvSpPr>
            <a:spLocks noGrp="1"/>
          </p:cNvSpPr>
          <p:nvPr>
            <p:ph idx="1"/>
          </p:nvPr>
        </p:nvSpPr>
        <p:spPr/>
        <p:txBody>
          <a:bodyPr/>
          <a:lstStyle/>
          <a:p>
            <a:r>
              <a:rPr lang="en-GB" dirty="0"/>
              <a:t>Mer; Jeanne / </a:t>
            </a:r>
            <a:r>
              <a:rPr lang="en-GB" dirty="0" err="1"/>
              <a:t>Lemer</a:t>
            </a:r>
            <a:r>
              <a:rPr lang="en-GB" dirty="0"/>
              <a:t>; Thais / </a:t>
            </a:r>
            <a:r>
              <a:rPr lang="en-GB" dirty="0" err="1"/>
              <a:t>Meritet</a:t>
            </a:r>
            <a:endParaRPr lang="en-GB" dirty="0"/>
          </a:p>
          <a:p>
            <a:r>
              <a:rPr lang="en-GB" dirty="0"/>
              <a:t>‘</a:t>
            </a:r>
            <a:r>
              <a:rPr lang="en-GB" dirty="0" err="1"/>
              <a:t>mer</a:t>
            </a:r>
            <a:r>
              <a:rPr lang="en-GB" dirty="0"/>
              <a:t>’ = ‘mère’ (Fr. ‘mother’) and ‘</a:t>
            </a:r>
            <a:r>
              <a:rPr lang="en-GB" dirty="0" err="1"/>
              <a:t>mer</a:t>
            </a:r>
            <a:r>
              <a:rPr lang="en-GB" dirty="0"/>
              <a:t>’ (Fr. ‘the sea’). </a:t>
            </a:r>
          </a:p>
        </p:txBody>
      </p:sp>
    </p:spTree>
    <p:extLst>
      <p:ext uri="{BB962C8B-B14F-4D97-AF65-F5344CB8AC3E}">
        <p14:creationId xmlns:p14="http://schemas.microsoft.com/office/powerpoint/2010/main" val="21987191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317</TotalTime>
  <Words>1865</Words>
  <Application>Microsoft Office PowerPoint</Application>
  <PresentationFormat>Widescreen</PresentationFormat>
  <Paragraphs>47</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Aptos</vt:lpstr>
      <vt:lpstr>Aptos Display</vt:lpstr>
      <vt:lpstr>Arial</vt:lpstr>
      <vt:lpstr>Calibri</vt:lpstr>
      <vt:lpstr>Office Theme</vt:lpstr>
      <vt:lpstr>Nalo Hopkinson, The Salt Roads (2003)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Niblett, Michael</dc:creator>
  <cp:lastModifiedBy>Niblett, Michael</cp:lastModifiedBy>
  <cp:revision>1</cp:revision>
  <dcterms:created xsi:type="dcterms:W3CDTF">2024-10-28T16:08:32Z</dcterms:created>
  <dcterms:modified xsi:type="dcterms:W3CDTF">2024-10-28T21:26:20Z</dcterms:modified>
</cp:coreProperties>
</file>