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4" r:id="rId3"/>
    <p:sldId id="281" r:id="rId4"/>
    <p:sldId id="282" r:id="rId5"/>
    <p:sldId id="283" r:id="rId6"/>
    <p:sldId id="286" r:id="rId7"/>
    <p:sldId id="284" r:id="rId8"/>
    <p:sldId id="287" r:id="rId9"/>
    <p:sldId id="288" r:id="rId10"/>
    <p:sldId id="289" r:id="rId11"/>
    <p:sldId id="290" r:id="rId12"/>
    <p:sldId id="291" r:id="rId13"/>
    <p:sldId id="261" r:id="rId14"/>
    <p:sldId id="267" r:id="rId15"/>
    <p:sldId id="268" r:id="rId16"/>
    <p:sldId id="292" r:id="rId17"/>
    <p:sldId id="293" r:id="rId18"/>
    <p:sldId id="295" r:id="rId19"/>
    <p:sldId id="270" r:id="rId20"/>
    <p:sldId id="271" r:id="rId21"/>
    <p:sldId id="296" r:id="rId22"/>
    <p:sldId id="278" r:id="rId23"/>
    <p:sldId id="297" r:id="rId24"/>
    <p:sldId id="298" r:id="rId25"/>
    <p:sldId id="299" r:id="rId26"/>
    <p:sldId id="300" r:id="rId27"/>
    <p:sldId id="301" r:id="rId28"/>
    <p:sldId id="302" r:id="rId29"/>
    <p:sldId id="308" r:id="rId30"/>
    <p:sldId id="303" r:id="rId31"/>
    <p:sldId id="304" r:id="rId32"/>
    <p:sldId id="305" r:id="rId33"/>
    <p:sldId id="306" r:id="rId34"/>
    <p:sldId id="307" r:id="rId35"/>
    <p:sldId id="309" r:id="rId36"/>
    <p:sldId id="310" r:id="rId37"/>
    <p:sldId id="311"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49"/>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13687-745D-85ED-995E-D0C4B00D7A6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88C1F08-CB93-C13C-FE3D-2A3F412B74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AE428A8-2C1F-0F44-F65B-9B0CE8DF60B3}"/>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5F15AE48-E523-5282-7731-79E3F2FBC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7EC03A-5542-611F-A347-B437877D6A17}"/>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374279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9A886-54CC-AE50-0506-52785360ED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3CE0704-1F8E-F7AC-B5FC-50787D6FE7C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F276C9-84B3-CED0-9494-7673CCC6AA85}"/>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46CD7028-820C-A3BF-5E5C-DD100009A4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07C13A-1B10-A1B2-7F01-D1997A48E1AF}"/>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4989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064FFA-EA2E-11B0-3498-2361DDD4358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6CFC28C-D542-F99C-B2CE-1D1D421A744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EDAB441-FA4A-A06D-18B0-665A29E29370}"/>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18D3F723-0162-1F5B-4DEB-132445664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B8CEEB-192A-F845-9AD7-69F6EA0B9BE8}"/>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326078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C6625-9B76-DFCF-2CD8-E25C0E7104A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ACBDC41-4361-D82A-2441-EBC2FCAE7A9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8C5B04-2A0F-5D3F-AF2C-1888544D2195}"/>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7E37F3A7-7902-5CCD-732F-AD68692133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046923-2677-E50B-A77F-BEAB4D57BCD7}"/>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575495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E77C1-643E-9319-B7ED-3291E8B7DBE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D5AAFFC9-51DA-5264-83AE-991465E1E5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061369A-F747-FD88-AB0F-9D5D4D81CB8E}"/>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EA925CE1-78A3-B835-58DF-1E6E124AED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098187-B95D-EA00-A4D3-01A298A450A4}"/>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03757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DC622-5E4B-BBA8-A5A7-EBFB43A1B1C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64D73C2-ECF8-9B4F-C732-C084CD417DD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E767DD5-5E9B-1D79-63AE-58DF7EF8D07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84E690-B24A-2C6F-2AAA-B1EDE214701F}"/>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6" name="Footer Placeholder 5">
            <a:extLst>
              <a:ext uri="{FF2B5EF4-FFF2-40B4-BE49-F238E27FC236}">
                <a16:creationId xmlns:a16="http://schemas.microsoft.com/office/drawing/2014/main" id="{89520124-A290-7061-8FF1-44C472CC73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E65C58-133F-082E-0E45-CD1697C3F8F1}"/>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331709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D33A1-D91B-1659-5869-5B8D780B105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C4007F6-C88C-6658-60BF-256BF24E77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6DB78DB-E672-7345-8F83-6D350DBC109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CEC040A-4812-B0A4-DB14-30DF783E77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34FF65-829D-38F2-10A9-E375F584FE9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7D52766-E039-3DB1-CF8B-1CF9958816A8}"/>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8" name="Footer Placeholder 7">
            <a:extLst>
              <a:ext uri="{FF2B5EF4-FFF2-40B4-BE49-F238E27FC236}">
                <a16:creationId xmlns:a16="http://schemas.microsoft.com/office/drawing/2014/main" id="{748A74F2-6FC6-7DE6-4955-48D672175A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C54F1A-A4AA-C9CD-0D6B-12B2FBA02A38}"/>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979765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4B36-78A2-6706-7742-321B75CA7F4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0BC7EF-0892-CDBE-5EDD-00667FFA8717}"/>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4" name="Footer Placeholder 3">
            <a:extLst>
              <a:ext uri="{FF2B5EF4-FFF2-40B4-BE49-F238E27FC236}">
                <a16:creationId xmlns:a16="http://schemas.microsoft.com/office/drawing/2014/main" id="{C133B8B3-032F-AF72-A9F7-B2D6CC2850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7D1354-042E-D397-E591-11B01A4F8A44}"/>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372096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05D387-6162-BA27-1EC1-2590A5D591C3}"/>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3" name="Footer Placeholder 2">
            <a:extLst>
              <a:ext uri="{FF2B5EF4-FFF2-40B4-BE49-F238E27FC236}">
                <a16:creationId xmlns:a16="http://schemas.microsoft.com/office/drawing/2014/main" id="{1FD0F28B-E271-9437-1CB9-BE5B21A532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3DDDAFD-12BB-C707-8023-C9C2483A773D}"/>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1624831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4CEF1-F458-AD3A-FACA-570B7DDC870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EDB3F57-EC5E-EAA4-8F36-545749AD8E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ABF3687-B6F3-E286-93AE-D79F12581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CEBA8F-38B3-9B06-0C9C-39464327F4B8}"/>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6" name="Footer Placeholder 5">
            <a:extLst>
              <a:ext uri="{FF2B5EF4-FFF2-40B4-BE49-F238E27FC236}">
                <a16:creationId xmlns:a16="http://schemas.microsoft.com/office/drawing/2014/main" id="{45CBD389-ECA9-597F-FB23-4AECF6449C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992151-0508-136F-3087-904D84327673}"/>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293431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6BD3F-C258-9C2C-E642-B238725589A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6960653-B370-3787-92B4-1513570E14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BAD7D4-492B-6D6C-20FA-DC62FEDEA0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FA16700-9291-B256-7DF6-2B8E26866BA7}"/>
              </a:ext>
            </a:extLst>
          </p:cNvPr>
          <p:cNvSpPr>
            <a:spLocks noGrp="1"/>
          </p:cNvSpPr>
          <p:nvPr>
            <p:ph type="dt" sz="half" idx="10"/>
          </p:nvPr>
        </p:nvSpPr>
        <p:spPr/>
        <p:txBody>
          <a:bodyPr/>
          <a:lstStyle/>
          <a:p>
            <a:fld id="{89416ED1-8B47-5649-A5EB-2CC690360D7A}" type="datetimeFigureOut">
              <a:rPr lang="en-US" smtClean="0"/>
              <a:t>11/17/2024</a:t>
            </a:fld>
            <a:endParaRPr lang="en-US"/>
          </a:p>
        </p:txBody>
      </p:sp>
      <p:sp>
        <p:nvSpPr>
          <p:cNvPr id="6" name="Footer Placeholder 5">
            <a:extLst>
              <a:ext uri="{FF2B5EF4-FFF2-40B4-BE49-F238E27FC236}">
                <a16:creationId xmlns:a16="http://schemas.microsoft.com/office/drawing/2014/main" id="{CE9C3B0D-AC4E-CED3-2559-9EC240F7ED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C0E61B-8B93-D712-DFF5-9BA39E1A2B93}"/>
              </a:ext>
            </a:extLst>
          </p:cNvPr>
          <p:cNvSpPr>
            <a:spLocks noGrp="1"/>
          </p:cNvSpPr>
          <p:nvPr>
            <p:ph type="sldNum" sz="quarter" idx="12"/>
          </p:nvPr>
        </p:nvSpPr>
        <p:spPr/>
        <p:txBody>
          <a:bodyPr/>
          <a:lstStyle/>
          <a:p>
            <a:fld id="{1B35072A-16B2-044C-ACE2-44C6B73E6A5C}" type="slidenum">
              <a:rPr lang="en-US" smtClean="0"/>
              <a:t>‹#›</a:t>
            </a:fld>
            <a:endParaRPr lang="en-US"/>
          </a:p>
        </p:txBody>
      </p:sp>
    </p:spTree>
    <p:extLst>
      <p:ext uri="{BB962C8B-B14F-4D97-AF65-F5344CB8AC3E}">
        <p14:creationId xmlns:p14="http://schemas.microsoft.com/office/powerpoint/2010/main" val="2538316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B1EBB5-819C-5D6E-14C3-8EC15BCFA7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F66C9F0-27A2-7B85-F3D9-89E3642FED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CDF6EA3-EC7C-3771-D2C9-0A748177D9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16ED1-8B47-5649-A5EB-2CC690360D7A}" type="datetimeFigureOut">
              <a:rPr lang="en-US" smtClean="0"/>
              <a:t>11/17/2024</a:t>
            </a:fld>
            <a:endParaRPr lang="en-US"/>
          </a:p>
        </p:txBody>
      </p:sp>
      <p:sp>
        <p:nvSpPr>
          <p:cNvPr id="5" name="Footer Placeholder 4">
            <a:extLst>
              <a:ext uri="{FF2B5EF4-FFF2-40B4-BE49-F238E27FC236}">
                <a16:creationId xmlns:a16="http://schemas.microsoft.com/office/drawing/2014/main" id="{07517EF4-13EE-4505-F709-FBB59BF812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5716A12-9E84-7C80-97FF-1D8BA090DD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35072A-16B2-044C-ACE2-44C6B73E6A5C}" type="slidenum">
              <a:rPr lang="en-US" smtClean="0"/>
              <a:t>‹#›</a:t>
            </a:fld>
            <a:endParaRPr lang="en-US"/>
          </a:p>
        </p:txBody>
      </p:sp>
    </p:spTree>
    <p:extLst>
      <p:ext uri="{BB962C8B-B14F-4D97-AF65-F5344CB8AC3E}">
        <p14:creationId xmlns:p14="http://schemas.microsoft.com/office/powerpoint/2010/main" val="2784047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jacket2.org/commentary/coolitude-poetics-interview-shivanee-ramlocha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theguardian.com/global-development/2023/jun/16/the-caribbean-island-of-trinidad-grapples-with-a-national-crisis-of-violenc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asafiri.org/content/interview-shivanee-ramlochan-monique-roffey/"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preelit.com/2020/06/07/shivanee-ramlocha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43" name="Rectangle 1042">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a:extLst>
              <a:ext uri="{FF2B5EF4-FFF2-40B4-BE49-F238E27FC236}">
                <a16:creationId xmlns:a16="http://schemas.microsoft.com/office/drawing/2014/main" id="{1F0FE706-E68D-9D70-6DB3-0FB8F71796EC}"/>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t="10403" b="5327"/>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98D51CD-857F-F8F9-88A0-E2463D6A4B89}"/>
              </a:ext>
            </a:extLst>
          </p:cNvPr>
          <p:cNvSpPr>
            <a:spLocks noGrp="1"/>
          </p:cNvSpPr>
          <p:nvPr>
            <p:ph type="ctrTitle"/>
          </p:nvPr>
        </p:nvSpPr>
        <p:spPr>
          <a:xfrm>
            <a:off x="1828801" y="5914415"/>
            <a:ext cx="11373796" cy="462901"/>
          </a:xfrm>
        </p:spPr>
        <p:txBody>
          <a:bodyPr>
            <a:normAutofit/>
          </a:bodyPr>
          <a:lstStyle/>
          <a:p>
            <a:r>
              <a:rPr lang="en-US" sz="1600" dirty="0">
                <a:solidFill>
                  <a:srgbClr val="FFFFFF"/>
                </a:solidFill>
                <a:latin typeface="+mn-lt"/>
              </a:rPr>
              <a:t>Kelly </a:t>
            </a:r>
            <a:r>
              <a:rPr lang="en-US" sz="1600" dirty="0" err="1">
                <a:solidFill>
                  <a:srgbClr val="FFFFFF"/>
                </a:solidFill>
                <a:latin typeface="+mn-lt"/>
              </a:rPr>
              <a:t>Sinnapah</a:t>
            </a:r>
            <a:r>
              <a:rPr lang="en-US" sz="1600" dirty="0">
                <a:solidFill>
                  <a:srgbClr val="FFFFFF"/>
                </a:solidFill>
                <a:latin typeface="+mn-lt"/>
              </a:rPr>
              <a:t> Mary. “Vagina, Jyoti Singh Pandey” Photography/drawing Variable dimensions 2013- 2015</a:t>
            </a:r>
          </a:p>
        </p:txBody>
      </p:sp>
      <p:sp>
        <p:nvSpPr>
          <p:cNvPr id="3" name="Subtitle 2">
            <a:extLst>
              <a:ext uri="{FF2B5EF4-FFF2-40B4-BE49-F238E27FC236}">
                <a16:creationId xmlns:a16="http://schemas.microsoft.com/office/drawing/2014/main" id="{01B9FB53-CAA6-0F48-0028-681078949107}"/>
              </a:ext>
            </a:extLst>
          </p:cNvPr>
          <p:cNvSpPr>
            <a:spLocks noGrp="1"/>
          </p:cNvSpPr>
          <p:nvPr>
            <p:ph type="subTitle" idx="1"/>
          </p:nvPr>
        </p:nvSpPr>
        <p:spPr>
          <a:xfrm>
            <a:off x="-1010597" y="161336"/>
            <a:ext cx="9144000" cy="1098395"/>
          </a:xfrm>
        </p:spPr>
        <p:txBody>
          <a:bodyPr>
            <a:normAutofit/>
          </a:bodyPr>
          <a:lstStyle/>
          <a:p>
            <a:r>
              <a:rPr lang="en-US" dirty="0" err="1">
                <a:solidFill>
                  <a:srgbClr val="FFFFFF"/>
                </a:solidFill>
              </a:rPr>
              <a:t>Shivanee</a:t>
            </a:r>
            <a:r>
              <a:rPr lang="en-US" dirty="0">
                <a:solidFill>
                  <a:srgbClr val="FFFFFF"/>
                </a:solidFill>
              </a:rPr>
              <a:t> </a:t>
            </a:r>
            <a:r>
              <a:rPr lang="en-US" dirty="0" err="1">
                <a:solidFill>
                  <a:srgbClr val="FFFFFF"/>
                </a:solidFill>
              </a:rPr>
              <a:t>Ramlochan</a:t>
            </a:r>
            <a:r>
              <a:rPr lang="en-US" dirty="0">
                <a:solidFill>
                  <a:srgbClr val="FFFFFF"/>
                </a:solidFill>
              </a:rPr>
              <a:t>, </a:t>
            </a:r>
            <a:r>
              <a:rPr lang="en-US" i="1" dirty="0">
                <a:solidFill>
                  <a:srgbClr val="FFFFFF"/>
                </a:solidFill>
              </a:rPr>
              <a:t>Everyone Knows I am a Haunting</a:t>
            </a:r>
            <a:endParaRPr lang="en-US" dirty="0">
              <a:solidFill>
                <a:srgbClr val="FFFFFF"/>
              </a:solidFill>
            </a:endParaRPr>
          </a:p>
        </p:txBody>
      </p:sp>
    </p:spTree>
    <p:extLst>
      <p:ext uri="{BB962C8B-B14F-4D97-AF65-F5344CB8AC3E}">
        <p14:creationId xmlns:p14="http://schemas.microsoft.com/office/powerpoint/2010/main" val="148186854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B05C2D2-8ADA-5686-B4FE-48A4B6FC5938}"/>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2CCD38C-5829-CBE0-EFE7-958B2F30274A}"/>
              </a:ext>
            </a:extLst>
          </p:cNvPr>
          <p:cNvSpPr>
            <a:spLocks noGrp="1"/>
          </p:cNvSpPr>
          <p:nvPr>
            <p:ph idx="1"/>
          </p:nvPr>
        </p:nvSpPr>
        <p:spPr>
          <a:xfrm>
            <a:off x="1264596" y="2217907"/>
            <a:ext cx="9534737" cy="3707194"/>
          </a:xfrm>
        </p:spPr>
        <p:txBody>
          <a:bodyPr>
            <a:normAutofit lnSpcReduction="10000"/>
          </a:bodyPr>
          <a:lstStyle/>
          <a:p>
            <a:r>
              <a:rPr lang="en-GB" sz="2400" dirty="0">
                <a:solidFill>
                  <a:schemeClr val="bg1"/>
                </a:solidFill>
              </a:rPr>
              <a:t>“My mother is Roman Catholic, the product of an Indo-Caribbean family subject to, and (largely) happily resident in, Christian proselytization. My father’s people are Hindu. With neither parent didactic in their approach to household gods, I found myself positioned reflectively in the grey space between both faiths in my girlhood. I was drawn to but did not understand Hinduism; I understood more of, but was not drawn to Christianity or any of its chambers. This faithful/faithless doubt, rapture, and curiosity I’ve grappled with for two and a half decades has seeped into everything I do, I imagine.”</a:t>
            </a:r>
            <a:br>
              <a:rPr lang="en-GB" sz="2400" dirty="0">
                <a:solidFill>
                  <a:schemeClr val="bg1"/>
                </a:solidFill>
              </a:rPr>
            </a:br>
            <a:r>
              <a:rPr lang="en-GB" sz="2400" dirty="0">
                <a:solidFill>
                  <a:schemeClr val="bg1"/>
                </a:solidFill>
                <a:hlinkClick r:id="rId2"/>
              </a:rPr>
              <a:t>https://jacket2.org/commentary/coolitude-poetics-interview-shivanee-ramlochan</a:t>
            </a:r>
            <a:endParaRPr lang="en-GB" sz="2400" dirty="0">
              <a:solidFill>
                <a:schemeClr val="bg1"/>
              </a:solidFill>
            </a:endParaRP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853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195995F7-F99E-8D54-8019-6B0813268519}"/>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73AA8F1-7A50-96FC-F3B4-BA8EF72ABBA3}"/>
              </a:ext>
            </a:extLst>
          </p:cNvPr>
          <p:cNvSpPr>
            <a:spLocks noGrp="1"/>
          </p:cNvSpPr>
          <p:nvPr>
            <p:ph idx="1"/>
          </p:nvPr>
        </p:nvSpPr>
        <p:spPr>
          <a:xfrm>
            <a:off x="1313234" y="2141534"/>
            <a:ext cx="9486099" cy="3783567"/>
          </a:xfrm>
        </p:spPr>
        <p:txBody>
          <a:bodyPr>
            <a:normAutofit/>
          </a:bodyPr>
          <a:lstStyle/>
          <a:p>
            <a:pPr marL="0" indent="0">
              <a:buNone/>
            </a:pPr>
            <a:r>
              <a:rPr lang="en-GB" sz="2000" dirty="0">
                <a:solidFill>
                  <a:schemeClr val="bg1"/>
                </a:solidFill>
              </a:rPr>
              <a:t>“A Nursery of Gods for My Half-White Child”</a:t>
            </a:r>
          </a:p>
          <a:p>
            <a:pPr marL="0" indent="0">
              <a:buNone/>
            </a:pPr>
            <a:r>
              <a:rPr lang="en-GB" sz="2000" dirty="0">
                <a:solidFill>
                  <a:schemeClr val="bg1"/>
                </a:solidFill>
              </a:rPr>
              <a:t>	“Ganesh</a:t>
            </a:r>
            <a:br>
              <a:rPr lang="en-GB" sz="2000" dirty="0">
                <a:solidFill>
                  <a:schemeClr val="bg1"/>
                </a:solidFill>
              </a:rPr>
            </a:br>
            <a:r>
              <a:rPr lang="en-GB" sz="2000" dirty="0">
                <a:solidFill>
                  <a:schemeClr val="bg1"/>
                </a:solidFill>
              </a:rPr>
              <a:t>	means some names come before even your mother’s” </a:t>
            </a:r>
            <a:br>
              <a:rPr lang="en-GB" sz="2000" dirty="0">
                <a:solidFill>
                  <a:schemeClr val="bg1"/>
                </a:solidFill>
              </a:rPr>
            </a:br>
            <a:endParaRPr lang="en-GB" sz="2000" dirty="0">
              <a:solidFill>
                <a:schemeClr val="bg1"/>
              </a:solidFill>
            </a:endParaRPr>
          </a:p>
          <a:p>
            <a:pPr marL="0" indent="0">
              <a:buNone/>
            </a:pPr>
            <a:r>
              <a:rPr lang="en-GB" sz="2000" dirty="0">
                <a:solidFill>
                  <a:schemeClr val="bg1"/>
                </a:solidFill>
              </a:rPr>
              <a:t>	“Kali says [. . .] / If you must cry for a man, do it dancing on his skull.”</a:t>
            </a:r>
          </a:p>
          <a:p>
            <a:pPr marL="0" indent="0">
              <a:buNone/>
            </a:pPr>
            <a:endParaRPr lang="en-GB" sz="2000" dirty="0">
              <a:solidFill>
                <a:schemeClr val="bg1"/>
              </a:solidFill>
            </a:endParaRPr>
          </a:p>
          <a:p>
            <a:pPr marL="0" indent="0">
              <a:buNone/>
            </a:pPr>
            <a:endParaRPr lang="en-GB" sz="2000" dirty="0">
              <a:solidFill>
                <a:schemeClr val="bg1"/>
              </a:solidFill>
            </a:endParaRP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755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546D020-9EB4-FAA7-3B0F-4BD690FA7279}"/>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7D142CF-86AF-209F-FB8D-BC01F9A4B4DA}"/>
              </a:ext>
            </a:extLst>
          </p:cNvPr>
          <p:cNvSpPr>
            <a:spLocks noGrp="1"/>
          </p:cNvSpPr>
          <p:nvPr>
            <p:ph idx="1"/>
          </p:nvPr>
        </p:nvSpPr>
        <p:spPr>
          <a:xfrm>
            <a:off x="838200" y="2141534"/>
            <a:ext cx="9961133" cy="3783567"/>
          </a:xfrm>
        </p:spPr>
        <p:txBody>
          <a:bodyPr>
            <a:normAutofit/>
          </a:bodyPr>
          <a:lstStyle/>
          <a:p>
            <a:pPr marL="0" indent="0">
              <a:buNone/>
            </a:pPr>
            <a:r>
              <a:rPr lang="en-GB" sz="2400" dirty="0">
                <a:solidFill>
                  <a:schemeClr val="bg1"/>
                </a:solidFill>
              </a:rPr>
              <a:t>“Vivek Chooses His Husbands”</a:t>
            </a:r>
          </a:p>
          <a:p>
            <a:pPr marL="0" indent="0">
              <a:buNone/>
            </a:pPr>
            <a:r>
              <a:rPr lang="en-GB" sz="2000" dirty="0">
                <a:solidFill>
                  <a:schemeClr val="bg1"/>
                </a:solidFill>
              </a:rPr>
              <a:t>	</a:t>
            </a:r>
            <a:r>
              <a:rPr lang="en-GB" sz="2400" dirty="0">
                <a:solidFill>
                  <a:schemeClr val="bg1"/>
                </a:solidFill>
              </a:rPr>
              <a:t>Corpus Christi gave his body up between bites of bread,</a:t>
            </a:r>
            <a:br>
              <a:rPr lang="en-GB" sz="2400" dirty="0">
                <a:solidFill>
                  <a:schemeClr val="bg1"/>
                </a:solidFill>
              </a:rPr>
            </a:br>
            <a:r>
              <a:rPr lang="en-GB" sz="2400" dirty="0">
                <a:solidFill>
                  <a:schemeClr val="bg1"/>
                </a:solidFill>
              </a:rPr>
              <a:t>	leavened a Sunday on your tongue so hot</a:t>
            </a:r>
            <a:br>
              <a:rPr lang="en-GB" sz="2400" dirty="0">
                <a:solidFill>
                  <a:schemeClr val="bg1"/>
                </a:solidFill>
              </a:rPr>
            </a:br>
            <a:r>
              <a:rPr lang="en-GB" sz="2400" dirty="0">
                <a:solidFill>
                  <a:schemeClr val="bg1"/>
                </a:solidFill>
              </a:rPr>
              <a:t>	that you chased the burn with olive oil,</a:t>
            </a:r>
            <a:br>
              <a:rPr lang="en-GB" sz="2400" dirty="0">
                <a:solidFill>
                  <a:schemeClr val="bg1"/>
                </a:solidFill>
              </a:rPr>
            </a:br>
            <a:r>
              <a:rPr lang="en-GB" sz="2400" dirty="0">
                <a:solidFill>
                  <a:schemeClr val="bg1"/>
                </a:solidFill>
              </a:rPr>
              <a:t>	sprung from some garden where other men</a:t>
            </a:r>
            <a:br>
              <a:rPr lang="en-GB" sz="2400" dirty="0">
                <a:solidFill>
                  <a:schemeClr val="bg1"/>
                </a:solidFill>
              </a:rPr>
            </a:br>
            <a:r>
              <a:rPr lang="en-GB" sz="2400" dirty="0">
                <a:solidFill>
                  <a:schemeClr val="bg1"/>
                </a:solidFill>
              </a:rPr>
              <a:t>	have fallen to their knees.</a:t>
            </a:r>
            <a:br>
              <a:rPr lang="en-GB" sz="2400" dirty="0">
                <a:solidFill>
                  <a:schemeClr val="bg1"/>
                </a:solidFill>
              </a:rPr>
            </a:br>
            <a:r>
              <a:rPr lang="en-GB" sz="2400" dirty="0">
                <a:solidFill>
                  <a:schemeClr val="bg1"/>
                </a:solidFill>
              </a:rPr>
              <a:t>	You knifed the best sounds of him clean</a:t>
            </a:r>
            <a:br>
              <a:rPr lang="en-GB" sz="2400" dirty="0">
                <a:solidFill>
                  <a:schemeClr val="bg1"/>
                </a:solidFill>
              </a:rPr>
            </a:br>
            <a:r>
              <a:rPr lang="en-GB" sz="2400" dirty="0">
                <a:solidFill>
                  <a:schemeClr val="bg1"/>
                </a:solidFill>
              </a:rPr>
              <a:t>	with eucharist-butter, blessed the back and the sides of the body,</a:t>
            </a:r>
            <a:br>
              <a:rPr lang="en-GB" sz="2400" dirty="0">
                <a:solidFill>
                  <a:schemeClr val="bg1"/>
                </a:solidFill>
              </a:rPr>
            </a:br>
            <a:r>
              <a:rPr lang="en-GB" sz="2400" dirty="0">
                <a:solidFill>
                  <a:schemeClr val="bg1"/>
                </a:solidFill>
              </a:rPr>
              <a:t>	going over catechism scars with </a:t>
            </a:r>
            <a:r>
              <a:rPr lang="en-GB" sz="2400" dirty="0" err="1">
                <a:solidFill>
                  <a:schemeClr val="bg1"/>
                </a:solidFill>
              </a:rPr>
              <a:t>tonguepoint</a:t>
            </a:r>
            <a:r>
              <a:rPr lang="en-GB" sz="2400" dirty="0">
                <a:solidFill>
                  <a:schemeClr val="bg1"/>
                </a:solidFill>
              </a:rPr>
              <a:t>,</a:t>
            </a:r>
            <a:br>
              <a:rPr lang="en-GB" sz="2400" dirty="0">
                <a:solidFill>
                  <a:schemeClr val="bg1"/>
                </a:solidFill>
              </a:rPr>
            </a:br>
            <a:r>
              <a:rPr lang="en-GB" sz="2400" dirty="0">
                <a:solidFill>
                  <a:schemeClr val="bg1"/>
                </a:solidFill>
              </a:rPr>
              <a:t>	cock heavy and poised for betrayal. (70)</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1683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924C0-67A2-F69B-24A2-7A19CC5CF929}"/>
              </a:ext>
            </a:extLst>
          </p:cNvPr>
          <p:cNvSpPr>
            <a:spLocks noGrp="1"/>
          </p:cNvSpPr>
          <p:nvPr>
            <p:ph type="title"/>
          </p:nvPr>
        </p:nvSpPr>
        <p:spPr>
          <a:xfrm>
            <a:off x="5972782" y="5442964"/>
            <a:ext cx="6219217" cy="1325563"/>
          </a:xfrm>
        </p:spPr>
        <p:txBody>
          <a:bodyPr>
            <a:normAutofit/>
          </a:bodyPr>
          <a:lstStyle/>
          <a:p>
            <a:r>
              <a:rPr lang="en-US" sz="2400" dirty="0">
                <a:latin typeface="+mn-lt"/>
              </a:rPr>
              <a:t>Adele Todd, “Blood Mas” (2021)</a:t>
            </a:r>
          </a:p>
        </p:txBody>
      </p:sp>
      <p:pic>
        <p:nvPicPr>
          <p:cNvPr id="2050" name="Picture 2">
            <a:extLst>
              <a:ext uri="{FF2B5EF4-FFF2-40B4-BE49-F238E27FC236}">
                <a16:creationId xmlns:a16="http://schemas.microsoft.com/office/drawing/2014/main" id="{7E35D330-146D-B369-B00D-09A3865D66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4594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BD3D1B5-9D54-09FA-FCB0-DD598AD3CCE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56420" y="395659"/>
            <a:ext cx="651795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141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C24BE-601B-8768-053F-B867C5A31580}"/>
              </a:ext>
            </a:extLst>
          </p:cNvPr>
          <p:cNvSpPr>
            <a:spLocks noGrp="1"/>
          </p:cNvSpPr>
          <p:nvPr>
            <p:ph type="title"/>
          </p:nvPr>
        </p:nvSpPr>
        <p:spPr/>
        <p:txBody>
          <a:bodyPr/>
          <a:lstStyle/>
          <a:p>
            <a:endParaRPr lang="en-GB"/>
          </a:p>
        </p:txBody>
      </p:sp>
      <p:pic>
        <p:nvPicPr>
          <p:cNvPr id="4098" name="Picture 2" descr="Traditional Mas Characters - Fancy Sailor">
            <a:extLst>
              <a:ext uri="{FF2B5EF4-FFF2-40B4-BE49-F238E27FC236}">
                <a16:creationId xmlns:a16="http://schemas.microsoft.com/office/drawing/2014/main" id="{B77A0CB0-877B-0376-C2D1-CD51A4C029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534" y="132641"/>
            <a:ext cx="4743348" cy="58796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Traditional Mas Characters - Jab Molassie">
            <a:extLst>
              <a:ext uri="{FF2B5EF4-FFF2-40B4-BE49-F238E27FC236}">
                <a16:creationId xmlns:a16="http://schemas.microsoft.com/office/drawing/2014/main" id="{7B3B94D3-64A5-2FE9-0CFD-E6F5C395AC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4259" y="57150"/>
            <a:ext cx="5755353" cy="4300841"/>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The Essence Of Mas: Traditional Carnival Characters That Tell The Stories  Of Our Ancestors | Essence">
            <a:extLst>
              <a:ext uri="{FF2B5EF4-FFF2-40B4-BE49-F238E27FC236}">
                <a16:creationId xmlns:a16="http://schemas.microsoft.com/office/drawing/2014/main" id="{B7B91FB7-56B1-82CD-516B-97281D6A44FE}"/>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457573" y="4497507"/>
            <a:ext cx="3358980" cy="2235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433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113D-BA75-2CEF-B6E0-EC357BCFA73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2361B95-0378-4FF5-5DB2-D50EFF9D257B}"/>
              </a:ext>
            </a:extLst>
          </p:cNvPr>
          <p:cNvSpPr>
            <a:spLocks noGrp="1"/>
          </p:cNvSpPr>
          <p:nvPr>
            <p:ph idx="1"/>
          </p:nvPr>
        </p:nvSpPr>
        <p:spPr/>
        <p:txBody>
          <a:bodyPr/>
          <a:lstStyle/>
          <a:p>
            <a:endParaRPr lang="en-GB" dirty="0"/>
          </a:p>
        </p:txBody>
      </p:sp>
      <p:pic>
        <p:nvPicPr>
          <p:cNvPr id="5122" name="Picture 2" descr="Carrie-REVIEW – The Martini Shot">
            <a:extLst>
              <a:ext uri="{FF2B5EF4-FFF2-40B4-BE49-F238E27FC236}">
                <a16:creationId xmlns:a16="http://schemas.microsoft.com/office/drawing/2014/main" id="{6C8B3CEB-BF42-EFAC-B5B6-3E1DFC23B9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738" r="49992"/>
          <a:stretch/>
        </p:blipFill>
        <p:spPr bwMode="auto">
          <a:xfrm>
            <a:off x="107004" y="593387"/>
            <a:ext cx="3713813" cy="571986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alloween (1978) - IMDb">
            <a:extLst>
              <a:ext uri="{FF2B5EF4-FFF2-40B4-BE49-F238E27FC236}">
                <a16:creationId xmlns:a16="http://schemas.microsoft.com/office/drawing/2014/main" id="{D0CC1BA0-9C93-4864-6B09-26AA996C22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1" r="-651" b="14286"/>
          <a:stretch/>
        </p:blipFill>
        <p:spPr bwMode="auto">
          <a:xfrm>
            <a:off x="4039936" y="593387"/>
            <a:ext cx="4481494" cy="571986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AE52F8D5-B356-6BF6-8146-2995D76E96B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7576" b="8696"/>
          <a:stretch/>
        </p:blipFill>
        <p:spPr bwMode="auto">
          <a:xfrm>
            <a:off x="8740549" y="593388"/>
            <a:ext cx="3171148" cy="5719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896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2638E50D-A6B6-E4CE-C004-459C3C7B574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2D0372D-6030-615E-F629-177105F45101}"/>
              </a:ext>
            </a:extLst>
          </p:cNvPr>
          <p:cNvSpPr>
            <a:spLocks noGrp="1"/>
          </p:cNvSpPr>
          <p:nvPr>
            <p:ph idx="1"/>
          </p:nvPr>
        </p:nvSpPr>
        <p:spPr>
          <a:xfrm>
            <a:off x="1392667" y="2398957"/>
            <a:ext cx="9406666" cy="3526144"/>
          </a:xfrm>
        </p:spPr>
        <p:txBody>
          <a:bodyPr>
            <a:normAutofit/>
          </a:bodyPr>
          <a:lstStyle/>
          <a:p>
            <a:r>
              <a:rPr lang="en-GB" sz="2000" dirty="0">
                <a:solidFill>
                  <a:schemeClr val="bg1"/>
                </a:solidFill>
                <a:effectLst/>
                <a:ea typeface="Calibri" panose="020F0502020204030204" pitchFamily="34" charset="0"/>
              </a:rPr>
              <a:t>“I See </a:t>
            </a:r>
            <a:r>
              <a:rPr lang="en-GB" sz="2000" dirty="0">
                <a:solidFill>
                  <a:schemeClr val="bg1"/>
                </a:solidFill>
                <a:ea typeface="Calibri" panose="020F0502020204030204" pitchFamily="34" charset="0"/>
              </a:rPr>
              <a:t>T</a:t>
            </a:r>
            <a:r>
              <a:rPr lang="en-GB" sz="2000" dirty="0">
                <a:solidFill>
                  <a:schemeClr val="bg1"/>
                </a:solidFill>
                <a:effectLst/>
                <a:ea typeface="Calibri" panose="020F0502020204030204" pitchFamily="34" charset="0"/>
              </a:rPr>
              <a:t>hat Lilith Hath </a:t>
            </a:r>
            <a:r>
              <a:rPr lang="en-GB" sz="2000" dirty="0">
                <a:solidFill>
                  <a:schemeClr val="bg1"/>
                </a:solidFill>
                <a:ea typeface="Calibri" panose="020F0502020204030204" pitchFamily="34" charset="0"/>
              </a:rPr>
              <a:t>B</a:t>
            </a:r>
            <a:r>
              <a:rPr lang="en-GB" sz="2000" dirty="0">
                <a:solidFill>
                  <a:schemeClr val="bg1"/>
                </a:solidFill>
                <a:effectLst/>
                <a:ea typeface="Calibri" panose="020F0502020204030204" pitchFamily="34" charset="0"/>
              </a:rPr>
              <a:t>een </a:t>
            </a:r>
            <a:r>
              <a:rPr lang="en-GB" sz="2000" dirty="0">
                <a:solidFill>
                  <a:schemeClr val="bg1"/>
                </a:solidFill>
                <a:ea typeface="Calibri" panose="020F0502020204030204" pitchFamily="34" charset="0"/>
              </a:rPr>
              <a:t>W</a:t>
            </a:r>
            <a:r>
              <a:rPr lang="en-GB" sz="2000" dirty="0">
                <a:solidFill>
                  <a:schemeClr val="bg1"/>
                </a:solidFill>
                <a:effectLst/>
                <a:ea typeface="Calibri" panose="020F0502020204030204" pitchFamily="34" charset="0"/>
              </a:rPr>
              <a:t>ith </a:t>
            </a:r>
            <a:r>
              <a:rPr lang="en-GB" sz="2000" dirty="0">
                <a:solidFill>
                  <a:schemeClr val="bg1"/>
                </a:solidFill>
                <a:ea typeface="Calibri" panose="020F0502020204030204" pitchFamily="34" charset="0"/>
              </a:rPr>
              <a:t>T</a:t>
            </a:r>
            <a:r>
              <a:rPr lang="en-GB" sz="2000" dirty="0">
                <a:solidFill>
                  <a:schemeClr val="bg1"/>
                </a:solidFill>
                <a:effectLst/>
                <a:ea typeface="Calibri" panose="020F0502020204030204" pitchFamily="34" charset="0"/>
              </a:rPr>
              <a:t>hee </a:t>
            </a:r>
            <a:r>
              <a:rPr lang="en-GB" sz="2000" dirty="0">
                <a:solidFill>
                  <a:schemeClr val="bg1"/>
                </a:solidFill>
                <a:ea typeface="Calibri" panose="020F0502020204030204" pitchFamily="34" charset="0"/>
              </a:rPr>
              <a:t>A</a:t>
            </a:r>
            <a:r>
              <a:rPr lang="en-GB" sz="2000" dirty="0">
                <a:solidFill>
                  <a:schemeClr val="bg1"/>
                </a:solidFill>
                <a:effectLst/>
                <a:ea typeface="Calibri" panose="020F0502020204030204" pitchFamily="34" charset="0"/>
              </a:rPr>
              <a:t>gain”</a:t>
            </a:r>
          </a:p>
          <a:p>
            <a:pPr marL="0" indent="0">
              <a:buNone/>
            </a:pPr>
            <a:r>
              <a:rPr lang="en-GB" sz="2000" dirty="0">
                <a:solidFill>
                  <a:schemeClr val="bg1"/>
                </a:solidFill>
                <a:ea typeface="Calibri" panose="020F0502020204030204" pitchFamily="34" charset="0"/>
              </a:rPr>
              <a:t>	</a:t>
            </a:r>
            <a:r>
              <a:rPr lang="en-GB" sz="2000" dirty="0">
                <a:solidFill>
                  <a:schemeClr val="bg1"/>
                </a:solidFill>
                <a:effectLst/>
                <a:ea typeface="Calibri" panose="020F0502020204030204" pitchFamily="34" charset="0"/>
              </a:rPr>
              <a:t>Love,</a:t>
            </a:r>
            <a:br>
              <a:rPr lang="en-GB" sz="2000" dirty="0">
                <a:solidFill>
                  <a:schemeClr val="bg1"/>
                </a:solidFill>
                <a:ea typeface="Calibri" panose="020F0502020204030204" pitchFamily="34" charset="0"/>
              </a:rPr>
            </a:br>
            <a:r>
              <a:rPr lang="en-GB" sz="2000" dirty="0">
                <a:solidFill>
                  <a:schemeClr val="bg1"/>
                </a:solidFill>
                <a:ea typeface="Calibri" panose="020F0502020204030204" pitchFamily="34" charset="0"/>
              </a:rPr>
              <a:t>	</a:t>
            </a:r>
            <a:r>
              <a:rPr lang="en-GB" sz="2000" dirty="0">
                <a:solidFill>
                  <a:schemeClr val="bg1"/>
                </a:solidFill>
                <a:effectLst/>
                <a:ea typeface="Calibri" panose="020F0502020204030204" pitchFamily="34" charset="0"/>
              </a:rPr>
              <a:t>I saw our daughter in the grocery store again.</a:t>
            </a:r>
            <a:br>
              <a:rPr lang="en-GB" sz="2000" dirty="0">
                <a:solidFill>
                  <a:schemeClr val="bg1"/>
                </a:solidFill>
                <a:effectLst/>
                <a:ea typeface="Calibri" panose="020F0502020204030204" pitchFamily="34" charset="0"/>
              </a:rPr>
            </a:br>
            <a:r>
              <a:rPr lang="en-GB" sz="2000" dirty="0">
                <a:solidFill>
                  <a:schemeClr val="bg1"/>
                </a:solidFill>
                <a:effectLst/>
                <a:ea typeface="Calibri" panose="020F0502020204030204" pitchFamily="34" charset="0"/>
              </a:rPr>
              <a:t>	This time, she’d discarded the old shoes,</a:t>
            </a:r>
            <a:br>
              <a:rPr lang="en-GB" sz="2000" dirty="0">
                <a:solidFill>
                  <a:schemeClr val="bg1"/>
                </a:solidFill>
                <a:effectLst/>
                <a:ea typeface="Calibri" panose="020F0502020204030204" pitchFamily="34" charset="0"/>
              </a:rPr>
            </a:br>
            <a:r>
              <a:rPr lang="en-GB" sz="2000" dirty="0">
                <a:solidFill>
                  <a:schemeClr val="bg1"/>
                </a:solidFill>
                <a:effectLst/>
                <a:ea typeface="Calibri" panose="020F0502020204030204" pitchFamily="34" charset="0"/>
              </a:rPr>
              <a:t>	because finally,</a:t>
            </a:r>
            <a:br>
              <a:rPr lang="en-GB" sz="2000" dirty="0">
                <a:solidFill>
                  <a:schemeClr val="bg1"/>
                </a:solidFill>
                <a:effectLst/>
                <a:ea typeface="Calibri" panose="020F0502020204030204" pitchFamily="34" charset="0"/>
              </a:rPr>
            </a:br>
            <a:r>
              <a:rPr lang="en-GB" sz="2000" dirty="0">
                <a:solidFill>
                  <a:schemeClr val="bg1"/>
                </a:solidFill>
                <a:effectLst/>
                <a:ea typeface="Calibri" panose="020F0502020204030204" pitchFamily="34" charset="0"/>
              </a:rPr>
              <a:t>	her hooves are coming through.</a:t>
            </a:r>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0656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23A7638F-F146-72B0-174F-0BD8DFB7AEF6}"/>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07DA043-2BCD-8471-76F1-546DA953BA27}"/>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“As of [March 2023], the murder toll across the twin island state of Trinidad and Tobago was on track to overtake last year’s all-time high. As rates rise, more women are being killed than at any point in history. As of May, this year’s death toll was at 280, already overtaking the same period of 2022 – a year which saw 614 violent deaths. The Caribbean nation, with a population of about 1.5 million, now has the sixth-highest crime rate in the world.”</a:t>
            </a:r>
            <a:br>
              <a:rPr lang="en-GB" sz="2000" dirty="0">
                <a:solidFill>
                  <a:schemeClr val="bg1"/>
                </a:solidFill>
              </a:rPr>
            </a:br>
            <a:r>
              <a:rPr lang="en-GB" sz="2000" dirty="0">
                <a:solidFill>
                  <a:schemeClr val="bg1"/>
                </a:solidFill>
                <a:hlinkClick r:id="rId2"/>
              </a:rPr>
              <a:t>https://www.theguardian.com/global-development/2023/jun/16/the-caribbean-island-of-trinidad-grapples-with-a-national-crisis-of-violence</a:t>
            </a:r>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4354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3AC791-242A-19B8-E7EF-6789593ED9E9}"/>
              </a:ext>
            </a:extLst>
          </p:cNvPr>
          <p:cNvSpPr>
            <a:spLocks noGrp="1"/>
          </p:cNvSpPr>
          <p:nvPr>
            <p:ph type="title"/>
          </p:nvPr>
        </p:nvSpPr>
        <p:spPr>
          <a:xfrm>
            <a:off x="5232400" y="1641752"/>
            <a:ext cx="6140449" cy="1323439"/>
          </a:xfrm>
        </p:spPr>
        <p:txBody>
          <a:bodyPr anchor="t">
            <a:normAutofit/>
          </a:bodyPr>
          <a:lstStyle/>
          <a:p>
            <a:endParaRPr lang="en-GB" sz="4000">
              <a:solidFill>
                <a:schemeClr val="bg1"/>
              </a:solidFill>
            </a:endParaRPr>
          </a:p>
        </p:txBody>
      </p:sp>
      <p:pic>
        <p:nvPicPr>
          <p:cNvPr id="4" name="Picture 2" descr="Feminist International: How to Change Everything by Verónica Gago |  Goodreads">
            <a:extLst>
              <a:ext uri="{FF2B5EF4-FFF2-40B4-BE49-F238E27FC236}">
                <a16:creationId xmlns:a16="http://schemas.microsoft.com/office/drawing/2014/main" id="{436BB5D5-31DD-A5A4-2251-692A9ED879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80"/>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37" name="Group 36">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38" name="Freeform: Shape 37">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9" name="Freeform: Shape 38">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48883CE8-98C3-B561-A614-B41CED2C6B95}"/>
              </a:ext>
            </a:extLst>
          </p:cNvPr>
          <p:cNvSpPr>
            <a:spLocks noGrp="1"/>
          </p:cNvSpPr>
          <p:nvPr>
            <p:ph idx="1"/>
          </p:nvPr>
        </p:nvSpPr>
        <p:spPr>
          <a:xfrm>
            <a:off x="4815840" y="558800"/>
            <a:ext cx="6827519" cy="6045200"/>
          </a:xfrm>
        </p:spPr>
        <p:txBody>
          <a:bodyPr>
            <a:noAutofit/>
          </a:bodyPr>
          <a:lstStyle/>
          <a:p>
            <a:pPr marL="0" indent="0">
              <a:buNone/>
            </a:pPr>
            <a:r>
              <a:rPr lang="en-GB" sz="2000" dirty="0">
                <a:solidFill>
                  <a:schemeClr val="bg1">
                    <a:alpha val="80000"/>
                  </a:schemeClr>
                </a:solidFill>
              </a:rPr>
              <a:t>“My hypothesis is that today the war against women is expressed in four special scenes that are the foundation of femicides, that are the underlying layer of their prior production, or paraphrasing Marx, their primitive accumulation, and that there is a logic of connection between them:</a:t>
            </a:r>
          </a:p>
          <a:p>
            <a:pPr marL="457200" indent="-457200">
              <a:buFont typeface="+mj-lt"/>
              <a:buAutoNum type="arabicPeriod"/>
            </a:pPr>
            <a:r>
              <a:rPr lang="en-GB" sz="2000" dirty="0">
                <a:solidFill>
                  <a:schemeClr val="bg1">
                    <a:alpha val="80000"/>
                  </a:schemeClr>
                </a:solidFill>
              </a:rPr>
              <a:t>The implosion of violence in households as an effect of the crisis of the figure of the male breadwinner…</a:t>
            </a:r>
          </a:p>
          <a:p>
            <a:pPr marL="457200" indent="-457200">
              <a:buFont typeface="+mj-lt"/>
              <a:buAutoNum type="arabicPeriod"/>
            </a:pPr>
            <a:r>
              <a:rPr lang="en-GB" sz="2000" dirty="0">
                <a:solidFill>
                  <a:schemeClr val="bg1">
                    <a:alpha val="80000"/>
                  </a:schemeClr>
                </a:solidFill>
              </a:rPr>
              <a:t>The organization of new forms of violence as the principle authority in working class </a:t>
            </a:r>
            <a:r>
              <a:rPr lang="en-GB" sz="2000" dirty="0" err="1">
                <a:solidFill>
                  <a:schemeClr val="bg1">
                    <a:alpha val="80000"/>
                  </a:schemeClr>
                </a:solidFill>
              </a:rPr>
              <a:t>neighborhoods</a:t>
            </a:r>
            <a:r>
              <a:rPr lang="en-GB" sz="2000" dirty="0">
                <a:solidFill>
                  <a:schemeClr val="bg1">
                    <a:alpha val="80000"/>
                  </a:schemeClr>
                </a:solidFill>
              </a:rPr>
              <a:t> based on the proliferation of illegal economies … </a:t>
            </a:r>
          </a:p>
          <a:p>
            <a:pPr marL="457200" indent="-457200">
              <a:buFont typeface="+mj-lt"/>
              <a:buAutoNum type="arabicPeriod"/>
            </a:pPr>
            <a:r>
              <a:rPr lang="en-GB" sz="2000" dirty="0">
                <a:solidFill>
                  <a:schemeClr val="bg1">
                    <a:alpha val="80000"/>
                  </a:schemeClr>
                </a:solidFill>
              </a:rPr>
              <a:t>The dispossession and looting of the common land and resources that enable communitarian life by transnational corporations… depriving other economies of their material autonomy. </a:t>
            </a:r>
          </a:p>
          <a:p>
            <a:pPr marL="457200" indent="-457200">
              <a:buFont typeface="+mj-lt"/>
              <a:buAutoNum type="arabicPeriod"/>
            </a:pPr>
            <a:r>
              <a:rPr lang="en-GB" sz="2000" dirty="0">
                <a:solidFill>
                  <a:schemeClr val="bg1">
                    <a:alpha val="80000"/>
                  </a:schemeClr>
                </a:solidFill>
              </a:rPr>
              <a:t>The articulation of forms of exploitation and extraction that share the common element of the financialization of social life, and particularly the apparatus of debt.”</a:t>
            </a:r>
          </a:p>
        </p:txBody>
      </p:sp>
    </p:spTree>
    <p:extLst>
      <p:ext uri="{BB962C8B-B14F-4D97-AF65-F5344CB8AC3E}">
        <p14:creationId xmlns:p14="http://schemas.microsoft.com/office/powerpoint/2010/main" val="1709189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9AC82269-1AB0-B880-3D62-75E0B8DA4492}"/>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2AC0726-22A8-E86A-79C1-BBE6F0C651E1}"/>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Gago: “The war against women, as [Silvia] Federici characterizes it, is an ‘original’ moment that is repeated in each new phase of ‘primitive accumulation’ of capital: in other words, that which is deployed over the social field, prior to a time of extreme instability of the relations of command-obedience and exploitation. The idea that there are historical moments when violence becomes a productive force for the accumulation of capital [. . .] is fundamental for understanding the current phase of dispossession at various scales.” (</a:t>
            </a:r>
            <a:r>
              <a:rPr lang="en-GB" sz="2000" i="1" dirty="0">
                <a:solidFill>
                  <a:schemeClr val="bg1"/>
                </a:solidFill>
              </a:rPr>
              <a:t>Feminist International</a:t>
            </a:r>
            <a:r>
              <a:rPr lang="en-GB" sz="2000" dirty="0">
                <a:solidFill>
                  <a:schemeClr val="bg1"/>
                </a:solidFill>
              </a:rPr>
              <a:t>)</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4445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100" name="Picture 4" descr="A WORD WITH SHIVANEE RAMLOCHAN - Designer Island">
            <a:extLst>
              <a:ext uri="{FF2B5EF4-FFF2-40B4-BE49-F238E27FC236}">
                <a16:creationId xmlns:a16="http://schemas.microsoft.com/office/drawing/2014/main" id="{3E55CFC5-7AE4-423E-0DA8-4EE4CFDA7CB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16060"/>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033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80" name="Rectangle 7179">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9756904-A38B-ADA5-3B0D-CE89A5BB2E3E}"/>
              </a:ext>
            </a:extLst>
          </p:cNvPr>
          <p:cNvSpPr>
            <a:spLocks noGrp="1"/>
          </p:cNvSpPr>
          <p:nvPr>
            <p:ph type="title"/>
          </p:nvPr>
        </p:nvSpPr>
        <p:spPr>
          <a:xfrm>
            <a:off x="1295400" y="669925"/>
            <a:ext cx="4800600" cy="1325563"/>
          </a:xfrm>
        </p:spPr>
        <p:txBody>
          <a:bodyPr anchor="b">
            <a:normAutofit/>
          </a:bodyPr>
          <a:lstStyle/>
          <a:p>
            <a:endParaRPr lang="en-GB">
              <a:solidFill>
                <a:schemeClr val="bg1"/>
              </a:solidFill>
            </a:endParaRPr>
          </a:p>
        </p:txBody>
      </p:sp>
      <p:cxnSp>
        <p:nvCxnSpPr>
          <p:cNvPr id="7182" name="Straight Connector 7181">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E243E63-A667-4702-B144-DCB1EEB8A0D9}"/>
              </a:ext>
            </a:extLst>
          </p:cNvPr>
          <p:cNvSpPr>
            <a:spLocks noGrp="1"/>
          </p:cNvSpPr>
          <p:nvPr>
            <p:ph idx="1"/>
          </p:nvPr>
        </p:nvSpPr>
        <p:spPr>
          <a:xfrm>
            <a:off x="213360" y="2288833"/>
            <a:ext cx="6644640" cy="4162764"/>
          </a:xfrm>
        </p:spPr>
        <p:txBody>
          <a:bodyPr>
            <a:normAutofit fontScale="92500" lnSpcReduction="20000"/>
          </a:bodyPr>
          <a:lstStyle/>
          <a:p>
            <a:r>
              <a:rPr lang="en-GB" sz="2400" dirty="0">
                <a:solidFill>
                  <a:schemeClr val="bg1"/>
                </a:solidFill>
              </a:rPr>
              <a:t>We take the term “gore” from a genre of films characterized by extreme, brutal violence. Thus, “gore capitalism” refers to the undisguised and unjustified bloodshed that is the price the Third World pays for adhering to the increasingly demanding logic of capitalism. It also refers to the many instances of dismembering and disembowelment, often tied up with organized crime, gender and the predatory uses of bodies, [which are now central to capital accumulation]. (12)</a:t>
            </a:r>
          </a:p>
          <a:p>
            <a:endParaRPr lang="en-GB" sz="2400" dirty="0">
              <a:solidFill>
                <a:schemeClr val="bg1"/>
              </a:solidFill>
            </a:endParaRPr>
          </a:p>
          <a:p>
            <a:r>
              <a:rPr lang="en-GB" sz="2400" dirty="0">
                <a:solidFill>
                  <a:schemeClr val="bg1"/>
                </a:solidFill>
              </a:rPr>
              <a:t>In this context, “the force of work is replaced by gore practices, understood as the systematic and repeated use of the most explicit forms of violence to produce capital.” (45)</a:t>
            </a:r>
          </a:p>
          <a:p>
            <a:endParaRPr lang="en-GB" sz="1600" dirty="0">
              <a:solidFill>
                <a:schemeClr val="bg1"/>
              </a:solidFill>
            </a:endParaRPr>
          </a:p>
        </p:txBody>
      </p:sp>
      <p:pic>
        <p:nvPicPr>
          <p:cNvPr id="7170" name="Picture 2" descr="Gore Capitalism — JD Pluecker">
            <a:extLst>
              <a:ext uri="{FF2B5EF4-FFF2-40B4-BE49-F238E27FC236}">
                <a16:creationId xmlns:a16="http://schemas.microsoft.com/office/drawing/2014/main" id="{6A6482B5-90DB-3E5B-163B-A0C4A173D5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8311"/>
          <a:stretch/>
        </p:blipFill>
        <p:spPr bwMode="auto">
          <a:xfrm>
            <a:off x="7629727" y="295559"/>
            <a:ext cx="4562263" cy="6266868"/>
          </a:xfrm>
          <a:prstGeom prst="rect">
            <a:avLst/>
          </a:prstGeom>
          <a:noFill/>
          <a:extLst>
            <a:ext uri="{909E8E84-426E-40DD-AFC4-6F175D3DCCD1}">
              <a14:hiddenFill xmlns:a14="http://schemas.microsoft.com/office/drawing/2010/main">
                <a:solidFill>
                  <a:srgbClr val="FFFFFF"/>
                </a:solidFill>
              </a14:hiddenFill>
            </a:ext>
          </a:extLst>
        </p:spPr>
      </p:pic>
      <p:cxnSp>
        <p:nvCxnSpPr>
          <p:cNvPr id="7184" name="Straight Connector 7183">
            <a:extLst>
              <a:ext uri="{FF2B5EF4-FFF2-40B4-BE49-F238E27FC236}">
                <a16:creationId xmlns:a16="http://schemas.microsoft.com/office/drawing/2014/main" id="{B7188D9B-1674-419B-A379-D1632A7EC3A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829053"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594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AA52E83F-4A15-816A-0979-7EE3D003A632}"/>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16C8295-96EE-763E-3883-DE1089A0D4E4}"/>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“Public Holiday”</a:t>
            </a:r>
            <a:br>
              <a:rPr lang="en-GB" sz="2000" dirty="0">
                <a:solidFill>
                  <a:schemeClr val="bg1"/>
                </a:solidFill>
              </a:rPr>
            </a:br>
            <a:endParaRPr lang="en-GB" sz="2000" dirty="0">
              <a:solidFill>
                <a:schemeClr val="bg1"/>
              </a:solidFill>
            </a:endParaRPr>
          </a:p>
          <a:p>
            <a:pPr marL="0" indent="0">
              <a:buNone/>
            </a:pPr>
            <a:r>
              <a:rPr lang="en-GB" sz="2000" dirty="0">
                <a:solidFill>
                  <a:schemeClr val="bg1"/>
                </a:solidFill>
              </a:rPr>
              <a:t>“His breath was molasses. He chewed my spine, snapped cervical</a:t>
            </a:r>
            <a:br>
              <a:rPr lang="en-GB" sz="2000" dirty="0">
                <a:solidFill>
                  <a:schemeClr val="bg1"/>
                </a:solidFill>
              </a:rPr>
            </a:br>
            <a:r>
              <a:rPr lang="en-GB" sz="2000" dirty="0">
                <a:solidFill>
                  <a:schemeClr val="bg1"/>
                </a:solidFill>
              </a:rPr>
              <a:t>wires, suckling</a:t>
            </a:r>
            <a:br>
              <a:rPr lang="en-GB" sz="2000" dirty="0">
                <a:solidFill>
                  <a:schemeClr val="bg1"/>
                </a:solidFill>
              </a:rPr>
            </a:br>
            <a:r>
              <a:rPr lang="en-GB" sz="2000" dirty="0">
                <a:solidFill>
                  <a:schemeClr val="bg1"/>
                </a:solidFill>
              </a:rPr>
              <a:t>marrow and electricity under his sweet tongue. [. . .]</a:t>
            </a:r>
            <a:br>
              <a:rPr lang="en-GB" sz="2000" dirty="0">
                <a:solidFill>
                  <a:schemeClr val="bg1"/>
                </a:solidFill>
              </a:rPr>
            </a:br>
            <a:r>
              <a:rPr lang="en-GB" sz="2000" dirty="0">
                <a:solidFill>
                  <a:schemeClr val="bg1"/>
                </a:solidFill>
              </a:rPr>
              <a:t>His clean shoulders disappeared into the drink, steady with my neck</a:t>
            </a:r>
            <a:br>
              <a:rPr lang="en-GB" sz="2000" dirty="0">
                <a:solidFill>
                  <a:schemeClr val="bg1"/>
                </a:solidFill>
              </a:rPr>
            </a:br>
            <a:r>
              <a:rPr lang="en-GB" sz="2000" dirty="0">
                <a:solidFill>
                  <a:schemeClr val="bg1"/>
                </a:solidFill>
              </a:rPr>
              <a:t>in his molars, ground down to pink dust and spit.” (44)</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001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40053A8D-41DA-6066-09CA-6B7E8989A6CE}"/>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73BA4E3-1372-BB8E-3A10-217042761BDB}"/>
              </a:ext>
            </a:extLst>
          </p:cNvPr>
          <p:cNvSpPr>
            <a:spLocks noGrp="1"/>
          </p:cNvSpPr>
          <p:nvPr>
            <p:ph idx="1"/>
          </p:nvPr>
        </p:nvSpPr>
        <p:spPr>
          <a:xfrm>
            <a:off x="1392666" y="2398957"/>
            <a:ext cx="9783333" cy="3526144"/>
          </a:xfrm>
        </p:spPr>
        <p:txBody>
          <a:bodyPr>
            <a:normAutofit/>
          </a:bodyPr>
          <a:lstStyle/>
          <a:p>
            <a:pPr marL="0" indent="0">
              <a:buNone/>
            </a:pPr>
            <a:r>
              <a:rPr lang="en-GB" sz="2000" dirty="0">
                <a:solidFill>
                  <a:schemeClr val="bg1"/>
                </a:solidFill>
              </a:rPr>
              <a:t>“Feminist Manifesto Against Mega-Mining and the Colonial Patriarchal </a:t>
            </a:r>
            <a:r>
              <a:rPr lang="en-GB" sz="2000" dirty="0" err="1">
                <a:solidFill>
                  <a:schemeClr val="bg1"/>
                </a:solidFill>
              </a:rPr>
              <a:t>Extractivist</a:t>
            </a:r>
            <a:r>
              <a:rPr lang="en-GB" sz="2000" dirty="0">
                <a:solidFill>
                  <a:schemeClr val="bg1"/>
                </a:solidFill>
              </a:rPr>
              <a:t> Model”</a:t>
            </a:r>
          </a:p>
          <a:p>
            <a:r>
              <a:rPr lang="en-GB" sz="2000" dirty="0">
                <a:solidFill>
                  <a:schemeClr val="bg1"/>
                </a:solidFill>
              </a:rPr>
              <a:t>“The deepening of </a:t>
            </a:r>
            <a:r>
              <a:rPr lang="en-GB" sz="2000" dirty="0" err="1">
                <a:solidFill>
                  <a:schemeClr val="bg1"/>
                </a:solidFill>
              </a:rPr>
              <a:t>extractivist</a:t>
            </a:r>
            <a:r>
              <a:rPr lang="en-GB" sz="2000" dirty="0">
                <a:solidFill>
                  <a:schemeClr val="bg1"/>
                </a:solidFill>
              </a:rPr>
              <a:t> policies does nothing more than reinforce the historical oppression of women. This form of labour exploitation relegates women to two ‘destinies’: to precarious and overexploited work and/or to the role of ‘family caregivers,’ undertaking invisible work” (2013).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2192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DF755574-D64B-D774-0E17-425A33AEA8B6}"/>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21CC1D8-EB6F-6C1B-A528-441ABAD1AC88}"/>
              </a:ext>
            </a:extLst>
          </p:cNvPr>
          <p:cNvSpPr>
            <a:spLocks noGrp="1"/>
          </p:cNvSpPr>
          <p:nvPr>
            <p:ph idx="1"/>
          </p:nvPr>
        </p:nvSpPr>
        <p:spPr>
          <a:xfrm>
            <a:off x="933855" y="2276275"/>
            <a:ext cx="9865478" cy="3648826"/>
          </a:xfrm>
        </p:spPr>
        <p:txBody>
          <a:bodyPr>
            <a:normAutofit lnSpcReduction="10000"/>
          </a:bodyPr>
          <a:lstStyle/>
          <a:p>
            <a:pPr marL="0" indent="0">
              <a:buNone/>
            </a:pPr>
            <a:r>
              <a:rPr lang="en-GB" sz="2000" dirty="0">
                <a:solidFill>
                  <a:schemeClr val="bg1"/>
                </a:solidFill>
              </a:rPr>
              <a:t>“</a:t>
            </a:r>
            <a:r>
              <a:rPr lang="en-GB" sz="2000" dirty="0" err="1">
                <a:solidFill>
                  <a:schemeClr val="bg1"/>
                </a:solidFill>
              </a:rPr>
              <a:t>Materna</a:t>
            </a:r>
            <a:r>
              <a:rPr lang="en-GB" sz="2000" dirty="0">
                <a:solidFill>
                  <a:schemeClr val="bg1"/>
                </a:solidFill>
              </a:rPr>
              <a:t>”</a:t>
            </a:r>
          </a:p>
          <a:p>
            <a:pPr marL="0" indent="0">
              <a:buNone/>
            </a:pPr>
            <a:r>
              <a:rPr lang="en-GB" sz="2000" dirty="0">
                <a:solidFill>
                  <a:schemeClr val="bg1"/>
                </a:solidFill>
              </a:rPr>
              <a:t> “Let her struggle each night in a</a:t>
            </a:r>
            <a:br>
              <a:rPr lang="en-GB" sz="2000" dirty="0">
                <a:solidFill>
                  <a:schemeClr val="bg1"/>
                </a:solidFill>
              </a:rPr>
            </a:br>
            <a:r>
              <a:rPr lang="en-GB" sz="2000" dirty="0">
                <a:solidFill>
                  <a:schemeClr val="bg1"/>
                </a:solidFill>
              </a:rPr>
              <a:t>mangrove thicket; let her wince at the</a:t>
            </a:r>
            <a:br>
              <a:rPr lang="en-GB" sz="2000" dirty="0">
                <a:solidFill>
                  <a:schemeClr val="bg1"/>
                </a:solidFill>
              </a:rPr>
            </a:br>
            <a:r>
              <a:rPr lang="en-GB" sz="2000" dirty="0">
                <a:solidFill>
                  <a:schemeClr val="bg1"/>
                </a:solidFill>
              </a:rPr>
              <a:t>deforester’s blade on her back,</a:t>
            </a:r>
            <a:br>
              <a:rPr lang="en-GB" sz="2000" dirty="0">
                <a:solidFill>
                  <a:schemeClr val="bg1"/>
                </a:solidFill>
              </a:rPr>
            </a:br>
            <a:r>
              <a:rPr lang="en-GB" sz="2000" dirty="0">
                <a:solidFill>
                  <a:schemeClr val="bg1"/>
                </a:solidFill>
              </a:rPr>
              <a:t>probing,</a:t>
            </a:r>
            <a:br>
              <a:rPr lang="en-GB" sz="2000" dirty="0">
                <a:solidFill>
                  <a:schemeClr val="bg1"/>
                </a:solidFill>
              </a:rPr>
            </a:br>
            <a:r>
              <a:rPr lang="en-GB" sz="2000" dirty="0">
                <a:solidFill>
                  <a:schemeClr val="bg1"/>
                </a:solidFill>
              </a:rPr>
              <a:t>testing three canals filled with raw hurt.” (27)</a:t>
            </a:r>
          </a:p>
          <a:p>
            <a:pPr marL="0" indent="0">
              <a:buNone/>
            </a:pPr>
            <a:endParaRPr lang="en-GB" sz="2000" dirty="0">
              <a:solidFill>
                <a:schemeClr val="bg1"/>
              </a:solidFill>
            </a:endParaRPr>
          </a:p>
          <a:p>
            <a:pPr marL="0" indent="0">
              <a:buNone/>
            </a:pPr>
            <a:r>
              <a:rPr lang="en-GB" sz="2000" dirty="0">
                <a:solidFill>
                  <a:schemeClr val="bg1"/>
                </a:solidFill>
              </a:rPr>
              <a:t>“Nail It to the Barn Door Where It Happened”</a:t>
            </a:r>
          </a:p>
          <a:p>
            <a:pPr marL="0" indent="0">
              <a:buNone/>
            </a:pPr>
            <a:r>
              <a:rPr lang="en-GB" sz="2000" dirty="0">
                <a:solidFill>
                  <a:schemeClr val="bg1"/>
                </a:solidFill>
              </a:rPr>
              <a:t>“This is how you survive it.</a:t>
            </a:r>
            <a:br>
              <a:rPr lang="en-GB" sz="2000" dirty="0">
                <a:solidFill>
                  <a:schemeClr val="bg1"/>
                </a:solidFill>
              </a:rPr>
            </a:br>
            <a:r>
              <a:rPr lang="en-GB" sz="2000" dirty="0">
                <a:solidFill>
                  <a:schemeClr val="bg1"/>
                </a:solidFill>
              </a:rPr>
              <a:t>When the doctor stitching the torn seam of your sex</a:t>
            </a:r>
            <a:br>
              <a:rPr lang="en-GB" sz="2000" dirty="0">
                <a:solidFill>
                  <a:schemeClr val="bg1"/>
                </a:solidFill>
              </a:rPr>
            </a:br>
            <a:r>
              <a:rPr lang="en-GB" sz="2000" dirty="0">
                <a:solidFill>
                  <a:schemeClr val="bg1"/>
                </a:solidFill>
              </a:rPr>
              <a:t>pauses to tend a text message,</a:t>
            </a:r>
            <a:br>
              <a:rPr lang="en-GB" sz="2000" dirty="0">
                <a:solidFill>
                  <a:schemeClr val="bg1"/>
                </a:solidFill>
              </a:rPr>
            </a:br>
            <a:r>
              <a:rPr lang="en-GB" sz="2000" dirty="0">
                <a:solidFill>
                  <a:schemeClr val="bg1"/>
                </a:solidFill>
              </a:rPr>
              <a:t>spit on him.” (37)</a:t>
            </a:r>
          </a:p>
          <a:p>
            <a:pPr marL="0" indent="0">
              <a:buNone/>
            </a:pPr>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944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502CB-7AEC-9FD3-5E2C-B125F9299C8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D40043E-7988-40E7-0DF4-5F4DF0F3BB98}"/>
              </a:ext>
            </a:extLst>
          </p:cNvPr>
          <p:cNvSpPr>
            <a:spLocks noGrp="1"/>
          </p:cNvSpPr>
          <p:nvPr>
            <p:ph idx="1"/>
          </p:nvPr>
        </p:nvSpPr>
        <p:spPr/>
        <p:txBody>
          <a:bodyPr/>
          <a:lstStyle/>
          <a:p>
            <a:endParaRPr lang="en-GB" dirty="0"/>
          </a:p>
        </p:txBody>
      </p:sp>
      <p:pic>
        <p:nvPicPr>
          <p:cNvPr id="5122" name="Picture 2" descr="Jamaica's 'Tambourine Army' on the Gender Violence Warpath - IDN-InDepthNews">
            <a:extLst>
              <a:ext uri="{FF2B5EF4-FFF2-40B4-BE49-F238E27FC236}">
                <a16:creationId xmlns:a16="http://schemas.microsoft.com/office/drawing/2014/main" id="{1EEB8A81-6169-9492-0BD2-96AA62F3D0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250" y="2124075"/>
            <a:ext cx="7143750" cy="47339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The Tambourine Army – Fractals">
            <a:extLst>
              <a:ext uri="{FF2B5EF4-FFF2-40B4-BE49-F238E27FC236}">
                <a16:creationId xmlns:a16="http://schemas.microsoft.com/office/drawing/2014/main" id="{C58E6E90-F3D8-BFC0-0EC3-6BF2BE5D0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115" y="365125"/>
            <a:ext cx="4517508" cy="3414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013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146D1-86FA-50E6-A8D0-B47EDCA16B8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5F70E4E-D1D9-0FAD-E791-1C50B5F7E211}"/>
              </a:ext>
            </a:extLst>
          </p:cNvPr>
          <p:cNvSpPr>
            <a:spLocks noGrp="1"/>
          </p:cNvSpPr>
          <p:nvPr>
            <p:ph idx="1"/>
          </p:nvPr>
        </p:nvSpPr>
        <p:spPr/>
        <p:txBody>
          <a:bodyPr/>
          <a:lstStyle/>
          <a:p>
            <a:endParaRPr lang="en-GB"/>
          </a:p>
        </p:txBody>
      </p:sp>
      <p:pic>
        <p:nvPicPr>
          <p:cNvPr id="6146" name="Picture 2" descr="RiseInSolidarity: JAMAICA TAMBOURINE WARRIORS RISING IN SUPPORT OF  SURVIVORS –">
            <a:extLst>
              <a:ext uri="{FF2B5EF4-FFF2-40B4-BE49-F238E27FC236}">
                <a16:creationId xmlns:a16="http://schemas.microsoft.com/office/drawing/2014/main" id="{A9DD0289-A973-BA46-A7FA-01A6B5187A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47663"/>
            <a:ext cx="9144000" cy="6162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334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1DD6F4C-24E9-71EF-1DE9-EE97CE2C441F}"/>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44988B5-219A-DF6B-8FB9-6E649518C7B3}"/>
              </a:ext>
            </a:extLst>
          </p:cNvPr>
          <p:cNvSpPr>
            <a:spLocks noGrp="1"/>
          </p:cNvSpPr>
          <p:nvPr>
            <p:ph idx="1"/>
          </p:nvPr>
        </p:nvSpPr>
        <p:spPr>
          <a:xfrm>
            <a:off x="254000" y="3428999"/>
            <a:ext cx="10271760" cy="3174999"/>
          </a:xfrm>
        </p:spPr>
        <p:txBody>
          <a:bodyPr>
            <a:normAutofit/>
          </a:bodyPr>
          <a:lstStyle/>
          <a:p>
            <a:r>
              <a:rPr lang="en-GB" sz="2000" dirty="0">
                <a:solidFill>
                  <a:schemeClr val="bg1"/>
                </a:solidFill>
              </a:rPr>
              <a:t>Patricia Joan Saunders: “Equal Rights” became a de facto anthem for many rude </a:t>
            </a:r>
            <a:r>
              <a:rPr lang="en-GB" sz="2000" dirty="0" err="1">
                <a:solidFill>
                  <a:schemeClr val="bg1"/>
                </a:solidFill>
              </a:rPr>
              <a:t>gyals</a:t>
            </a:r>
            <a:r>
              <a:rPr lang="en-GB" sz="2000" dirty="0">
                <a:solidFill>
                  <a:schemeClr val="bg1"/>
                </a:solidFill>
              </a:rPr>
              <a:t> during the watershed moment of the Tambourine Army [. . .] and the Jamaica’s Survivor Empowerment March. All these utterances of women’s political, social, and sexual freedom found their amplification by reverberating against heterosexist, patriarchal institutions that systematically threatened and even shamed women into silence not only in Jamaica but also globally. The sexually explicit lyrics in “Equal Rights” called, without apology, for women’s sexual and political needs to be addressed head-on (all puns intended)” (</a:t>
            </a:r>
            <a:r>
              <a:rPr lang="en-GB" sz="2000" i="1" dirty="0">
                <a:solidFill>
                  <a:schemeClr val="bg1"/>
                </a:solidFill>
              </a:rPr>
              <a:t>Buyers Beware</a:t>
            </a:r>
            <a:r>
              <a:rPr lang="en-GB" sz="2000" dirty="0">
                <a:solidFill>
                  <a:schemeClr val="bg1"/>
                </a:solidFill>
              </a:rPr>
              <a:t>, 19)</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descr="Ishawna: Soaring In A Cloak Of Battles">
            <a:extLst>
              <a:ext uri="{FF2B5EF4-FFF2-40B4-BE49-F238E27FC236}">
                <a16:creationId xmlns:a16="http://schemas.microsoft.com/office/drawing/2014/main" id="{5C602353-DC18-531D-720D-4C4FB6069D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3930" y="0"/>
            <a:ext cx="5671538" cy="319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1596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9" name="Rectangle 819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3F81386B-88BE-D3A5-3DE8-2BBFAEBB6011}"/>
              </a:ext>
            </a:extLst>
          </p:cNvPr>
          <p:cNvSpPr>
            <a:spLocks noGrp="1"/>
          </p:cNvSpPr>
          <p:nvPr>
            <p:ph type="title"/>
          </p:nvPr>
        </p:nvSpPr>
        <p:spPr>
          <a:xfrm>
            <a:off x="838200" y="448721"/>
            <a:ext cx="4707671" cy="1225650"/>
          </a:xfrm>
        </p:spPr>
        <p:txBody>
          <a:bodyPr anchor="b">
            <a:normAutofit/>
          </a:bodyPr>
          <a:lstStyle/>
          <a:p>
            <a:endParaRPr lang="en-GB" sz="3800">
              <a:solidFill>
                <a:schemeClr val="bg1"/>
              </a:solidFill>
            </a:endParaRPr>
          </a:p>
        </p:txBody>
      </p:sp>
      <p:cxnSp>
        <p:nvCxnSpPr>
          <p:cNvPr id="8201" name="Straight Connector 820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EF938BA-797C-5D0A-C181-ED09BBBE5808}"/>
              </a:ext>
            </a:extLst>
          </p:cNvPr>
          <p:cNvSpPr>
            <a:spLocks noGrp="1"/>
          </p:cNvSpPr>
          <p:nvPr>
            <p:ph idx="1"/>
          </p:nvPr>
        </p:nvSpPr>
        <p:spPr>
          <a:xfrm>
            <a:off x="897769" y="1909192"/>
            <a:ext cx="4586513" cy="3647710"/>
          </a:xfrm>
        </p:spPr>
        <p:txBody>
          <a:bodyPr>
            <a:normAutofit/>
          </a:bodyPr>
          <a:lstStyle/>
          <a:p>
            <a:pPr marL="0" indent="0">
              <a:buNone/>
            </a:pPr>
            <a:r>
              <a:rPr lang="en-GB" sz="2400" dirty="0">
                <a:solidFill>
                  <a:schemeClr val="bg1"/>
                </a:solidFill>
              </a:rPr>
              <a:t>“Everyone is crying out for peace</a:t>
            </a:r>
            <a:br>
              <a:rPr lang="en-GB" sz="2400" dirty="0">
                <a:solidFill>
                  <a:schemeClr val="bg1"/>
                </a:solidFill>
              </a:rPr>
            </a:br>
            <a:r>
              <a:rPr lang="en-GB" sz="2400" dirty="0">
                <a:solidFill>
                  <a:schemeClr val="bg1"/>
                </a:solidFill>
              </a:rPr>
              <a:t>None is crying out for justice</a:t>
            </a:r>
          </a:p>
          <a:p>
            <a:pPr marL="0" indent="0">
              <a:buNone/>
            </a:pPr>
            <a:r>
              <a:rPr lang="en-GB" sz="2400" dirty="0">
                <a:solidFill>
                  <a:schemeClr val="bg1"/>
                </a:solidFill>
              </a:rPr>
              <a:t>[. . .]</a:t>
            </a:r>
          </a:p>
          <a:p>
            <a:pPr marL="0" indent="0">
              <a:buNone/>
            </a:pPr>
            <a:r>
              <a:rPr lang="en-GB" sz="2400" dirty="0">
                <a:solidFill>
                  <a:schemeClr val="bg1"/>
                </a:solidFill>
              </a:rPr>
              <a:t>But there will be no peace</a:t>
            </a:r>
            <a:br>
              <a:rPr lang="en-GB" sz="2400" dirty="0">
                <a:solidFill>
                  <a:schemeClr val="bg1"/>
                </a:solidFill>
              </a:rPr>
            </a:br>
            <a:r>
              <a:rPr lang="en-GB" sz="2400" dirty="0">
                <a:solidFill>
                  <a:schemeClr val="bg1"/>
                </a:solidFill>
              </a:rPr>
              <a:t>'Till men get equal rights”</a:t>
            </a:r>
          </a:p>
          <a:p>
            <a:endParaRPr lang="en-GB" sz="2000" dirty="0">
              <a:solidFill>
                <a:schemeClr val="bg1"/>
              </a:solidFill>
            </a:endParaRPr>
          </a:p>
        </p:txBody>
      </p:sp>
      <p:cxnSp>
        <p:nvCxnSpPr>
          <p:cNvPr id="8203" name="Straight Connector 820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194" name="Picture 2" descr="Equal Rights (album) - Wikipedia">
            <a:extLst>
              <a:ext uri="{FF2B5EF4-FFF2-40B4-BE49-F238E27FC236}">
                <a16:creationId xmlns:a16="http://schemas.microsoft.com/office/drawing/2014/main" id="{F1EF1051-9477-3DB3-2D8A-916E62C6C3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183" r="8566" b="-2"/>
          <a:stretch/>
        </p:blipFill>
        <p:spPr bwMode="auto">
          <a:xfrm>
            <a:off x="6525453" y="10"/>
            <a:ext cx="566654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488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31E5782-5974-2B7B-26A3-1446E67910CD}"/>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9C53C4F-4BC9-63A5-AD6C-0FC24FB6BA70}"/>
              </a:ext>
            </a:extLst>
          </p:cNvPr>
          <p:cNvSpPr>
            <a:spLocks noGrp="1"/>
          </p:cNvSpPr>
          <p:nvPr>
            <p:ph idx="1"/>
          </p:nvPr>
        </p:nvSpPr>
        <p:spPr>
          <a:xfrm>
            <a:off x="680936" y="2286001"/>
            <a:ext cx="10118397" cy="3639100"/>
          </a:xfrm>
        </p:spPr>
        <p:txBody>
          <a:bodyPr>
            <a:normAutofit/>
          </a:bodyPr>
          <a:lstStyle/>
          <a:p>
            <a:r>
              <a:rPr lang="en-GB" sz="2000" dirty="0">
                <a:solidFill>
                  <a:schemeClr val="bg1"/>
                </a:solidFill>
              </a:rPr>
              <a:t>Saunders: “Ishawna’s “Equal Rights” both marked a confluence of political crises at the </a:t>
            </a:r>
            <a:r>
              <a:rPr lang="en-GB" sz="2000" dirty="0" err="1">
                <a:solidFill>
                  <a:schemeClr val="bg1"/>
                </a:solidFill>
              </a:rPr>
              <a:t>center</a:t>
            </a:r>
            <a:r>
              <a:rPr lang="en-GB" sz="2000" dirty="0">
                <a:solidFill>
                  <a:schemeClr val="bg1"/>
                </a:solidFill>
              </a:rPr>
              <a:t> of Jamaican society and had immediate relevance to Ishawna’s own experience with domestic abuse [. . .]. Her appropriation of Tosh’s 1977 call to political action, in addition to opening Tosh’s song to a gendered critique, links the social and political climate of the late 1970s, when women were very susceptible to physical violence and domestic abuse, to 2017, the year her song was released when the abuse and violence had not abated” (135)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6764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06510-8135-A235-13F6-A93B73CA6228}"/>
              </a:ext>
            </a:extLst>
          </p:cNvPr>
          <p:cNvSpPr>
            <a:spLocks noGrp="1"/>
          </p:cNvSpPr>
          <p:nvPr>
            <p:ph type="title"/>
          </p:nvPr>
        </p:nvSpPr>
        <p:spPr/>
        <p:txBody>
          <a:bodyPr/>
          <a:lstStyle/>
          <a:p>
            <a:endParaRPr lang="en-GB"/>
          </a:p>
        </p:txBody>
      </p:sp>
      <p:pic>
        <p:nvPicPr>
          <p:cNvPr id="4" name="Ishawna - Equal Rights (Shape Of You Remix) Audio Visualizer">
            <a:hlinkClick r:id="" action="ppaction://media"/>
            <a:extLst>
              <a:ext uri="{FF2B5EF4-FFF2-40B4-BE49-F238E27FC236}">
                <a16:creationId xmlns:a16="http://schemas.microsoft.com/office/drawing/2014/main" id="{438270C4-0AA0-4AAF-97B7-8DF397FDC2EC}"/>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4782" y="132080"/>
            <a:ext cx="11895137" cy="6690863"/>
          </a:xfrm>
        </p:spPr>
      </p:pic>
    </p:spTree>
    <p:extLst>
      <p:ext uri="{BB962C8B-B14F-4D97-AF65-F5344CB8AC3E}">
        <p14:creationId xmlns:p14="http://schemas.microsoft.com/office/powerpoint/2010/main" val="262086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497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4D820-232D-E80E-0C0D-2C46DCEA272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E1E631F-F7B6-7440-6511-64893608B699}"/>
              </a:ext>
            </a:extLst>
          </p:cNvPr>
          <p:cNvSpPr>
            <a:spLocks noGrp="1"/>
          </p:cNvSpPr>
          <p:nvPr>
            <p:ph idx="1"/>
          </p:nvPr>
        </p:nvSpPr>
        <p:spPr/>
        <p:txBody>
          <a:bodyPr/>
          <a:lstStyle/>
          <a:p>
            <a:endParaRPr lang="en-GB"/>
          </a:p>
        </p:txBody>
      </p:sp>
      <p:pic>
        <p:nvPicPr>
          <p:cNvPr id="2050" name="Picture 2" descr="Free Shaded Relief Panoramic Map of Las Lomas">
            <a:extLst>
              <a:ext uri="{FF2B5EF4-FFF2-40B4-BE49-F238E27FC236}">
                <a16:creationId xmlns:a16="http://schemas.microsoft.com/office/drawing/2014/main" id="{68B38279-1A83-C81D-7213-318F692F24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7446" y="1358582"/>
            <a:ext cx="5640981" cy="468201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olitical 3D Map of Trinidad and Tobago">
            <a:extLst>
              <a:ext uri="{FF2B5EF4-FFF2-40B4-BE49-F238E27FC236}">
                <a16:creationId xmlns:a16="http://schemas.microsoft.com/office/drawing/2014/main" id="{4210BF3C-2D0B-D5C9-D341-7665D83AB4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639" y="1027906"/>
            <a:ext cx="6055999" cy="526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272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D318C09-6386-DEC5-A976-ABB446B6396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0238925-5E37-1C92-E2E9-C7B1B7E0908B}"/>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Saunders: “By the time she came to her signature song, which was the closing number, crowds of women rushed to the front of the stage and began to sing along with her. [. . .] Most of the men in the audience had retreated from the front of the stage, the message having been delivered: this space and set were woman </a:t>
            </a:r>
            <a:r>
              <a:rPr lang="en-GB" sz="2000" dirty="0" err="1">
                <a:solidFill>
                  <a:schemeClr val="bg1"/>
                </a:solidFill>
              </a:rPr>
              <a:t>centered</a:t>
            </a:r>
            <a:r>
              <a:rPr lang="en-GB" sz="2000" dirty="0">
                <a:solidFill>
                  <a:schemeClr val="bg1"/>
                </a:solidFill>
              </a:rPr>
              <a:t>, women occupied, and unapologetically aimed at women’s sexual empowerment. In this last regard, Ishawna had torn a page from Peter Tosh’s call for equal rights and justice in his song by the same name but had used it to create another social and political watershed moment in Jamaican popular culture.” (141)</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35736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C20BAA0-D1BB-DF26-A0AF-D41505D49AD9}"/>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2DEDC8F-2218-37A4-CE97-B9A4FDB21F3D}"/>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Bounty Killer:</a:t>
            </a:r>
          </a:p>
          <a:p>
            <a:pPr marL="0" indent="0">
              <a:buNone/>
            </a:pPr>
            <a:r>
              <a:rPr lang="en-GB" sz="2000" dirty="0">
                <a:solidFill>
                  <a:schemeClr val="bg1"/>
                </a:solidFill>
              </a:rPr>
              <a:t>“So, if Ishawna think she as go come here and talk about </a:t>
            </a:r>
            <a:r>
              <a:rPr lang="en-GB" sz="2000" dirty="0" err="1">
                <a:solidFill>
                  <a:schemeClr val="bg1"/>
                </a:solidFill>
              </a:rPr>
              <a:t>bumpa</a:t>
            </a:r>
            <a:r>
              <a:rPr lang="en-GB" sz="2000" dirty="0">
                <a:solidFill>
                  <a:schemeClr val="bg1"/>
                </a:solidFill>
              </a:rPr>
              <a:t> </a:t>
            </a:r>
            <a:r>
              <a:rPr lang="en-GB" sz="2000" dirty="0" err="1">
                <a:solidFill>
                  <a:schemeClr val="bg1"/>
                </a:solidFill>
              </a:rPr>
              <a:t>pon</a:t>
            </a:r>
            <a:r>
              <a:rPr lang="en-GB" sz="2000" dirty="0">
                <a:solidFill>
                  <a:schemeClr val="bg1"/>
                </a:solidFill>
              </a:rPr>
              <a:t> forehead, you ah go let Ishawna tell </a:t>
            </a:r>
            <a:r>
              <a:rPr lang="en-GB" sz="2000" dirty="0" err="1">
                <a:solidFill>
                  <a:schemeClr val="bg1"/>
                </a:solidFill>
              </a:rPr>
              <a:t>unno</a:t>
            </a:r>
            <a:r>
              <a:rPr lang="en-GB" sz="2000" dirty="0">
                <a:solidFill>
                  <a:schemeClr val="bg1"/>
                </a:solidFill>
              </a:rPr>
              <a:t> bout </a:t>
            </a:r>
            <a:r>
              <a:rPr lang="en-GB" sz="2000" dirty="0" err="1">
                <a:solidFill>
                  <a:schemeClr val="bg1"/>
                </a:solidFill>
              </a:rPr>
              <a:t>bumpa</a:t>
            </a:r>
            <a:r>
              <a:rPr lang="en-GB" sz="2000" dirty="0">
                <a:solidFill>
                  <a:schemeClr val="bg1"/>
                </a:solidFill>
              </a:rPr>
              <a:t> to badman forehead? No bumper to badman forehead!”</a:t>
            </a:r>
          </a:p>
          <a:p>
            <a:pPr marL="0" indent="0">
              <a:buNone/>
            </a:pPr>
            <a:endParaRPr lang="en-GB" sz="2000" dirty="0">
              <a:solidFill>
                <a:schemeClr val="bg1"/>
              </a:solidFill>
            </a:endParaRPr>
          </a:p>
          <a:p>
            <a:pPr marL="0" indent="0">
              <a:buNone/>
            </a:pPr>
            <a:r>
              <a:rPr lang="en-GB" sz="2000" dirty="0">
                <a:solidFill>
                  <a:schemeClr val="bg1"/>
                </a:solidFill>
              </a:rPr>
              <a:t>Ishawna is “mi daughter and mi love her, but we need to guide her.”</a:t>
            </a:r>
          </a:p>
          <a:p>
            <a:pPr marL="0" indent="0">
              <a:buNone/>
            </a:pPr>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6763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F4CBE1A-A377-2860-6275-33491E62919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0FB96B1-224F-B460-004B-A9FC17C19C4D}"/>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“I’ve been in love with nasty women long before that term acquired currency as a trending battle cry. This is the reason Kali is the god of my household of one – no sanitised version, but Kali in her black-skinned, murderous, protectorate ire and grace. It’s my honour to write about women who bleed, fuck, dance, cuss, transact and thief without apology, be they gentle or garrotte-hearted.” (</a:t>
            </a:r>
            <a:r>
              <a:rPr lang="en-GB" sz="2000" dirty="0">
                <a:solidFill>
                  <a:schemeClr val="bg1"/>
                </a:solidFill>
                <a:hlinkClick r:id="rId2"/>
              </a:rPr>
              <a:t>https://wasafiri.org/content/interview-shivanee-ramlochan-monique-roffey/</a:t>
            </a:r>
            <a:r>
              <a:rPr lang="en-GB" sz="2000" dirty="0">
                <a:solidFill>
                  <a:schemeClr val="bg1"/>
                </a:solidFill>
              </a:rPr>
              <a:t>)</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66697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9B18512-6CDE-AF2B-C5C3-9862F10CAA0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B5E33DC-7DFB-04BE-3817-7B30071E96F2}"/>
              </a:ext>
            </a:extLst>
          </p:cNvPr>
          <p:cNvSpPr>
            <a:spLocks noGrp="1"/>
          </p:cNvSpPr>
          <p:nvPr>
            <p:ph idx="1"/>
          </p:nvPr>
        </p:nvSpPr>
        <p:spPr>
          <a:xfrm>
            <a:off x="1046480" y="2141534"/>
            <a:ext cx="9752853" cy="3783567"/>
          </a:xfrm>
        </p:spPr>
        <p:txBody>
          <a:bodyPr>
            <a:normAutofit/>
          </a:bodyPr>
          <a:lstStyle/>
          <a:p>
            <a:pPr marL="0" indent="0">
              <a:buNone/>
            </a:pPr>
            <a:r>
              <a:rPr lang="en-GB" sz="2000" dirty="0">
                <a:solidFill>
                  <a:schemeClr val="bg1"/>
                </a:solidFill>
              </a:rPr>
              <a:t>“All the Dead, All the Living”</a:t>
            </a:r>
          </a:p>
          <a:p>
            <a:pPr marL="0" indent="0">
              <a:buNone/>
            </a:pPr>
            <a:r>
              <a:rPr lang="en-GB" sz="2000" dirty="0">
                <a:solidFill>
                  <a:schemeClr val="bg1"/>
                </a:solidFill>
              </a:rPr>
              <a:t>Play </a:t>
            </a:r>
            <a:r>
              <a:rPr lang="en-GB" sz="2000" dirty="0" err="1">
                <a:solidFill>
                  <a:schemeClr val="bg1"/>
                </a:solidFill>
              </a:rPr>
              <a:t>yuhself</a:t>
            </a:r>
            <a:r>
              <a:rPr lang="en-GB" sz="2000" dirty="0">
                <a:solidFill>
                  <a:schemeClr val="bg1"/>
                </a:solidFill>
              </a:rPr>
              <a:t>.</a:t>
            </a:r>
            <a:br>
              <a:rPr lang="en-GB" sz="2000" dirty="0">
                <a:solidFill>
                  <a:schemeClr val="bg1"/>
                </a:solidFill>
              </a:rPr>
            </a:br>
            <a:r>
              <a:rPr lang="en-GB" sz="2000" dirty="0">
                <a:solidFill>
                  <a:schemeClr val="bg1"/>
                </a:solidFill>
              </a:rPr>
              <a:t>Clay </a:t>
            </a:r>
            <a:r>
              <a:rPr lang="en-GB" sz="2000" dirty="0" err="1">
                <a:solidFill>
                  <a:schemeClr val="bg1"/>
                </a:solidFill>
              </a:rPr>
              <a:t>yuhself</a:t>
            </a:r>
            <a:r>
              <a:rPr lang="en-GB" sz="2000" dirty="0">
                <a:solidFill>
                  <a:schemeClr val="bg1"/>
                </a:solidFill>
              </a:rPr>
              <a:t>.</a:t>
            </a:r>
            <a:br>
              <a:rPr lang="en-GB" sz="2000" dirty="0">
                <a:solidFill>
                  <a:schemeClr val="bg1"/>
                </a:solidFill>
              </a:rPr>
            </a:br>
            <a:r>
              <a:rPr lang="en-GB" sz="2000" dirty="0">
                <a:solidFill>
                  <a:schemeClr val="bg1"/>
                </a:solidFill>
              </a:rPr>
              <a:t>Wine </a:t>
            </a:r>
            <a:r>
              <a:rPr lang="en-GB" sz="2000" dirty="0" err="1">
                <a:solidFill>
                  <a:schemeClr val="bg1"/>
                </a:solidFill>
              </a:rPr>
              <a:t>en</a:t>
            </a:r>
            <a:r>
              <a:rPr lang="en-GB" sz="2000" dirty="0">
                <a:solidFill>
                  <a:schemeClr val="bg1"/>
                </a:solidFill>
              </a:rPr>
              <a:t> pointe and wine to the four stations of the cross,</a:t>
            </a:r>
            <a:br>
              <a:rPr lang="en-GB" sz="2000" dirty="0">
                <a:solidFill>
                  <a:schemeClr val="bg1"/>
                </a:solidFill>
              </a:rPr>
            </a:br>
            <a:r>
              <a:rPr lang="en-GB" sz="2000" dirty="0" err="1">
                <a:solidFill>
                  <a:schemeClr val="bg1"/>
                </a:solidFill>
              </a:rPr>
              <a:t>dutty</a:t>
            </a:r>
            <a:r>
              <a:rPr lang="en-GB" sz="2000" dirty="0">
                <a:solidFill>
                  <a:schemeClr val="bg1"/>
                </a:solidFill>
              </a:rPr>
              <a:t> angel,</a:t>
            </a:r>
            <a:br>
              <a:rPr lang="en-GB" sz="2000" dirty="0">
                <a:solidFill>
                  <a:schemeClr val="bg1"/>
                </a:solidFill>
              </a:rPr>
            </a:br>
            <a:r>
              <a:rPr lang="en-GB" sz="2000" dirty="0" err="1">
                <a:solidFill>
                  <a:schemeClr val="bg1"/>
                </a:solidFill>
              </a:rPr>
              <a:t>bragadang</a:t>
            </a:r>
            <a:r>
              <a:rPr lang="en-GB" sz="2000" dirty="0">
                <a:solidFill>
                  <a:schemeClr val="bg1"/>
                </a:solidFill>
              </a:rPr>
              <a:t> </a:t>
            </a:r>
            <a:r>
              <a:rPr lang="en-GB" sz="2000" dirty="0" err="1">
                <a:solidFill>
                  <a:schemeClr val="bg1"/>
                </a:solidFill>
              </a:rPr>
              <a:t>badting</a:t>
            </a:r>
            <a:r>
              <a:rPr lang="en-GB" sz="2000" dirty="0">
                <a:solidFill>
                  <a:schemeClr val="bg1"/>
                </a:solidFill>
              </a:rPr>
              <a:t>,</a:t>
            </a:r>
            <a:br>
              <a:rPr lang="en-GB" sz="2000" dirty="0">
                <a:solidFill>
                  <a:schemeClr val="bg1"/>
                </a:solidFill>
              </a:rPr>
            </a:br>
            <a:r>
              <a:rPr lang="en-GB" sz="2000" dirty="0">
                <a:solidFill>
                  <a:schemeClr val="bg1"/>
                </a:solidFill>
              </a:rPr>
              <a:t>St. James soucouyant,</a:t>
            </a:r>
            <a:br>
              <a:rPr lang="en-GB" sz="2000" dirty="0">
                <a:solidFill>
                  <a:schemeClr val="bg1"/>
                </a:solidFill>
              </a:rPr>
            </a:br>
            <a:r>
              <a:rPr lang="en-GB" sz="2000" dirty="0">
                <a:solidFill>
                  <a:schemeClr val="bg1"/>
                </a:solidFill>
              </a:rPr>
              <a:t>deep bush </a:t>
            </a:r>
            <a:r>
              <a:rPr lang="en-GB" sz="2000" dirty="0" err="1">
                <a:solidFill>
                  <a:schemeClr val="bg1"/>
                </a:solidFill>
              </a:rPr>
              <a:t>douen</a:t>
            </a:r>
            <a:r>
              <a:rPr lang="en-GB" sz="2000" dirty="0">
                <a:solidFill>
                  <a:schemeClr val="bg1"/>
                </a:solidFill>
              </a:rPr>
              <a:t> come to town</a:t>
            </a:r>
            <a:br>
              <a:rPr lang="en-GB" sz="2000" dirty="0">
                <a:solidFill>
                  <a:schemeClr val="bg1"/>
                </a:solidFill>
              </a:rPr>
            </a:br>
            <a:r>
              <a:rPr lang="en-GB" sz="2000" dirty="0">
                <a:solidFill>
                  <a:schemeClr val="bg1"/>
                </a:solidFill>
              </a:rPr>
              <a:t>to make a killing in mud and </a:t>
            </a:r>
            <a:r>
              <a:rPr lang="en-GB" sz="2000" dirty="0" err="1">
                <a:solidFill>
                  <a:schemeClr val="bg1"/>
                </a:solidFill>
              </a:rPr>
              <a:t>mudder</a:t>
            </a:r>
            <a:r>
              <a:rPr lang="en-GB" sz="2000" dirty="0">
                <a:solidFill>
                  <a:schemeClr val="bg1"/>
                </a:solidFill>
              </a:rPr>
              <a:t>-in-law</a:t>
            </a:r>
            <a:br>
              <a:rPr lang="en-GB" sz="2000" dirty="0">
                <a:solidFill>
                  <a:schemeClr val="bg1"/>
                </a:solidFill>
              </a:rPr>
            </a:br>
            <a:r>
              <a:rPr lang="en-GB" sz="2000" dirty="0">
                <a:solidFill>
                  <a:schemeClr val="bg1"/>
                </a:solidFill>
              </a:rPr>
              <a:t>on fresh doubles, after. (49)</a:t>
            </a: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58850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2DE3F18-E914-14B6-E662-9D8441EF4579}"/>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69D327B-2371-3BAE-A934-A9ABB05E90D5}"/>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Play all the dead and all the living in you,</a:t>
            </a:r>
            <a:br>
              <a:rPr lang="en-GB" sz="2000" dirty="0">
                <a:solidFill>
                  <a:schemeClr val="bg1"/>
                </a:solidFill>
              </a:rPr>
            </a:br>
            <a:r>
              <a:rPr lang="en-GB" sz="2000" dirty="0">
                <a:solidFill>
                  <a:schemeClr val="bg1"/>
                </a:solidFill>
              </a:rPr>
              <a:t>in yuh </a:t>
            </a:r>
            <a:r>
              <a:rPr lang="en-GB" sz="2000" dirty="0" err="1">
                <a:solidFill>
                  <a:schemeClr val="bg1"/>
                </a:solidFill>
              </a:rPr>
              <a:t>shortpants</a:t>
            </a:r>
            <a:r>
              <a:rPr lang="en-GB" sz="2000" dirty="0">
                <a:solidFill>
                  <a:schemeClr val="bg1"/>
                </a:solidFill>
              </a:rPr>
              <a:t>,</a:t>
            </a:r>
            <a:br>
              <a:rPr lang="en-GB" sz="2000" dirty="0">
                <a:solidFill>
                  <a:schemeClr val="bg1"/>
                </a:solidFill>
              </a:rPr>
            </a:br>
            <a:r>
              <a:rPr lang="en-GB" sz="2000" dirty="0">
                <a:solidFill>
                  <a:schemeClr val="bg1"/>
                </a:solidFill>
              </a:rPr>
              <a:t>in yuh </a:t>
            </a:r>
            <a:r>
              <a:rPr lang="en-GB" sz="2000" dirty="0" err="1">
                <a:solidFill>
                  <a:schemeClr val="bg1"/>
                </a:solidFill>
              </a:rPr>
              <a:t>badjohn</a:t>
            </a:r>
            <a:r>
              <a:rPr lang="en-GB" sz="2000" dirty="0">
                <a:solidFill>
                  <a:schemeClr val="bg1"/>
                </a:solidFill>
              </a:rPr>
              <a:t> drawers,</a:t>
            </a:r>
            <a:br>
              <a:rPr lang="en-GB" sz="2000" dirty="0">
                <a:solidFill>
                  <a:schemeClr val="bg1"/>
                </a:solidFill>
              </a:rPr>
            </a:br>
            <a:r>
              <a:rPr lang="en-GB" sz="2000" dirty="0">
                <a:solidFill>
                  <a:schemeClr val="bg1"/>
                </a:solidFill>
              </a:rPr>
              <a:t>in yuh ragged fishnets and curry-gold </a:t>
            </a:r>
            <a:r>
              <a:rPr lang="en-GB" sz="2000" dirty="0" err="1">
                <a:solidFill>
                  <a:schemeClr val="bg1"/>
                </a:solidFill>
              </a:rPr>
              <a:t>battyriders</a:t>
            </a:r>
            <a:r>
              <a:rPr lang="en-GB" sz="2000" dirty="0">
                <a:solidFill>
                  <a:schemeClr val="bg1"/>
                </a:solidFill>
              </a:rPr>
              <a:t>,</a:t>
            </a:r>
            <a:br>
              <a:rPr lang="en-GB" sz="2000" dirty="0">
                <a:solidFill>
                  <a:schemeClr val="bg1"/>
                </a:solidFill>
              </a:rPr>
            </a:br>
            <a:r>
              <a:rPr lang="en-GB" sz="2000" dirty="0">
                <a:solidFill>
                  <a:schemeClr val="bg1"/>
                </a:solidFill>
              </a:rPr>
              <a:t>in yuh half-top, in yuh no-top,</a:t>
            </a:r>
            <a:br>
              <a:rPr lang="en-GB" sz="2000" dirty="0">
                <a:solidFill>
                  <a:schemeClr val="bg1"/>
                </a:solidFill>
              </a:rPr>
            </a:br>
            <a:r>
              <a:rPr lang="en-GB" sz="2000" dirty="0">
                <a:solidFill>
                  <a:schemeClr val="bg1"/>
                </a:solidFill>
              </a:rPr>
              <a:t>breasts swinging under electric-tape nipples. (49)</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4967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49AAD-E3F6-5881-0553-3DB666F1274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8F14FB0-5355-ACF5-4A7A-CE895991EA87}"/>
              </a:ext>
            </a:extLst>
          </p:cNvPr>
          <p:cNvSpPr>
            <a:spLocks noGrp="1"/>
          </p:cNvSpPr>
          <p:nvPr>
            <p:ph idx="1"/>
          </p:nvPr>
        </p:nvSpPr>
        <p:spPr/>
        <p:txBody>
          <a:bodyPr/>
          <a:lstStyle/>
          <a:p>
            <a:endParaRPr lang="en-GB"/>
          </a:p>
        </p:txBody>
      </p:sp>
      <p:pic>
        <p:nvPicPr>
          <p:cNvPr id="9218" name="Picture 2" descr="The Douen A Folklore Character From Trinidad And Tobago">
            <a:extLst>
              <a:ext uri="{FF2B5EF4-FFF2-40B4-BE49-F238E27FC236}">
                <a16:creationId xmlns:a16="http://schemas.microsoft.com/office/drawing/2014/main" id="{2CF2F0B2-CA8A-A3FF-0D01-3AA1A04A7F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330" y="365125"/>
            <a:ext cx="4639310" cy="59983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Douen – Neala Luna StoryCollector">
            <a:extLst>
              <a:ext uri="{FF2B5EF4-FFF2-40B4-BE49-F238E27FC236}">
                <a16:creationId xmlns:a16="http://schemas.microsoft.com/office/drawing/2014/main" id="{385272AF-4475-0366-7127-D52075D0C6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8784" y="1358900"/>
            <a:ext cx="5111496" cy="4259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6625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457C0EB-3AF7-AEA1-D0AC-CCC11B87845D}"/>
              </a:ext>
            </a:extLst>
          </p:cNvPr>
          <p:cNvSpPr>
            <a:spLocks noGrp="1"/>
          </p:cNvSpPr>
          <p:nvPr>
            <p:ph type="title"/>
          </p:nvPr>
        </p:nvSpPr>
        <p:spPr>
          <a:xfrm>
            <a:off x="838200" y="669925"/>
            <a:ext cx="4508946" cy="1325563"/>
          </a:xfrm>
        </p:spPr>
        <p:txBody>
          <a:bodyPr anchor="b">
            <a:normAutofit/>
          </a:bodyPr>
          <a:lstStyle/>
          <a:p>
            <a:r>
              <a:rPr lang="en-GB" sz="2400" dirty="0">
                <a:solidFill>
                  <a:schemeClr val="bg1"/>
                </a:solidFill>
                <a:latin typeface="+mn-lt"/>
              </a:rPr>
              <a:t>“</a:t>
            </a:r>
            <a:r>
              <a:rPr lang="en-GB" sz="2400" dirty="0" err="1">
                <a:solidFill>
                  <a:schemeClr val="bg1"/>
                </a:solidFill>
                <a:latin typeface="+mn-lt"/>
              </a:rPr>
              <a:t>Duenne</a:t>
            </a:r>
            <a:r>
              <a:rPr lang="en-GB" sz="2400" dirty="0">
                <a:solidFill>
                  <a:schemeClr val="bg1"/>
                </a:solidFill>
                <a:latin typeface="+mn-lt"/>
              </a:rPr>
              <a:t> Lorca”</a:t>
            </a:r>
            <a:br>
              <a:rPr lang="en-GB" sz="1400" dirty="0">
                <a:solidFill>
                  <a:schemeClr val="bg1"/>
                </a:solidFill>
              </a:rPr>
            </a:br>
            <a:endParaRPr lang="en-GB" sz="1400" dirty="0">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A1AC62E-21F0-A32E-C083-CD10635C98D3}"/>
              </a:ext>
            </a:extLst>
          </p:cNvPr>
          <p:cNvSpPr>
            <a:spLocks noGrp="1"/>
          </p:cNvSpPr>
          <p:nvPr>
            <p:ph idx="1"/>
          </p:nvPr>
        </p:nvSpPr>
        <p:spPr>
          <a:xfrm>
            <a:off x="1118681" y="2141534"/>
            <a:ext cx="9680652" cy="3783567"/>
          </a:xfrm>
        </p:spPr>
        <p:txBody>
          <a:bodyPr>
            <a:normAutofit/>
          </a:bodyPr>
          <a:lstStyle/>
          <a:p>
            <a:pPr marL="0" indent="0">
              <a:buNone/>
            </a:pPr>
            <a:r>
              <a:rPr lang="en-GB" sz="2000" dirty="0">
                <a:solidFill>
                  <a:schemeClr val="bg1"/>
                </a:solidFill>
              </a:rPr>
              <a:t>“Darling son, the dark is here. Take your father’s </a:t>
            </a:r>
            <a:r>
              <a:rPr lang="en-GB" sz="2000" dirty="0" err="1">
                <a:solidFill>
                  <a:schemeClr val="bg1"/>
                </a:solidFill>
              </a:rPr>
              <a:t>bois</a:t>
            </a:r>
            <a:r>
              <a:rPr lang="en-GB" sz="2000" dirty="0">
                <a:solidFill>
                  <a:schemeClr val="bg1"/>
                </a:solidFill>
              </a:rPr>
              <a:t> and skirt</a:t>
            </a:r>
            <a:br>
              <a:rPr lang="en-GB" sz="2000" dirty="0">
                <a:solidFill>
                  <a:schemeClr val="bg1"/>
                </a:solidFill>
              </a:rPr>
            </a:br>
            <a:r>
              <a:rPr lang="en-GB" sz="2000" dirty="0">
                <a:solidFill>
                  <a:schemeClr val="bg1"/>
                </a:solidFill>
              </a:rPr>
              <a:t>to the eyelid of forest edge.</a:t>
            </a:r>
          </a:p>
          <a:p>
            <a:pPr marL="0" indent="0">
              <a:buNone/>
            </a:pPr>
            <a:r>
              <a:rPr lang="en-GB" sz="2000" dirty="0">
                <a:solidFill>
                  <a:schemeClr val="bg1"/>
                </a:solidFill>
              </a:rPr>
              <a:t>[. . .]</a:t>
            </a:r>
          </a:p>
          <a:p>
            <a:pPr marL="0" indent="0">
              <a:buNone/>
            </a:pPr>
            <a:r>
              <a:rPr lang="en-GB" sz="2000" dirty="0">
                <a:solidFill>
                  <a:schemeClr val="bg1"/>
                </a:solidFill>
              </a:rPr>
              <a:t>Darkling son, neither female nor filial</a:t>
            </a:r>
          </a:p>
          <a:p>
            <a:pPr marL="0" indent="0">
              <a:buNone/>
            </a:pPr>
            <a:r>
              <a:rPr lang="en-GB" sz="2000" dirty="0">
                <a:solidFill>
                  <a:schemeClr val="bg1"/>
                </a:solidFill>
              </a:rPr>
              <a:t>[. . .]</a:t>
            </a:r>
          </a:p>
          <a:p>
            <a:pPr marL="0" indent="0">
              <a:buNone/>
            </a:pPr>
            <a:r>
              <a:rPr lang="en-GB" sz="2000" dirty="0" err="1">
                <a:solidFill>
                  <a:schemeClr val="bg1"/>
                </a:solidFill>
              </a:rPr>
              <a:t>Dreadling</a:t>
            </a:r>
            <a:r>
              <a:rPr lang="en-GB" sz="2000" dirty="0">
                <a:solidFill>
                  <a:schemeClr val="bg1"/>
                </a:solidFill>
              </a:rPr>
              <a:t> son, I am but one mother, tail and all.</a:t>
            </a:r>
            <a:br>
              <a:rPr lang="en-GB" sz="2000" dirty="0">
                <a:solidFill>
                  <a:schemeClr val="bg1"/>
                </a:solidFill>
              </a:rPr>
            </a:br>
            <a:r>
              <a:rPr lang="en-GB" sz="2000" dirty="0">
                <a:solidFill>
                  <a:schemeClr val="bg1"/>
                </a:solidFill>
              </a:rPr>
              <a:t>Tell your sisters I am sorry.</a:t>
            </a:r>
            <a:br>
              <a:rPr lang="en-GB" sz="2000" dirty="0">
                <a:solidFill>
                  <a:schemeClr val="bg1"/>
                </a:solidFill>
              </a:rPr>
            </a:br>
            <a:r>
              <a:rPr lang="en-GB" sz="2000" dirty="0">
                <a:solidFill>
                  <a:schemeClr val="bg1"/>
                </a:solidFill>
              </a:rPr>
              <a:t>Tell the woods you will make a faithful bride.”</a:t>
            </a:r>
          </a:p>
          <a:p>
            <a:pPr marL="0" indent="0">
              <a:buNone/>
            </a:pPr>
            <a:endParaRPr lang="en-GB" sz="2000" dirty="0">
              <a:solidFill>
                <a:schemeClr val="bg1"/>
              </a:solidFill>
            </a:endParaRPr>
          </a:p>
          <a:p>
            <a:pPr marL="0" indent="0">
              <a:buNone/>
            </a:pPr>
            <a:r>
              <a:rPr lang="en-GB" sz="2000" dirty="0">
                <a:solidFill>
                  <a:schemeClr val="bg1"/>
                </a:solidFill>
              </a:rPr>
              <a:t>“Nothing the forest raises is a monster.”</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83578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FAE4546D-DBAA-0886-AA1E-15BB91FB9A43}"/>
              </a:ext>
            </a:extLst>
          </p:cNvPr>
          <p:cNvSpPr>
            <a:spLocks noGrp="1"/>
          </p:cNvSpPr>
          <p:nvPr>
            <p:ph type="title"/>
          </p:nvPr>
        </p:nvSpPr>
        <p:spPr>
          <a:xfrm>
            <a:off x="248919" y="89560"/>
            <a:ext cx="9589851" cy="1325563"/>
          </a:xfrm>
        </p:spPr>
        <p:txBody>
          <a:bodyPr anchor="b">
            <a:normAutofit/>
          </a:bodyPr>
          <a:lstStyle/>
          <a:p>
            <a:r>
              <a:rPr lang="en-GB" sz="2400" dirty="0">
                <a:solidFill>
                  <a:schemeClr val="bg1"/>
                </a:solidFill>
                <a:latin typeface="+mn-lt"/>
              </a:rPr>
              <a:t>Coolie, </a:t>
            </a:r>
            <a:r>
              <a:rPr lang="en-GB" sz="2400" dirty="0" err="1">
                <a:solidFill>
                  <a:schemeClr val="bg1"/>
                </a:solidFill>
                <a:latin typeface="+mn-lt"/>
              </a:rPr>
              <a:t>Coolitude</a:t>
            </a:r>
            <a:r>
              <a:rPr lang="en-GB" sz="2400" dirty="0">
                <a:solidFill>
                  <a:schemeClr val="bg1"/>
                </a:solidFill>
                <a:latin typeface="+mn-lt"/>
              </a:rPr>
              <a:t>, </a:t>
            </a:r>
            <a:r>
              <a:rPr lang="en-GB" sz="2400" dirty="0" err="1">
                <a:solidFill>
                  <a:schemeClr val="bg1"/>
                </a:solidFill>
                <a:latin typeface="+mn-lt"/>
              </a:rPr>
              <a:t>Qoolitude</a:t>
            </a:r>
            <a:endParaRPr lang="en-GB" sz="2400" dirty="0">
              <a:solidFill>
                <a:schemeClr val="bg1"/>
              </a:solidFill>
              <a:latin typeface="+mn-lt"/>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2E674B4-2254-787B-7A03-266E76C50CA0}"/>
              </a:ext>
            </a:extLst>
          </p:cNvPr>
          <p:cNvSpPr>
            <a:spLocks noGrp="1"/>
          </p:cNvSpPr>
          <p:nvPr>
            <p:ph idx="1"/>
          </p:nvPr>
        </p:nvSpPr>
        <p:spPr>
          <a:xfrm>
            <a:off x="340468" y="2141534"/>
            <a:ext cx="11235447" cy="4405175"/>
          </a:xfrm>
        </p:spPr>
        <p:txBody>
          <a:bodyPr>
            <a:normAutofit lnSpcReduction="10000"/>
          </a:bodyPr>
          <a:lstStyle/>
          <a:p>
            <a:r>
              <a:rPr lang="en-GB" sz="2000" dirty="0">
                <a:solidFill>
                  <a:schemeClr val="bg1"/>
                </a:solidFill>
              </a:rPr>
              <a:t>“The concept of </a:t>
            </a:r>
            <a:r>
              <a:rPr lang="en-GB" sz="2000" dirty="0" err="1">
                <a:solidFill>
                  <a:schemeClr val="bg1"/>
                </a:solidFill>
              </a:rPr>
              <a:t>Coolitude</a:t>
            </a:r>
            <a:r>
              <a:rPr lang="en-GB" sz="2000" dirty="0">
                <a:solidFill>
                  <a:schemeClr val="bg1"/>
                </a:solidFill>
              </a:rPr>
              <a:t> was coined by Indo-Mauritian poet Khal </a:t>
            </a:r>
            <a:r>
              <a:rPr lang="en-GB" sz="2000" dirty="0" err="1">
                <a:solidFill>
                  <a:schemeClr val="bg1"/>
                </a:solidFill>
              </a:rPr>
              <a:t>Torabully</a:t>
            </a:r>
            <a:r>
              <a:rPr lang="en-GB" sz="2000" dirty="0">
                <a:solidFill>
                  <a:schemeClr val="bg1"/>
                </a:solidFill>
              </a:rPr>
              <a:t> in 1992, redefining “India” and the Coolies’ relationship to India—and to other cultures—in the setting of their adoptive homelands by [. . .] foregrounding past struggles and migrancy rather than looking backward to an imagined homeland. Theoretically, a “cross-cultural vagabondage [cultural vagrancy] is at its heart”. India is no longer at the </a:t>
            </a:r>
            <a:r>
              <a:rPr lang="en-GB" sz="2000" dirty="0" err="1">
                <a:solidFill>
                  <a:schemeClr val="bg1"/>
                </a:solidFill>
              </a:rPr>
              <a:t>center</a:t>
            </a:r>
            <a:r>
              <a:rPr lang="en-GB" sz="2000" dirty="0">
                <a:solidFill>
                  <a:schemeClr val="bg1"/>
                </a:solidFill>
              </a:rPr>
              <a:t> of understanding the diasporic self; the trauma of passage and plantation is embraced rather than disavowed, becoming the heart of </a:t>
            </a:r>
            <a:r>
              <a:rPr lang="en-GB" sz="2000" dirty="0" err="1">
                <a:solidFill>
                  <a:schemeClr val="bg1"/>
                </a:solidFill>
              </a:rPr>
              <a:t>Coolitude</a:t>
            </a:r>
            <a:r>
              <a:rPr lang="en-GB" sz="2000" dirty="0">
                <a:solidFill>
                  <a:schemeClr val="bg1"/>
                </a:solidFill>
              </a:rPr>
              <a:t>.” (Rajiv </a:t>
            </a:r>
            <a:r>
              <a:rPr lang="en-GB" sz="2000" dirty="0" err="1">
                <a:solidFill>
                  <a:schemeClr val="bg1"/>
                </a:solidFill>
              </a:rPr>
              <a:t>Mohabir</a:t>
            </a:r>
            <a:r>
              <a:rPr lang="en-GB" sz="2000" dirty="0">
                <a:solidFill>
                  <a:schemeClr val="bg1"/>
                </a:solidFill>
              </a:rPr>
              <a:t>, "The Haunted Cane Fields of Queer Indo-Caribbean Poetry and </a:t>
            </a:r>
            <a:r>
              <a:rPr lang="en-GB" sz="2000" dirty="0" err="1">
                <a:solidFill>
                  <a:schemeClr val="bg1"/>
                </a:solidFill>
              </a:rPr>
              <a:t>Qoolie</a:t>
            </a:r>
            <a:r>
              <a:rPr lang="en-GB" sz="2000" dirty="0">
                <a:solidFill>
                  <a:schemeClr val="bg1"/>
                </a:solidFill>
              </a:rPr>
              <a:t> Poetics“ in</a:t>
            </a:r>
            <a:r>
              <a:rPr lang="en-GB" sz="2000" i="1" dirty="0">
                <a:solidFill>
                  <a:schemeClr val="bg1"/>
                </a:solidFill>
              </a:rPr>
              <a:t> The Oxford Handbook of Modern Indian Literatures</a:t>
            </a:r>
            <a:r>
              <a:rPr lang="en-GB" sz="2000" dirty="0">
                <a:solidFill>
                  <a:schemeClr val="bg1"/>
                </a:solidFill>
              </a:rPr>
              <a:t>)</a:t>
            </a:r>
            <a:br>
              <a:rPr lang="en-GB" sz="2000" dirty="0">
                <a:solidFill>
                  <a:schemeClr val="bg1"/>
                </a:solidFill>
              </a:rPr>
            </a:br>
            <a:endParaRPr lang="en-GB" sz="2000" i="1" dirty="0">
              <a:solidFill>
                <a:schemeClr val="bg1"/>
              </a:solidFill>
            </a:endParaRPr>
          </a:p>
          <a:p>
            <a:r>
              <a:rPr lang="en-GB" sz="2000" dirty="0">
                <a:solidFill>
                  <a:schemeClr val="bg1"/>
                </a:solidFill>
              </a:rPr>
              <a:t>the ideas of “</a:t>
            </a:r>
            <a:r>
              <a:rPr lang="en-GB" sz="2000" dirty="0" err="1">
                <a:solidFill>
                  <a:schemeClr val="bg1"/>
                </a:solidFill>
              </a:rPr>
              <a:t>Qoolie</a:t>
            </a:r>
            <a:r>
              <a:rPr lang="en-GB" sz="2000" dirty="0">
                <a:solidFill>
                  <a:schemeClr val="bg1"/>
                </a:solidFill>
              </a:rPr>
              <a:t>” and “‘</a:t>
            </a:r>
            <a:r>
              <a:rPr lang="en-GB" sz="2000" dirty="0" err="1">
                <a:solidFill>
                  <a:schemeClr val="bg1"/>
                </a:solidFill>
              </a:rPr>
              <a:t>qoolieness</a:t>
            </a:r>
            <a:r>
              <a:rPr lang="en-GB" sz="2000" dirty="0">
                <a:solidFill>
                  <a:schemeClr val="bg1"/>
                </a:solidFill>
              </a:rPr>
              <a:t> …’ as methods of pursuing transgressive Indo-Caribbean means of doing nonnormative gender and sexuality, offering us important </a:t>
            </a:r>
            <a:r>
              <a:rPr lang="en-GB" sz="2000" dirty="0" err="1">
                <a:solidFill>
                  <a:schemeClr val="bg1"/>
                </a:solidFill>
              </a:rPr>
              <a:t>vocalities</a:t>
            </a:r>
            <a:r>
              <a:rPr lang="en-GB" sz="2000" dirty="0">
                <a:solidFill>
                  <a:schemeClr val="bg1"/>
                </a:solidFill>
              </a:rPr>
              <a:t> that speak through genealogies of (post)indentureship chutney feminisms … [and show] how such embodied articulations of </a:t>
            </a:r>
            <a:r>
              <a:rPr lang="en-GB" sz="2000" dirty="0" err="1">
                <a:solidFill>
                  <a:schemeClr val="bg1"/>
                </a:solidFill>
              </a:rPr>
              <a:t>qoolieness</a:t>
            </a:r>
            <a:r>
              <a:rPr lang="en-GB" sz="2000" dirty="0">
                <a:solidFill>
                  <a:schemeClr val="bg1"/>
                </a:solidFill>
              </a:rPr>
              <a:t> generate alternative forms of Indo-Caribbean citizenships, masculinities and strategies of remaking the self that move us beyond hegemonic ontological paradigms. (Ryan </a:t>
            </a:r>
            <a:r>
              <a:rPr lang="en-GB" sz="2000" dirty="0" err="1">
                <a:solidFill>
                  <a:schemeClr val="bg1"/>
                </a:solidFill>
              </a:rPr>
              <a:t>Persadie</a:t>
            </a:r>
            <a:r>
              <a:rPr lang="en-GB" sz="2000" dirty="0">
                <a:solidFill>
                  <a:schemeClr val="bg1"/>
                </a:solidFill>
              </a:rPr>
              <a:t>, “</a:t>
            </a:r>
            <a:r>
              <a:rPr lang="en-GB" sz="2000" dirty="0" err="1">
                <a:solidFill>
                  <a:schemeClr val="bg1"/>
                </a:solidFill>
              </a:rPr>
              <a:t>ʻMeh</a:t>
            </a:r>
            <a:r>
              <a:rPr lang="en-GB" sz="2000" dirty="0">
                <a:solidFill>
                  <a:schemeClr val="bg1"/>
                </a:solidFill>
              </a:rPr>
              <a:t> Just Realize </a:t>
            </a:r>
            <a:r>
              <a:rPr lang="en-GB" sz="2000" dirty="0" err="1">
                <a:solidFill>
                  <a:schemeClr val="bg1"/>
                </a:solidFill>
              </a:rPr>
              <a:t>Iʼs</a:t>
            </a:r>
            <a:r>
              <a:rPr lang="en-GB" sz="2000" dirty="0">
                <a:solidFill>
                  <a:schemeClr val="bg1"/>
                </a:solidFill>
              </a:rPr>
              <a:t> Ah Coolie </a:t>
            </a:r>
            <a:r>
              <a:rPr lang="en-GB" sz="2000" dirty="0" err="1">
                <a:solidFill>
                  <a:schemeClr val="bg1"/>
                </a:solidFill>
              </a:rPr>
              <a:t>Baiʼ</a:t>
            </a:r>
            <a:r>
              <a:rPr lang="en-GB" sz="2000" dirty="0">
                <a:solidFill>
                  <a:schemeClr val="bg1"/>
                </a:solidFill>
              </a:rPr>
              <a:t>: Indo-Caribbean Masculinities, Chutney Genealogies, and </a:t>
            </a:r>
            <a:r>
              <a:rPr lang="en-GB" sz="2000" dirty="0" err="1">
                <a:solidFill>
                  <a:schemeClr val="bg1"/>
                </a:solidFill>
              </a:rPr>
              <a:t>Qoolie</a:t>
            </a:r>
            <a:r>
              <a:rPr lang="en-GB" sz="2000" dirty="0">
                <a:solidFill>
                  <a:schemeClr val="bg1"/>
                </a:solidFill>
              </a:rPr>
              <a:t> Subjectivities.” </a:t>
            </a:r>
            <a:r>
              <a:rPr lang="en-GB" sz="2000" i="1" dirty="0">
                <a:solidFill>
                  <a:schemeClr val="bg1"/>
                </a:solidFill>
              </a:rPr>
              <a:t>Middle Atlantic Review of Latin American Studies </a:t>
            </a:r>
            <a:r>
              <a:rPr lang="en-GB" sz="2000" dirty="0">
                <a:solidFill>
                  <a:schemeClr val="bg1"/>
                </a:solidFill>
              </a:rPr>
              <a:t>4.2 (2020): 56)</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2681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92" name="Rectangle 3091">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B9DB243-47EB-FFB4-3360-F465EBF76398}"/>
              </a:ext>
            </a:extLst>
          </p:cNvPr>
          <p:cNvSpPr>
            <a:spLocks noGrp="1"/>
          </p:cNvSpPr>
          <p:nvPr>
            <p:ph type="title"/>
          </p:nvPr>
        </p:nvSpPr>
        <p:spPr>
          <a:xfrm>
            <a:off x="1295400" y="669925"/>
            <a:ext cx="4800600" cy="1325563"/>
          </a:xfrm>
        </p:spPr>
        <p:txBody>
          <a:bodyPr anchor="b">
            <a:normAutofit/>
          </a:bodyPr>
          <a:lstStyle/>
          <a:p>
            <a:endParaRPr lang="en-GB">
              <a:solidFill>
                <a:schemeClr val="bg1"/>
              </a:solidFill>
            </a:endParaRPr>
          </a:p>
        </p:txBody>
      </p:sp>
      <p:cxnSp>
        <p:nvCxnSpPr>
          <p:cNvPr id="3094" name="Straight Connector 3093">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BE5BDF5-7792-0690-21E1-7135A3B7A94C}"/>
              </a:ext>
            </a:extLst>
          </p:cNvPr>
          <p:cNvSpPr>
            <a:spLocks noGrp="1"/>
          </p:cNvSpPr>
          <p:nvPr>
            <p:ph idx="1"/>
          </p:nvPr>
        </p:nvSpPr>
        <p:spPr>
          <a:xfrm>
            <a:off x="223520" y="2458735"/>
            <a:ext cx="5872480" cy="3541669"/>
          </a:xfrm>
        </p:spPr>
        <p:txBody>
          <a:bodyPr>
            <a:normAutofit/>
          </a:bodyPr>
          <a:lstStyle/>
          <a:p>
            <a:pPr marL="0" indent="0">
              <a:buNone/>
            </a:pPr>
            <a:r>
              <a:rPr lang="en-GB" sz="3200" dirty="0">
                <a:solidFill>
                  <a:schemeClr val="bg1"/>
                </a:solidFill>
              </a:rPr>
              <a:t>United National Congress Party</a:t>
            </a:r>
          </a:p>
          <a:p>
            <a:pPr marL="0" indent="0">
              <a:buNone/>
            </a:pPr>
            <a:r>
              <a:rPr lang="en-GB" sz="3200" dirty="0">
                <a:solidFill>
                  <a:schemeClr val="bg1"/>
                </a:solidFill>
              </a:rPr>
              <a:t>vs. </a:t>
            </a:r>
          </a:p>
          <a:p>
            <a:pPr marL="0" indent="0">
              <a:buNone/>
            </a:pPr>
            <a:r>
              <a:rPr lang="en-GB" sz="3200" dirty="0">
                <a:solidFill>
                  <a:schemeClr val="bg1"/>
                </a:solidFill>
              </a:rPr>
              <a:t>the People’s National Movement</a:t>
            </a:r>
          </a:p>
        </p:txBody>
      </p:sp>
      <p:pic>
        <p:nvPicPr>
          <p:cNvPr id="3074" name="Picture 2" descr="United National Congress - Wikipedia">
            <a:extLst>
              <a:ext uri="{FF2B5EF4-FFF2-40B4-BE49-F238E27FC236}">
                <a16:creationId xmlns:a16="http://schemas.microsoft.com/office/drawing/2014/main" id="{EEAEBBC5-16EE-EE65-CBEE-A067291EB34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83168" y="369913"/>
            <a:ext cx="2912690" cy="2784532"/>
          </a:xfrm>
          <a:prstGeom prst="rect">
            <a:avLst/>
          </a:prstGeom>
          <a:noFill/>
          <a:extLst>
            <a:ext uri="{909E8E84-426E-40DD-AFC4-6F175D3DCCD1}">
              <a14:hiddenFill xmlns:a14="http://schemas.microsoft.com/office/drawing/2010/main">
                <a:solidFill>
                  <a:srgbClr val="FFFFFF"/>
                </a:solidFill>
              </a14:hiddenFill>
            </a:ext>
          </a:extLst>
        </p:spPr>
      </p:pic>
      <p:sp>
        <p:nvSpPr>
          <p:cNvPr id="3096" name="Rectangle 3095">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descr="People's National Movement - Wikipedia">
            <a:extLst>
              <a:ext uri="{FF2B5EF4-FFF2-40B4-BE49-F238E27FC236}">
                <a16:creationId xmlns:a16="http://schemas.microsoft.com/office/drawing/2014/main" id="{95C3B32D-B94F-F67C-9C80-C53AE1B3686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040063" y="3730267"/>
            <a:ext cx="3585836" cy="2784532"/>
          </a:xfrm>
          <a:prstGeom prst="rect">
            <a:avLst/>
          </a:prstGeom>
          <a:noFill/>
          <a:extLst>
            <a:ext uri="{909E8E84-426E-40DD-AFC4-6F175D3DCCD1}">
              <a14:hiddenFill xmlns:a14="http://schemas.microsoft.com/office/drawing/2010/main">
                <a:solidFill>
                  <a:srgbClr val="FFFFFF"/>
                </a:solidFill>
              </a14:hiddenFill>
            </a:ext>
          </a:extLst>
        </p:spPr>
      </p:pic>
      <p:sp>
        <p:nvSpPr>
          <p:cNvPr id="3098" name="Rectangle 3097">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6283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838200" y="669925"/>
            <a:ext cx="7508132" cy="1325563"/>
          </a:xfrm>
        </p:spPr>
        <p:txBody>
          <a:bodyPr anchor="b">
            <a:normAutofit/>
          </a:bodyPr>
          <a:lstStyle/>
          <a:p>
            <a:r>
              <a:rPr lang="en-GB" dirty="0">
                <a:solidFill>
                  <a:schemeClr val="bg1"/>
                </a:solidFill>
              </a:rPr>
              <a:t>India in the Caribbean</a:t>
            </a:r>
            <a:br>
              <a:rPr lang="en-GB" dirty="0">
                <a:solidFill>
                  <a:schemeClr val="bg1"/>
                </a:solidFill>
              </a:rPr>
            </a:br>
            <a:endParaRPr lang="en-GB" dirty="0">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1392666" y="2398956"/>
            <a:ext cx="9996693" cy="4164403"/>
          </a:xfrm>
        </p:spPr>
        <p:txBody>
          <a:bodyPr>
            <a:normAutofit/>
          </a:bodyPr>
          <a:lstStyle/>
          <a:p>
            <a:r>
              <a:rPr lang="en-GB" sz="1800" b="1" dirty="0">
                <a:solidFill>
                  <a:schemeClr val="bg1"/>
                </a:solidFill>
              </a:rPr>
              <a:t>Following the abolition of slavery in 1834/38, the planters sought to resolve what they perceived as a ‘labour shortage’</a:t>
            </a:r>
          </a:p>
          <a:p>
            <a:pPr marL="0" indent="0">
              <a:buNone/>
            </a:pPr>
            <a:endParaRPr lang="en-GB" sz="1800" b="1" dirty="0">
              <a:solidFill>
                <a:schemeClr val="bg1"/>
              </a:solidFill>
            </a:endParaRPr>
          </a:p>
          <a:p>
            <a:r>
              <a:rPr lang="en-GB" sz="1800" b="1" dirty="0">
                <a:solidFill>
                  <a:schemeClr val="bg1"/>
                </a:solidFill>
              </a:rPr>
              <a:t>Turn to another of Britain’s colonial possessions, India</a:t>
            </a:r>
          </a:p>
          <a:p>
            <a:pPr marL="0" indent="0">
              <a:buNone/>
            </a:pPr>
            <a:endParaRPr lang="en-GB" sz="1800" b="1" dirty="0">
              <a:solidFill>
                <a:schemeClr val="bg1"/>
              </a:solidFill>
            </a:endParaRPr>
          </a:p>
          <a:p>
            <a:r>
              <a:rPr lang="en-US" sz="1800" b="1" dirty="0">
                <a:solidFill>
                  <a:schemeClr val="bg1"/>
                </a:solidFill>
              </a:rPr>
              <a:t>1836 reply from a Calcutta firm engaged in Indian indentureship: “We are not aware that any greater difficulty would present itself in sending men to the West Indies, the natives being perfectly ignorant of the place they go to or the length of voyage they are undertaking.” </a:t>
            </a:r>
          </a:p>
          <a:p>
            <a:pPr marL="0" indent="0">
              <a:buNone/>
            </a:pPr>
            <a:endParaRPr lang="en-US" sz="1800" b="1" dirty="0">
              <a:solidFill>
                <a:schemeClr val="bg1"/>
              </a:solidFill>
            </a:endParaRPr>
          </a:p>
          <a:p>
            <a:r>
              <a:rPr lang="en-US" sz="1800" b="1" dirty="0">
                <a:solidFill>
                  <a:schemeClr val="bg1"/>
                </a:solidFill>
              </a:rPr>
              <a:t>May 1838 the first ships carrying Indian indentured laborers arrived in British Guiana</a:t>
            </a:r>
            <a:endParaRPr lang="en-GB" sz="1800" b="1" dirty="0">
              <a:solidFill>
                <a:schemeClr val="bg1"/>
              </a:solidFill>
            </a:endParaRPr>
          </a:p>
          <a:p>
            <a:endParaRPr lang="en-GB" sz="16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6886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066801" y="645539"/>
            <a:ext cx="9675812" cy="5174243"/>
          </a:xfrm>
        </p:spPr>
        <p:txBody>
          <a:bodyPr>
            <a:normAutofit/>
          </a:bodyPr>
          <a:lstStyle/>
          <a:p>
            <a:pPr marL="0" indent="0">
              <a:buNone/>
            </a:pPr>
            <a:endParaRPr lang="en-GB" sz="2400" b="1" dirty="0"/>
          </a:p>
        </p:txBody>
      </p:sp>
      <p:pic>
        <p:nvPicPr>
          <p:cNvPr id="4" name="Picture 3"/>
          <p:cNvPicPr>
            <a:picLocks noChangeAspect="1"/>
          </p:cNvPicPr>
          <p:nvPr/>
        </p:nvPicPr>
        <p:blipFill>
          <a:blip r:embed="rId2"/>
          <a:stretch>
            <a:fillRect/>
          </a:stretch>
        </p:blipFill>
        <p:spPr>
          <a:xfrm>
            <a:off x="1263634" y="1571798"/>
            <a:ext cx="10091304" cy="4981026"/>
          </a:xfrm>
          <a:prstGeom prst="rect">
            <a:avLst/>
          </a:prstGeom>
        </p:spPr>
      </p:pic>
    </p:spTree>
    <p:extLst>
      <p:ext uri="{BB962C8B-B14F-4D97-AF65-F5344CB8AC3E}">
        <p14:creationId xmlns:p14="http://schemas.microsoft.com/office/powerpoint/2010/main" val="3989902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1295400" y="669925"/>
            <a:ext cx="4800600" cy="1325563"/>
          </a:xfrm>
        </p:spPr>
        <p:txBody>
          <a:bodyPr anchor="b">
            <a:normAutofit/>
          </a:bodyPr>
          <a:lstStyle/>
          <a:p>
            <a:endParaRPr lang="en-GB">
              <a:solidFill>
                <a:schemeClr val="bg1"/>
              </a:solidFill>
            </a:endParaRPr>
          </a:p>
        </p:txBody>
      </p:sp>
      <p:cxnSp>
        <p:nvCxnSpPr>
          <p:cNvPr id="12" name="Straight Connector 11">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1295400" y="2288833"/>
            <a:ext cx="4800600" cy="3711571"/>
          </a:xfrm>
        </p:spPr>
        <p:txBody>
          <a:bodyPr>
            <a:normAutofit/>
          </a:bodyPr>
          <a:lstStyle/>
          <a:p>
            <a:pPr marL="0" indent="0">
              <a:buNone/>
            </a:pPr>
            <a:r>
              <a:rPr lang="en-GB" sz="2000" b="1">
                <a:solidFill>
                  <a:schemeClr val="bg1"/>
                </a:solidFill>
              </a:rPr>
              <a:t>Indenture:</a:t>
            </a:r>
          </a:p>
          <a:p>
            <a:r>
              <a:rPr lang="en-GB" sz="2000" b="1">
                <a:solidFill>
                  <a:schemeClr val="bg1"/>
                </a:solidFill>
              </a:rPr>
              <a:t>contracts agreed upon by Indian migrants to the Caribbean involved a five-year period of indenture with provision of return passage, free housing, medical attention and standard rations, in return for work of around nine hours per day, six days per week</a:t>
            </a:r>
          </a:p>
          <a:p>
            <a:endParaRPr lang="en-GB" sz="2000" b="1">
              <a:solidFill>
                <a:schemeClr val="bg1"/>
              </a:solidFill>
            </a:endParaRPr>
          </a:p>
          <a:p>
            <a:endParaRPr lang="en-GB" sz="2000" b="1">
              <a:solidFill>
                <a:schemeClr val="bg1"/>
              </a:solidFill>
            </a:endParaRPr>
          </a:p>
          <a:p>
            <a:endParaRPr lang="en-GB" sz="2000">
              <a:solidFill>
                <a:schemeClr val="bg1"/>
              </a:solidFill>
            </a:endParaRPr>
          </a:p>
        </p:txBody>
      </p:sp>
      <p:pic>
        <p:nvPicPr>
          <p:cNvPr id="5" name="Picture 3" descr="C:\Documents and Settings\C. Campbell\My Documents\My Pictures\GrenadaandGuyana2013\GrenadaandGuyana2013 763.jpg"/>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rot="16200000">
            <a:off x="7047247" y="895493"/>
            <a:ext cx="2784532" cy="1733372"/>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C:\Documents and Settings\C. Campbell\My Documents\My Pictures\GrenadaandGuyana2013\GrenadaandGuyana2013 755.jp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038661" y="3790250"/>
            <a:ext cx="3588640" cy="266456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5601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A356FFC6-86C7-AD98-262B-F5A2506438F6}"/>
              </a:ext>
            </a:extLst>
          </p:cNvPr>
          <p:cNvSpPr>
            <a:spLocks noGrp="1"/>
          </p:cNvSpPr>
          <p:nvPr>
            <p:ph type="title"/>
          </p:nvPr>
        </p:nvSpPr>
        <p:spPr>
          <a:xfrm>
            <a:off x="126207" y="669925"/>
            <a:ext cx="7957478" cy="1325563"/>
          </a:xfrm>
        </p:spPr>
        <p:txBody>
          <a:bodyPr anchor="b">
            <a:normAutofit/>
          </a:bodyPr>
          <a:lstStyle/>
          <a:p>
            <a:r>
              <a:rPr lang="en-GB" sz="2800" dirty="0">
                <a:solidFill>
                  <a:schemeClr val="bg1"/>
                </a:solidFill>
              </a:rPr>
              <a:t>“Song of the Only Surviving Grandmother”</a:t>
            </a: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2EC64C4-7C6B-B14F-477F-70B672F9B6B5}"/>
              </a:ext>
            </a:extLst>
          </p:cNvPr>
          <p:cNvSpPr>
            <a:spLocks noGrp="1"/>
          </p:cNvSpPr>
          <p:nvPr>
            <p:ph idx="1"/>
          </p:nvPr>
        </p:nvSpPr>
        <p:spPr>
          <a:xfrm>
            <a:off x="1392667" y="2398957"/>
            <a:ext cx="9406666" cy="3526144"/>
          </a:xfrm>
        </p:spPr>
        <p:txBody>
          <a:bodyPr>
            <a:normAutofit/>
          </a:bodyPr>
          <a:lstStyle/>
          <a:p>
            <a:pPr marL="0" indent="0">
              <a:spcAft>
                <a:spcPts val="800"/>
              </a:spcAft>
              <a:buNone/>
            </a:pPr>
            <a:r>
              <a:rPr lang="en-GB" sz="2400" kern="100" dirty="0">
                <a:solidFill>
                  <a:schemeClr val="bg1"/>
                </a:solidFill>
                <a:effectLst/>
                <a:ea typeface="Calibri" panose="020F0502020204030204" pitchFamily="34" charset="0"/>
                <a:cs typeface="Times New Roman" panose="02020603050405020304" pitchFamily="18" charset="0"/>
              </a:rPr>
              <a:t>While I sleep,</a:t>
            </a:r>
            <a:br>
              <a:rPr lang="en-GB" sz="2400" kern="100" dirty="0">
                <a:solidFill>
                  <a:schemeClr val="bg1"/>
                </a:solidFill>
                <a:ea typeface="Calibri" panose="020F0502020204030204" pitchFamily="34" charset="0"/>
                <a:cs typeface="Times New Roman" panose="02020603050405020304" pitchFamily="18" charset="0"/>
              </a:rPr>
            </a:br>
            <a:r>
              <a:rPr lang="en-GB" sz="2400" kern="100" dirty="0">
                <a:solidFill>
                  <a:schemeClr val="bg1"/>
                </a:solidFill>
                <a:effectLst/>
                <a:ea typeface="Calibri" panose="020F0502020204030204" pitchFamily="34" charset="0"/>
                <a:cs typeface="Times New Roman" panose="02020603050405020304" pitchFamily="18" charset="0"/>
              </a:rPr>
              <a:t>you cut through cane</a:t>
            </a:r>
          </a:p>
          <a:p>
            <a:pPr marL="0" indent="0">
              <a:spcAft>
                <a:spcPts val="800"/>
              </a:spcAft>
              <a:buNone/>
            </a:pPr>
            <a:r>
              <a:rPr lang="en-GB" sz="2400" kern="100" dirty="0">
                <a:solidFill>
                  <a:schemeClr val="bg1"/>
                </a:solidFill>
                <a:effectLst/>
                <a:ea typeface="Calibri" panose="020F0502020204030204" pitchFamily="34" charset="0"/>
                <a:cs typeface="Times New Roman" panose="02020603050405020304" pitchFamily="18" charset="0"/>
              </a:rPr>
              <a:t>You wash the baby-work from your legs</a:t>
            </a:r>
            <a:br>
              <a:rPr lang="en-GB" sz="2400" kern="100" dirty="0">
                <a:solidFill>
                  <a:schemeClr val="bg1"/>
                </a:solidFill>
                <a:ea typeface="Calibri" panose="020F0502020204030204" pitchFamily="34" charset="0"/>
                <a:cs typeface="Times New Roman" panose="02020603050405020304" pitchFamily="18" charset="0"/>
              </a:rPr>
            </a:br>
            <a:r>
              <a:rPr lang="en-GB" sz="2400" kern="100" dirty="0">
                <a:solidFill>
                  <a:schemeClr val="bg1"/>
                </a:solidFill>
                <a:effectLst/>
                <a:ea typeface="Calibri" panose="020F0502020204030204" pitchFamily="34" charset="0"/>
                <a:cs typeface="Times New Roman" panose="02020603050405020304" pitchFamily="18" charset="0"/>
              </a:rPr>
              <a:t>and turn back to the farm. [. . .]</a:t>
            </a:r>
          </a:p>
          <a:p>
            <a:pPr marL="0" indent="0">
              <a:spcAft>
                <a:spcPts val="800"/>
              </a:spcAft>
              <a:buNone/>
            </a:pPr>
            <a:r>
              <a:rPr lang="en-GB" sz="2400" kern="100" dirty="0">
                <a:solidFill>
                  <a:schemeClr val="bg1"/>
                </a:solidFill>
                <a:effectLst/>
                <a:ea typeface="Calibri" panose="020F0502020204030204" pitchFamily="34" charset="0"/>
                <a:cs typeface="Times New Roman" panose="02020603050405020304" pitchFamily="18" charset="0"/>
              </a:rPr>
              <a:t>At night thirty years before I get born,</a:t>
            </a:r>
            <a:br>
              <a:rPr lang="en-GB" sz="2400" kern="100" dirty="0">
                <a:solidFill>
                  <a:schemeClr val="bg1"/>
                </a:solidFill>
                <a:effectLst/>
                <a:ea typeface="Calibri" panose="020F0502020204030204" pitchFamily="34" charset="0"/>
                <a:cs typeface="Times New Roman" panose="02020603050405020304" pitchFamily="18" charset="0"/>
              </a:rPr>
            </a:br>
            <a:r>
              <a:rPr lang="en-GB" sz="2400" kern="100" dirty="0">
                <a:solidFill>
                  <a:schemeClr val="bg1"/>
                </a:solidFill>
                <a:effectLst/>
                <a:ea typeface="Calibri" panose="020F0502020204030204" pitchFamily="34" charset="0"/>
                <a:cs typeface="Times New Roman" panose="02020603050405020304" pitchFamily="18" charset="0"/>
              </a:rPr>
              <a:t>your lost children whistle through gaps in the farm floor,</a:t>
            </a:r>
            <a:br>
              <a:rPr lang="en-GB" sz="2400" kern="100" dirty="0">
                <a:solidFill>
                  <a:schemeClr val="bg1"/>
                </a:solidFill>
                <a:ea typeface="Calibri" panose="020F0502020204030204" pitchFamily="34" charset="0"/>
                <a:cs typeface="Times New Roman" panose="02020603050405020304" pitchFamily="18" charset="0"/>
              </a:rPr>
            </a:br>
            <a:r>
              <a:rPr lang="en-GB" sz="2400" kern="100" dirty="0">
                <a:solidFill>
                  <a:schemeClr val="bg1"/>
                </a:solidFill>
                <a:effectLst/>
                <a:ea typeface="Calibri" panose="020F0502020204030204" pitchFamily="34" charset="0"/>
                <a:cs typeface="Times New Roman" panose="02020603050405020304" pitchFamily="18" charset="0"/>
              </a:rPr>
              <a:t>culling up from the earth,</a:t>
            </a:r>
            <a:br>
              <a:rPr lang="en-GB" sz="2400" kern="100" dirty="0">
                <a:solidFill>
                  <a:schemeClr val="bg1"/>
                </a:solidFill>
                <a:ea typeface="Calibri" panose="020F0502020204030204" pitchFamily="34" charset="0"/>
                <a:cs typeface="Times New Roman" panose="02020603050405020304" pitchFamily="18" charset="0"/>
              </a:rPr>
            </a:br>
            <a:r>
              <a:rPr lang="en-GB" sz="2400" kern="100" dirty="0">
                <a:solidFill>
                  <a:schemeClr val="bg1"/>
                </a:solidFill>
                <a:effectLst/>
                <a:ea typeface="Calibri" panose="020F0502020204030204" pitchFamily="34" charset="0"/>
                <a:cs typeface="Times New Roman" panose="02020603050405020304" pitchFamily="18" charset="0"/>
              </a:rPr>
              <a:t>ghost-limbs swelling from mapepire snakebite. (55-56)</a:t>
            </a:r>
          </a:p>
          <a:p>
            <a:pPr marL="0" indent="0">
              <a:buNone/>
            </a:pPr>
            <a:endParaRPr lang="en-GB" sz="8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6293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4FFEB77-EB67-EBB7-4844-9F7B490FAE57}"/>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88C329C-3FC0-F9E0-6776-A7A0ACA6EF29}"/>
              </a:ext>
            </a:extLst>
          </p:cNvPr>
          <p:cNvSpPr>
            <a:spLocks noGrp="1"/>
          </p:cNvSpPr>
          <p:nvPr>
            <p:ph idx="1"/>
          </p:nvPr>
        </p:nvSpPr>
        <p:spPr>
          <a:xfrm>
            <a:off x="1392666" y="2157535"/>
            <a:ext cx="9559813" cy="3900239"/>
          </a:xfrm>
        </p:spPr>
        <p:txBody>
          <a:bodyPr>
            <a:normAutofit/>
          </a:bodyPr>
          <a:lstStyle/>
          <a:p>
            <a:r>
              <a:rPr lang="en-GB" sz="2400" dirty="0">
                <a:solidFill>
                  <a:schemeClr val="bg1"/>
                </a:solidFill>
              </a:rPr>
              <a:t>“Like many Indo-Caribbean women and people of my generation and other generations preceding and following mine, I was raised in a communal culture of Black Suspicion and Indian Superiority. If my parents didn’t dispense this ideology in clear, calculated language (they did not) it was nonetheless all around me. I was not so much *taught*, as I *understood*, that the worst thing (yes, thing) you could bring home was a big black man™. I *understood*, rather than *learned*, that I should be proud of my culture, ‘preserved and intact’ as it was, sailed across treacherous kala </a:t>
            </a:r>
            <a:r>
              <a:rPr lang="en-GB" sz="2400" dirty="0" err="1">
                <a:solidFill>
                  <a:schemeClr val="bg1"/>
                </a:solidFill>
              </a:rPr>
              <a:t>pani</a:t>
            </a:r>
            <a:r>
              <a:rPr lang="en-GB" sz="2400" dirty="0">
                <a:solidFill>
                  <a:schemeClr val="bg1"/>
                </a:solidFill>
              </a:rPr>
              <a:t> and the brutalities of indenture. I was led to feel grateful that I had an identity I could wear like a sari, recite like a mantra, cook like dhal.” </a:t>
            </a:r>
            <a:r>
              <a:rPr lang="en-GB" sz="2400" dirty="0">
                <a:solidFill>
                  <a:schemeClr val="bg1"/>
                </a:solidFill>
                <a:hlinkClick r:id="rId2"/>
              </a:rPr>
              <a:t>https://preelit.com/2020/06/07/shivanee-ramlochan/</a:t>
            </a:r>
            <a:endParaRPr lang="en-GB" sz="24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9632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2868</TotalTime>
  <Words>2420</Words>
  <Application>Microsoft Office PowerPoint</Application>
  <PresentationFormat>Widescreen</PresentationFormat>
  <Paragraphs>76</Paragraphs>
  <Slides>37</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Calibri Light</vt:lpstr>
      <vt:lpstr>Office Theme</vt:lpstr>
      <vt:lpstr>Kelly Sinnapah Mary. “Vagina, Jyoti Singh Pandey” Photography/drawing Variable dimensions 2013- 2015</vt:lpstr>
      <vt:lpstr>PowerPoint Presentation</vt:lpstr>
      <vt:lpstr>PowerPoint Presentation</vt:lpstr>
      <vt:lpstr>PowerPoint Presentation</vt:lpstr>
      <vt:lpstr>India in the Caribbean </vt:lpstr>
      <vt:lpstr>PowerPoint Presentation</vt:lpstr>
      <vt:lpstr>PowerPoint Presentation</vt:lpstr>
      <vt:lpstr>“Song of the Only Surviving Grandmother”</vt:lpstr>
      <vt:lpstr>PowerPoint Presentation</vt:lpstr>
      <vt:lpstr>PowerPoint Presentation</vt:lpstr>
      <vt:lpstr>PowerPoint Presentation</vt:lpstr>
      <vt:lpstr>PowerPoint Presentation</vt:lpstr>
      <vt:lpstr>Adele Todd, “Blood Mas” (2021)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“Duenne Lorca” </vt:lpstr>
      <vt:lpstr>Coolie, Coolitude, Qoolitude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Tucker-Abramson, Myka</dc:creator>
  <cp:lastModifiedBy>Niblett, Michael</cp:lastModifiedBy>
  <cp:revision>8</cp:revision>
  <dcterms:created xsi:type="dcterms:W3CDTF">2024-02-14T09:22:50Z</dcterms:created>
  <dcterms:modified xsi:type="dcterms:W3CDTF">2024-11-18T12:40:34Z</dcterms:modified>
</cp:coreProperties>
</file>