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3" r:id="rId5"/>
    <p:sldId id="259" r:id="rId6"/>
    <p:sldId id="269" r:id="rId7"/>
    <p:sldId id="266" r:id="rId8"/>
    <p:sldId id="268" r:id="rId9"/>
    <p:sldId id="264" r:id="rId10"/>
    <p:sldId id="260" r:id="rId11"/>
    <p:sldId id="261" r:id="rId12"/>
    <p:sldId id="265" r:id="rId13"/>
    <p:sldId id="262" r:id="rId14"/>
    <p:sldId id="267"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90" d="100"/>
          <a:sy n="90" d="100"/>
        </p:scale>
        <p:origin x="-512"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printerSettings" Target="printerSettings/printerSettings1.bin"/><Relationship Id="rId17" Type="http://schemas.openxmlformats.org/officeDocument/2006/relationships/presProps" Target="presProps.xml"/><Relationship Id="rId18" Type="http://schemas.openxmlformats.org/officeDocument/2006/relationships/viewProps" Target="viewProps.xml"/><Relationship Id="rId19" Type="http://schemas.openxmlformats.org/officeDocument/2006/relationships/theme" Target="theme/theme1.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GB"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smtClean="0"/>
              <a:t>Click to edit Master subtitle style</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11/02/2016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7020199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11/02/2016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94949823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GB"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11/02/2016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4279412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idx="1"/>
          </p:nvPr>
        </p:nvSpPr>
        <p:spPr/>
        <p:txBody>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10"/>
          </p:nvPr>
        </p:nvSpPr>
        <p:spPr/>
        <p:txBody>
          <a:bodyPr/>
          <a:lstStyle/>
          <a:p>
            <a:fld id="{6BFECD78-3C8E-49F2-8FAB-59489D168ABB}" type="datetimeFigureOut">
              <a:rPr lang="en-US" smtClean="0"/>
              <a:t>11/02/2016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275933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GB"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GB" smtClean="0"/>
              <a:t>Click to edit Master text styles</a:t>
            </a:r>
          </a:p>
        </p:txBody>
      </p:sp>
      <p:sp>
        <p:nvSpPr>
          <p:cNvPr id="4" name="Date Placeholder 3"/>
          <p:cNvSpPr>
            <a:spLocks noGrp="1"/>
          </p:cNvSpPr>
          <p:nvPr>
            <p:ph type="dt" sz="half" idx="10"/>
          </p:nvPr>
        </p:nvSpPr>
        <p:spPr/>
        <p:txBody>
          <a:bodyPr/>
          <a:lstStyle/>
          <a:p>
            <a:fld id="{6BFECD78-3C8E-49F2-8FAB-59489D168ABB}" type="datetimeFigureOut">
              <a:rPr lang="en-US" smtClean="0"/>
              <a:t>11/02/2016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79895260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Date Placeholder 4"/>
          <p:cNvSpPr>
            <a:spLocks noGrp="1"/>
          </p:cNvSpPr>
          <p:nvPr>
            <p:ph type="dt" sz="half" idx="10"/>
          </p:nvPr>
        </p:nvSpPr>
        <p:spPr/>
        <p:txBody>
          <a:bodyPr/>
          <a:lstStyle/>
          <a:p>
            <a:fld id="{6BFECD78-3C8E-49F2-8FAB-59489D168ABB}" type="datetimeFigureOut">
              <a:rPr lang="en-US" smtClean="0"/>
              <a:t>11/02/2016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0343016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7" name="Date Placeholder 6"/>
          <p:cNvSpPr>
            <a:spLocks noGrp="1"/>
          </p:cNvSpPr>
          <p:nvPr>
            <p:ph type="dt" sz="half" idx="10"/>
          </p:nvPr>
        </p:nvSpPr>
        <p:spPr/>
        <p:txBody>
          <a:bodyPr/>
          <a:lstStyle/>
          <a:p>
            <a:fld id="{6BFECD78-3C8E-49F2-8FAB-59489D168ABB}" type="datetimeFigureOut">
              <a:rPr lang="en-US" smtClean="0"/>
              <a:t>11/02/2016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4179409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mtClean="0"/>
              <a:t>Click to edit Master title style</a:t>
            </a:r>
            <a:endParaRPr lang="en-US"/>
          </a:p>
        </p:txBody>
      </p:sp>
      <p:sp>
        <p:nvSpPr>
          <p:cNvPr id="3" name="Date Placeholder 2"/>
          <p:cNvSpPr>
            <a:spLocks noGrp="1"/>
          </p:cNvSpPr>
          <p:nvPr>
            <p:ph type="dt" sz="half" idx="10"/>
          </p:nvPr>
        </p:nvSpPr>
        <p:spPr/>
        <p:txBody>
          <a:bodyPr/>
          <a:lstStyle/>
          <a:p>
            <a:fld id="{6BFECD78-3C8E-49F2-8FAB-59489D168ABB}" type="datetimeFigureOut">
              <a:rPr lang="en-US" smtClean="0"/>
              <a:t>11/02/2016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65606772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BFECD78-3C8E-49F2-8FAB-59489D168ABB}" type="datetimeFigureOut">
              <a:rPr lang="en-US" smtClean="0"/>
              <a:t>11/02/2016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12491287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GB"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11/02/2016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27301161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GB"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smtClean="0"/>
              <a:t>Drag picture to placeholder or click icon to add</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smtClean="0"/>
              <a:t>Click to edit Master text styles</a:t>
            </a:r>
          </a:p>
        </p:txBody>
      </p:sp>
      <p:sp>
        <p:nvSpPr>
          <p:cNvPr id="5" name="Date Placeholder 4"/>
          <p:cNvSpPr>
            <a:spLocks noGrp="1"/>
          </p:cNvSpPr>
          <p:nvPr>
            <p:ph type="dt" sz="half" idx="10"/>
          </p:nvPr>
        </p:nvSpPr>
        <p:spPr/>
        <p:txBody>
          <a:bodyPr/>
          <a:lstStyle/>
          <a:p>
            <a:fld id="{6BFECD78-3C8E-49F2-8FAB-59489D168ABB}" type="datetimeFigureOut">
              <a:rPr lang="en-US" smtClean="0"/>
              <a:t>11/02/2016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FB56013-B943-42BA-886F-6F9D4EB85E9D}" type="slidenum">
              <a:rPr lang="en-US" smtClean="0"/>
              <a:t>‹#›</a:t>
            </a:fld>
            <a:endParaRPr lang="en-US"/>
          </a:p>
        </p:txBody>
      </p:sp>
    </p:spTree>
    <p:extLst>
      <p:ext uri="{BB962C8B-B14F-4D97-AF65-F5344CB8AC3E}">
        <p14:creationId xmlns:p14="http://schemas.microsoft.com/office/powerpoint/2010/main" val="50657455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GB"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FECD78-3C8E-49F2-8FAB-59489D168ABB}" type="datetimeFigureOut">
              <a:rPr lang="en-US" smtClean="0"/>
              <a:t>11/02/2016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FB56013-B943-42BA-886F-6F9D4EB85E9D}" type="slidenum">
              <a:rPr lang="en-US" smtClean="0"/>
              <a:t>‹#›</a:t>
            </a:fld>
            <a:endParaRPr lang="en-US"/>
          </a:p>
        </p:txBody>
      </p:sp>
    </p:spTree>
    <p:extLst>
      <p:ext uri="{BB962C8B-B14F-4D97-AF65-F5344CB8AC3E}">
        <p14:creationId xmlns:p14="http://schemas.microsoft.com/office/powerpoint/2010/main" val="2557711237"/>
      </p:ext>
    </p:extLst>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err="1" smtClean="0"/>
              <a:t>Assia</a:t>
            </a:r>
            <a:r>
              <a:rPr lang="en-US" dirty="0" smtClean="0"/>
              <a:t> </a:t>
            </a:r>
            <a:r>
              <a:rPr lang="en-US" dirty="0" err="1" smtClean="0"/>
              <a:t>Djebar</a:t>
            </a:r>
            <a:endParaRPr lang="en-US" dirty="0"/>
          </a:p>
        </p:txBody>
      </p:sp>
      <p:sp>
        <p:nvSpPr>
          <p:cNvPr id="3" name="Subtitle 2"/>
          <p:cNvSpPr>
            <a:spLocks noGrp="1"/>
          </p:cNvSpPr>
          <p:nvPr>
            <p:ph type="subTitle" idx="1"/>
          </p:nvPr>
        </p:nvSpPr>
        <p:spPr/>
        <p:txBody>
          <a:bodyPr/>
          <a:lstStyle/>
          <a:p>
            <a:r>
              <a:rPr lang="en-US" i="1" dirty="0" smtClean="0"/>
              <a:t>Fantasia: An Algerian Cavalcade</a:t>
            </a:r>
          </a:p>
          <a:p>
            <a:r>
              <a:rPr lang="en-US" dirty="0" smtClean="0"/>
              <a:t>(1985)</a:t>
            </a:r>
            <a:endParaRPr lang="en-US" dirty="0"/>
          </a:p>
        </p:txBody>
      </p:sp>
    </p:spTree>
    <p:extLst>
      <p:ext uri="{BB962C8B-B14F-4D97-AF65-F5344CB8AC3E}">
        <p14:creationId xmlns:p14="http://schemas.microsoft.com/office/powerpoint/2010/main" val="4461558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question of language</a:t>
            </a:r>
            <a:endParaRPr lang="en-US" dirty="0"/>
          </a:p>
        </p:txBody>
      </p:sp>
      <p:sp>
        <p:nvSpPr>
          <p:cNvPr id="3" name="Content Placeholder 2"/>
          <p:cNvSpPr>
            <a:spLocks noGrp="1"/>
          </p:cNvSpPr>
          <p:nvPr>
            <p:ph idx="1"/>
          </p:nvPr>
        </p:nvSpPr>
        <p:spPr/>
        <p:txBody>
          <a:bodyPr>
            <a:normAutofit fontScale="92500" lnSpcReduction="10000"/>
          </a:bodyPr>
          <a:lstStyle/>
          <a:p>
            <a:r>
              <a:rPr lang="en-US" dirty="0"/>
              <a:t>Written French </a:t>
            </a:r>
            <a:r>
              <a:rPr lang="en-US" dirty="0" smtClean="0"/>
              <a:t>versus </a:t>
            </a:r>
            <a:r>
              <a:rPr lang="en-US" dirty="0"/>
              <a:t>oral Arabic (</a:t>
            </a:r>
            <a:r>
              <a:rPr lang="en-US" dirty="0" smtClean="0"/>
              <a:t>father, a teacher at a French primary school; </a:t>
            </a:r>
            <a:r>
              <a:rPr lang="en-US" dirty="0"/>
              <a:t>colonizer, school teacher; and mother </a:t>
            </a:r>
            <a:r>
              <a:rPr lang="en-US" dirty="0" smtClean="0"/>
              <a:t>tongue)</a:t>
            </a:r>
          </a:p>
          <a:p>
            <a:r>
              <a:rPr lang="en-US" dirty="0" smtClean="0"/>
              <a:t>“…thus the language that my father had been at pains for me to learn, serves as a go-between, and from now a double, contradictory sign reigns over my initiation” (4)</a:t>
            </a:r>
            <a:endParaRPr lang="en-GB" dirty="0"/>
          </a:p>
          <a:p>
            <a:r>
              <a:rPr lang="en-US" dirty="0" smtClean="0"/>
              <a:t>Using </a:t>
            </a:r>
            <a:r>
              <a:rPr lang="en-US" dirty="0"/>
              <a:t>the colonizers’/father’s </a:t>
            </a:r>
            <a:r>
              <a:rPr lang="en-US" dirty="0" smtClean="0"/>
              <a:t>language</a:t>
            </a:r>
          </a:p>
          <a:p>
            <a:r>
              <a:rPr lang="en-US" dirty="0"/>
              <a:t>Education: “I cut myself adrift” (5)—exile, loss of connection</a:t>
            </a:r>
            <a:endParaRPr lang="en-GB" dirty="0"/>
          </a:p>
          <a:p>
            <a:endParaRPr lang="en-GB" dirty="0"/>
          </a:p>
          <a:p>
            <a:endParaRPr lang="en-US" dirty="0"/>
          </a:p>
        </p:txBody>
      </p:sp>
    </p:spTree>
    <p:extLst>
      <p:ext uri="{BB962C8B-B14F-4D97-AF65-F5344CB8AC3E}">
        <p14:creationId xmlns:p14="http://schemas.microsoft.com/office/powerpoint/2010/main" val="373498784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Writing/unveiling</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Writing</a:t>
            </a:r>
            <a:r>
              <a:rPr lang="en-US" dirty="0"/>
              <a:t>/unveiling—prison walls/prohibitions, inhibitions broken; giving voice; making visible; boundaries of decency/indecency</a:t>
            </a:r>
            <a:endParaRPr lang="en-GB" dirty="0"/>
          </a:p>
          <a:p>
            <a:r>
              <a:rPr lang="en-US" dirty="0"/>
              <a:t>To write is to </a:t>
            </a:r>
            <a:r>
              <a:rPr lang="en-US" dirty="0" smtClean="0"/>
              <a:t>unveil; to enter freedom</a:t>
            </a:r>
            <a:endParaRPr lang="en-GB" dirty="0"/>
          </a:p>
          <a:p>
            <a:r>
              <a:rPr lang="en-US" dirty="0"/>
              <a:t>Letter from the young boy—“rape” (4</a:t>
            </a:r>
            <a:r>
              <a:rPr lang="en-US" dirty="0" smtClean="0"/>
              <a:t>); </a:t>
            </a:r>
            <a:r>
              <a:rPr lang="en-US" dirty="0"/>
              <a:t>Letters to the boy in French—“a double, contradictory sign” (4</a:t>
            </a:r>
            <a:r>
              <a:rPr lang="en-US" dirty="0" smtClean="0"/>
              <a:t>)</a:t>
            </a:r>
            <a:endParaRPr lang="en-GB" dirty="0"/>
          </a:p>
          <a:p>
            <a:r>
              <a:rPr lang="en-US" dirty="0" smtClean="0"/>
              <a:t>French</a:t>
            </a:r>
            <a:r>
              <a:rPr lang="en-US" dirty="0"/>
              <a:t>/colonizer—language of love and intimacy</a:t>
            </a:r>
            <a:endParaRPr lang="en-GB" dirty="0"/>
          </a:p>
          <a:p>
            <a:r>
              <a:rPr lang="en-US" dirty="0" smtClean="0"/>
              <a:t>Reading and writing as subversive acts—the motif of the love letter: between public and private</a:t>
            </a:r>
            <a:endParaRPr lang="en-GB" dirty="0"/>
          </a:p>
          <a:p>
            <a:endParaRPr lang="en-US" dirty="0"/>
          </a:p>
        </p:txBody>
      </p:sp>
    </p:spTree>
    <p:extLst>
      <p:ext uri="{BB962C8B-B14F-4D97-AF65-F5344CB8AC3E}">
        <p14:creationId xmlns:p14="http://schemas.microsoft.com/office/powerpoint/2010/main" val="224012731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materiality of words</a:t>
            </a:r>
            <a:endParaRPr lang="en-US" dirty="0"/>
          </a:p>
        </p:txBody>
      </p:sp>
      <p:sp>
        <p:nvSpPr>
          <p:cNvPr id="3" name="Content Placeholder 2"/>
          <p:cNvSpPr>
            <a:spLocks noGrp="1"/>
          </p:cNvSpPr>
          <p:nvPr>
            <p:ph idx="1"/>
          </p:nvPr>
        </p:nvSpPr>
        <p:spPr/>
        <p:txBody>
          <a:bodyPr/>
          <a:lstStyle/>
          <a:p>
            <a:r>
              <a:rPr lang="en-US" dirty="0"/>
              <a:t>Words materialized: “whirling furtively around, about to twine invisible snares around our adolescent bodies”; “I had the premonition that in the sleepy, unsuspecting hamlet, an unprecedented women’s battle was brewing beneath the surface” (13)</a:t>
            </a:r>
          </a:p>
          <a:p>
            <a:endParaRPr lang="en-US" dirty="0"/>
          </a:p>
        </p:txBody>
      </p:sp>
    </p:spTree>
    <p:extLst>
      <p:ext uri="{BB962C8B-B14F-4D97-AF65-F5344CB8AC3E}">
        <p14:creationId xmlns:p14="http://schemas.microsoft.com/office/powerpoint/2010/main" val="183228890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Colonization and </a:t>
            </a:r>
            <a:r>
              <a:rPr lang="en-US" dirty="0" smtClean="0"/>
              <a:t>sexuality</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controlling </a:t>
            </a:r>
            <a:r>
              <a:rPr lang="en-US" dirty="0"/>
              <a:t>bodies, </a:t>
            </a:r>
            <a:r>
              <a:rPr lang="en-US" dirty="0" smtClean="0"/>
              <a:t>desire through colonization: “an obscene copulation” (19)</a:t>
            </a:r>
          </a:p>
          <a:p>
            <a:r>
              <a:rPr lang="en-US" dirty="0" smtClean="0"/>
              <a:t>The city of Algiers “makes her first appearance in the role of ‘Oriental Woman’, motionless, mysterious” (6)</a:t>
            </a:r>
            <a:r>
              <a:rPr lang="en-GB" dirty="0"/>
              <a:t/>
            </a:r>
            <a:br>
              <a:rPr lang="en-GB" dirty="0"/>
            </a:br>
            <a:r>
              <a:rPr lang="en-US" dirty="0" smtClean="0"/>
              <a:t>role of Arab women fighting French forces in the 19</a:t>
            </a:r>
            <a:r>
              <a:rPr lang="en-US" baseline="30000" dirty="0" smtClean="0"/>
              <a:t>th</a:t>
            </a:r>
            <a:r>
              <a:rPr lang="en-US" dirty="0" smtClean="0"/>
              <a:t> c (</a:t>
            </a:r>
            <a:r>
              <a:rPr lang="en-US" dirty="0" err="1" smtClean="0"/>
              <a:t>Barchou</a:t>
            </a:r>
            <a:r>
              <a:rPr lang="en-US" dirty="0" smtClean="0"/>
              <a:t>: “Arab tribes are always accompanied by great numbers of women who had shown the greatest zeal in mutilating their victims” (18). </a:t>
            </a:r>
          </a:p>
          <a:p>
            <a:r>
              <a:rPr lang="en-US" dirty="0" smtClean="0"/>
              <a:t>P. 18/19: “Thus these two Algerian women…”</a:t>
            </a:r>
            <a:endParaRPr lang="en-GB" dirty="0" smtClean="0"/>
          </a:p>
        </p:txBody>
      </p:sp>
    </p:spTree>
    <p:extLst>
      <p:ext uri="{BB962C8B-B14F-4D97-AF65-F5344CB8AC3E}">
        <p14:creationId xmlns:p14="http://schemas.microsoft.com/office/powerpoint/2010/main" val="12407529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Algeria as woman</a:t>
            </a:r>
            <a:endParaRPr lang="en-US" dirty="0"/>
          </a:p>
        </p:txBody>
      </p:sp>
      <p:sp>
        <p:nvSpPr>
          <p:cNvPr id="3" name="Content Placeholder 2"/>
          <p:cNvSpPr>
            <a:spLocks noGrp="1"/>
          </p:cNvSpPr>
          <p:nvPr>
            <p:ph idx="1"/>
          </p:nvPr>
        </p:nvSpPr>
        <p:spPr/>
        <p:txBody>
          <a:bodyPr>
            <a:normAutofit fontScale="92500"/>
          </a:bodyPr>
          <a:lstStyle/>
          <a:p>
            <a:r>
              <a:rPr lang="en-US" dirty="0" smtClean="0"/>
              <a:t>Dominant images of the novel—rape and abduction—</a:t>
            </a:r>
            <a:r>
              <a:rPr lang="en-US" dirty="0" err="1" smtClean="0"/>
              <a:t>sexualise</a:t>
            </a:r>
            <a:r>
              <a:rPr lang="en-US" dirty="0" smtClean="0"/>
              <a:t> the colonial representation of Algeria, which becomes, in the final analysis, the female body. If it is on this body that the history of the French conquerors had been written, it is from this body that the decolonization of a people must be written</a:t>
            </a:r>
          </a:p>
          <a:p>
            <a:r>
              <a:rPr lang="en-US" dirty="0" smtClean="0"/>
              <a:t>“to all the other women whom no word has reached” (59)</a:t>
            </a:r>
            <a:endParaRPr lang="en-US" dirty="0"/>
          </a:p>
        </p:txBody>
      </p:sp>
    </p:spTree>
    <p:extLst>
      <p:ext uri="{BB962C8B-B14F-4D97-AF65-F5344CB8AC3E}">
        <p14:creationId xmlns:p14="http://schemas.microsoft.com/office/powerpoint/2010/main" val="19337955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Djebar</a:t>
            </a:r>
            <a:r>
              <a:rPr lang="en-US" dirty="0" smtClean="0"/>
              <a:t>, 1936-2015</a:t>
            </a:r>
            <a:endParaRPr lang="en-US" dirty="0"/>
          </a:p>
        </p:txBody>
      </p:sp>
      <p:pic>
        <p:nvPicPr>
          <p:cNvPr id="4" name="Content Placeholder 3"/>
          <p:cNvPicPr>
            <a:picLocks noGrp="1" noChangeAspect="1"/>
          </p:cNvPicPr>
          <p:nvPr>
            <p:ph idx="1"/>
          </p:nvPr>
        </p:nvPicPr>
        <p:blipFill>
          <a:blip r:embed="rId2"/>
          <a:srcRect l="-66731" r="-66731"/>
          <a:stretch>
            <a:fillRect/>
          </a:stretch>
        </p:blipFill>
        <p:spPr/>
      </p:pic>
    </p:spTree>
    <p:extLst>
      <p:ext uri="{BB962C8B-B14F-4D97-AF65-F5344CB8AC3E}">
        <p14:creationId xmlns:p14="http://schemas.microsoft.com/office/powerpoint/2010/main" val="31902012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Historical Context</a:t>
            </a:r>
            <a:endParaRPr lang="en-US" dirty="0"/>
          </a:p>
        </p:txBody>
      </p:sp>
      <p:sp>
        <p:nvSpPr>
          <p:cNvPr id="3" name="Content Placeholder 2"/>
          <p:cNvSpPr>
            <a:spLocks noGrp="1"/>
          </p:cNvSpPr>
          <p:nvPr>
            <p:ph idx="1"/>
          </p:nvPr>
        </p:nvSpPr>
        <p:spPr/>
        <p:txBody>
          <a:bodyPr/>
          <a:lstStyle/>
          <a:p>
            <a:r>
              <a:rPr lang="en-US" dirty="0"/>
              <a:t>Colonial and postcolonial </a:t>
            </a:r>
            <a:r>
              <a:rPr lang="en-US" dirty="0" smtClean="0"/>
              <a:t>Algeria </a:t>
            </a:r>
          </a:p>
          <a:p>
            <a:r>
              <a:rPr lang="en-US" dirty="0" smtClean="0"/>
              <a:t>From </a:t>
            </a:r>
            <a:r>
              <a:rPr lang="en-US" dirty="0"/>
              <a:t>the capture of Algiers in </a:t>
            </a:r>
            <a:r>
              <a:rPr lang="en-US" dirty="0" smtClean="0"/>
              <a:t>1830</a:t>
            </a:r>
          </a:p>
          <a:p>
            <a:r>
              <a:rPr lang="en-US" dirty="0" smtClean="0"/>
              <a:t>to the Algerian War </a:t>
            </a:r>
            <a:r>
              <a:rPr lang="en-US" dirty="0"/>
              <a:t>of </a:t>
            </a:r>
            <a:r>
              <a:rPr lang="en-US" dirty="0" smtClean="0"/>
              <a:t>Independence 1954-1962</a:t>
            </a:r>
          </a:p>
          <a:p>
            <a:r>
              <a:rPr lang="en-US" dirty="0" smtClean="0"/>
              <a:t>FLN in power</a:t>
            </a:r>
          </a:p>
          <a:p>
            <a:r>
              <a:rPr lang="en-US" dirty="0" smtClean="0"/>
              <a:t>Civil war and </a:t>
            </a:r>
            <a:r>
              <a:rPr lang="en-US" dirty="0" err="1" smtClean="0"/>
              <a:t>Islamicisation</a:t>
            </a:r>
            <a:endParaRPr lang="en-GB" dirty="0"/>
          </a:p>
          <a:p>
            <a:endParaRPr lang="en-US" dirty="0"/>
          </a:p>
        </p:txBody>
      </p:sp>
    </p:spTree>
    <p:extLst>
      <p:ext uri="{BB962C8B-B14F-4D97-AF65-F5344CB8AC3E}">
        <p14:creationId xmlns:p14="http://schemas.microsoft.com/office/powerpoint/2010/main" val="251249255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Structure of the novel</a:t>
            </a:r>
            <a:endParaRPr lang="en-US" dirty="0"/>
          </a:p>
        </p:txBody>
      </p:sp>
      <p:sp>
        <p:nvSpPr>
          <p:cNvPr id="3" name="Content Placeholder 2"/>
          <p:cNvSpPr>
            <a:spLocks noGrp="1"/>
          </p:cNvSpPr>
          <p:nvPr>
            <p:ph idx="1"/>
          </p:nvPr>
        </p:nvSpPr>
        <p:spPr/>
        <p:txBody>
          <a:bodyPr>
            <a:normAutofit lnSpcReduction="10000"/>
          </a:bodyPr>
          <a:lstStyle/>
          <a:p>
            <a:r>
              <a:rPr lang="en-US" dirty="0" smtClean="0"/>
              <a:t>Highly experimental/virtuosic (virtuoso movements of horseback)—fusing various genres and modes of representation</a:t>
            </a:r>
          </a:p>
          <a:p>
            <a:r>
              <a:rPr lang="en-US" dirty="0" smtClean="0"/>
              <a:t>Polyphonic structure--Musical movement, resembling a symphony (allusion to Beethoven’s Fantasia, and the novel’s 5 parts)</a:t>
            </a:r>
          </a:p>
          <a:p>
            <a:r>
              <a:rPr lang="en-US" dirty="0" smtClean="0"/>
              <a:t>Chapters alternate between autobiographical accounts and Algerian history</a:t>
            </a:r>
          </a:p>
          <a:p>
            <a:r>
              <a:rPr lang="en-US" dirty="0" smtClean="0"/>
              <a:t>History and memory</a:t>
            </a:r>
          </a:p>
          <a:p>
            <a:endParaRPr lang="en-US" dirty="0"/>
          </a:p>
        </p:txBody>
      </p:sp>
    </p:spTree>
    <p:extLst>
      <p:ext uri="{BB962C8B-B14F-4D97-AF65-F5344CB8AC3E}">
        <p14:creationId xmlns:p14="http://schemas.microsoft.com/office/powerpoint/2010/main" val="121351275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Writing/Righting History</a:t>
            </a:r>
            <a:endParaRPr lang="en-US" dirty="0"/>
          </a:p>
        </p:txBody>
      </p:sp>
      <p:sp>
        <p:nvSpPr>
          <p:cNvPr id="3" name="Content Placeholder 2"/>
          <p:cNvSpPr>
            <a:spLocks noGrp="1"/>
          </p:cNvSpPr>
          <p:nvPr>
            <p:ph idx="1"/>
          </p:nvPr>
        </p:nvSpPr>
        <p:spPr/>
        <p:txBody>
          <a:bodyPr>
            <a:normAutofit fontScale="77500" lnSpcReduction="20000"/>
          </a:bodyPr>
          <a:lstStyle/>
          <a:p>
            <a:r>
              <a:rPr lang="en-US" u="sng" dirty="0"/>
              <a:t>Personal experiences </a:t>
            </a:r>
            <a:r>
              <a:rPr lang="en-US" dirty="0"/>
              <a:t>(autobiographical voice of the narrator) interwoven with the </a:t>
            </a:r>
            <a:r>
              <a:rPr lang="en-US" dirty="0" smtClean="0"/>
              <a:t>historical account—”an inquest into the nature of identity”</a:t>
            </a:r>
            <a:endParaRPr lang="en-GB" dirty="0"/>
          </a:p>
          <a:p>
            <a:r>
              <a:rPr lang="en-US" u="sng" dirty="0"/>
              <a:t>Opening up the archive</a:t>
            </a:r>
            <a:r>
              <a:rPr lang="en-US" dirty="0"/>
              <a:t>—obscure sources; fragmentary texts; letters, private </a:t>
            </a:r>
            <a:r>
              <a:rPr lang="en-US" dirty="0" smtClean="0"/>
              <a:t>journals of French painters, generals, bureaucrats, writers, war correspondents; </a:t>
            </a:r>
            <a:r>
              <a:rPr lang="en-US" dirty="0" smtClean="0"/>
              <a:t>reading Turkish and Arabic </a:t>
            </a:r>
            <a:r>
              <a:rPr lang="en-US" dirty="0" smtClean="0"/>
              <a:t>memoirs </a:t>
            </a:r>
            <a:r>
              <a:rPr lang="en-US" dirty="0"/>
              <a:t>(Part 1) and oral testimony (Part 2</a:t>
            </a:r>
            <a:r>
              <a:rPr lang="en-US" dirty="0" smtClean="0"/>
              <a:t>)</a:t>
            </a:r>
          </a:p>
          <a:p>
            <a:r>
              <a:rPr lang="en-US" dirty="0" smtClean="0"/>
              <a:t>“</a:t>
            </a:r>
            <a:r>
              <a:rPr lang="en-US" u="sng" dirty="0" err="1" smtClean="0"/>
              <a:t>scribblomania</a:t>
            </a:r>
            <a:r>
              <a:rPr lang="en-US" dirty="0" smtClean="0"/>
              <a:t>”—French accounts of the conquest of July </a:t>
            </a:r>
            <a:r>
              <a:rPr lang="en-US" dirty="0" smtClean="0"/>
              <a:t>1830 </a:t>
            </a:r>
            <a:endParaRPr lang="en-US" dirty="0" smtClean="0"/>
          </a:p>
          <a:p>
            <a:r>
              <a:rPr lang="en-US" dirty="0" smtClean="0"/>
              <a:t>P. 45: writing and power</a:t>
            </a:r>
          </a:p>
          <a:p>
            <a:r>
              <a:rPr lang="en-US" dirty="0" smtClean="0"/>
              <a:t>The role of women in Algerian </a:t>
            </a:r>
            <a:r>
              <a:rPr lang="en-US" dirty="0" smtClean="0"/>
              <a:t>history</a:t>
            </a:r>
          </a:p>
          <a:p>
            <a:r>
              <a:rPr lang="en-US" smtClean="0"/>
              <a:t>Said documentary</a:t>
            </a:r>
            <a:endParaRPr lang="en-GB" dirty="0"/>
          </a:p>
          <a:p>
            <a:endParaRPr lang="en-GB" dirty="0"/>
          </a:p>
          <a:p>
            <a:endParaRPr lang="en-US" dirty="0"/>
          </a:p>
        </p:txBody>
      </p:sp>
    </p:spTree>
    <p:extLst>
      <p:ext uri="{BB962C8B-B14F-4D97-AF65-F5344CB8AC3E}">
        <p14:creationId xmlns:p14="http://schemas.microsoft.com/office/powerpoint/2010/main" val="28069603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Colonial history as palimpsest</a:t>
            </a:r>
            <a:endParaRPr lang="en-US" dirty="0"/>
          </a:p>
        </p:txBody>
      </p:sp>
      <p:sp>
        <p:nvSpPr>
          <p:cNvPr id="3" name="Content Placeholder 2"/>
          <p:cNvSpPr>
            <a:spLocks noGrp="1"/>
          </p:cNvSpPr>
          <p:nvPr>
            <p:ph idx="1"/>
          </p:nvPr>
        </p:nvSpPr>
        <p:spPr/>
        <p:txBody>
          <a:bodyPr/>
          <a:lstStyle/>
          <a:p>
            <a:r>
              <a:rPr lang="en-US" dirty="0" smtClean="0"/>
              <a:t>Palimpsest: a manuscript, typically of papyrus or parchment, that has been written on more than once, with the earlier writing incompletely erased and often legible</a:t>
            </a:r>
          </a:p>
          <a:p>
            <a:r>
              <a:rPr lang="en-US" dirty="0" smtClean="0"/>
              <a:t>Narrator grateful for </a:t>
            </a:r>
            <a:r>
              <a:rPr lang="en-US" dirty="0" err="1" smtClean="0"/>
              <a:t>Pelissier’s</a:t>
            </a:r>
            <a:r>
              <a:rPr lang="en-US" dirty="0" smtClean="0"/>
              <a:t> account (78)</a:t>
            </a:r>
          </a:p>
          <a:p>
            <a:r>
              <a:rPr lang="en-US" dirty="0" smtClean="0"/>
              <a:t>Re-reading the chroniclers</a:t>
            </a:r>
            <a:endParaRPr lang="en-US" dirty="0"/>
          </a:p>
        </p:txBody>
      </p:sp>
    </p:spTree>
    <p:extLst>
      <p:ext uri="{BB962C8B-B14F-4D97-AF65-F5344CB8AC3E}">
        <p14:creationId xmlns:p14="http://schemas.microsoft.com/office/powerpoint/2010/main" val="29396275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Hand/</a:t>
            </a:r>
            <a:r>
              <a:rPr lang="en-US" dirty="0" err="1" smtClean="0"/>
              <a:t>qalam</a:t>
            </a:r>
            <a:endParaRPr lang="en-US" dirty="0"/>
          </a:p>
        </p:txBody>
      </p:sp>
      <p:sp>
        <p:nvSpPr>
          <p:cNvPr id="3" name="Content Placeholder 2"/>
          <p:cNvSpPr>
            <a:spLocks noGrp="1"/>
          </p:cNvSpPr>
          <p:nvPr>
            <p:ph idx="1"/>
          </p:nvPr>
        </p:nvSpPr>
        <p:spPr/>
        <p:txBody>
          <a:bodyPr/>
          <a:lstStyle/>
          <a:p>
            <a:r>
              <a:rPr lang="en-US" dirty="0" smtClean="0"/>
              <a:t>The narrator wants to close the novel by greeting the French painter Eugene </a:t>
            </a:r>
            <a:r>
              <a:rPr lang="en-US" dirty="0" err="1" smtClean="0"/>
              <a:t>Fromentin</a:t>
            </a:r>
            <a:endParaRPr lang="en-US" dirty="0" smtClean="0"/>
          </a:p>
          <a:p>
            <a:r>
              <a:rPr lang="en-US" dirty="0" smtClean="0"/>
              <a:t>Hand/</a:t>
            </a:r>
            <a:r>
              <a:rPr lang="en-US" dirty="0" err="1" smtClean="0"/>
              <a:t>qalam</a:t>
            </a:r>
            <a:r>
              <a:rPr lang="en-US" dirty="0" smtClean="0"/>
              <a:t>: play on words</a:t>
            </a:r>
          </a:p>
          <a:p>
            <a:r>
              <a:rPr lang="en-US" dirty="0" smtClean="0"/>
              <a:t>The amputated hand comes to </a:t>
            </a:r>
            <a:r>
              <a:rPr lang="en-US" dirty="0" err="1" smtClean="0"/>
              <a:t>symbolise</a:t>
            </a:r>
            <a:r>
              <a:rPr lang="en-US" dirty="0" smtClean="0"/>
              <a:t> Algeria, mutilated by a history written by others—French historians, writers, artists</a:t>
            </a:r>
          </a:p>
          <a:p>
            <a:r>
              <a:rPr lang="en-US" dirty="0" smtClean="0"/>
              <a:t>Algerian women amputated in their desire to write or express themselves</a:t>
            </a:r>
            <a:endParaRPr lang="en-US" dirty="0"/>
          </a:p>
        </p:txBody>
      </p:sp>
    </p:spTree>
    <p:extLst>
      <p:ext uri="{BB962C8B-B14F-4D97-AF65-F5344CB8AC3E}">
        <p14:creationId xmlns:p14="http://schemas.microsoft.com/office/powerpoint/2010/main" val="337206451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Subaltern history</a:t>
            </a:r>
            <a:endParaRPr lang="en-US" dirty="0"/>
          </a:p>
        </p:txBody>
      </p:sp>
      <p:sp>
        <p:nvSpPr>
          <p:cNvPr id="3" name="Content Placeholder 2"/>
          <p:cNvSpPr>
            <a:spLocks noGrp="1"/>
          </p:cNvSpPr>
          <p:nvPr>
            <p:ph idx="1"/>
          </p:nvPr>
        </p:nvSpPr>
        <p:spPr/>
        <p:txBody>
          <a:bodyPr/>
          <a:lstStyle/>
          <a:p>
            <a:r>
              <a:rPr lang="en-US" dirty="0" smtClean="0"/>
              <a:t>How does one write the history of people (women, peasants, </a:t>
            </a:r>
            <a:r>
              <a:rPr lang="en-US" dirty="0" err="1" smtClean="0"/>
              <a:t>tribals</a:t>
            </a:r>
            <a:r>
              <a:rPr lang="en-US" dirty="0" smtClean="0"/>
              <a:t>) who have remained silent about their role, their agency, both because they could not write, but also because they were deliberately silenced/mutilated?||</a:t>
            </a:r>
            <a:endParaRPr lang="en-US" dirty="0"/>
          </a:p>
        </p:txBody>
      </p:sp>
    </p:spTree>
    <p:extLst>
      <p:ext uri="{BB962C8B-B14F-4D97-AF65-F5344CB8AC3E}">
        <p14:creationId xmlns:p14="http://schemas.microsoft.com/office/powerpoint/2010/main" val="342641187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Small voice of history</a:t>
            </a:r>
            <a:endParaRPr lang="en-US" dirty="0"/>
          </a:p>
        </p:txBody>
      </p:sp>
      <p:sp>
        <p:nvSpPr>
          <p:cNvPr id="3" name="Content Placeholder 2"/>
          <p:cNvSpPr>
            <a:spLocks noGrp="1"/>
          </p:cNvSpPr>
          <p:nvPr>
            <p:ph idx="1"/>
          </p:nvPr>
        </p:nvSpPr>
        <p:spPr/>
        <p:txBody>
          <a:bodyPr/>
          <a:lstStyle/>
          <a:p>
            <a:r>
              <a:rPr lang="en-US" dirty="0"/>
              <a:t>Poetic imagination—creating the scene “I can imagine…”; “I slip into the antechamber of this recent past…holding my breath in an attempt to overhear everything…” (8)</a:t>
            </a:r>
          </a:p>
          <a:p>
            <a:r>
              <a:rPr lang="en-US" dirty="0"/>
              <a:t>“small voice of history” </a:t>
            </a:r>
            <a:endParaRPr lang="en-GB" dirty="0"/>
          </a:p>
          <a:p>
            <a:r>
              <a:rPr lang="en-US" dirty="0"/>
              <a:t>Algerian peasant women: “</a:t>
            </a:r>
            <a:r>
              <a:rPr lang="en-US" dirty="0" smtClean="0"/>
              <a:t>Voice”</a:t>
            </a:r>
          </a:p>
          <a:p>
            <a:r>
              <a:rPr lang="en-US" dirty="0" smtClean="0"/>
              <a:t>“the call of the dead”—p. 46r</a:t>
            </a:r>
          </a:p>
          <a:p>
            <a:r>
              <a:rPr lang="en-US" dirty="0" err="1" smtClean="0"/>
              <a:t>Kalam</a:t>
            </a:r>
            <a:r>
              <a:rPr lang="en-US" dirty="0" smtClean="0"/>
              <a:t> and the severed hand</a:t>
            </a:r>
            <a:endParaRPr lang="en-GB" dirty="0"/>
          </a:p>
          <a:p>
            <a:endParaRPr lang="en-US" dirty="0"/>
          </a:p>
        </p:txBody>
      </p:sp>
    </p:spTree>
    <p:extLst>
      <p:ext uri="{BB962C8B-B14F-4D97-AF65-F5344CB8AC3E}">
        <p14:creationId xmlns:p14="http://schemas.microsoft.com/office/powerpoint/2010/main" val="4292584343"/>
      </p:ext>
    </p:extLst>
  </p:cSld>
  <p:clrMapOvr>
    <a:masterClrMapping/>
  </p:clrMapOvr>
</p:sld>
</file>

<file path=ppt/theme/theme1.xml><?xml version="1.0" encoding="utf-8"?>
<a:theme xmlns:a="http://schemas.openxmlformats.org/drawingml/2006/main" name=" Black ">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Black .thmx</Template>
  <TotalTime>279</TotalTime>
  <Words>775</Words>
  <Application>Microsoft Macintosh PowerPoint</Application>
  <PresentationFormat>On-screen Show (4:3)</PresentationFormat>
  <Paragraphs>59</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 Black </vt:lpstr>
      <vt:lpstr>Assia Djebar</vt:lpstr>
      <vt:lpstr>Djebar, 1936-2015</vt:lpstr>
      <vt:lpstr>Historical Context</vt:lpstr>
      <vt:lpstr>Structure of the novel</vt:lpstr>
      <vt:lpstr>Writing/Righting History</vt:lpstr>
      <vt:lpstr>Colonial history as palimpsest</vt:lpstr>
      <vt:lpstr>Hand/qalam</vt:lpstr>
      <vt:lpstr>Subaltern history</vt:lpstr>
      <vt:lpstr>Small voice of history</vt:lpstr>
      <vt:lpstr>The question of language</vt:lpstr>
      <vt:lpstr>Writing/unveiling</vt:lpstr>
      <vt:lpstr>The materiality of words</vt:lpstr>
      <vt:lpstr>Colonization and sexuality</vt:lpstr>
      <vt:lpstr>Algeria as woman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Assia Djebar</dc:title>
  <dc:creator>Rashmi Varma</dc:creator>
  <cp:lastModifiedBy>Rashmi Varma</cp:lastModifiedBy>
  <cp:revision>16</cp:revision>
  <dcterms:created xsi:type="dcterms:W3CDTF">2015-02-05T07:37:47Z</dcterms:created>
  <dcterms:modified xsi:type="dcterms:W3CDTF">2016-02-11T14:26:34Z</dcterms:modified>
</cp:coreProperties>
</file>