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6" r:id="rId3"/>
    <p:sldId id="284" r:id="rId4"/>
    <p:sldId id="285" r:id="rId5"/>
    <p:sldId id="286" r:id="rId6"/>
    <p:sldId id="261" r:id="rId7"/>
    <p:sldId id="280" r:id="rId8"/>
    <p:sldId id="281" r:id="rId9"/>
    <p:sldId id="278" r:id="rId10"/>
    <p:sldId id="282" r:id="rId11"/>
    <p:sldId id="283" r:id="rId12"/>
    <p:sldId id="287" r:id="rId13"/>
    <p:sldId id="271"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AD1D2"/>
    <a:srgbClr val="EBF5FF"/>
    <a:srgbClr val="FFFF0A"/>
    <a:srgbClr val="202EE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91" d="100"/>
          <a:sy n="91" d="100"/>
        </p:scale>
        <p:origin x="-864" y="-1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007C6C8-46A6-8D45-9E7B-E3D649DDB54D}" type="datetimeFigureOut">
              <a:rPr lang="en-US" smtClean="0"/>
              <a:t>10/21/19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D0C387-8D0E-6D47-97AA-06A08A1472CC}" type="slidenum">
              <a:rPr lang="en-US" smtClean="0"/>
              <a:t>‹#›</a:t>
            </a:fld>
            <a:endParaRPr lang="en-US"/>
          </a:p>
        </p:txBody>
      </p:sp>
    </p:spTree>
    <p:extLst>
      <p:ext uri="{BB962C8B-B14F-4D97-AF65-F5344CB8AC3E}">
        <p14:creationId xmlns:p14="http://schemas.microsoft.com/office/powerpoint/2010/main" val="30193945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07C6C8-46A6-8D45-9E7B-E3D649DDB54D}" type="datetimeFigureOut">
              <a:rPr lang="en-US" smtClean="0"/>
              <a:t>10/21/19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D0C387-8D0E-6D47-97AA-06A08A1472CC}" type="slidenum">
              <a:rPr lang="en-US" smtClean="0"/>
              <a:t>‹#›</a:t>
            </a:fld>
            <a:endParaRPr lang="en-US"/>
          </a:p>
        </p:txBody>
      </p:sp>
    </p:spTree>
    <p:extLst>
      <p:ext uri="{BB962C8B-B14F-4D97-AF65-F5344CB8AC3E}">
        <p14:creationId xmlns:p14="http://schemas.microsoft.com/office/powerpoint/2010/main" val="26688622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07C6C8-46A6-8D45-9E7B-E3D649DDB54D}" type="datetimeFigureOut">
              <a:rPr lang="en-US" smtClean="0"/>
              <a:t>10/21/19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D0C387-8D0E-6D47-97AA-06A08A1472CC}" type="slidenum">
              <a:rPr lang="en-US" smtClean="0"/>
              <a:t>‹#›</a:t>
            </a:fld>
            <a:endParaRPr lang="en-US"/>
          </a:p>
        </p:txBody>
      </p:sp>
    </p:spTree>
    <p:extLst>
      <p:ext uri="{BB962C8B-B14F-4D97-AF65-F5344CB8AC3E}">
        <p14:creationId xmlns:p14="http://schemas.microsoft.com/office/powerpoint/2010/main" val="566010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07C6C8-46A6-8D45-9E7B-E3D649DDB54D}" type="datetimeFigureOut">
              <a:rPr lang="en-US" smtClean="0"/>
              <a:t>10/21/19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D0C387-8D0E-6D47-97AA-06A08A1472CC}" type="slidenum">
              <a:rPr lang="en-US" smtClean="0"/>
              <a:t>‹#›</a:t>
            </a:fld>
            <a:endParaRPr lang="en-US"/>
          </a:p>
        </p:txBody>
      </p:sp>
    </p:spTree>
    <p:extLst>
      <p:ext uri="{BB962C8B-B14F-4D97-AF65-F5344CB8AC3E}">
        <p14:creationId xmlns:p14="http://schemas.microsoft.com/office/powerpoint/2010/main" val="2866833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07C6C8-46A6-8D45-9E7B-E3D649DDB54D}" type="datetimeFigureOut">
              <a:rPr lang="en-US" smtClean="0"/>
              <a:t>10/21/19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D0C387-8D0E-6D47-97AA-06A08A1472CC}" type="slidenum">
              <a:rPr lang="en-US" smtClean="0"/>
              <a:t>‹#›</a:t>
            </a:fld>
            <a:endParaRPr lang="en-US"/>
          </a:p>
        </p:txBody>
      </p:sp>
    </p:spTree>
    <p:extLst>
      <p:ext uri="{BB962C8B-B14F-4D97-AF65-F5344CB8AC3E}">
        <p14:creationId xmlns:p14="http://schemas.microsoft.com/office/powerpoint/2010/main" val="2210733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007C6C8-46A6-8D45-9E7B-E3D649DDB54D}" type="datetimeFigureOut">
              <a:rPr lang="en-US" smtClean="0"/>
              <a:t>10/21/19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D0C387-8D0E-6D47-97AA-06A08A1472CC}" type="slidenum">
              <a:rPr lang="en-US" smtClean="0"/>
              <a:t>‹#›</a:t>
            </a:fld>
            <a:endParaRPr lang="en-US"/>
          </a:p>
        </p:txBody>
      </p:sp>
    </p:spTree>
    <p:extLst>
      <p:ext uri="{BB962C8B-B14F-4D97-AF65-F5344CB8AC3E}">
        <p14:creationId xmlns:p14="http://schemas.microsoft.com/office/powerpoint/2010/main" val="2372113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07C6C8-46A6-8D45-9E7B-E3D649DDB54D}" type="datetimeFigureOut">
              <a:rPr lang="en-US" smtClean="0"/>
              <a:t>10/21/19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D0C387-8D0E-6D47-97AA-06A08A1472CC}" type="slidenum">
              <a:rPr lang="en-US" smtClean="0"/>
              <a:t>‹#›</a:t>
            </a:fld>
            <a:endParaRPr lang="en-US"/>
          </a:p>
        </p:txBody>
      </p:sp>
    </p:spTree>
    <p:extLst>
      <p:ext uri="{BB962C8B-B14F-4D97-AF65-F5344CB8AC3E}">
        <p14:creationId xmlns:p14="http://schemas.microsoft.com/office/powerpoint/2010/main" val="3218588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007C6C8-46A6-8D45-9E7B-E3D649DDB54D}" type="datetimeFigureOut">
              <a:rPr lang="en-US" smtClean="0"/>
              <a:t>10/21/19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D0C387-8D0E-6D47-97AA-06A08A1472CC}" type="slidenum">
              <a:rPr lang="en-US" smtClean="0"/>
              <a:t>‹#›</a:t>
            </a:fld>
            <a:endParaRPr lang="en-US"/>
          </a:p>
        </p:txBody>
      </p:sp>
    </p:spTree>
    <p:extLst>
      <p:ext uri="{BB962C8B-B14F-4D97-AF65-F5344CB8AC3E}">
        <p14:creationId xmlns:p14="http://schemas.microsoft.com/office/powerpoint/2010/main" val="2679178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07C6C8-46A6-8D45-9E7B-E3D649DDB54D}" type="datetimeFigureOut">
              <a:rPr lang="en-US" smtClean="0"/>
              <a:t>10/21/19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D0C387-8D0E-6D47-97AA-06A08A1472CC}" type="slidenum">
              <a:rPr lang="en-US" smtClean="0"/>
              <a:t>‹#›</a:t>
            </a:fld>
            <a:endParaRPr lang="en-US"/>
          </a:p>
        </p:txBody>
      </p:sp>
    </p:spTree>
    <p:extLst>
      <p:ext uri="{BB962C8B-B14F-4D97-AF65-F5344CB8AC3E}">
        <p14:creationId xmlns:p14="http://schemas.microsoft.com/office/powerpoint/2010/main" val="2467813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07C6C8-46A6-8D45-9E7B-E3D649DDB54D}" type="datetimeFigureOut">
              <a:rPr lang="en-US" smtClean="0"/>
              <a:t>10/21/19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D0C387-8D0E-6D47-97AA-06A08A1472CC}" type="slidenum">
              <a:rPr lang="en-US" smtClean="0"/>
              <a:t>‹#›</a:t>
            </a:fld>
            <a:endParaRPr lang="en-US"/>
          </a:p>
        </p:txBody>
      </p:sp>
    </p:spTree>
    <p:extLst>
      <p:ext uri="{BB962C8B-B14F-4D97-AF65-F5344CB8AC3E}">
        <p14:creationId xmlns:p14="http://schemas.microsoft.com/office/powerpoint/2010/main" val="974578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07C6C8-46A6-8D45-9E7B-E3D649DDB54D}" type="datetimeFigureOut">
              <a:rPr lang="en-US" smtClean="0"/>
              <a:t>10/21/19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D0C387-8D0E-6D47-97AA-06A08A1472CC}" type="slidenum">
              <a:rPr lang="en-US" smtClean="0"/>
              <a:t>‹#›</a:t>
            </a:fld>
            <a:endParaRPr lang="en-US"/>
          </a:p>
        </p:txBody>
      </p:sp>
    </p:spTree>
    <p:extLst>
      <p:ext uri="{BB962C8B-B14F-4D97-AF65-F5344CB8AC3E}">
        <p14:creationId xmlns:p14="http://schemas.microsoft.com/office/powerpoint/2010/main" val="275259939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AD1D2">
            <a:alpha val="96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07C6C8-46A6-8D45-9E7B-E3D649DDB54D}" type="datetimeFigureOut">
              <a:rPr lang="en-US" smtClean="0"/>
              <a:t>10/21/19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D0C387-8D0E-6D47-97AA-06A08A1472CC}" type="slidenum">
              <a:rPr lang="en-US" smtClean="0"/>
              <a:t>‹#›</a:t>
            </a:fld>
            <a:endParaRPr lang="en-US"/>
          </a:p>
        </p:txBody>
      </p:sp>
    </p:spTree>
    <p:extLst>
      <p:ext uri="{BB962C8B-B14F-4D97-AF65-F5344CB8AC3E}">
        <p14:creationId xmlns:p14="http://schemas.microsoft.com/office/powerpoint/2010/main" val="2586136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blip>
          <a:stretch>
            <a:fillRect/>
          </a:stretch>
        </p:blipFill>
        <p:spPr>
          <a:xfrm>
            <a:off x="655081" y="0"/>
            <a:ext cx="7811742" cy="6475934"/>
          </a:xfrm>
          <a:prstGeom prst="rect">
            <a:avLst/>
          </a:prstGeom>
        </p:spPr>
      </p:pic>
      <p:sp>
        <p:nvSpPr>
          <p:cNvPr id="3" name="Subtitle 2"/>
          <p:cNvSpPr>
            <a:spLocks noGrp="1"/>
          </p:cNvSpPr>
          <p:nvPr>
            <p:ph type="subTitle" idx="1"/>
          </p:nvPr>
        </p:nvSpPr>
        <p:spPr>
          <a:xfrm>
            <a:off x="1701704" y="5302218"/>
            <a:ext cx="4550128" cy="1165629"/>
          </a:xfrm>
          <a:effectLst>
            <a:reflection blurRad="6350" stA="52000" endA="300" endPos="35000" dir="5400000" sy="-100000" algn="bl" rotWithShape="0"/>
          </a:effectLst>
        </p:spPr>
        <p:txBody>
          <a:bodyPr>
            <a:normAutofit/>
            <a:scene3d>
              <a:camera prst="isometricRightUp">
                <a:rot lat="21299986" lon="18899995" rev="21599992"/>
              </a:camera>
              <a:lightRig rig="threePt" dir="t"/>
            </a:scene3d>
          </a:bodyPr>
          <a:lstStyle/>
          <a:p>
            <a:r>
              <a:rPr lang="en-US" sz="2400" b="1" dirty="0" smtClean="0">
                <a:ln w="1905"/>
                <a:solidFill>
                  <a:schemeClr val="tx1"/>
                </a:solidFill>
                <a:effectLst>
                  <a:innerShdw blurRad="69850" dist="43180" dir="5400000">
                    <a:srgbClr val="000000">
                      <a:alpha val="65000"/>
                    </a:srgbClr>
                  </a:innerShdw>
                </a:effectLst>
                <a:latin typeface="Helvetica"/>
                <a:cs typeface="Helvetica"/>
              </a:rPr>
              <a:t>Jonathan Schroeder</a:t>
            </a:r>
          </a:p>
          <a:p>
            <a:r>
              <a:rPr lang="en-US" sz="2400" b="1" dirty="0" smtClean="0">
                <a:ln w="1905"/>
                <a:solidFill>
                  <a:schemeClr val="tx1"/>
                </a:solidFill>
                <a:effectLst>
                  <a:innerShdw blurRad="69850" dist="43180" dir="5400000">
                    <a:srgbClr val="000000">
                      <a:alpha val="65000"/>
                    </a:srgbClr>
                  </a:innerShdw>
                </a:effectLst>
                <a:latin typeface="Helvetica"/>
                <a:cs typeface="Helvetica"/>
              </a:rPr>
              <a:t>22</a:t>
            </a:r>
            <a:r>
              <a:rPr lang="en-US" sz="2400" b="1" dirty="0" smtClean="0">
                <a:ln w="1905"/>
                <a:solidFill>
                  <a:schemeClr val="tx1"/>
                </a:solidFill>
                <a:effectLst>
                  <a:innerShdw blurRad="69850" dist="43180" dir="5400000">
                    <a:srgbClr val="000000">
                      <a:alpha val="65000"/>
                    </a:srgbClr>
                  </a:innerShdw>
                </a:effectLst>
                <a:latin typeface="Helvetica"/>
                <a:cs typeface="Helvetica"/>
              </a:rPr>
              <a:t> </a:t>
            </a:r>
            <a:r>
              <a:rPr lang="en-US" sz="2400" b="1" dirty="0" smtClean="0">
                <a:ln w="1905"/>
                <a:solidFill>
                  <a:schemeClr val="tx1"/>
                </a:solidFill>
                <a:effectLst>
                  <a:innerShdw blurRad="69850" dist="43180" dir="5400000">
                    <a:srgbClr val="000000">
                      <a:alpha val="65000"/>
                    </a:srgbClr>
                  </a:innerShdw>
                </a:effectLst>
                <a:latin typeface="Helvetica"/>
                <a:cs typeface="Helvetica"/>
              </a:rPr>
              <a:t>October</a:t>
            </a:r>
            <a:r>
              <a:rPr lang="en-US" sz="2400" b="1" dirty="0">
                <a:ln w="1905"/>
                <a:solidFill>
                  <a:schemeClr val="tx1"/>
                </a:solidFill>
                <a:effectLst>
                  <a:innerShdw blurRad="69850" dist="43180" dir="5400000">
                    <a:srgbClr val="000000">
                      <a:alpha val="65000"/>
                    </a:srgbClr>
                  </a:innerShdw>
                </a:effectLst>
                <a:latin typeface="Helvetica"/>
                <a:cs typeface="Helvetica"/>
              </a:rPr>
              <a:t> </a:t>
            </a:r>
            <a:r>
              <a:rPr lang="en-US" sz="2400" b="1" dirty="0" smtClean="0">
                <a:ln w="1905"/>
                <a:solidFill>
                  <a:schemeClr val="tx1"/>
                </a:solidFill>
                <a:effectLst>
                  <a:innerShdw blurRad="69850" dist="43180" dir="5400000">
                    <a:srgbClr val="000000">
                      <a:alpha val="65000"/>
                    </a:srgbClr>
                  </a:innerShdw>
                </a:effectLst>
                <a:latin typeface="Helvetica"/>
                <a:cs typeface="Helvetica"/>
              </a:rPr>
              <a:t>2019</a:t>
            </a:r>
          </a:p>
        </p:txBody>
      </p:sp>
      <p:sp>
        <p:nvSpPr>
          <p:cNvPr id="6" name="Rectangle 5"/>
          <p:cNvSpPr/>
          <p:nvPr/>
        </p:nvSpPr>
        <p:spPr>
          <a:xfrm>
            <a:off x="1911029" y="854484"/>
            <a:ext cx="5261028" cy="3785652"/>
          </a:xfrm>
          <a:prstGeom prst="rect">
            <a:avLst/>
          </a:prstGeom>
          <a:noFill/>
        </p:spPr>
        <p:txBody>
          <a:bodyPr wrap="square" lIns="91440" tIns="45720" rIns="91440" bIns="45720">
            <a:spAutoFit/>
          </a:bodyPr>
          <a:lstStyle/>
          <a:p>
            <a:pPr algn="ctr"/>
            <a:r>
              <a:rPr lang="en-US" sz="6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elvetica"/>
                <a:cs typeface="Helvetica"/>
              </a:rPr>
              <a:t>RACE: </a:t>
            </a:r>
          </a:p>
          <a:p>
            <a:pPr algn="ctr"/>
            <a:r>
              <a:rPr lang="en-US" sz="6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elvetica"/>
                <a:cs typeface="Helvetica"/>
              </a:rPr>
              <a:t>POLITICS, PHILOSOPHY, HISTORY</a:t>
            </a:r>
            <a:endParaRPr lang="en-US" sz="6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elvetica"/>
              <a:cs typeface="Helvetica"/>
            </a:endParaRPr>
          </a:p>
        </p:txBody>
      </p:sp>
      <p:sp>
        <p:nvSpPr>
          <p:cNvPr id="5" name="TextBox 4"/>
          <p:cNvSpPr txBox="1"/>
          <p:nvPr/>
        </p:nvSpPr>
        <p:spPr>
          <a:xfrm>
            <a:off x="655080" y="6550223"/>
            <a:ext cx="7811742" cy="307777"/>
          </a:xfrm>
          <a:prstGeom prst="rect">
            <a:avLst/>
          </a:prstGeom>
          <a:noFill/>
          <a:ln>
            <a:solidFill>
              <a:schemeClr val="bg1">
                <a:lumMod val="75000"/>
              </a:schemeClr>
            </a:solidFill>
          </a:ln>
        </p:spPr>
        <p:txBody>
          <a:bodyPr wrap="square" rtlCol="0">
            <a:spAutoFit/>
          </a:bodyPr>
          <a:lstStyle/>
          <a:p>
            <a:pPr algn="ctr"/>
            <a:r>
              <a:rPr lang="en-US" sz="1400" spc="50" dirty="0" smtClean="0">
                <a:ln w="13500">
                  <a:solidFill>
                    <a:schemeClr val="accent1">
                      <a:shade val="2500"/>
                      <a:alpha val="6500"/>
                    </a:schemeClr>
                  </a:solidFill>
                  <a:prstDash val="solid"/>
                </a:ln>
                <a:solidFill>
                  <a:schemeClr val="bg1">
                    <a:lumMod val="50000"/>
                    <a:alpha val="95000"/>
                  </a:schemeClr>
                </a:solidFill>
                <a:effectLst>
                  <a:innerShdw blurRad="50900" dist="38500" dir="13500000">
                    <a:srgbClr val="000000">
                      <a:alpha val="60000"/>
                    </a:srgbClr>
                  </a:innerShdw>
                </a:effectLst>
                <a:latin typeface="Helvetica"/>
                <a:cs typeface="Helvetica"/>
              </a:rPr>
              <a:t> Image Credit: Christine </a:t>
            </a:r>
            <a:r>
              <a:rPr lang="en-US" sz="1400" spc="50" dirty="0" err="1" smtClean="0">
                <a:ln w="13500">
                  <a:solidFill>
                    <a:schemeClr val="accent1">
                      <a:shade val="2500"/>
                      <a:alpha val="6500"/>
                    </a:schemeClr>
                  </a:solidFill>
                  <a:prstDash val="solid"/>
                </a:ln>
                <a:solidFill>
                  <a:schemeClr val="bg1">
                    <a:lumMod val="50000"/>
                    <a:alpha val="95000"/>
                  </a:schemeClr>
                </a:solidFill>
                <a:effectLst>
                  <a:innerShdw blurRad="50900" dist="38500" dir="13500000">
                    <a:srgbClr val="000000">
                      <a:alpha val="60000"/>
                    </a:srgbClr>
                  </a:innerShdw>
                </a:effectLst>
                <a:latin typeface="Helvetica"/>
                <a:cs typeface="Helvetica"/>
              </a:rPr>
              <a:t>Tarkowski</a:t>
            </a:r>
            <a:r>
              <a:rPr lang="en-US" sz="1400" spc="50" dirty="0" smtClean="0">
                <a:ln w="13500">
                  <a:solidFill>
                    <a:schemeClr val="accent1">
                      <a:shade val="2500"/>
                      <a:alpha val="6500"/>
                    </a:schemeClr>
                  </a:solidFill>
                  <a:prstDash val="solid"/>
                </a:ln>
                <a:solidFill>
                  <a:schemeClr val="bg1">
                    <a:lumMod val="50000"/>
                    <a:alpha val="95000"/>
                  </a:schemeClr>
                </a:solidFill>
                <a:effectLst>
                  <a:innerShdw blurRad="50900" dist="38500" dir="13500000">
                    <a:srgbClr val="000000">
                      <a:alpha val="60000"/>
                    </a:srgbClr>
                  </a:innerShdw>
                </a:effectLst>
                <a:latin typeface="Helvetica"/>
                <a:cs typeface="Helvetica"/>
              </a:rPr>
              <a:t>, </a:t>
            </a:r>
            <a:r>
              <a:rPr lang="en-US" sz="1400" i="1" spc="50" dirty="0" smtClean="0">
                <a:ln w="13500">
                  <a:solidFill>
                    <a:schemeClr val="accent1">
                      <a:shade val="2500"/>
                      <a:alpha val="6500"/>
                    </a:schemeClr>
                  </a:solidFill>
                  <a:prstDash val="solid"/>
                </a:ln>
                <a:solidFill>
                  <a:schemeClr val="bg1">
                    <a:lumMod val="50000"/>
                    <a:alpha val="95000"/>
                  </a:schemeClr>
                </a:solidFill>
                <a:effectLst>
                  <a:innerShdw blurRad="50900" dist="38500" dir="13500000">
                    <a:srgbClr val="000000">
                      <a:alpha val="60000"/>
                    </a:srgbClr>
                  </a:innerShdw>
                </a:effectLst>
                <a:latin typeface="Helvetica"/>
                <a:cs typeface="Helvetica"/>
              </a:rPr>
              <a:t>San Dominick</a:t>
            </a:r>
            <a:r>
              <a:rPr lang="en-US" sz="1400" spc="50" dirty="0" smtClean="0">
                <a:ln w="13500">
                  <a:solidFill>
                    <a:schemeClr val="accent1">
                      <a:shade val="2500"/>
                      <a:alpha val="6500"/>
                    </a:schemeClr>
                  </a:solidFill>
                  <a:prstDash val="solid"/>
                </a:ln>
                <a:solidFill>
                  <a:schemeClr val="bg1">
                    <a:lumMod val="50000"/>
                    <a:alpha val="95000"/>
                  </a:schemeClr>
                </a:solidFill>
                <a:effectLst>
                  <a:innerShdw blurRad="50900" dist="38500" dir="13500000">
                    <a:srgbClr val="000000">
                      <a:alpha val="60000"/>
                    </a:srgbClr>
                  </a:innerShdw>
                </a:effectLst>
                <a:latin typeface="Helvetica"/>
                <a:cs typeface="Helvetica"/>
              </a:rPr>
              <a:t> (tar model)</a:t>
            </a:r>
            <a:endParaRPr lang="en-US" sz="1400" spc="50" dirty="0">
              <a:ln w="13500">
                <a:solidFill>
                  <a:schemeClr val="accent1">
                    <a:shade val="2500"/>
                    <a:alpha val="6500"/>
                  </a:schemeClr>
                </a:solidFill>
                <a:prstDash val="solid"/>
              </a:ln>
              <a:solidFill>
                <a:schemeClr val="bg1">
                  <a:lumMod val="50000"/>
                  <a:alpha val="95000"/>
                </a:schemeClr>
              </a:solidFill>
              <a:effectLst>
                <a:innerShdw blurRad="50900" dist="38500" dir="13500000">
                  <a:srgbClr val="000000">
                    <a:alpha val="60000"/>
                  </a:srgbClr>
                </a:innerShdw>
              </a:effectLst>
              <a:latin typeface="Helvetica"/>
              <a:cs typeface="Helvetica"/>
            </a:endParaRPr>
          </a:p>
        </p:txBody>
      </p:sp>
    </p:spTree>
    <p:extLst>
      <p:ext uri="{BB962C8B-B14F-4D97-AF65-F5344CB8AC3E}">
        <p14:creationId xmlns:p14="http://schemas.microsoft.com/office/powerpoint/2010/main" val="120528274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76973"/>
          </a:xfrm>
        </p:spPr>
        <p:txBody>
          <a:bodyPr>
            <a:normAutofit/>
          </a:bodyPr>
          <a:lstStyle/>
          <a:p>
            <a:r>
              <a:rPr lang="en-US" sz="3000" dirty="0" smtClean="0">
                <a:latin typeface="Helvetica"/>
                <a:cs typeface="Helvetica"/>
              </a:rPr>
              <a:t>RACE AND SLAVERY</a:t>
            </a:r>
            <a:endParaRPr lang="en-US" sz="3000" dirty="0">
              <a:latin typeface="Helvetica"/>
              <a:cs typeface="Helvetica"/>
            </a:endParaRPr>
          </a:p>
        </p:txBody>
      </p:sp>
      <p:sp>
        <p:nvSpPr>
          <p:cNvPr id="3" name="Content Placeholder 2"/>
          <p:cNvSpPr>
            <a:spLocks noGrp="1"/>
          </p:cNvSpPr>
          <p:nvPr>
            <p:ph idx="1"/>
          </p:nvPr>
        </p:nvSpPr>
        <p:spPr>
          <a:xfrm>
            <a:off x="2121156" y="1152460"/>
            <a:ext cx="6565643" cy="2713562"/>
          </a:xfrm>
        </p:spPr>
        <p:txBody>
          <a:bodyPr>
            <a:noAutofit/>
          </a:bodyPr>
          <a:lstStyle/>
          <a:p>
            <a:pPr marL="0" indent="0">
              <a:buNone/>
            </a:pPr>
            <a:r>
              <a:rPr lang="en-US" sz="1800" dirty="0">
                <a:latin typeface="Times New Roman"/>
                <a:cs typeface="Times New Roman"/>
              </a:rPr>
              <a:t>The rituals of the slave pens taught the inexperienced how to read black bodies for their suitability for slavery, how to imagine blackness into meaning, how to see solutions to their own problems in the bodies of the slaves they saw in the market. Gazing, touching, stripping, and analyzing aloud, the buyers read slaves’ bodies as if they were coded versions of their own imagined needs—age was longevity, dark skin immunity, a stout trunk stamina, firm muscles production, long fingers rapid motion, firm breasts fecundity, clear skin good character. The purposes that slaveholders projected for slaves’ bodies were thus translated into natural properties of those bodies—a dark complexion became a sign of an innate capacity for cutting cane, for example. Daily in the slave market, buyers ‘discovered’ associations they had themselves projected, treating the effects of their own examinations as if they were the essences of the bodies they examined. Passed on from the experienced to the inexperienced, from the examiners to the on-lookers, the ritual practice of the slave pens animated the physical coordinates of black bodies with the purposes of </a:t>
            </a:r>
            <a:r>
              <a:rPr lang="en-US" sz="1800" dirty="0" smtClean="0">
                <a:latin typeface="Times New Roman"/>
                <a:cs typeface="Times New Roman"/>
              </a:rPr>
              <a:t>slavery (Johnson, 149).</a:t>
            </a:r>
            <a:endParaRPr lang="en-US" sz="1800" dirty="0">
              <a:latin typeface="Times New Roman"/>
              <a:cs typeface="Times New Roman"/>
            </a:endParaRPr>
          </a:p>
        </p:txBody>
      </p:sp>
      <p:cxnSp>
        <p:nvCxnSpPr>
          <p:cNvPr id="6" name="Straight Connector 5"/>
          <p:cNvCxnSpPr/>
          <p:nvPr/>
        </p:nvCxnSpPr>
        <p:spPr>
          <a:xfrm>
            <a:off x="1772282" y="809492"/>
            <a:ext cx="5735497" cy="0"/>
          </a:xfrm>
          <a:prstGeom prst="line">
            <a:avLst/>
          </a:prstGeom>
        </p:spPr>
        <p:style>
          <a:lnRef idx="2">
            <a:schemeClr val="accent1"/>
          </a:lnRef>
          <a:fillRef idx="0">
            <a:schemeClr val="accent1"/>
          </a:fillRef>
          <a:effectRef idx="1">
            <a:schemeClr val="accent1"/>
          </a:effectRef>
          <a:fontRef idx="minor">
            <a:schemeClr val="tx1"/>
          </a:fontRef>
        </p:style>
      </p:cxnSp>
      <p:pic>
        <p:nvPicPr>
          <p:cNvPr id="5" name="Picture 4"/>
          <p:cNvPicPr>
            <a:picLocks noChangeAspect="1"/>
          </p:cNvPicPr>
          <p:nvPr/>
        </p:nvPicPr>
        <p:blipFill>
          <a:blip r:embed="rId2"/>
          <a:stretch>
            <a:fillRect/>
          </a:stretch>
        </p:blipFill>
        <p:spPr>
          <a:xfrm>
            <a:off x="220419" y="2310871"/>
            <a:ext cx="1551863" cy="2474057"/>
          </a:xfrm>
          <a:prstGeom prst="rect">
            <a:avLst/>
          </a:prstGeom>
        </p:spPr>
      </p:pic>
    </p:spTree>
    <p:extLst>
      <p:ext uri="{BB962C8B-B14F-4D97-AF65-F5344CB8AC3E}">
        <p14:creationId xmlns:p14="http://schemas.microsoft.com/office/powerpoint/2010/main" val="23439579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76973"/>
          </a:xfrm>
        </p:spPr>
        <p:txBody>
          <a:bodyPr>
            <a:normAutofit/>
          </a:bodyPr>
          <a:lstStyle/>
          <a:p>
            <a:r>
              <a:rPr lang="en-US" sz="3000" dirty="0" smtClean="0">
                <a:latin typeface="Helvetica"/>
                <a:cs typeface="Helvetica"/>
              </a:rPr>
              <a:t>RACE AND SLAVERY II</a:t>
            </a:r>
            <a:endParaRPr lang="en-US" sz="3000" dirty="0">
              <a:latin typeface="Helvetica"/>
              <a:cs typeface="Helvetica"/>
            </a:endParaRPr>
          </a:p>
        </p:txBody>
      </p:sp>
      <p:sp>
        <p:nvSpPr>
          <p:cNvPr id="3" name="Content Placeholder 2"/>
          <p:cNvSpPr>
            <a:spLocks noGrp="1"/>
          </p:cNvSpPr>
          <p:nvPr>
            <p:ph idx="1"/>
          </p:nvPr>
        </p:nvSpPr>
        <p:spPr>
          <a:xfrm>
            <a:off x="425976" y="1353805"/>
            <a:ext cx="8229599" cy="4619685"/>
          </a:xfrm>
        </p:spPr>
        <p:txBody>
          <a:bodyPr>
            <a:noAutofit/>
          </a:bodyPr>
          <a:lstStyle/>
          <a:p>
            <a:pPr marL="400050" lvl="1" indent="0">
              <a:buNone/>
            </a:pPr>
            <a:r>
              <a:rPr lang="en-US" sz="1800" dirty="0" smtClean="0">
                <a:latin typeface="Times New Roman"/>
                <a:cs typeface="Times New Roman"/>
              </a:rPr>
              <a:t>[</a:t>
            </a:r>
            <a:r>
              <a:rPr lang="en-US" sz="1800" i="1" dirty="0" smtClean="0">
                <a:latin typeface="Times New Roman"/>
                <a:cs typeface="Times New Roman"/>
              </a:rPr>
              <a:t>stream of consciousness of a poor southern white</a:t>
            </a:r>
            <a:r>
              <a:rPr lang="en-US" sz="1800" dirty="0" smtClean="0">
                <a:latin typeface="Times New Roman"/>
                <a:cs typeface="Times New Roman"/>
              </a:rPr>
              <a:t>] You knew that you could hit them . . . and they would not hit back or even resist . . .  [Y]</a:t>
            </a:r>
            <a:r>
              <a:rPr lang="en-US" sz="1800" dirty="0" err="1" smtClean="0">
                <a:latin typeface="Times New Roman"/>
                <a:cs typeface="Times New Roman"/>
              </a:rPr>
              <a:t>ou</a:t>
            </a:r>
            <a:r>
              <a:rPr lang="en-US" sz="1800" dirty="0" smtClean="0">
                <a:latin typeface="Times New Roman"/>
                <a:cs typeface="Times New Roman"/>
              </a:rPr>
              <a:t> knew when you hit them you would just be hitting a child’s toy balloon with a face painted on it, a face slick and smooth and distended and about to burst into laughing, and so you did not dare strike it because it would merely burst and you would rather let it walk on out of your sight than to have stood there in the loud laughing. </a:t>
            </a:r>
          </a:p>
          <a:p>
            <a:pPr marL="400050" lvl="1" indent="0">
              <a:buNone/>
            </a:pPr>
            <a:r>
              <a:rPr lang="en-US" sz="1800" dirty="0">
                <a:latin typeface="Times New Roman"/>
                <a:cs typeface="Times New Roman"/>
              </a:rPr>
              <a:t>	</a:t>
            </a:r>
            <a:r>
              <a:rPr lang="en-US" sz="1800" dirty="0" smtClean="0">
                <a:latin typeface="Times New Roman"/>
                <a:cs typeface="Times New Roman"/>
              </a:rPr>
              <a:t>							 – William Faulkner, </a:t>
            </a:r>
            <a:r>
              <a:rPr lang="en-US" sz="1800" i="1" dirty="0" smtClean="0">
                <a:latin typeface="Times New Roman"/>
                <a:cs typeface="Times New Roman"/>
              </a:rPr>
              <a:t>Absalom, Absalom!</a:t>
            </a:r>
            <a:endParaRPr lang="en-US" sz="1800" dirty="0">
              <a:latin typeface="Times New Roman"/>
              <a:cs typeface="Times New Roman"/>
            </a:endParaRPr>
          </a:p>
          <a:p>
            <a:pPr marL="400050" lvl="1" indent="0">
              <a:buNone/>
            </a:pPr>
            <a:endParaRPr lang="en-US" sz="1800" dirty="0" smtClean="0">
              <a:latin typeface="Times New Roman"/>
              <a:cs typeface="Times New Roman"/>
            </a:endParaRPr>
          </a:p>
          <a:p>
            <a:pPr marL="400050" lvl="1" indent="0">
              <a:buNone/>
            </a:pPr>
            <a:r>
              <a:rPr lang="en-US" sz="1800" dirty="0" smtClean="0">
                <a:latin typeface="Times New Roman"/>
                <a:cs typeface="Times New Roman"/>
              </a:rPr>
              <a:t>Some near-equivalencies to consider:</a:t>
            </a:r>
          </a:p>
          <a:p>
            <a:pPr marL="400050" lvl="1" indent="0">
              <a:buNone/>
            </a:pPr>
            <a:endParaRPr lang="en-US" sz="1800" dirty="0" smtClean="0">
              <a:latin typeface="Times New Roman"/>
              <a:cs typeface="Times New Roman"/>
            </a:endParaRPr>
          </a:p>
          <a:p>
            <a:pPr marL="1362075" defTabSz="-908050"/>
            <a:r>
              <a:rPr lang="en-US" sz="1800" dirty="0" smtClean="0">
                <a:latin typeface="Times New Roman"/>
                <a:cs typeface="Times New Roman"/>
              </a:rPr>
              <a:t>The language of projection // the black body as screen (Johnson)</a:t>
            </a:r>
          </a:p>
          <a:p>
            <a:pPr marL="1362075" defTabSz="-908050"/>
            <a:r>
              <a:rPr lang="en-US" sz="1800" dirty="0" smtClean="0">
                <a:latin typeface="Times New Roman"/>
                <a:cs typeface="Times New Roman"/>
              </a:rPr>
              <a:t>Treating non-normative bodies as members of a population rather than individuals (Foucault)</a:t>
            </a:r>
          </a:p>
          <a:p>
            <a:pPr marL="1362075" defTabSz="-908050"/>
            <a:r>
              <a:rPr lang="en-US" sz="1800" dirty="0" smtClean="0">
                <a:latin typeface="Times New Roman"/>
                <a:cs typeface="Times New Roman"/>
              </a:rPr>
              <a:t>The epistemology of ignorance (Mills)</a:t>
            </a:r>
          </a:p>
          <a:p>
            <a:pPr marL="1362075" defTabSz="-908050"/>
            <a:r>
              <a:rPr lang="en-US" sz="1800" dirty="0" err="1" smtClean="0">
                <a:latin typeface="Times New Roman"/>
                <a:cs typeface="Times New Roman"/>
              </a:rPr>
              <a:t>Amasa</a:t>
            </a:r>
            <a:r>
              <a:rPr lang="en-US" sz="1800" dirty="0" smtClean="0">
                <a:latin typeface="Times New Roman"/>
                <a:cs typeface="Times New Roman"/>
              </a:rPr>
              <a:t> Delano’s “good nature” (Melville)</a:t>
            </a:r>
          </a:p>
          <a:p>
            <a:pPr marL="0" indent="0">
              <a:buNone/>
            </a:pPr>
            <a:endParaRPr lang="en-US" sz="1800" dirty="0">
              <a:latin typeface="Times New Roman"/>
              <a:cs typeface="Times New Roman"/>
            </a:endParaRPr>
          </a:p>
        </p:txBody>
      </p:sp>
      <p:cxnSp>
        <p:nvCxnSpPr>
          <p:cNvPr id="6" name="Straight Connector 5"/>
          <p:cNvCxnSpPr/>
          <p:nvPr/>
        </p:nvCxnSpPr>
        <p:spPr>
          <a:xfrm>
            <a:off x="1772282" y="809492"/>
            <a:ext cx="5735497"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558555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86183"/>
          </a:xfrm>
        </p:spPr>
        <p:txBody>
          <a:bodyPr>
            <a:normAutofit/>
          </a:bodyPr>
          <a:lstStyle/>
          <a:p>
            <a:r>
              <a:rPr lang="en-US" sz="3000" dirty="0" smtClean="0">
                <a:latin typeface="Helvetica"/>
                <a:cs typeface="Helvetica"/>
              </a:rPr>
              <a:t>HUMANITARIANISM</a:t>
            </a:r>
            <a:endParaRPr lang="en-US" sz="3000" dirty="0">
              <a:latin typeface="Helvetica"/>
              <a:cs typeface="Helvetica"/>
            </a:endParaRPr>
          </a:p>
        </p:txBody>
      </p:sp>
      <p:cxnSp>
        <p:nvCxnSpPr>
          <p:cNvPr id="6" name="Straight Connector 5"/>
          <p:cNvCxnSpPr/>
          <p:nvPr/>
        </p:nvCxnSpPr>
        <p:spPr>
          <a:xfrm>
            <a:off x="2804951" y="558266"/>
            <a:ext cx="3586429" cy="0"/>
          </a:xfrm>
          <a:prstGeom prst="line">
            <a:avLst/>
          </a:prstGeom>
        </p:spPr>
        <p:style>
          <a:lnRef idx="2">
            <a:schemeClr val="accent1"/>
          </a:lnRef>
          <a:fillRef idx="0">
            <a:schemeClr val="accent1"/>
          </a:fillRef>
          <a:effectRef idx="1">
            <a:schemeClr val="accent1"/>
          </a:effectRef>
          <a:fontRef idx="minor">
            <a:schemeClr val="tx1"/>
          </a:fontRef>
        </p:style>
      </p:cxnSp>
      <p:pic>
        <p:nvPicPr>
          <p:cNvPr id="5" name="Picture 4"/>
          <p:cNvPicPr>
            <a:picLocks noChangeAspect="1"/>
          </p:cNvPicPr>
          <p:nvPr/>
        </p:nvPicPr>
        <p:blipFill>
          <a:blip r:embed="rId2"/>
          <a:stretch>
            <a:fillRect/>
          </a:stretch>
        </p:blipFill>
        <p:spPr>
          <a:xfrm>
            <a:off x="7375824" y="1828334"/>
            <a:ext cx="1614671" cy="2824498"/>
          </a:xfrm>
          <a:prstGeom prst="rect">
            <a:avLst/>
          </a:prstGeom>
        </p:spPr>
      </p:pic>
      <p:sp>
        <p:nvSpPr>
          <p:cNvPr id="7" name="TextBox 6"/>
          <p:cNvSpPr txBox="1"/>
          <p:nvPr/>
        </p:nvSpPr>
        <p:spPr>
          <a:xfrm>
            <a:off x="167459" y="714635"/>
            <a:ext cx="7061220" cy="5847754"/>
          </a:xfrm>
          <a:prstGeom prst="rect">
            <a:avLst/>
          </a:prstGeom>
          <a:noFill/>
        </p:spPr>
        <p:txBody>
          <a:bodyPr wrap="square" rtlCol="0">
            <a:spAutoFit/>
          </a:bodyPr>
          <a:lstStyle/>
          <a:p>
            <a:r>
              <a:rPr lang="en-US" sz="1700" dirty="0" smtClean="0">
                <a:latin typeface="Times New Roman"/>
                <a:cs typeface="Times New Roman"/>
              </a:rPr>
              <a:t>The [whip] handle was </a:t>
            </a:r>
            <a:r>
              <a:rPr lang="en-US" sz="1700" dirty="0">
                <a:latin typeface="Times New Roman"/>
                <a:cs typeface="Times New Roman"/>
              </a:rPr>
              <a:t>about three feet long, with the butt-end filled with lead, and the lash, six or seven feet in length, made of cow-hide, with platted wire on the end of it. This whip was put in requisition very frequently and freely, and a small offence on the part of a slave furnished an occasion for its use. During the time that Mr. Cook was overseer, I was a house servant -- a situation preferable to that of a field hand, as I was better fed, better clothed, and not obliged to rise at the ringing of the bell, but about half an hour after. I have often laid and heard the crack of the whip, and the screams of the slave. My mother was a field hand, and one morning was ten or fifteen minutes behind the others in getting into the field. As soon as she reached the spot where they were at work, the overseer commenced whipping her. She cried, "Oh! pray -- Oh! pray -- Oh! pray" -- these are generally the words of slaves, when imploring mercy at the hands of their oppressors. I heard her voice, and knew it, and jumped out of my bunk, and went to the door. Though the field was some distance from the house, I could hear every crack of the whip, and every groan and cry of my poor mother. I remained at the door, not daring to venture any further. The cold chills ran over me, and I wept aloud. After giving her ten lashes, the sound of the whip ceased, and I returned to my bed, and found no consolation but in my tears. Experience has taught me that nothing can be more heart-rending than for one to see a dear and beloved mother or sister tortured, and to hear their cries, and not be able to render them assistance. But such is the position which an American slave occupies</a:t>
            </a:r>
            <a:r>
              <a:rPr lang="en-US" sz="1700" dirty="0" smtClean="0">
                <a:latin typeface="Times New Roman"/>
                <a:cs typeface="Times New Roman"/>
              </a:rPr>
              <a:t>.</a:t>
            </a:r>
            <a:endParaRPr lang="en-US" sz="1700" dirty="0">
              <a:latin typeface="Times New Roman"/>
              <a:cs typeface="Times New Roman"/>
            </a:endParaRPr>
          </a:p>
        </p:txBody>
      </p:sp>
      <p:sp>
        <p:nvSpPr>
          <p:cNvPr id="8" name="TextBox 7"/>
          <p:cNvSpPr txBox="1"/>
          <p:nvPr/>
        </p:nvSpPr>
        <p:spPr>
          <a:xfrm>
            <a:off x="167459" y="6464692"/>
            <a:ext cx="6873496" cy="338554"/>
          </a:xfrm>
          <a:prstGeom prst="rect">
            <a:avLst/>
          </a:prstGeom>
          <a:noFill/>
        </p:spPr>
        <p:txBody>
          <a:bodyPr wrap="none" rtlCol="0">
            <a:spAutoFit/>
          </a:bodyPr>
          <a:lstStyle/>
          <a:p>
            <a:r>
              <a:rPr lang="en-US" sz="1600" dirty="0" smtClean="0">
                <a:latin typeface="Times New Roman"/>
                <a:cs typeface="Times New Roman"/>
              </a:rPr>
              <a:t>— </a:t>
            </a:r>
            <a:r>
              <a:rPr lang="en-US" sz="1600" i="1" dirty="0" smtClean="0">
                <a:latin typeface="Times New Roman"/>
                <a:cs typeface="Times New Roman"/>
              </a:rPr>
              <a:t>Narrative of William W. Brown, an American Slave, Written by Himself</a:t>
            </a:r>
            <a:r>
              <a:rPr lang="en-US" sz="1600" dirty="0" smtClean="0">
                <a:latin typeface="Times New Roman"/>
                <a:cs typeface="Times New Roman"/>
              </a:rPr>
              <a:t> (1847)</a:t>
            </a:r>
            <a:endParaRPr lang="en-US" sz="1600" dirty="0">
              <a:latin typeface="Times New Roman"/>
              <a:cs typeface="Times New Roman"/>
            </a:endParaRPr>
          </a:p>
        </p:txBody>
      </p:sp>
    </p:spTree>
    <p:extLst>
      <p:ext uri="{BB962C8B-B14F-4D97-AF65-F5344CB8AC3E}">
        <p14:creationId xmlns:p14="http://schemas.microsoft.com/office/powerpoint/2010/main" val="42806292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9132683" cy="6858000"/>
          </a:xfrm>
          <a:prstGeom prst="rect">
            <a:avLst/>
          </a:prstGeom>
        </p:spPr>
      </p:pic>
      <p:sp>
        <p:nvSpPr>
          <p:cNvPr id="4" name="Rectangle 3"/>
          <p:cNvSpPr/>
          <p:nvPr/>
        </p:nvSpPr>
        <p:spPr>
          <a:xfrm>
            <a:off x="474468" y="744470"/>
            <a:ext cx="8484629" cy="5016758"/>
          </a:xfrm>
          <a:prstGeom prst="rect">
            <a:avLst/>
          </a:prstGeom>
          <a:noFill/>
        </p:spPr>
        <p:txBody>
          <a:bodyPr wrap="square" lIns="91440" tIns="45720" rIns="91440" bIns="45720">
            <a:spAutoFit/>
          </a:bodyPr>
          <a:lstStyle/>
          <a:p>
            <a:r>
              <a:rPr lang="en-US" sz="8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elvetica"/>
                <a:cs typeface="Helvetica"/>
              </a:rPr>
              <a:t>RACE: </a:t>
            </a:r>
            <a:r>
              <a:rPr lang="en-US" sz="8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elvetica"/>
                <a:cs typeface="Helvetica"/>
              </a:rPr>
              <a:t>POLITICS</a:t>
            </a:r>
            <a:r>
              <a:rPr lang="en-US" sz="8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elvetica"/>
                <a:cs typeface="Helvetica"/>
              </a:rPr>
              <a:t>, PHILOSOPHY, </a:t>
            </a:r>
            <a:r>
              <a:rPr lang="en-US" sz="8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elvetica"/>
                <a:cs typeface="Helvetica"/>
              </a:rPr>
              <a:t>HISTORY</a:t>
            </a:r>
            <a:endParaRPr lang="en-US" sz="8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elvetica"/>
              <a:cs typeface="Helvetica"/>
            </a:endParaRPr>
          </a:p>
        </p:txBody>
      </p:sp>
      <p:sp>
        <p:nvSpPr>
          <p:cNvPr id="6" name="TextBox 5"/>
          <p:cNvSpPr txBox="1"/>
          <p:nvPr/>
        </p:nvSpPr>
        <p:spPr>
          <a:xfrm>
            <a:off x="-14759" y="6475934"/>
            <a:ext cx="9147442" cy="307777"/>
          </a:xfrm>
          <a:prstGeom prst="rect">
            <a:avLst/>
          </a:prstGeom>
          <a:noFill/>
          <a:ln>
            <a:solidFill>
              <a:schemeClr val="bg1">
                <a:lumMod val="75000"/>
              </a:schemeClr>
            </a:solidFill>
          </a:ln>
        </p:spPr>
        <p:txBody>
          <a:bodyPr wrap="square" rtlCol="0">
            <a:spAutoFit/>
          </a:bodyPr>
          <a:lstStyle/>
          <a:p>
            <a:pPr algn="ctr"/>
            <a:r>
              <a:rPr lang="en-US" sz="1400" b="1" spc="-30" dirty="0" smtClean="0">
                <a:ln w="13500">
                  <a:solidFill>
                    <a:schemeClr val="accent1">
                      <a:shade val="2500"/>
                      <a:alpha val="6500"/>
                    </a:schemeClr>
                  </a:solidFill>
                  <a:prstDash val="solid"/>
                </a:ln>
                <a:solidFill>
                  <a:schemeClr val="bg1">
                    <a:alpha val="95000"/>
                  </a:schemeClr>
                </a:solidFill>
                <a:effectLst>
                  <a:innerShdw blurRad="50900" dist="38500" dir="13500000">
                    <a:srgbClr val="000000">
                      <a:alpha val="60000"/>
                    </a:srgbClr>
                  </a:innerShdw>
                </a:effectLst>
                <a:latin typeface="Helvetica"/>
                <a:cs typeface="Helvetica"/>
              </a:rPr>
              <a:t> Image Credit: JMW Turner, </a:t>
            </a:r>
            <a:r>
              <a:rPr lang="en-US" sz="1400" b="1" i="1" spc="-30" dirty="0" smtClean="0">
                <a:ln w="13500">
                  <a:solidFill>
                    <a:schemeClr val="accent1">
                      <a:shade val="2500"/>
                      <a:alpha val="6500"/>
                    </a:schemeClr>
                  </a:solidFill>
                  <a:prstDash val="solid"/>
                </a:ln>
                <a:solidFill>
                  <a:schemeClr val="bg1">
                    <a:alpha val="95000"/>
                  </a:schemeClr>
                </a:solidFill>
                <a:effectLst>
                  <a:innerShdw blurRad="50900" dist="38500" dir="13500000">
                    <a:srgbClr val="000000">
                      <a:alpha val="60000"/>
                    </a:srgbClr>
                  </a:innerShdw>
                </a:effectLst>
                <a:latin typeface="Helvetica"/>
                <a:cs typeface="Helvetica"/>
              </a:rPr>
              <a:t>Slavers throwing overboard dead and dying slaves (typhoon coming on) </a:t>
            </a:r>
            <a:r>
              <a:rPr lang="en-US" sz="1400" b="1" spc="-30" dirty="0" smtClean="0">
                <a:ln w="13500">
                  <a:solidFill>
                    <a:schemeClr val="accent1">
                      <a:shade val="2500"/>
                      <a:alpha val="6500"/>
                    </a:schemeClr>
                  </a:solidFill>
                  <a:prstDash val="solid"/>
                </a:ln>
                <a:solidFill>
                  <a:schemeClr val="bg1">
                    <a:alpha val="95000"/>
                  </a:schemeClr>
                </a:solidFill>
                <a:effectLst>
                  <a:innerShdw blurRad="50900" dist="38500" dir="13500000">
                    <a:srgbClr val="000000">
                      <a:alpha val="60000"/>
                    </a:srgbClr>
                  </a:innerShdw>
                </a:effectLst>
                <a:latin typeface="Helvetica"/>
                <a:cs typeface="Helvetica"/>
              </a:rPr>
              <a:t>(1840)</a:t>
            </a:r>
            <a:endParaRPr lang="en-US" sz="1400" b="1" spc="-30" dirty="0">
              <a:ln w="13500">
                <a:solidFill>
                  <a:schemeClr val="accent1">
                    <a:shade val="2500"/>
                    <a:alpha val="6500"/>
                  </a:schemeClr>
                </a:solidFill>
                <a:prstDash val="solid"/>
              </a:ln>
              <a:solidFill>
                <a:schemeClr val="bg1">
                  <a:alpha val="95000"/>
                </a:schemeClr>
              </a:solidFill>
              <a:effectLst>
                <a:innerShdw blurRad="50900" dist="38500" dir="13500000">
                  <a:srgbClr val="000000">
                    <a:alpha val="60000"/>
                  </a:srgbClr>
                </a:innerShdw>
              </a:effectLst>
              <a:latin typeface="Helvetica"/>
              <a:cs typeface="Helvetica"/>
            </a:endParaRPr>
          </a:p>
        </p:txBody>
      </p:sp>
    </p:spTree>
    <p:extLst>
      <p:ext uri="{BB962C8B-B14F-4D97-AF65-F5344CB8AC3E}">
        <p14:creationId xmlns:p14="http://schemas.microsoft.com/office/powerpoint/2010/main" val="32014853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214083" y="2119049"/>
            <a:ext cx="6949579" cy="2308324"/>
          </a:xfrm>
          <a:prstGeom prst="rect">
            <a:avLst/>
          </a:prstGeom>
          <a:noFill/>
        </p:spPr>
        <p:txBody>
          <a:bodyPr wrap="square" rtlCol="0">
            <a:spAutoFit/>
          </a:bodyPr>
          <a:lstStyle/>
          <a:p>
            <a:pPr marL="342900" indent="-342900">
              <a:buFont typeface="+mj-lt"/>
              <a:buAutoNum type="arabicPeriod"/>
            </a:pPr>
            <a:r>
              <a:rPr lang="en-US" b="1" dirty="0" smtClean="0">
                <a:latin typeface="Times New Roman"/>
                <a:cs typeface="Times New Roman"/>
              </a:rPr>
              <a:t>Formation of the concept of race: </a:t>
            </a:r>
            <a:r>
              <a:rPr lang="en-US" dirty="0" smtClean="0">
                <a:latin typeface="Times New Roman"/>
                <a:cs typeface="Times New Roman"/>
              </a:rPr>
              <a:t>sovereignty, race, </a:t>
            </a:r>
            <a:r>
              <a:rPr lang="en-US" dirty="0" err="1" smtClean="0">
                <a:latin typeface="Times New Roman"/>
                <a:cs typeface="Times New Roman"/>
              </a:rPr>
              <a:t>biopolitics</a:t>
            </a:r>
            <a:endParaRPr lang="en-US" dirty="0" smtClean="0">
              <a:latin typeface="Times New Roman"/>
              <a:cs typeface="Times New Roman"/>
            </a:endParaRPr>
          </a:p>
          <a:p>
            <a:pPr marL="800100" lvl="1" indent="-342900">
              <a:buFont typeface="+mj-lt"/>
              <a:buAutoNum type="arabicPeriod"/>
            </a:pPr>
            <a:r>
              <a:rPr lang="en-US" b="1" dirty="0" smtClean="0">
                <a:latin typeface="Times New Roman"/>
                <a:cs typeface="Times New Roman"/>
              </a:rPr>
              <a:t>Texts</a:t>
            </a:r>
            <a:r>
              <a:rPr lang="en-US" dirty="0" smtClean="0">
                <a:latin typeface="Times New Roman"/>
                <a:cs typeface="Times New Roman"/>
              </a:rPr>
              <a:t>: Charles Mills + Michel Foucault</a:t>
            </a:r>
            <a:endParaRPr lang="en-US" dirty="0">
              <a:latin typeface="Times New Roman"/>
              <a:cs typeface="Times New Roman"/>
            </a:endParaRPr>
          </a:p>
          <a:p>
            <a:pPr marL="342900" indent="-342900">
              <a:buFont typeface="+mj-lt"/>
              <a:buAutoNum type="arabicPeriod"/>
            </a:pPr>
            <a:endParaRPr lang="en-US" b="1" dirty="0" smtClean="0">
              <a:latin typeface="Times New Roman"/>
              <a:cs typeface="Times New Roman"/>
            </a:endParaRPr>
          </a:p>
          <a:p>
            <a:pPr marL="342900" indent="-342900">
              <a:buFont typeface="+mj-lt"/>
              <a:buAutoNum type="arabicPeriod"/>
            </a:pPr>
            <a:r>
              <a:rPr lang="en-US" b="1" dirty="0" smtClean="0">
                <a:latin typeface="Times New Roman"/>
                <a:cs typeface="Times New Roman"/>
              </a:rPr>
              <a:t>Formation of the meaning of blackness: </a:t>
            </a:r>
            <a:r>
              <a:rPr lang="en-US" dirty="0" smtClean="0">
                <a:latin typeface="Times New Roman"/>
                <a:cs typeface="Times New Roman"/>
              </a:rPr>
              <a:t>slavery</a:t>
            </a:r>
          </a:p>
          <a:p>
            <a:pPr marL="800100" lvl="1" indent="-342900">
              <a:buFont typeface="+mj-lt"/>
              <a:buAutoNum type="arabicPeriod"/>
            </a:pPr>
            <a:r>
              <a:rPr lang="en-US" b="1" dirty="0" smtClean="0">
                <a:latin typeface="Times New Roman"/>
                <a:cs typeface="Times New Roman"/>
              </a:rPr>
              <a:t>Texts</a:t>
            </a:r>
            <a:r>
              <a:rPr lang="en-US" dirty="0" smtClean="0">
                <a:latin typeface="Times New Roman"/>
                <a:cs typeface="Times New Roman"/>
              </a:rPr>
              <a:t>:</a:t>
            </a:r>
            <a:r>
              <a:rPr lang="en-US" b="1" dirty="0" smtClean="0">
                <a:latin typeface="Times New Roman"/>
                <a:cs typeface="Times New Roman"/>
              </a:rPr>
              <a:t> </a:t>
            </a:r>
            <a:r>
              <a:rPr lang="en-US" dirty="0" smtClean="0">
                <a:latin typeface="Times New Roman"/>
                <a:cs typeface="Times New Roman"/>
              </a:rPr>
              <a:t>Walter Johnson</a:t>
            </a:r>
          </a:p>
          <a:p>
            <a:pPr marL="342900" indent="-342900">
              <a:buFont typeface="+mj-lt"/>
              <a:buAutoNum type="arabicPeriod"/>
            </a:pPr>
            <a:endParaRPr lang="en-US" b="1" dirty="0">
              <a:latin typeface="Times New Roman"/>
              <a:cs typeface="Times New Roman"/>
            </a:endParaRPr>
          </a:p>
          <a:p>
            <a:pPr marL="342900" indent="-342900">
              <a:buFont typeface="+mj-lt"/>
              <a:buAutoNum type="arabicPeriod"/>
            </a:pPr>
            <a:r>
              <a:rPr lang="en-US" b="1" dirty="0" smtClean="0">
                <a:latin typeface="Times New Roman"/>
                <a:cs typeface="Times New Roman"/>
              </a:rPr>
              <a:t>Anti-slavery and its genres</a:t>
            </a:r>
          </a:p>
          <a:p>
            <a:pPr marL="800100" lvl="1" indent="-342900">
              <a:buFont typeface="+mj-lt"/>
              <a:buAutoNum type="arabicPeriod"/>
            </a:pPr>
            <a:r>
              <a:rPr lang="en-US" b="1" dirty="0" smtClean="0">
                <a:latin typeface="Times New Roman"/>
                <a:cs typeface="Times New Roman"/>
              </a:rPr>
              <a:t>Texts</a:t>
            </a:r>
            <a:r>
              <a:rPr lang="en-US" dirty="0" smtClean="0">
                <a:latin typeface="Times New Roman"/>
                <a:cs typeface="Times New Roman"/>
              </a:rPr>
              <a:t>: Karen </a:t>
            </a:r>
            <a:r>
              <a:rPr lang="en-US" dirty="0" err="1" smtClean="0">
                <a:latin typeface="Times New Roman"/>
                <a:cs typeface="Times New Roman"/>
              </a:rPr>
              <a:t>Halttunen</a:t>
            </a:r>
            <a:r>
              <a:rPr lang="en-US" dirty="0" smtClean="0">
                <a:latin typeface="Times New Roman"/>
                <a:cs typeface="Times New Roman"/>
              </a:rPr>
              <a:t> + William Wells Brown</a:t>
            </a:r>
          </a:p>
        </p:txBody>
      </p:sp>
      <p:sp>
        <p:nvSpPr>
          <p:cNvPr id="9" name="Rectangle 8"/>
          <p:cNvSpPr/>
          <p:nvPr/>
        </p:nvSpPr>
        <p:spPr>
          <a:xfrm>
            <a:off x="0" y="0"/>
            <a:ext cx="9144000" cy="646331"/>
          </a:xfrm>
          <a:prstGeom prst="rect">
            <a:avLst/>
          </a:prstGeom>
        </p:spPr>
        <p:txBody>
          <a:bodyPr wrap="square">
            <a:spAutoFit/>
          </a:bodyPr>
          <a:lstStyle/>
          <a:p>
            <a:pPr algn="ctr"/>
            <a:r>
              <a:rPr lang="en-US" sz="3600" dirty="0">
                <a:latin typeface="Helvetica"/>
                <a:cs typeface="Helvetica"/>
              </a:rPr>
              <a:t>INTRODUCTION</a:t>
            </a:r>
            <a:endParaRPr lang="en-US" sz="3600" dirty="0"/>
          </a:p>
        </p:txBody>
      </p:sp>
      <p:cxnSp>
        <p:nvCxnSpPr>
          <p:cNvPr id="21" name="Straight Connector 20"/>
          <p:cNvCxnSpPr/>
          <p:nvPr/>
        </p:nvCxnSpPr>
        <p:spPr>
          <a:xfrm>
            <a:off x="2832861" y="646331"/>
            <a:ext cx="347479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86895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214083" y="1644519"/>
            <a:ext cx="6949579" cy="4524315"/>
          </a:xfrm>
          <a:prstGeom prst="rect">
            <a:avLst/>
          </a:prstGeom>
          <a:noFill/>
        </p:spPr>
        <p:txBody>
          <a:bodyPr wrap="square" rtlCol="0">
            <a:spAutoFit/>
          </a:bodyPr>
          <a:lstStyle/>
          <a:p>
            <a:pPr marL="342900" indent="-342900">
              <a:buFont typeface="+mj-lt"/>
              <a:buAutoNum type="arabicPeriod"/>
            </a:pPr>
            <a:r>
              <a:rPr lang="en-US" sz="2400" b="1" dirty="0" smtClean="0">
                <a:latin typeface="Times New Roman"/>
                <a:cs typeface="Times New Roman"/>
              </a:rPr>
              <a:t>Model 1</a:t>
            </a:r>
            <a:r>
              <a:rPr lang="en-US" sz="2400" dirty="0" smtClean="0">
                <a:latin typeface="Times New Roman"/>
                <a:cs typeface="Times New Roman"/>
              </a:rPr>
              <a:t> (Emergent): Race as visible skin difference, justified by biology</a:t>
            </a:r>
            <a:endParaRPr lang="en-US" sz="2400" dirty="0">
              <a:latin typeface="Times New Roman"/>
              <a:cs typeface="Times New Roman"/>
            </a:endParaRPr>
          </a:p>
          <a:p>
            <a:pPr marL="342900" indent="-342900">
              <a:buFont typeface="+mj-lt"/>
              <a:buAutoNum type="arabicPeriod"/>
            </a:pPr>
            <a:endParaRPr lang="en-US" sz="2400" dirty="0" smtClean="0">
              <a:latin typeface="Times New Roman"/>
              <a:cs typeface="Times New Roman"/>
            </a:endParaRPr>
          </a:p>
          <a:p>
            <a:pPr marL="342900" indent="-342900">
              <a:buFont typeface="+mj-lt"/>
              <a:buAutoNum type="arabicPeriod"/>
            </a:pPr>
            <a:endParaRPr lang="en-US" sz="2400" dirty="0" smtClean="0">
              <a:latin typeface="Times New Roman"/>
              <a:cs typeface="Times New Roman"/>
            </a:endParaRPr>
          </a:p>
          <a:p>
            <a:pPr marL="342900" indent="-342900">
              <a:buFont typeface="+mj-lt"/>
              <a:buAutoNum type="arabicPeriod"/>
            </a:pPr>
            <a:r>
              <a:rPr lang="en-US" sz="2400" b="1" dirty="0" smtClean="0">
                <a:latin typeface="Times New Roman"/>
                <a:cs typeface="Times New Roman"/>
              </a:rPr>
              <a:t>Model 2</a:t>
            </a:r>
            <a:r>
              <a:rPr lang="en-US" sz="2400" dirty="0" smtClean="0">
                <a:latin typeface="Times New Roman"/>
                <a:cs typeface="Times New Roman"/>
              </a:rPr>
              <a:t> (Dominant): Racial difference as the product of climate and environment, justified by medicine, geography, and history.</a:t>
            </a:r>
          </a:p>
          <a:p>
            <a:pPr marL="342900" indent="-342900">
              <a:buFont typeface="+mj-lt"/>
              <a:buAutoNum type="arabicPeriod"/>
            </a:pPr>
            <a:endParaRPr lang="en-US" sz="2400" dirty="0">
              <a:latin typeface="Times New Roman"/>
              <a:cs typeface="Times New Roman"/>
            </a:endParaRPr>
          </a:p>
          <a:p>
            <a:pPr marL="342900" indent="-342900">
              <a:buFont typeface="+mj-lt"/>
              <a:buAutoNum type="arabicPeriod"/>
            </a:pPr>
            <a:endParaRPr lang="en-US" sz="2400" dirty="0" smtClean="0">
              <a:latin typeface="Times New Roman"/>
              <a:cs typeface="Times New Roman"/>
            </a:endParaRPr>
          </a:p>
          <a:p>
            <a:r>
              <a:rPr lang="en-US" sz="2400" dirty="0" smtClean="0">
                <a:latin typeface="Times New Roman"/>
                <a:cs typeface="Times New Roman"/>
              </a:rPr>
              <a:t>Think about when “Benito </a:t>
            </a:r>
            <a:r>
              <a:rPr lang="en-US" sz="2400" dirty="0" err="1" smtClean="0">
                <a:latin typeface="Times New Roman"/>
                <a:cs typeface="Times New Roman"/>
              </a:rPr>
              <a:t>Cereno</a:t>
            </a:r>
            <a:r>
              <a:rPr lang="en-US" sz="2400" dirty="0" smtClean="0">
                <a:latin typeface="Times New Roman"/>
                <a:cs typeface="Times New Roman"/>
              </a:rPr>
              <a:t>” employs one or both of these models. When and where? To which kinds of “natures” do these models correspond?</a:t>
            </a:r>
          </a:p>
        </p:txBody>
      </p:sp>
      <p:sp>
        <p:nvSpPr>
          <p:cNvPr id="9" name="Rectangle 8"/>
          <p:cNvSpPr/>
          <p:nvPr/>
        </p:nvSpPr>
        <p:spPr>
          <a:xfrm>
            <a:off x="0" y="0"/>
            <a:ext cx="9144000" cy="646331"/>
          </a:xfrm>
          <a:prstGeom prst="rect">
            <a:avLst/>
          </a:prstGeom>
        </p:spPr>
        <p:txBody>
          <a:bodyPr wrap="square">
            <a:spAutoFit/>
          </a:bodyPr>
          <a:lstStyle/>
          <a:p>
            <a:pPr algn="ctr"/>
            <a:r>
              <a:rPr lang="en-US" sz="3600" dirty="0" smtClean="0">
                <a:latin typeface="Helvetica"/>
                <a:cs typeface="Helvetica"/>
              </a:rPr>
              <a:t>RACE IN THE 1850s</a:t>
            </a:r>
            <a:endParaRPr lang="en-US" sz="3600" dirty="0"/>
          </a:p>
        </p:txBody>
      </p:sp>
      <p:cxnSp>
        <p:nvCxnSpPr>
          <p:cNvPr id="21" name="Straight Connector 20"/>
          <p:cNvCxnSpPr/>
          <p:nvPr/>
        </p:nvCxnSpPr>
        <p:spPr>
          <a:xfrm>
            <a:off x="2832861" y="646331"/>
            <a:ext cx="347479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828182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646331"/>
          </a:xfrm>
          <a:prstGeom prst="rect">
            <a:avLst/>
          </a:prstGeom>
        </p:spPr>
        <p:txBody>
          <a:bodyPr wrap="square">
            <a:spAutoFit/>
          </a:bodyPr>
          <a:lstStyle/>
          <a:p>
            <a:pPr algn="ctr"/>
            <a:r>
              <a:rPr lang="en-US" sz="3600" dirty="0" smtClean="0">
                <a:latin typeface="Helvetica"/>
                <a:cs typeface="Helvetica"/>
              </a:rPr>
              <a:t>HIERARCHIZING MATTER</a:t>
            </a:r>
            <a:endParaRPr lang="en-US" sz="3600" dirty="0"/>
          </a:p>
        </p:txBody>
      </p:sp>
      <p:cxnSp>
        <p:nvCxnSpPr>
          <p:cNvPr id="21" name="Straight Connector 20"/>
          <p:cNvCxnSpPr/>
          <p:nvPr/>
        </p:nvCxnSpPr>
        <p:spPr>
          <a:xfrm>
            <a:off x="1911832" y="646331"/>
            <a:ext cx="5274982" cy="0"/>
          </a:xfrm>
          <a:prstGeom prst="line">
            <a:avLst/>
          </a:prstGeom>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627975" y="2247034"/>
            <a:ext cx="3111959" cy="2462212"/>
          </a:xfrm>
          <a:prstGeom prst="rect">
            <a:avLst/>
          </a:prstGeom>
          <a:noFill/>
        </p:spPr>
        <p:txBody>
          <a:bodyPr wrap="square" rtlCol="0">
            <a:spAutoFit/>
          </a:bodyPr>
          <a:lstStyle/>
          <a:p>
            <a:r>
              <a:rPr lang="en-US" sz="2200" dirty="0" smtClean="0">
                <a:latin typeface="Times New Roman"/>
                <a:cs typeface="Times New Roman"/>
              </a:rPr>
              <a:t>The Enlightenment catalogued and classified animate and inorganic matter according to a hierarchy that runs from the divine to the simplest form of inorganic matter.</a:t>
            </a:r>
          </a:p>
        </p:txBody>
      </p:sp>
      <p:sp>
        <p:nvSpPr>
          <p:cNvPr id="5" name="TextBox 4"/>
          <p:cNvSpPr txBox="1"/>
          <p:nvPr/>
        </p:nvSpPr>
        <p:spPr>
          <a:xfrm flipH="1">
            <a:off x="4647007" y="1563158"/>
            <a:ext cx="3991125" cy="4247317"/>
          </a:xfrm>
          <a:prstGeom prst="rect">
            <a:avLst/>
          </a:prstGeom>
          <a:noFill/>
        </p:spPr>
        <p:txBody>
          <a:bodyPr wrap="square" rtlCol="0">
            <a:spAutoFit/>
          </a:bodyPr>
          <a:lstStyle/>
          <a:p>
            <a:pPr marL="285750" indent="-285750">
              <a:buFont typeface="Arial"/>
              <a:buChar char="•"/>
            </a:pPr>
            <a:r>
              <a:rPr lang="en-US" dirty="0">
                <a:latin typeface="Times New Roman"/>
                <a:cs typeface="Times New Roman"/>
              </a:rPr>
              <a:t>Divine</a:t>
            </a:r>
          </a:p>
          <a:p>
            <a:pPr marL="285750" indent="-285750">
              <a:buFont typeface="Arial"/>
              <a:buChar char="•"/>
            </a:pPr>
            <a:endParaRPr lang="en-US" dirty="0">
              <a:latin typeface="Times New Roman"/>
              <a:cs typeface="Times New Roman"/>
            </a:endParaRPr>
          </a:p>
          <a:p>
            <a:pPr marL="285750" indent="-285750">
              <a:buFont typeface="Arial"/>
              <a:buChar char="•"/>
            </a:pPr>
            <a:r>
              <a:rPr lang="en-US" dirty="0">
                <a:latin typeface="Times New Roman"/>
                <a:cs typeface="Times New Roman"/>
              </a:rPr>
              <a:t>Fully human (aspirational)</a:t>
            </a:r>
          </a:p>
          <a:p>
            <a:pPr marL="285750" indent="-285750">
              <a:buFont typeface="Arial"/>
              <a:buChar char="•"/>
            </a:pPr>
            <a:endParaRPr lang="en-US" dirty="0">
              <a:latin typeface="Times New Roman"/>
              <a:cs typeface="Times New Roman"/>
            </a:endParaRPr>
          </a:p>
          <a:p>
            <a:pPr marL="285750" indent="-285750">
              <a:buFont typeface="Arial"/>
              <a:buChar char="•"/>
            </a:pPr>
            <a:r>
              <a:rPr lang="en-US" dirty="0">
                <a:latin typeface="Times New Roman"/>
                <a:cs typeface="Times New Roman"/>
              </a:rPr>
              <a:t>Partially human (civilized)</a:t>
            </a:r>
          </a:p>
          <a:p>
            <a:pPr marL="285750" indent="-285750">
              <a:buFont typeface="Arial"/>
              <a:buChar char="•"/>
            </a:pPr>
            <a:endParaRPr lang="en-US" dirty="0">
              <a:latin typeface="Times New Roman"/>
              <a:cs typeface="Times New Roman"/>
            </a:endParaRPr>
          </a:p>
          <a:p>
            <a:pPr marL="285750" indent="-285750">
              <a:buFont typeface="Arial"/>
              <a:buChar char="•"/>
            </a:pPr>
            <a:r>
              <a:rPr lang="en-US" dirty="0">
                <a:latin typeface="Times New Roman"/>
                <a:cs typeface="Times New Roman"/>
              </a:rPr>
              <a:t>Less human (savage)</a:t>
            </a:r>
          </a:p>
          <a:p>
            <a:pPr marL="285750" indent="-285750">
              <a:buFont typeface="Arial"/>
              <a:buChar char="•"/>
            </a:pPr>
            <a:endParaRPr lang="en-US" dirty="0">
              <a:latin typeface="Times New Roman"/>
              <a:cs typeface="Times New Roman"/>
            </a:endParaRPr>
          </a:p>
          <a:p>
            <a:pPr marL="285750" indent="-285750">
              <a:buFont typeface="Arial"/>
              <a:buChar char="•"/>
            </a:pPr>
            <a:r>
              <a:rPr lang="en-US" dirty="0">
                <a:latin typeface="Times New Roman"/>
                <a:cs typeface="Times New Roman"/>
              </a:rPr>
              <a:t>Even less human (barbarian)</a:t>
            </a:r>
          </a:p>
          <a:p>
            <a:pPr marL="285750" indent="-285750">
              <a:buFont typeface="Arial"/>
              <a:buChar char="•"/>
            </a:pPr>
            <a:endParaRPr lang="en-US" dirty="0">
              <a:latin typeface="Times New Roman"/>
              <a:cs typeface="Times New Roman"/>
            </a:endParaRPr>
          </a:p>
          <a:p>
            <a:pPr marL="285750" indent="-285750">
              <a:buFont typeface="Arial"/>
              <a:buChar char="•"/>
            </a:pPr>
            <a:r>
              <a:rPr lang="en-US" dirty="0">
                <a:latin typeface="Times New Roman"/>
                <a:cs typeface="Times New Roman"/>
              </a:rPr>
              <a:t>Animal (from more complex to less)</a:t>
            </a:r>
          </a:p>
          <a:p>
            <a:pPr marL="285750" indent="-285750">
              <a:buFont typeface="Arial"/>
              <a:buChar char="•"/>
            </a:pPr>
            <a:endParaRPr lang="en-US" dirty="0">
              <a:latin typeface="Times New Roman"/>
              <a:cs typeface="Times New Roman"/>
            </a:endParaRPr>
          </a:p>
          <a:p>
            <a:pPr marL="285750" indent="-285750">
              <a:buFont typeface="Arial"/>
              <a:buChar char="•"/>
            </a:pPr>
            <a:r>
              <a:rPr lang="en-US" dirty="0">
                <a:latin typeface="Times New Roman"/>
                <a:cs typeface="Times New Roman"/>
              </a:rPr>
              <a:t>Plants (ditto)</a:t>
            </a:r>
          </a:p>
          <a:p>
            <a:pPr marL="285750" indent="-285750">
              <a:buFont typeface="Arial"/>
              <a:buChar char="•"/>
            </a:pPr>
            <a:endParaRPr lang="en-US" dirty="0">
              <a:latin typeface="Times New Roman"/>
              <a:cs typeface="Times New Roman"/>
            </a:endParaRPr>
          </a:p>
          <a:p>
            <a:pPr marL="285750" indent="-285750">
              <a:buFont typeface="Arial"/>
              <a:buChar char="•"/>
            </a:pPr>
            <a:r>
              <a:rPr lang="en-US" dirty="0">
                <a:latin typeface="Times New Roman"/>
                <a:cs typeface="Times New Roman"/>
              </a:rPr>
              <a:t>Inorganic Matter (ditto)</a:t>
            </a:r>
            <a:endParaRPr lang="en-US" dirty="0">
              <a:latin typeface="Times New Roman"/>
              <a:cs typeface="Times New Roman"/>
            </a:endParaRPr>
          </a:p>
        </p:txBody>
      </p:sp>
    </p:spTree>
    <p:extLst>
      <p:ext uri="{BB962C8B-B14F-4D97-AF65-F5344CB8AC3E}">
        <p14:creationId xmlns:p14="http://schemas.microsoft.com/office/powerpoint/2010/main" val="2354214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646331"/>
          </a:xfrm>
          <a:prstGeom prst="rect">
            <a:avLst/>
          </a:prstGeom>
        </p:spPr>
        <p:txBody>
          <a:bodyPr wrap="square">
            <a:spAutoFit/>
          </a:bodyPr>
          <a:lstStyle/>
          <a:p>
            <a:pPr algn="ctr"/>
            <a:r>
              <a:rPr lang="en-US" sz="3600" dirty="0" smtClean="0">
                <a:latin typeface="Helvetica"/>
                <a:cs typeface="Helvetica"/>
              </a:rPr>
              <a:t>HIERARCHIZING HUMANS</a:t>
            </a:r>
            <a:endParaRPr lang="en-US" sz="3600" dirty="0"/>
          </a:p>
        </p:txBody>
      </p:sp>
      <p:cxnSp>
        <p:nvCxnSpPr>
          <p:cNvPr id="21" name="Straight Connector 20"/>
          <p:cNvCxnSpPr/>
          <p:nvPr/>
        </p:nvCxnSpPr>
        <p:spPr>
          <a:xfrm>
            <a:off x="1702507" y="646331"/>
            <a:ext cx="5735497" cy="0"/>
          </a:xfrm>
          <a:prstGeom prst="line">
            <a:avLst/>
          </a:prstGeom>
        </p:spPr>
        <p:style>
          <a:lnRef idx="2">
            <a:schemeClr val="accent1"/>
          </a:lnRef>
          <a:fillRef idx="0">
            <a:schemeClr val="accent1"/>
          </a:fillRef>
          <a:effectRef idx="1">
            <a:schemeClr val="accent1"/>
          </a:effectRef>
          <a:fontRef idx="minor">
            <a:schemeClr val="tx1"/>
          </a:fontRef>
        </p:style>
      </p:cxnSp>
      <p:pic>
        <p:nvPicPr>
          <p:cNvPr id="2" name="Picture 1"/>
          <p:cNvPicPr>
            <a:picLocks noChangeAspect="1"/>
          </p:cNvPicPr>
          <p:nvPr/>
        </p:nvPicPr>
        <p:blipFill>
          <a:blip r:embed="rId2"/>
          <a:stretch>
            <a:fillRect/>
          </a:stretch>
        </p:blipFill>
        <p:spPr>
          <a:xfrm>
            <a:off x="167053" y="893232"/>
            <a:ext cx="4096490" cy="5448368"/>
          </a:xfrm>
          <a:prstGeom prst="rect">
            <a:avLst/>
          </a:prstGeom>
        </p:spPr>
      </p:pic>
      <p:pic>
        <p:nvPicPr>
          <p:cNvPr id="7" name="Picture 6"/>
          <p:cNvPicPr>
            <a:picLocks noChangeAspect="1"/>
          </p:cNvPicPr>
          <p:nvPr/>
        </p:nvPicPr>
        <p:blipFill>
          <a:blip r:embed="rId3"/>
          <a:stretch>
            <a:fillRect/>
          </a:stretch>
        </p:blipFill>
        <p:spPr>
          <a:xfrm>
            <a:off x="4567208" y="865318"/>
            <a:ext cx="4576791" cy="1797570"/>
          </a:xfrm>
          <a:prstGeom prst="rect">
            <a:avLst/>
          </a:prstGeom>
        </p:spPr>
      </p:pic>
      <p:sp>
        <p:nvSpPr>
          <p:cNvPr id="8" name="TextBox 7"/>
          <p:cNvSpPr txBox="1"/>
          <p:nvPr/>
        </p:nvSpPr>
        <p:spPr>
          <a:xfrm>
            <a:off x="5107522" y="2264212"/>
            <a:ext cx="3454191" cy="369332"/>
          </a:xfrm>
          <a:prstGeom prst="rect">
            <a:avLst/>
          </a:prstGeom>
          <a:noFill/>
        </p:spPr>
        <p:txBody>
          <a:bodyPr wrap="none" rtlCol="0">
            <a:spAutoFit/>
          </a:bodyPr>
          <a:lstStyle/>
          <a:p>
            <a:r>
              <a:rPr lang="en-US" i="1" dirty="0" smtClean="0">
                <a:solidFill>
                  <a:srgbClr val="FFFFFF"/>
                </a:solidFill>
                <a:latin typeface="Times New Roman"/>
                <a:cs typeface="Times New Roman"/>
              </a:rPr>
              <a:t>The Complexion of Man </a:t>
            </a:r>
            <a:r>
              <a:rPr lang="en-US" dirty="0" smtClean="0">
                <a:solidFill>
                  <a:srgbClr val="FFFFFF"/>
                </a:solidFill>
                <a:latin typeface="Times New Roman"/>
                <a:cs typeface="Times New Roman"/>
              </a:rPr>
              <a:t>(1789-98)</a:t>
            </a:r>
            <a:endParaRPr lang="en-US" dirty="0">
              <a:solidFill>
                <a:srgbClr val="FFFFFF"/>
              </a:solidFill>
              <a:latin typeface="Times New Roman"/>
              <a:cs typeface="Times New Roman"/>
            </a:endParaRPr>
          </a:p>
        </p:txBody>
      </p:sp>
      <p:sp>
        <p:nvSpPr>
          <p:cNvPr id="10" name="TextBox 9"/>
          <p:cNvSpPr txBox="1"/>
          <p:nvPr/>
        </p:nvSpPr>
        <p:spPr>
          <a:xfrm>
            <a:off x="865208" y="6402663"/>
            <a:ext cx="2714981" cy="369332"/>
          </a:xfrm>
          <a:prstGeom prst="rect">
            <a:avLst/>
          </a:prstGeom>
          <a:noFill/>
        </p:spPr>
        <p:txBody>
          <a:bodyPr wrap="none" rtlCol="0">
            <a:spAutoFit/>
          </a:bodyPr>
          <a:lstStyle/>
          <a:p>
            <a:r>
              <a:rPr lang="en-US" i="1" dirty="0" smtClean="0">
                <a:latin typeface="Times New Roman"/>
                <a:cs typeface="Times New Roman"/>
              </a:rPr>
              <a:t>Atlas </a:t>
            </a:r>
            <a:r>
              <a:rPr lang="en-US" i="1" dirty="0" err="1" smtClean="0">
                <a:latin typeface="Times New Roman"/>
                <a:cs typeface="Times New Roman"/>
              </a:rPr>
              <a:t>Geographicus</a:t>
            </a:r>
            <a:r>
              <a:rPr lang="en-US" dirty="0" smtClean="0">
                <a:latin typeface="Times New Roman"/>
                <a:cs typeface="Times New Roman"/>
              </a:rPr>
              <a:t> (1711)</a:t>
            </a:r>
            <a:endParaRPr lang="en-US" dirty="0">
              <a:latin typeface="Times New Roman"/>
              <a:cs typeface="Times New Roman"/>
            </a:endParaRPr>
          </a:p>
        </p:txBody>
      </p:sp>
      <p:pic>
        <p:nvPicPr>
          <p:cNvPr id="11" name="Picture 10"/>
          <p:cNvPicPr>
            <a:picLocks noChangeAspect="1"/>
          </p:cNvPicPr>
          <p:nvPr/>
        </p:nvPicPr>
        <p:blipFill>
          <a:blip r:embed="rId4"/>
          <a:stretch>
            <a:fillRect/>
          </a:stretch>
        </p:blipFill>
        <p:spPr>
          <a:xfrm>
            <a:off x="4567208" y="2783137"/>
            <a:ext cx="3014276" cy="4019035"/>
          </a:xfrm>
          <a:prstGeom prst="rect">
            <a:avLst/>
          </a:prstGeom>
        </p:spPr>
      </p:pic>
      <p:sp>
        <p:nvSpPr>
          <p:cNvPr id="13" name="TextBox 12"/>
          <p:cNvSpPr txBox="1"/>
          <p:nvPr/>
        </p:nvSpPr>
        <p:spPr>
          <a:xfrm>
            <a:off x="7581483" y="4005540"/>
            <a:ext cx="1562516" cy="1200329"/>
          </a:xfrm>
          <a:prstGeom prst="rect">
            <a:avLst/>
          </a:prstGeom>
          <a:noFill/>
        </p:spPr>
        <p:txBody>
          <a:bodyPr wrap="square" rtlCol="0">
            <a:spAutoFit/>
          </a:bodyPr>
          <a:lstStyle/>
          <a:p>
            <a:r>
              <a:rPr lang="en-US" dirty="0" smtClean="0">
                <a:latin typeface="Times New Roman"/>
                <a:cs typeface="Times New Roman"/>
              </a:rPr>
              <a:t>Early c19 engraving of </a:t>
            </a:r>
            <a:r>
              <a:rPr lang="en-US" dirty="0" err="1" smtClean="0">
                <a:latin typeface="Times New Roman"/>
                <a:cs typeface="Times New Roman"/>
              </a:rPr>
              <a:t>Khoi</a:t>
            </a:r>
            <a:r>
              <a:rPr lang="en-US" dirty="0" smtClean="0">
                <a:latin typeface="Times New Roman"/>
                <a:cs typeface="Times New Roman"/>
              </a:rPr>
              <a:t>/Hottentot people </a:t>
            </a:r>
            <a:endParaRPr lang="en-US" dirty="0">
              <a:latin typeface="Times New Roman"/>
              <a:cs typeface="Times New Roman"/>
            </a:endParaRPr>
          </a:p>
        </p:txBody>
      </p:sp>
    </p:spTree>
    <p:extLst>
      <p:ext uri="{BB962C8B-B14F-4D97-AF65-F5344CB8AC3E}">
        <p14:creationId xmlns:p14="http://schemas.microsoft.com/office/powerpoint/2010/main" val="10291748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 y="167481"/>
            <a:ext cx="9143999" cy="646331"/>
          </a:xfrm>
          <a:prstGeom prst="rect">
            <a:avLst/>
          </a:prstGeom>
          <a:noFill/>
        </p:spPr>
        <p:txBody>
          <a:bodyPr wrap="square" rtlCol="0">
            <a:spAutoFit/>
          </a:bodyPr>
          <a:lstStyle/>
          <a:p>
            <a:pPr algn="ctr"/>
            <a:r>
              <a:rPr lang="en-US" sz="3600" dirty="0" smtClean="0">
                <a:latin typeface="Helvetica"/>
                <a:cs typeface="Helvetica"/>
              </a:rPr>
              <a:t>BIOPOLITICS + RACISM</a:t>
            </a:r>
            <a:endParaRPr lang="en-US" sz="3600" dirty="0">
              <a:latin typeface="Helvetica"/>
              <a:cs typeface="Helvetica"/>
            </a:endParaRPr>
          </a:p>
        </p:txBody>
      </p:sp>
      <p:cxnSp>
        <p:nvCxnSpPr>
          <p:cNvPr id="11" name="Straight Connector 10"/>
          <p:cNvCxnSpPr/>
          <p:nvPr/>
        </p:nvCxnSpPr>
        <p:spPr>
          <a:xfrm>
            <a:off x="2079292" y="721479"/>
            <a:ext cx="4954017" cy="0"/>
          </a:xfrm>
          <a:prstGeom prst="line">
            <a:avLst/>
          </a:prstGeom>
        </p:spPr>
        <p:style>
          <a:lnRef idx="2">
            <a:schemeClr val="accent1"/>
          </a:lnRef>
          <a:fillRef idx="0">
            <a:schemeClr val="accent1"/>
          </a:fillRef>
          <a:effectRef idx="1">
            <a:schemeClr val="accent1"/>
          </a:effectRef>
          <a:fontRef idx="minor">
            <a:schemeClr val="tx1"/>
          </a:fontRef>
        </p:style>
      </p:cxnSp>
      <p:pic>
        <p:nvPicPr>
          <p:cNvPr id="2" name="Picture 1"/>
          <p:cNvPicPr>
            <a:picLocks noChangeAspect="1"/>
          </p:cNvPicPr>
          <p:nvPr/>
        </p:nvPicPr>
        <p:blipFill>
          <a:blip r:embed="rId2"/>
          <a:stretch>
            <a:fillRect/>
          </a:stretch>
        </p:blipFill>
        <p:spPr>
          <a:xfrm>
            <a:off x="5919676" y="2079555"/>
            <a:ext cx="2645968" cy="3968952"/>
          </a:xfrm>
          <a:prstGeom prst="rect">
            <a:avLst/>
          </a:prstGeom>
        </p:spPr>
      </p:pic>
      <p:pic>
        <p:nvPicPr>
          <p:cNvPr id="3" name="Picture 2"/>
          <p:cNvPicPr>
            <a:picLocks noChangeAspect="1"/>
          </p:cNvPicPr>
          <p:nvPr/>
        </p:nvPicPr>
        <p:blipFill>
          <a:blip r:embed="rId3"/>
          <a:stretch>
            <a:fillRect/>
          </a:stretch>
        </p:blipFill>
        <p:spPr>
          <a:xfrm>
            <a:off x="307010" y="2079555"/>
            <a:ext cx="5061259" cy="3321451"/>
          </a:xfrm>
          <a:prstGeom prst="rect">
            <a:avLst/>
          </a:prstGeom>
        </p:spPr>
      </p:pic>
      <p:sp>
        <p:nvSpPr>
          <p:cNvPr id="6" name="TextBox 5"/>
          <p:cNvSpPr txBox="1"/>
          <p:nvPr/>
        </p:nvSpPr>
        <p:spPr>
          <a:xfrm>
            <a:off x="6251831" y="1521285"/>
            <a:ext cx="1596035" cy="369332"/>
          </a:xfrm>
          <a:prstGeom prst="rect">
            <a:avLst/>
          </a:prstGeom>
          <a:noFill/>
        </p:spPr>
        <p:txBody>
          <a:bodyPr wrap="none" rtlCol="0">
            <a:spAutoFit/>
          </a:bodyPr>
          <a:lstStyle/>
          <a:p>
            <a:r>
              <a:rPr lang="en-US" b="1" dirty="0" smtClean="0">
                <a:latin typeface="Helvetica"/>
                <a:cs typeface="Helvetica"/>
              </a:rPr>
              <a:t>Lecture 11 in</a:t>
            </a:r>
            <a:endParaRPr lang="en-US" b="1" dirty="0">
              <a:latin typeface="Helvetica"/>
              <a:cs typeface="Helvetica"/>
            </a:endParaRPr>
          </a:p>
        </p:txBody>
      </p:sp>
    </p:spTree>
    <p:extLst>
      <p:ext uri="{BB962C8B-B14F-4D97-AF65-F5344CB8AC3E}">
        <p14:creationId xmlns:p14="http://schemas.microsoft.com/office/powerpoint/2010/main" val="2289284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373"/>
            <a:ext cx="8229600" cy="674421"/>
          </a:xfrm>
        </p:spPr>
        <p:txBody>
          <a:bodyPr>
            <a:normAutofit/>
          </a:bodyPr>
          <a:lstStyle/>
          <a:p>
            <a:r>
              <a:rPr lang="en-US" sz="3000" dirty="0" smtClean="0">
                <a:latin typeface="Helvetica"/>
                <a:cs typeface="Helvetica"/>
              </a:rPr>
              <a:t>SOVEREIGNTY OF KINGS</a:t>
            </a:r>
            <a:endParaRPr lang="en-US" sz="3000" dirty="0">
              <a:latin typeface="Helvetica"/>
              <a:cs typeface="Helvetica"/>
            </a:endParaRPr>
          </a:p>
        </p:txBody>
      </p:sp>
      <p:cxnSp>
        <p:nvCxnSpPr>
          <p:cNvPr id="6" name="Straight Connector 5"/>
          <p:cNvCxnSpPr/>
          <p:nvPr/>
        </p:nvCxnSpPr>
        <p:spPr>
          <a:xfrm>
            <a:off x="2274662" y="711794"/>
            <a:ext cx="4619098" cy="0"/>
          </a:xfrm>
          <a:prstGeom prst="line">
            <a:avLst/>
          </a:prstGeom>
        </p:spPr>
        <p:style>
          <a:lnRef idx="2">
            <a:schemeClr val="accent1"/>
          </a:lnRef>
          <a:fillRef idx="0">
            <a:schemeClr val="accent1"/>
          </a:fillRef>
          <a:effectRef idx="1">
            <a:schemeClr val="accent1"/>
          </a:effectRef>
          <a:fontRef idx="minor">
            <a:schemeClr val="tx1"/>
          </a:fontRef>
        </p:style>
      </p:cxnSp>
      <p:pic>
        <p:nvPicPr>
          <p:cNvPr id="9" name="Picture 8"/>
          <p:cNvPicPr>
            <a:picLocks noChangeAspect="1"/>
          </p:cNvPicPr>
          <p:nvPr/>
        </p:nvPicPr>
        <p:blipFill>
          <a:blip r:embed="rId2"/>
          <a:stretch>
            <a:fillRect/>
          </a:stretch>
        </p:blipFill>
        <p:spPr>
          <a:xfrm>
            <a:off x="0" y="954675"/>
            <a:ext cx="5163680" cy="3451235"/>
          </a:xfrm>
          <a:prstGeom prst="rect">
            <a:avLst/>
          </a:prstGeom>
        </p:spPr>
      </p:pic>
      <p:pic>
        <p:nvPicPr>
          <p:cNvPr id="5" name="Picture 4"/>
          <p:cNvPicPr>
            <a:picLocks noChangeAspect="1"/>
          </p:cNvPicPr>
          <p:nvPr/>
        </p:nvPicPr>
        <p:blipFill>
          <a:blip r:embed="rId3"/>
          <a:stretch>
            <a:fillRect/>
          </a:stretch>
        </p:blipFill>
        <p:spPr>
          <a:xfrm>
            <a:off x="4374206" y="3810195"/>
            <a:ext cx="4773283" cy="3047806"/>
          </a:xfrm>
          <a:prstGeom prst="rect">
            <a:avLst/>
          </a:prstGeom>
        </p:spPr>
      </p:pic>
      <p:sp>
        <p:nvSpPr>
          <p:cNvPr id="7" name="TextBox 6"/>
          <p:cNvSpPr txBox="1"/>
          <p:nvPr/>
        </p:nvSpPr>
        <p:spPr>
          <a:xfrm>
            <a:off x="5536638" y="3434408"/>
            <a:ext cx="3607362" cy="369332"/>
          </a:xfrm>
          <a:prstGeom prst="rect">
            <a:avLst/>
          </a:prstGeom>
          <a:noFill/>
        </p:spPr>
        <p:txBody>
          <a:bodyPr wrap="square" rtlCol="0">
            <a:spAutoFit/>
          </a:bodyPr>
          <a:lstStyle/>
          <a:p>
            <a:r>
              <a:rPr lang="en-US" dirty="0" smtClean="0">
                <a:latin typeface="Times New Roman"/>
                <a:cs typeface="Times New Roman"/>
              </a:rPr>
              <a:t>The Execution of </a:t>
            </a:r>
            <a:r>
              <a:rPr lang="en-US" dirty="0" err="1" smtClean="0">
                <a:latin typeface="Times New Roman"/>
                <a:cs typeface="Times New Roman"/>
              </a:rPr>
              <a:t>Damiens</a:t>
            </a:r>
            <a:r>
              <a:rPr lang="en-US" dirty="0" smtClean="0">
                <a:latin typeface="Times New Roman"/>
                <a:cs typeface="Times New Roman"/>
              </a:rPr>
              <a:t>, 1757 </a:t>
            </a:r>
            <a:endParaRPr lang="en-US" dirty="0">
              <a:latin typeface="Times New Roman"/>
              <a:cs typeface="Times New Roman"/>
            </a:endParaRPr>
          </a:p>
        </p:txBody>
      </p:sp>
      <p:sp>
        <p:nvSpPr>
          <p:cNvPr id="10" name="TextBox 9"/>
          <p:cNvSpPr txBox="1"/>
          <p:nvPr/>
        </p:nvSpPr>
        <p:spPr>
          <a:xfrm>
            <a:off x="128404" y="954675"/>
            <a:ext cx="4406964" cy="646331"/>
          </a:xfrm>
          <a:prstGeom prst="rect">
            <a:avLst/>
          </a:prstGeom>
          <a:noFill/>
        </p:spPr>
        <p:txBody>
          <a:bodyPr wrap="square" rtlCol="0">
            <a:spAutoFit/>
          </a:bodyPr>
          <a:lstStyle/>
          <a:p>
            <a:r>
              <a:rPr lang="en-US" dirty="0" smtClean="0">
                <a:solidFill>
                  <a:schemeClr val="bg1"/>
                </a:solidFill>
                <a:latin typeface="Times New Roman"/>
                <a:cs typeface="Times New Roman"/>
              </a:rPr>
              <a:t>Joaquin Phoenix as Emperor Commodus (161-191) in </a:t>
            </a:r>
            <a:r>
              <a:rPr lang="en-US" i="1" dirty="0" smtClean="0">
                <a:solidFill>
                  <a:schemeClr val="bg1"/>
                </a:solidFill>
                <a:latin typeface="Times New Roman"/>
                <a:cs typeface="Times New Roman"/>
              </a:rPr>
              <a:t>Gladiator </a:t>
            </a:r>
            <a:r>
              <a:rPr lang="en-US" dirty="0" smtClean="0">
                <a:solidFill>
                  <a:schemeClr val="bg1"/>
                </a:solidFill>
                <a:latin typeface="Times New Roman"/>
                <a:cs typeface="Times New Roman"/>
              </a:rPr>
              <a:t>(2000) </a:t>
            </a:r>
            <a:endParaRPr lang="en-US" dirty="0">
              <a:solidFill>
                <a:schemeClr val="bg1"/>
              </a:solidFill>
              <a:latin typeface="Times New Roman"/>
              <a:cs typeface="Times New Roman"/>
            </a:endParaRPr>
          </a:p>
        </p:txBody>
      </p:sp>
    </p:spTree>
    <p:extLst>
      <p:ext uri="{BB962C8B-B14F-4D97-AF65-F5344CB8AC3E}">
        <p14:creationId xmlns:p14="http://schemas.microsoft.com/office/powerpoint/2010/main" val="18489667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460"/>
            <a:ext cx="9143999" cy="897729"/>
          </a:xfrm>
        </p:spPr>
        <p:txBody>
          <a:bodyPr>
            <a:normAutofit/>
          </a:bodyPr>
          <a:lstStyle/>
          <a:p>
            <a:r>
              <a:rPr lang="en-US" sz="3000" dirty="0" smtClean="0">
                <a:latin typeface="Helvetica"/>
                <a:cs typeface="Helvetica"/>
              </a:rPr>
              <a:t>MODERN SOVEREIGNTY</a:t>
            </a:r>
            <a:endParaRPr lang="en-US" sz="3000" dirty="0">
              <a:latin typeface="Helvetica"/>
              <a:cs typeface="Helvetica"/>
            </a:endParaRPr>
          </a:p>
        </p:txBody>
      </p:sp>
      <p:cxnSp>
        <p:nvCxnSpPr>
          <p:cNvPr id="6" name="Straight Connector 5"/>
          <p:cNvCxnSpPr/>
          <p:nvPr/>
        </p:nvCxnSpPr>
        <p:spPr>
          <a:xfrm>
            <a:off x="181415" y="781578"/>
            <a:ext cx="8833501" cy="0"/>
          </a:xfrm>
          <a:prstGeom prst="line">
            <a:avLst/>
          </a:prstGeom>
        </p:spPr>
        <p:style>
          <a:lnRef idx="2">
            <a:schemeClr val="accent1"/>
          </a:lnRef>
          <a:fillRef idx="0">
            <a:schemeClr val="accent1"/>
          </a:fillRef>
          <a:effectRef idx="1">
            <a:schemeClr val="accent1"/>
          </a:effectRef>
          <a:fontRef idx="minor">
            <a:schemeClr val="tx1"/>
          </a:fontRef>
        </p:style>
      </p:cxnSp>
      <p:pic>
        <p:nvPicPr>
          <p:cNvPr id="7" name="Picture 6"/>
          <p:cNvPicPr>
            <a:picLocks noChangeAspect="1"/>
          </p:cNvPicPr>
          <p:nvPr/>
        </p:nvPicPr>
        <p:blipFill>
          <a:blip r:embed="rId2"/>
          <a:stretch>
            <a:fillRect/>
          </a:stretch>
        </p:blipFill>
        <p:spPr>
          <a:xfrm>
            <a:off x="0" y="4117940"/>
            <a:ext cx="5219162" cy="2740060"/>
          </a:xfrm>
          <a:prstGeom prst="rect">
            <a:avLst/>
          </a:prstGeom>
        </p:spPr>
      </p:pic>
      <p:pic>
        <p:nvPicPr>
          <p:cNvPr id="8" name="Picture 7"/>
          <p:cNvPicPr>
            <a:picLocks noChangeAspect="1"/>
          </p:cNvPicPr>
          <p:nvPr/>
        </p:nvPicPr>
        <p:blipFill>
          <a:blip r:embed="rId3"/>
          <a:stretch>
            <a:fillRect/>
          </a:stretch>
        </p:blipFill>
        <p:spPr>
          <a:xfrm>
            <a:off x="4710245" y="4117940"/>
            <a:ext cx="4433754" cy="2740060"/>
          </a:xfrm>
          <a:prstGeom prst="rect">
            <a:avLst/>
          </a:prstGeom>
        </p:spPr>
      </p:pic>
      <p:sp>
        <p:nvSpPr>
          <p:cNvPr id="3" name="Content Placeholder 2"/>
          <p:cNvSpPr>
            <a:spLocks noGrp="1"/>
          </p:cNvSpPr>
          <p:nvPr>
            <p:ph idx="1"/>
          </p:nvPr>
        </p:nvSpPr>
        <p:spPr>
          <a:xfrm>
            <a:off x="457200" y="907189"/>
            <a:ext cx="8229600" cy="3754367"/>
          </a:xfrm>
        </p:spPr>
        <p:txBody>
          <a:bodyPr>
            <a:normAutofit/>
          </a:bodyPr>
          <a:lstStyle/>
          <a:p>
            <a:pPr marL="0" indent="0">
              <a:buNone/>
            </a:pPr>
            <a:r>
              <a:rPr lang="en-US" sz="1800" b="1" dirty="0" smtClean="0">
                <a:latin typeface="Times New Roman"/>
                <a:cs typeface="Times New Roman"/>
              </a:rPr>
              <a:t>Old</a:t>
            </a:r>
            <a:r>
              <a:rPr lang="en-US" sz="1800" dirty="0" smtClean="0">
                <a:latin typeface="Times New Roman"/>
                <a:cs typeface="Times New Roman"/>
              </a:rPr>
              <a:t>: The right to make </a:t>
            </a:r>
            <a:r>
              <a:rPr lang="en-US" sz="1800" dirty="0">
                <a:latin typeface="Times New Roman"/>
                <a:cs typeface="Times New Roman"/>
              </a:rPr>
              <a:t>d</a:t>
            </a:r>
            <a:r>
              <a:rPr lang="en-US" sz="1800" dirty="0" smtClean="0">
                <a:latin typeface="Times New Roman"/>
                <a:cs typeface="Times New Roman"/>
              </a:rPr>
              <a:t>ie and let live</a:t>
            </a:r>
            <a:endParaRPr lang="en-US" sz="1800" dirty="0">
              <a:latin typeface="Times New Roman"/>
              <a:cs typeface="Times New Roman"/>
            </a:endParaRPr>
          </a:p>
          <a:p>
            <a:pPr marL="0" indent="0">
              <a:buNone/>
            </a:pPr>
            <a:r>
              <a:rPr lang="en-US" sz="1800" b="1" dirty="0" smtClean="0">
                <a:latin typeface="Times New Roman"/>
                <a:cs typeface="Times New Roman"/>
              </a:rPr>
              <a:t>New</a:t>
            </a:r>
            <a:r>
              <a:rPr lang="en-US" sz="1800" dirty="0" smtClean="0">
                <a:latin typeface="Times New Roman"/>
                <a:cs typeface="Times New Roman"/>
              </a:rPr>
              <a:t>: The right to make live and let die</a:t>
            </a:r>
          </a:p>
          <a:p>
            <a:pPr marL="0" indent="0">
              <a:buNone/>
            </a:pPr>
            <a:endParaRPr lang="en-US" sz="1800" dirty="0">
              <a:latin typeface="Times New Roman"/>
              <a:cs typeface="Times New Roman"/>
            </a:endParaRPr>
          </a:p>
          <a:p>
            <a:pPr marL="0" indent="0">
              <a:buNone/>
            </a:pPr>
            <a:r>
              <a:rPr lang="en-US" sz="1800" b="1" dirty="0" smtClean="0">
                <a:latin typeface="Times New Roman"/>
                <a:cs typeface="Times New Roman"/>
              </a:rPr>
              <a:t>Q1</a:t>
            </a:r>
            <a:r>
              <a:rPr lang="en-US" sz="1800" dirty="0" smtClean="0">
                <a:latin typeface="Times New Roman"/>
                <a:cs typeface="Times New Roman"/>
              </a:rPr>
              <a:t>: How does the new state power make life?</a:t>
            </a:r>
          </a:p>
          <a:p>
            <a:pPr marL="0" indent="0">
              <a:buNone/>
            </a:pPr>
            <a:r>
              <a:rPr lang="en-US" sz="1800" b="1" dirty="0" smtClean="0">
                <a:latin typeface="Times New Roman"/>
                <a:cs typeface="Times New Roman"/>
              </a:rPr>
              <a:t>A1</a:t>
            </a:r>
            <a:r>
              <a:rPr lang="en-US" sz="1800" dirty="0" smtClean="0">
                <a:latin typeface="Times New Roman"/>
                <a:cs typeface="Times New Roman"/>
              </a:rPr>
              <a:t>: Studying populations, treating groups of humans as a series of natural processes, designing ways of modifying these natural processes</a:t>
            </a:r>
          </a:p>
          <a:p>
            <a:pPr marL="0" indent="0">
              <a:buNone/>
            </a:pPr>
            <a:endParaRPr lang="en-US" sz="1800" dirty="0">
              <a:latin typeface="Times New Roman"/>
              <a:cs typeface="Times New Roman"/>
            </a:endParaRPr>
          </a:p>
          <a:p>
            <a:pPr marL="0" indent="0">
              <a:buNone/>
            </a:pPr>
            <a:r>
              <a:rPr lang="en-US" sz="1800" b="1" dirty="0" smtClean="0">
                <a:latin typeface="Times New Roman"/>
                <a:cs typeface="Times New Roman"/>
              </a:rPr>
              <a:t>Q2</a:t>
            </a:r>
            <a:r>
              <a:rPr lang="en-US" sz="1800" dirty="0" smtClean="0">
                <a:latin typeface="Times New Roman"/>
                <a:cs typeface="Times New Roman"/>
              </a:rPr>
              <a:t>: Why would the new state power let things die if the whole point is increasing life? How?</a:t>
            </a:r>
          </a:p>
          <a:p>
            <a:pPr marL="0" indent="0">
              <a:buNone/>
            </a:pPr>
            <a:r>
              <a:rPr lang="en-US" sz="1800" b="1" dirty="0" smtClean="0">
                <a:latin typeface="Times New Roman"/>
                <a:cs typeface="Times New Roman"/>
              </a:rPr>
              <a:t>A2</a:t>
            </a:r>
            <a:r>
              <a:rPr lang="en-US" sz="1800" dirty="0" smtClean="0">
                <a:latin typeface="Times New Roman"/>
                <a:cs typeface="Times New Roman"/>
              </a:rPr>
              <a:t>: State racism . . .</a:t>
            </a:r>
            <a:endParaRPr lang="en-US" sz="1800" dirty="0">
              <a:latin typeface="Times New Roman"/>
              <a:cs typeface="Times New Roman"/>
            </a:endParaRPr>
          </a:p>
        </p:txBody>
      </p:sp>
    </p:spTree>
    <p:extLst>
      <p:ext uri="{BB962C8B-B14F-4D97-AF65-F5344CB8AC3E}">
        <p14:creationId xmlns:p14="http://schemas.microsoft.com/office/powerpoint/2010/main" val="18489667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76973"/>
          </a:xfrm>
        </p:spPr>
        <p:txBody>
          <a:bodyPr>
            <a:normAutofit/>
          </a:bodyPr>
          <a:lstStyle/>
          <a:p>
            <a:r>
              <a:rPr lang="en-US" sz="3000" dirty="0" smtClean="0">
                <a:latin typeface="Helvetica"/>
                <a:cs typeface="Helvetica"/>
              </a:rPr>
              <a:t>STATE RACISM</a:t>
            </a:r>
            <a:endParaRPr lang="en-US" sz="3000" dirty="0">
              <a:latin typeface="Helvetica"/>
              <a:cs typeface="Helvetica"/>
            </a:endParaRPr>
          </a:p>
        </p:txBody>
      </p:sp>
      <p:sp>
        <p:nvSpPr>
          <p:cNvPr id="3" name="Content Placeholder 2"/>
          <p:cNvSpPr>
            <a:spLocks noGrp="1"/>
          </p:cNvSpPr>
          <p:nvPr>
            <p:ph idx="1"/>
          </p:nvPr>
        </p:nvSpPr>
        <p:spPr>
          <a:xfrm>
            <a:off x="809389" y="3483238"/>
            <a:ext cx="7396140" cy="2713562"/>
          </a:xfrm>
        </p:spPr>
        <p:txBody>
          <a:bodyPr>
            <a:noAutofit/>
          </a:bodyPr>
          <a:lstStyle/>
          <a:p>
            <a:r>
              <a:rPr lang="en-US" sz="1800" dirty="0" smtClean="0">
                <a:latin typeface="Times New Roman"/>
                <a:cs typeface="Times New Roman"/>
              </a:rPr>
              <a:t>A logic of division—installing divisions within the biological continuum of humanity.</a:t>
            </a:r>
          </a:p>
          <a:p>
            <a:pPr marL="0" indent="0">
              <a:buNone/>
            </a:pPr>
            <a:endParaRPr lang="en-US" sz="1800" dirty="0">
              <a:latin typeface="Times New Roman"/>
              <a:cs typeface="Times New Roman"/>
            </a:endParaRPr>
          </a:p>
          <a:p>
            <a:r>
              <a:rPr lang="en-US" sz="1800" dirty="0" smtClean="0">
                <a:latin typeface="Times New Roman"/>
                <a:cs typeface="Times New Roman"/>
              </a:rPr>
              <a:t>Rationale of state racism: </a:t>
            </a:r>
            <a:r>
              <a:rPr lang="en-US" sz="1800" dirty="0" smtClean="0">
                <a:latin typeface="Times New Roman"/>
                <a:cs typeface="Times New Roman"/>
              </a:rPr>
              <a:t>the overall health of the population justifies the elimination or removal or segregation of a segment of the population.</a:t>
            </a:r>
          </a:p>
          <a:p>
            <a:endParaRPr lang="en-US" sz="1800" dirty="0">
              <a:latin typeface="Times New Roman"/>
              <a:cs typeface="Times New Roman"/>
            </a:endParaRPr>
          </a:p>
          <a:p>
            <a:r>
              <a:rPr lang="en-US" sz="1800" dirty="0" smtClean="0">
                <a:latin typeface="Times New Roman"/>
                <a:cs typeface="Times New Roman"/>
              </a:rPr>
              <a:t>Thus National Socialism is not egregiously unique, but the extreme outcome of a </a:t>
            </a:r>
            <a:r>
              <a:rPr lang="en-US" sz="1800" dirty="0" err="1" smtClean="0">
                <a:latin typeface="Times New Roman"/>
                <a:cs typeface="Times New Roman"/>
              </a:rPr>
              <a:t>biopolitical</a:t>
            </a:r>
            <a:r>
              <a:rPr lang="en-US" sz="1800" dirty="0" smtClean="0">
                <a:latin typeface="Times New Roman"/>
                <a:cs typeface="Times New Roman"/>
              </a:rPr>
              <a:t> logic of normalization, regularization, and purification.</a:t>
            </a:r>
          </a:p>
          <a:p>
            <a:pPr marL="0" indent="0">
              <a:buNone/>
            </a:pPr>
            <a:endParaRPr lang="en-US" sz="1800" dirty="0">
              <a:latin typeface="Times New Roman"/>
              <a:cs typeface="Times New Roman"/>
            </a:endParaRPr>
          </a:p>
          <a:p>
            <a:pPr marL="0" indent="0">
              <a:buNone/>
            </a:pPr>
            <a:endParaRPr lang="en-US" sz="1800" dirty="0">
              <a:latin typeface="Times New Roman"/>
              <a:cs typeface="Times New Roman"/>
            </a:endParaRPr>
          </a:p>
        </p:txBody>
      </p:sp>
      <p:cxnSp>
        <p:nvCxnSpPr>
          <p:cNvPr id="6" name="Straight Connector 5"/>
          <p:cNvCxnSpPr/>
          <p:nvPr/>
        </p:nvCxnSpPr>
        <p:spPr>
          <a:xfrm>
            <a:off x="1772282" y="809492"/>
            <a:ext cx="5735497" cy="0"/>
          </a:xfrm>
          <a:prstGeom prst="line">
            <a:avLst/>
          </a:prstGeom>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223281" y="1180867"/>
            <a:ext cx="8568356" cy="2031325"/>
          </a:xfrm>
          <a:prstGeom prst="rect">
            <a:avLst/>
          </a:prstGeom>
          <a:noFill/>
        </p:spPr>
        <p:txBody>
          <a:bodyPr wrap="square" rtlCol="0">
            <a:spAutoFit/>
          </a:bodyPr>
          <a:lstStyle/>
          <a:p>
            <a:r>
              <a:rPr lang="en-US" i="1" dirty="0" smtClean="0">
                <a:latin typeface="Times New Roman"/>
                <a:cs typeface="Times New Roman"/>
              </a:rPr>
              <a:t>[Racism] </a:t>
            </a:r>
            <a:r>
              <a:rPr lang="en-US" i="1" dirty="0">
                <a:latin typeface="Times New Roman"/>
                <a:cs typeface="Times New Roman"/>
              </a:rPr>
              <a:t>is primarily a way of introducing a break into the domain of life that is under power’s control: the break between what must live and what must die. The appearance within the biological continuum of the human race of races, the distinction among races, the hierarchy of races, the fact that certain races are described as good and that others, in contrast, are described as inferior: all this is a way of fragmenting the field of the biological that power controls. It is a way of separating out the groups that exist within a </a:t>
            </a:r>
            <a:r>
              <a:rPr lang="en-US" i="1" dirty="0" smtClean="0">
                <a:latin typeface="Times New Roman"/>
                <a:cs typeface="Times New Roman"/>
              </a:rPr>
              <a:t>population</a:t>
            </a:r>
            <a:r>
              <a:rPr lang="en-US" dirty="0" smtClean="0">
                <a:latin typeface="Times New Roman"/>
                <a:cs typeface="Times New Roman"/>
              </a:rPr>
              <a:t> (Foucault, 254</a:t>
            </a:r>
            <a:r>
              <a:rPr lang="en-US" dirty="0">
                <a:latin typeface="Times New Roman"/>
                <a:cs typeface="Times New Roman"/>
              </a:rPr>
              <a:t>-5</a:t>
            </a:r>
            <a:r>
              <a:rPr lang="en-US" dirty="0" smtClean="0">
                <a:latin typeface="Times New Roman"/>
                <a:cs typeface="Times New Roman"/>
              </a:rPr>
              <a:t>)</a:t>
            </a:r>
            <a:endParaRPr lang="en-US" dirty="0">
              <a:latin typeface="Times New Roman"/>
              <a:cs typeface="Times New Roman"/>
            </a:endParaRPr>
          </a:p>
        </p:txBody>
      </p:sp>
    </p:spTree>
    <p:extLst>
      <p:ext uri="{BB962C8B-B14F-4D97-AF65-F5344CB8AC3E}">
        <p14:creationId xmlns:p14="http://schemas.microsoft.com/office/powerpoint/2010/main" val="2323598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5700</TotalTime>
  <Words>1297</Words>
  <Application>Microsoft Macintosh PowerPoint</Application>
  <PresentationFormat>On-screen Show (4:3)</PresentationFormat>
  <Paragraphs>81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PowerPoint Presentation</vt:lpstr>
      <vt:lpstr>PowerPoint Presentation</vt:lpstr>
      <vt:lpstr>PowerPoint Presentation</vt:lpstr>
      <vt:lpstr>PowerPoint Presentation</vt:lpstr>
      <vt:lpstr>PowerPoint Presentation</vt:lpstr>
      <vt:lpstr>SOVEREIGNTY OF KINGS</vt:lpstr>
      <vt:lpstr>MODERN SOVEREIGNTY</vt:lpstr>
      <vt:lpstr>STATE RACISM</vt:lpstr>
      <vt:lpstr>RACE AND SLAVERY</vt:lpstr>
      <vt:lpstr>RACE AND SLAVERY II</vt:lpstr>
      <vt:lpstr>HUMANITARIANISM</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READING BENITO CERENO</dc:title>
  <dc:creator>Jonathan Schroeder</dc:creator>
  <cp:lastModifiedBy>Jonathan Schroeder</cp:lastModifiedBy>
  <cp:revision>144</cp:revision>
  <dcterms:created xsi:type="dcterms:W3CDTF">2019-10-06T23:23:40Z</dcterms:created>
  <dcterms:modified xsi:type="dcterms:W3CDTF">2019-10-22T12:52:14Z</dcterms:modified>
</cp:coreProperties>
</file>