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5" r:id="rId12"/>
    <p:sldId id="267" r:id="rId13"/>
    <p:sldId id="268" r:id="rId14"/>
    <p:sldId id="269" r:id="rId15"/>
    <p:sldId id="279" r:id="rId16"/>
    <p:sldId id="280" r:id="rId17"/>
    <p:sldId id="281" r:id="rId18"/>
    <p:sldId id="282" r:id="rId19"/>
    <p:sldId id="284" r:id="rId20"/>
    <p:sldId id="283" r:id="rId21"/>
    <p:sldId id="285" r:id="rId22"/>
    <p:sldId id="286" r:id="rId23"/>
    <p:sldId id="277" r:id="rId24"/>
    <p:sldId id="270" r:id="rId25"/>
    <p:sldId id="271" r:id="rId26"/>
    <p:sldId id="278" r:id="rId27"/>
    <p:sldId id="272" r:id="rId28"/>
    <p:sldId id="289" r:id="rId29"/>
    <p:sldId id="273" r:id="rId30"/>
    <p:sldId id="274" r:id="rId31"/>
    <p:sldId id="287" r:id="rId32"/>
    <p:sldId id="288" r:id="rId33"/>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613"/>
  </p:normalViewPr>
  <p:slideViewPr>
    <p:cSldViewPr snapToGrid="0" snapToObjects="1">
      <p:cViewPr varScale="1">
        <p:scale>
          <a:sx n="126" d="100"/>
          <a:sy n="126" d="100"/>
        </p:scale>
        <p:origin x="94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71575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2994536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1765435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EE4A7E-3623-E141-B622-C0C5E549AA53}"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455753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EEE4A7E-3623-E141-B622-C0C5E549AA53}" type="datetimeFigureOut">
              <a:rPr lang="en-US" smtClean="0"/>
              <a:t>11/11/19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099867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EEE4A7E-3623-E141-B622-C0C5E549AA53}" type="datetimeFigureOut">
              <a:rPr lang="en-US" smtClean="0"/>
              <a:t>11/11/19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799060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EEE4A7E-3623-E141-B622-C0C5E549AA53}" type="datetimeFigureOut">
              <a:rPr lang="en-US" smtClean="0"/>
              <a:t>11/11/19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1319769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EEE4A7E-3623-E141-B622-C0C5E549AA53}" type="datetimeFigureOut">
              <a:rPr lang="en-US" smtClean="0"/>
              <a:t>11/11/19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306085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EE4A7E-3623-E141-B622-C0C5E549AA53}" type="datetimeFigureOut">
              <a:rPr lang="en-US" smtClean="0"/>
              <a:t>11/11/19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2838622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EE4A7E-3623-E141-B622-C0C5E549AA53}" type="datetimeFigureOut">
              <a:rPr lang="en-US" smtClean="0"/>
              <a:t>11/11/19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23248632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EEE4A7E-3623-E141-B622-C0C5E549AA53}" type="datetimeFigureOut">
              <a:rPr lang="en-US" smtClean="0"/>
              <a:t>11/11/19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2F5E9F-6551-3B40-81B8-0947C929559B}" type="slidenum">
              <a:rPr lang="en-US" smtClean="0"/>
              <a:t>‹#›</a:t>
            </a:fld>
            <a:endParaRPr lang="en-US"/>
          </a:p>
        </p:txBody>
      </p:sp>
    </p:spTree>
    <p:extLst>
      <p:ext uri="{BB962C8B-B14F-4D97-AF65-F5344CB8AC3E}">
        <p14:creationId xmlns:p14="http://schemas.microsoft.com/office/powerpoint/2010/main" val="35715717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EE4A7E-3623-E141-B622-C0C5E549AA53}" type="datetimeFigureOut">
              <a:rPr lang="en-US" smtClean="0"/>
              <a:t>11/11/19</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2F5E9F-6551-3B40-81B8-0947C929559B}" type="slidenum">
              <a:rPr lang="en-US" smtClean="0"/>
              <a:t>‹#›</a:t>
            </a:fld>
            <a:endParaRPr lang="en-US"/>
          </a:p>
        </p:txBody>
      </p:sp>
    </p:spTree>
    <p:extLst>
      <p:ext uri="{BB962C8B-B14F-4D97-AF65-F5344CB8AC3E}">
        <p14:creationId xmlns:p14="http://schemas.microsoft.com/office/powerpoint/2010/main" val="11465445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tif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1675713-B092-4F47-AC44-1D3E0CEE4F06}"/>
              </a:ext>
            </a:extLst>
          </p:cNvPr>
          <p:cNvPicPr>
            <a:picLocks noChangeAspect="1"/>
          </p:cNvPicPr>
          <p:nvPr/>
        </p:nvPicPr>
        <p:blipFill>
          <a:blip r:embed="rId2"/>
          <a:stretch>
            <a:fillRect/>
          </a:stretch>
        </p:blipFill>
        <p:spPr>
          <a:xfrm>
            <a:off x="-20320" y="0"/>
            <a:ext cx="10294620" cy="6863080"/>
          </a:xfrm>
          <a:prstGeom prst="rect">
            <a:avLst/>
          </a:prstGeom>
        </p:spPr>
      </p:pic>
      <p:sp>
        <p:nvSpPr>
          <p:cNvPr id="6" name="TextBox 5">
            <a:extLst>
              <a:ext uri="{FF2B5EF4-FFF2-40B4-BE49-F238E27FC236}">
                <a16:creationId xmlns:a16="http://schemas.microsoft.com/office/drawing/2014/main" id="{87BE5782-40B1-A840-AB79-601AAEF8E938}"/>
              </a:ext>
            </a:extLst>
          </p:cNvPr>
          <p:cNvSpPr txBox="1"/>
          <p:nvPr/>
        </p:nvSpPr>
        <p:spPr>
          <a:xfrm>
            <a:off x="5923280" y="629920"/>
            <a:ext cx="3880742" cy="1077218"/>
          </a:xfrm>
          <a:prstGeom prst="rect">
            <a:avLst/>
          </a:prstGeom>
          <a:noFill/>
        </p:spPr>
        <p:txBody>
          <a:bodyPr wrap="none" rtlCol="0">
            <a:spAutoFit/>
          </a:bodyPr>
          <a:lstStyle/>
          <a:p>
            <a:pPr algn="r"/>
            <a:r>
              <a:rPr lang="en-US" sz="3200" b="1" dirty="0">
                <a:solidFill>
                  <a:schemeClr val="bg1"/>
                </a:solidFill>
              </a:rPr>
              <a:t>EN2J9 Writing History</a:t>
            </a:r>
          </a:p>
          <a:p>
            <a:pPr algn="r"/>
            <a:r>
              <a:rPr lang="en-US" sz="3200" b="1" dirty="0">
                <a:solidFill>
                  <a:schemeClr val="bg1"/>
                </a:solidFill>
              </a:rPr>
              <a:t>Unit 2: India in 1857</a:t>
            </a:r>
          </a:p>
        </p:txBody>
      </p:sp>
      <p:sp>
        <p:nvSpPr>
          <p:cNvPr id="7" name="TextBox 6">
            <a:extLst>
              <a:ext uri="{FF2B5EF4-FFF2-40B4-BE49-F238E27FC236}">
                <a16:creationId xmlns:a16="http://schemas.microsoft.com/office/drawing/2014/main" id="{C66AF1BD-47CB-2D45-B6A9-E88D9FA4541C}"/>
              </a:ext>
            </a:extLst>
          </p:cNvPr>
          <p:cNvSpPr txBox="1"/>
          <p:nvPr/>
        </p:nvSpPr>
        <p:spPr>
          <a:xfrm>
            <a:off x="4578296" y="4582160"/>
            <a:ext cx="5225726" cy="1077218"/>
          </a:xfrm>
          <a:prstGeom prst="rect">
            <a:avLst/>
          </a:prstGeom>
          <a:noFill/>
        </p:spPr>
        <p:txBody>
          <a:bodyPr wrap="none" rtlCol="0">
            <a:spAutoFit/>
          </a:bodyPr>
          <a:lstStyle/>
          <a:p>
            <a:pPr algn="r"/>
            <a:r>
              <a:rPr lang="en-US" sz="3200" b="1" dirty="0">
                <a:solidFill>
                  <a:schemeClr val="bg1"/>
                </a:solidFill>
              </a:rPr>
              <a:t>Week 7:</a:t>
            </a:r>
          </a:p>
          <a:p>
            <a:pPr algn="r"/>
            <a:r>
              <a:rPr lang="en-US" sz="3200" b="1" dirty="0">
                <a:solidFill>
                  <a:schemeClr val="bg1"/>
                </a:solidFill>
              </a:rPr>
              <a:t>Introduction and ‘Eyewitness’</a:t>
            </a:r>
          </a:p>
        </p:txBody>
      </p:sp>
    </p:spTree>
    <p:extLst>
      <p:ext uri="{BB962C8B-B14F-4D97-AF65-F5344CB8AC3E}">
        <p14:creationId xmlns:p14="http://schemas.microsoft.com/office/powerpoint/2010/main" val="102965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Development of British imperialism, 1818-1856</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909319" y="1711672"/>
            <a:ext cx="8098277" cy="4401205"/>
          </a:xfrm>
          <a:prstGeom prst="rect">
            <a:avLst/>
          </a:prstGeom>
          <a:noFill/>
        </p:spPr>
        <p:txBody>
          <a:bodyPr wrap="square" rtlCol="0">
            <a:spAutoFit/>
          </a:bodyPr>
          <a:lstStyle/>
          <a:p>
            <a:r>
              <a:rPr lang="en-GB" sz="2000" dirty="0"/>
              <a:t>British rule in India remains inherently unstable after 1818</a:t>
            </a:r>
          </a:p>
          <a:p>
            <a:pPr marL="800100" lvl="1" indent="-342900">
              <a:buFont typeface="Arial" panose="020B0604020202020204" pitchFamily="34" charset="0"/>
              <a:buChar char="•"/>
            </a:pPr>
            <a:r>
              <a:rPr lang="en-GB" sz="2000" dirty="0"/>
              <a:t>intersects with forms of local power</a:t>
            </a:r>
          </a:p>
          <a:p>
            <a:pPr marL="800100" lvl="1" indent="-342900">
              <a:buFont typeface="Arial" panose="020B0604020202020204" pitchFamily="34" charset="0"/>
              <a:buChar char="•"/>
            </a:pPr>
            <a:r>
              <a:rPr lang="en-GB" sz="2000" dirty="0"/>
              <a:t>search for expanded revenue </a:t>
            </a:r>
            <a:r>
              <a:rPr lang="en-GB" sz="2000" dirty="0">
                <a:sym typeface="Wingdings" pitchFamily="2" charset="2"/>
              </a:rPr>
              <a:t> further territorial acquisitions, the cost of which worsens the problem of revenue*</a:t>
            </a:r>
          </a:p>
          <a:p>
            <a:pPr marL="800100" lvl="1" indent="-342900">
              <a:buFont typeface="Arial" panose="020B0604020202020204" pitchFamily="34" charset="0"/>
              <a:buChar char="•"/>
            </a:pPr>
            <a:r>
              <a:rPr lang="en-GB" sz="2000" dirty="0"/>
              <a:t>economic difficulties exacerbated by falling prices, 1830s &amp; -40s</a:t>
            </a:r>
          </a:p>
          <a:p>
            <a:endParaRPr lang="en-GB" sz="2000" dirty="0"/>
          </a:p>
          <a:p>
            <a:r>
              <a:rPr lang="en-GB" sz="2000" dirty="0"/>
              <a:t>Territorial acquisition remains crucial to Company’s economic viability – thus use of ‘doctrine of lapse’ under Lord Dalhousie (Gov.-Gen. 1848-1856), whereby kingdoms without direct male heir automatically ‘revert’ to the Company – used to gain control of </a:t>
            </a:r>
            <a:r>
              <a:rPr lang="en-GB" sz="2000" dirty="0" err="1"/>
              <a:t>Satara</a:t>
            </a:r>
            <a:r>
              <a:rPr lang="en-GB" sz="2000" dirty="0"/>
              <a:t> (1848), Jhansi (1853), and Nagpur (1854)</a:t>
            </a:r>
          </a:p>
          <a:p>
            <a:endParaRPr lang="en-GB" sz="2000" dirty="0"/>
          </a:p>
          <a:p>
            <a:r>
              <a:rPr lang="en-GB" sz="2000" dirty="0"/>
              <a:t>1856 annexation of Awadh (‘Oudh’) – worth another £5m in revenue, but a source of discontent and questioned by some British officials</a:t>
            </a:r>
          </a:p>
        </p:txBody>
      </p:sp>
      <p:sp>
        <p:nvSpPr>
          <p:cNvPr id="9" name="TextBox 8">
            <a:extLst>
              <a:ext uri="{FF2B5EF4-FFF2-40B4-BE49-F238E27FC236}">
                <a16:creationId xmlns:a16="http://schemas.microsoft.com/office/drawing/2014/main" id="{D9408302-59CD-3F4F-BD06-AC012B2C1907}"/>
              </a:ext>
            </a:extLst>
          </p:cNvPr>
          <p:cNvSpPr txBox="1"/>
          <p:nvPr/>
        </p:nvSpPr>
        <p:spPr>
          <a:xfrm>
            <a:off x="6016103" y="6185641"/>
            <a:ext cx="2889894" cy="338554"/>
          </a:xfrm>
          <a:prstGeom prst="rect">
            <a:avLst/>
          </a:prstGeom>
          <a:noFill/>
        </p:spPr>
        <p:txBody>
          <a:bodyPr wrap="none" rtlCol="0">
            <a:spAutoFit/>
          </a:bodyPr>
          <a:lstStyle/>
          <a:p>
            <a:pPr algn="r"/>
            <a:r>
              <a:rPr lang="en-US" sz="1600" dirty="0"/>
              <a:t>*See </a:t>
            </a:r>
            <a:r>
              <a:rPr lang="en-US" sz="1600" dirty="0" err="1"/>
              <a:t>Bayly</a:t>
            </a:r>
            <a:r>
              <a:rPr lang="en-US" sz="1600" dirty="0"/>
              <a:t>, </a:t>
            </a:r>
            <a:r>
              <a:rPr lang="en-US" sz="1600" i="1" dirty="0"/>
              <a:t>Indian Society</a:t>
            </a:r>
            <a:r>
              <a:rPr lang="en-US" sz="1600" dirty="0"/>
              <a:t>, 120ff</a:t>
            </a:r>
          </a:p>
        </p:txBody>
      </p:sp>
    </p:spTree>
    <p:extLst>
      <p:ext uri="{BB962C8B-B14F-4D97-AF65-F5344CB8AC3E}">
        <p14:creationId xmlns:p14="http://schemas.microsoft.com/office/powerpoint/2010/main" val="20500695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8229600"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the British in India, 1608-1856</a:t>
            </a:r>
          </a:p>
          <a:p>
            <a:pPr marL="457200" indent="-457200">
              <a:buAutoNum type="arabicPeriod"/>
            </a:pPr>
            <a:endParaRPr lang="en-US" sz="2400" dirty="0"/>
          </a:p>
          <a:p>
            <a:pPr marL="457200" indent="-457200">
              <a:buAutoNum type="arabicPeriod"/>
            </a:pPr>
            <a:r>
              <a:rPr lang="en-US" sz="2400" dirty="0"/>
              <a:t>Knowledge and power in colonial India</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1857-8</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as text(s)</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Eyewitness: three readings</a:t>
            </a:r>
          </a:p>
        </p:txBody>
      </p:sp>
    </p:spTree>
    <p:extLst>
      <p:ext uri="{BB962C8B-B14F-4D97-AF65-F5344CB8AC3E}">
        <p14:creationId xmlns:p14="http://schemas.microsoft.com/office/powerpoint/2010/main" val="3118865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Narratives of Indian decline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171C338-048C-F948-8296-1927615379F9}"/>
              </a:ext>
            </a:extLst>
          </p:cNvPr>
          <p:cNvSpPr txBox="1"/>
          <p:nvPr/>
        </p:nvSpPr>
        <p:spPr>
          <a:xfrm>
            <a:off x="909319" y="1721832"/>
            <a:ext cx="8641081" cy="4247317"/>
          </a:xfrm>
          <a:prstGeom prst="rect">
            <a:avLst/>
          </a:prstGeom>
          <a:noFill/>
        </p:spPr>
        <p:txBody>
          <a:bodyPr wrap="square" rtlCol="0">
            <a:spAutoFit/>
          </a:bodyPr>
          <a:lstStyle/>
          <a:p>
            <a:r>
              <a:rPr lang="en-GB" dirty="0"/>
              <a:t>British imperialism also a system of knowledge post-1757, in which south Asia is situated within the teleological framework of Enlightenment ‘science of man’</a:t>
            </a:r>
          </a:p>
          <a:p>
            <a:endParaRPr lang="en-GB" dirty="0"/>
          </a:p>
          <a:p>
            <a:r>
              <a:rPr lang="en-GB" b="1" dirty="0"/>
              <a:t>Master narrative: Indian decline</a:t>
            </a:r>
            <a:r>
              <a:rPr lang="en-GB" dirty="0"/>
              <a:t>, a once-great ‘civilisation’ locked in the past and unable to progress:</a:t>
            </a:r>
          </a:p>
          <a:p>
            <a:endParaRPr lang="en-GB" dirty="0"/>
          </a:p>
          <a:p>
            <a:r>
              <a:rPr lang="en-GB" dirty="0"/>
              <a:t>	[I]n beholding the Hindus of the present day, we are beholding the Hindus of 	many ages past; and are carried back, as it were, into the deepest recesses of 	antiquity.</a:t>
            </a:r>
          </a:p>
          <a:p>
            <a:endParaRPr lang="en-GB" dirty="0"/>
          </a:p>
          <a:p>
            <a:r>
              <a:rPr lang="en-GB" dirty="0"/>
              <a:t>	Whoever travels in </a:t>
            </a:r>
            <a:r>
              <a:rPr lang="en-GB" i="1" dirty="0"/>
              <a:t>Asia</a:t>
            </a:r>
            <a:r>
              <a:rPr lang="en-GB" dirty="0"/>
              <a:t> […] must naturally remark </a:t>
            </a:r>
            <a:r>
              <a:rPr lang="en-GB" b="1" dirty="0"/>
              <a:t>the superiority of </a:t>
            </a:r>
            <a:r>
              <a:rPr lang="en-GB" b="1" i="1" dirty="0"/>
              <a:t>European</a:t>
            </a:r>
            <a:r>
              <a:rPr lang="en-GB" b="1" dirty="0"/>
              <a:t> 	talents</a:t>
            </a:r>
            <a:r>
              <a:rPr lang="en-GB" b="1" dirty="0">
                <a:effectLst/>
              </a:rPr>
              <a:t> </a:t>
            </a:r>
            <a:r>
              <a:rPr lang="en-GB" dirty="0">
                <a:effectLst/>
              </a:rPr>
              <a:t>[…] </a:t>
            </a:r>
            <a:r>
              <a:rPr lang="en-GB" dirty="0"/>
              <a:t>although we must be conscious of </a:t>
            </a:r>
            <a:r>
              <a:rPr lang="en-GB" b="1" dirty="0"/>
              <a:t>our superior advancement in all 	kinds of useful knowledge</a:t>
            </a:r>
            <a:r>
              <a:rPr lang="en-GB" dirty="0"/>
              <a:t>, yet we ought not therefore to contemn the people of 	</a:t>
            </a:r>
            <a:r>
              <a:rPr lang="en-GB" i="1" dirty="0"/>
              <a:t>Asia</a:t>
            </a:r>
            <a:r>
              <a:rPr lang="en-GB" dirty="0"/>
              <a:t>, from whose researches into nature, works of art, and inventions of fancy, 	many valuable hints may be derived for our own improvement and advantage.</a:t>
            </a:r>
            <a:r>
              <a:rPr lang="en-GB" dirty="0">
                <a:effectLst/>
              </a:rPr>
              <a:t> </a:t>
            </a:r>
            <a:endParaRPr lang="en-GB" dirty="0"/>
          </a:p>
        </p:txBody>
      </p:sp>
      <p:sp>
        <p:nvSpPr>
          <p:cNvPr id="8" name="TextBox 7">
            <a:extLst>
              <a:ext uri="{FF2B5EF4-FFF2-40B4-BE49-F238E27FC236}">
                <a16:creationId xmlns:a16="http://schemas.microsoft.com/office/drawing/2014/main" id="{671AC426-1B6F-EF4B-A035-9E7A5A28C5E7}"/>
              </a:ext>
            </a:extLst>
          </p:cNvPr>
          <p:cNvSpPr txBox="1"/>
          <p:nvPr/>
        </p:nvSpPr>
        <p:spPr>
          <a:xfrm>
            <a:off x="4614276" y="4041496"/>
            <a:ext cx="4453524" cy="307777"/>
          </a:xfrm>
          <a:prstGeom prst="rect">
            <a:avLst/>
          </a:prstGeom>
          <a:noFill/>
        </p:spPr>
        <p:txBody>
          <a:bodyPr wrap="square" rtlCol="0">
            <a:spAutoFit/>
          </a:bodyPr>
          <a:lstStyle/>
          <a:p>
            <a:pPr algn="r"/>
            <a:r>
              <a:rPr lang="en-US" sz="1400" dirty="0"/>
              <a:t>James Mill, </a:t>
            </a:r>
            <a:r>
              <a:rPr lang="en-US" sz="1400" i="1" dirty="0"/>
              <a:t>History of British India</a:t>
            </a:r>
            <a:r>
              <a:rPr lang="en-US" sz="1400" dirty="0"/>
              <a:t> (1817, </a:t>
            </a:r>
            <a:r>
              <a:rPr lang="en-US" sz="1400" dirty="0" err="1"/>
              <a:t>repr</a:t>
            </a:r>
            <a:r>
              <a:rPr lang="en-US" sz="1400" dirty="0"/>
              <a:t>. 1975), 248</a:t>
            </a:r>
          </a:p>
        </p:txBody>
      </p:sp>
      <p:sp>
        <p:nvSpPr>
          <p:cNvPr id="9" name="TextBox 8">
            <a:extLst>
              <a:ext uri="{FF2B5EF4-FFF2-40B4-BE49-F238E27FC236}">
                <a16:creationId xmlns:a16="http://schemas.microsoft.com/office/drawing/2014/main" id="{4F5BFBEB-3F08-7F4C-9602-776CA9460396}"/>
              </a:ext>
            </a:extLst>
          </p:cNvPr>
          <p:cNvSpPr txBox="1"/>
          <p:nvPr/>
        </p:nvSpPr>
        <p:spPr>
          <a:xfrm>
            <a:off x="2021840" y="5994257"/>
            <a:ext cx="7045960" cy="523220"/>
          </a:xfrm>
          <a:prstGeom prst="rect">
            <a:avLst/>
          </a:prstGeom>
          <a:noFill/>
        </p:spPr>
        <p:txBody>
          <a:bodyPr wrap="square" rtlCol="0">
            <a:spAutoFit/>
          </a:bodyPr>
          <a:lstStyle/>
          <a:p>
            <a:pPr algn="r"/>
            <a:r>
              <a:rPr lang="en-GB" sz="1400" dirty="0"/>
              <a:t>[William Jones,] ‘The Second Anniversary Discourse, Delivered 24th February, 1785, by the President’, </a:t>
            </a:r>
            <a:r>
              <a:rPr lang="en-GB" sz="1400" i="1" dirty="0" err="1"/>
              <a:t>Asiatick</a:t>
            </a:r>
            <a:r>
              <a:rPr lang="en-GB" sz="1400" i="1" dirty="0"/>
              <a:t> Researches </a:t>
            </a:r>
            <a:r>
              <a:rPr lang="en-GB" sz="1400" dirty="0"/>
              <a:t>vol. 1 (5</a:t>
            </a:r>
            <a:r>
              <a:rPr lang="en-GB" sz="1400" baseline="30000" dirty="0"/>
              <a:t>th</a:t>
            </a:r>
            <a:r>
              <a:rPr lang="en-GB" sz="1400" dirty="0"/>
              <a:t> </a:t>
            </a:r>
            <a:r>
              <a:rPr lang="en-GB" sz="1400" dirty="0" err="1"/>
              <a:t>edn</a:t>
            </a:r>
            <a:r>
              <a:rPr lang="en-GB" sz="1400" dirty="0"/>
              <a:t>., London, 1806), 406-7</a:t>
            </a:r>
          </a:p>
        </p:txBody>
      </p:sp>
    </p:spTree>
    <p:extLst>
      <p:ext uri="{BB962C8B-B14F-4D97-AF65-F5344CB8AC3E}">
        <p14:creationId xmlns:p14="http://schemas.microsoft.com/office/powerpoint/2010/main" val="2054125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Knowledge/ power in British imperialism in India</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B171C338-048C-F948-8296-1927615379F9}"/>
              </a:ext>
            </a:extLst>
          </p:cNvPr>
          <p:cNvSpPr txBox="1"/>
          <p:nvPr/>
        </p:nvSpPr>
        <p:spPr>
          <a:xfrm>
            <a:off x="919480" y="1518632"/>
            <a:ext cx="8315960" cy="5016758"/>
          </a:xfrm>
          <a:prstGeom prst="rect">
            <a:avLst/>
          </a:prstGeom>
          <a:noFill/>
        </p:spPr>
        <p:txBody>
          <a:bodyPr wrap="square" rtlCol="0">
            <a:spAutoFit/>
          </a:bodyPr>
          <a:lstStyle/>
          <a:p>
            <a:r>
              <a:rPr lang="en-GB" sz="2000" dirty="0"/>
              <a:t>Representation of India as a timeless land somehow locked in the past a central component of the discourse of ‘Orientalism’ defined by Edward Said: how European societies have known and thus exercised power over non-European societies, particularly in Asia</a:t>
            </a:r>
          </a:p>
          <a:p>
            <a:endParaRPr lang="en-GB" sz="2000" dirty="0"/>
          </a:p>
          <a:p>
            <a:r>
              <a:rPr lang="en-GB" sz="2000" dirty="0"/>
              <a:t>Backwardness of India a justification of British rule: the ‘civilising’ mission</a:t>
            </a:r>
          </a:p>
          <a:p>
            <a:endParaRPr lang="en-GB" sz="2000" dirty="0"/>
          </a:p>
          <a:p>
            <a:r>
              <a:rPr lang="en-GB" sz="2000" dirty="0"/>
              <a:t>Underpins the objective of ‘improvement’ or ‘progress’ pursued from 1828 under Governor-General Lord William Bentinck – India as a kind of testing-ground for liberal administrative reforms also being pursued in Britain</a:t>
            </a:r>
          </a:p>
          <a:p>
            <a:endParaRPr lang="en-GB" sz="2000" dirty="0"/>
          </a:p>
          <a:p>
            <a:r>
              <a:rPr lang="en-GB" sz="2000" dirty="0"/>
              <a:t>But India still constructed as fundamentally alien: e.g. suppression of </a:t>
            </a:r>
            <a:r>
              <a:rPr lang="en-GB" sz="2000" i="1" dirty="0"/>
              <a:t>sati</a:t>
            </a:r>
            <a:r>
              <a:rPr lang="en-GB" sz="2000" dirty="0"/>
              <a:t> (sacrificial immolation of Hindu widows on husbands’ funeral pyre) and campaign against </a:t>
            </a:r>
            <a:r>
              <a:rPr lang="en-GB" sz="2000" i="1" dirty="0" err="1"/>
              <a:t>Thuggee</a:t>
            </a:r>
            <a:r>
              <a:rPr lang="en-GB" sz="2000" dirty="0"/>
              <a:t> (wandering gangs) – reinforces view of Indians as unpredictable, inscrutable, and dangerous: the ‘other’ of the liberal subject. (See Thomas R. Metcalf, </a:t>
            </a:r>
            <a:r>
              <a:rPr lang="en-GB" sz="2000" i="1" dirty="0"/>
              <a:t>Ideologies of the Raj</a:t>
            </a:r>
            <a:r>
              <a:rPr lang="en-GB" sz="2000" dirty="0"/>
              <a:t>, ch.2.)</a:t>
            </a:r>
          </a:p>
        </p:txBody>
      </p:sp>
    </p:spTree>
    <p:extLst>
      <p:ext uri="{BB962C8B-B14F-4D97-AF65-F5344CB8AC3E}">
        <p14:creationId xmlns:p14="http://schemas.microsoft.com/office/powerpoint/2010/main" val="27590721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8229600"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the British in India, 1608-1856</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Knowledge and power in colonial India</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t>The uprising, 1857-8</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as text(s)</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Eyewitness: three readings</a:t>
            </a:r>
          </a:p>
        </p:txBody>
      </p:sp>
    </p:spTree>
    <p:extLst>
      <p:ext uri="{BB962C8B-B14F-4D97-AF65-F5344CB8AC3E}">
        <p14:creationId xmlns:p14="http://schemas.microsoft.com/office/powerpoint/2010/main" val="405030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India in 1857-8: a bare narrative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0382142-3FA7-CC4D-A174-44384D6C1E8A}"/>
              </a:ext>
            </a:extLst>
          </p:cNvPr>
          <p:cNvSpPr txBox="1"/>
          <p:nvPr/>
        </p:nvSpPr>
        <p:spPr>
          <a:xfrm>
            <a:off x="5740399" y="6002376"/>
            <a:ext cx="3326129" cy="738664"/>
          </a:xfrm>
          <a:prstGeom prst="rect">
            <a:avLst/>
          </a:prstGeom>
          <a:noFill/>
        </p:spPr>
        <p:txBody>
          <a:bodyPr wrap="square" rtlCol="0">
            <a:spAutoFit/>
          </a:bodyPr>
          <a:lstStyle/>
          <a:p>
            <a:pPr algn="r"/>
            <a:r>
              <a:rPr lang="en-US" sz="1400" dirty="0"/>
              <a:t>Bahadur Shah II, Mughal Emperor 1837-57; acclaimed as leader of the rebellion in Delhi, 11 May 1857</a:t>
            </a:r>
          </a:p>
        </p:txBody>
      </p:sp>
      <p:sp>
        <p:nvSpPr>
          <p:cNvPr id="3" name="TextBox 2">
            <a:extLst>
              <a:ext uri="{FF2B5EF4-FFF2-40B4-BE49-F238E27FC236}">
                <a16:creationId xmlns:a16="http://schemas.microsoft.com/office/drawing/2014/main" id="{6AC16E53-1B79-664F-92BA-12DF9B5BC49A}"/>
              </a:ext>
            </a:extLst>
          </p:cNvPr>
          <p:cNvSpPr txBox="1"/>
          <p:nvPr/>
        </p:nvSpPr>
        <p:spPr>
          <a:xfrm>
            <a:off x="952475" y="1576070"/>
            <a:ext cx="4980965" cy="4524315"/>
          </a:xfrm>
          <a:prstGeom prst="rect">
            <a:avLst/>
          </a:prstGeom>
          <a:noFill/>
        </p:spPr>
        <p:txBody>
          <a:bodyPr wrap="square" rtlCol="0">
            <a:spAutoFit/>
          </a:bodyPr>
          <a:lstStyle/>
          <a:p>
            <a:r>
              <a:rPr lang="en-US" dirty="0"/>
              <a:t>10 May 1857 – sepoys (Indian troops in British service) mutiny at Meerut and march to Delhi, where they forcibly acclaim the Mughal Emperor Bahadur Shah II as sole lawful authority in India and leader of the rebellion</a:t>
            </a:r>
          </a:p>
          <a:p>
            <a:endParaRPr lang="en-US" dirty="0"/>
          </a:p>
          <a:p>
            <a:r>
              <a:rPr lang="en-US" dirty="0"/>
              <a:t>Followed by mutinies at &gt;40 military stations and breakdown of British authority elsewhere</a:t>
            </a:r>
          </a:p>
          <a:p>
            <a:endParaRPr lang="en-US" dirty="0"/>
          </a:p>
          <a:p>
            <a:r>
              <a:rPr lang="en-US" dirty="0"/>
              <a:t>Other Indian rulers emerge as leaders of rebel forces, especially </a:t>
            </a:r>
            <a:r>
              <a:rPr lang="en-US" b="1" dirty="0"/>
              <a:t>Nana Sahib</a:t>
            </a:r>
            <a:r>
              <a:rPr lang="en-US" dirty="0"/>
              <a:t> (adopted son of the last Peshwa of the Maratha Confederacy, who’d been denied the Peshwa’s pension by the British), and the </a:t>
            </a:r>
            <a:r>
              <a:rPr lang="en-US" b="1" dirty="0"/>
              <a:t>Rani (Queen) of Jhansi</a:t>
            </a:r>
            <a:r>
              <a:rPr lang="en-US" dirty="0"/>
              <a:t>, whose son had been disinherited by the East India Company under the ‘doctrine of lapse’</a:t>
            </a:r>
          </a:p>
        </p:txBody>
      </p:sp>
      <p:pic>
        <p:nvPicPr>
          <p:cNvPr id="8" name="Picture 7">
            <a:extLst>
              <a:ext uri="{FF2B5EF4-FFF2-40B4-BE49-F238E27FC236}">
                <a16:creationId xmlns:a16="http://schemas.microsoft.com/office/drawing/2014/main" id="{57E17412-9A0B-9945-A81A-A5D9FF25165E}"/>
              </a:ext>
            </a:extLst>
          </p:cNvPr>
          <p:cNvPicPr>
            <a:picLocks noChangeAspect="1"/>
          </p:cNvPicPr>
          <p:nvPr/>
        </p:nvPicPr>
        <p:blipFill>
          <a:blip r:embed="rId2"/>
          <a:stretch>
            <a:fillRect/>
          </a:stretch>
        </p:blipFill>
        <p:spPr>
          <a:xfrm>
            <a:off x="6145645" y="1576070"/>
            <a:ext cx="2790832" cy="4347091"/>
          </a:xfrm>
          <a:prstGeom prst="rect">
            <a:avLst/>
          </a:prstGeom>
        </p:spPr>
      </p:pic>
    </p:spTree>
    <p:extLst>
      <p:ext uri="{BB962C8B-B14F-4D97-AF65-F5344CB8AC3E}">
        <p14:creationId xmlns:p14="http://schemas.microsoft.com/office/powerpoint/2010/main" val="3710780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India in 1857-8: a bare narrative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0382142-3FA7-CC4D-A174-44384D6C1E8A}"/>
              </a:ext>
            </a:extLst>
          </p:cNvPr>
          <p:cNvSpPr txBox="1"/>
          <p:nvPr/>
        </p:nvSpPr>
        <p:spPr>
          <a:xfrm>
            <a:off x="5740399" y="6002376"/>
            <a:ext cx="3326129" cy="523220"/>
          </a:xfrm>
          <a:prstGeom prst="rect">
            <a:avLst/>
          </a:prstGeom>
          <a:noFill/>
        </p:spPr>
        <p:txBody>
          <a:bodyPr wrap="square" rtlCol="0">
            <a:spAutoFit/>
          </a:bodyPr>
          <a:lstStyle/>
          <a:p>
            <a:pPr algn="r"/>
            <a:r>
              <a:rPr lang="en-US" sz="1400" dirty="0"/>
              <a:t>Map from John Darwin, </a:t>
            </a:r>
            <a:r>
              <a:rPr lang="en-US" sz="1400" i="1" dirty="0"/>
              <a:t>Unfinished Empire: The Global Expansion of Britain</a:t>
            </a:r>
            <a:r>
              <a:rPr lang="en-US" sz="1400" dirty="0"/>
              <a:t> (2012), 249</a:t>
            </a:r>
          </a:p>
        </p:txBody>
      </p:sp>
      <p:sp>
        <p:nvSpPr>
          <p:cNvPr id="3" name="TextBox 2">
            <a:extLst>
              <a:ext uri="{FF2B5EF4-FFF2-40B4-BE49-F238E27FC236}">
                <a16:creationId xmlns:a16="http://schemas.microsoft.com/office/drawing/2014/main" id="{6AC16E53-1B79-664F-92BA-12DF9B5BC49A}"/>
              </a:ext>
            </a:extLst>
          </p:cNvPr>
          <p:cNvSpPr txBox="1"/>
          <p:nvPr/>
        </p:nvSpPr>
        <p:spPr>
          <a:xfrm>
            <a:off x="952475" y="4577773"/>
            <a:ext cx="4980965" cy="1200329"/>
          </a:xfrm>
          <a:prstGeom prst="rect">
            <a:avLst/>
          </a:prstGeom>
          <a:noFill/>
        </p:spPr>
        <p:txBody>
          <a:bodyPr wrap="square" rtlCol="0">
            <a:spAutoFit/>
          </a:bodyPr>
          <a:lstStyle/>
          <a:p>
            <a:r>
              <a:rPr lang="en-US" dirty="0"/>
              <a:t>Uprising mostly concentrated in northern India, particularly Delhi and Awadh; our texts mostly concerned with the three main urban </a:t>
            </a:r>
            <a:r>
              <a:rPr lang="en-US" dirty="0" err="1"/>
              <a:t>centres</a:t>
            </a:r>
            <a:r>
              <a:rPr lang="en-US" dirty="0"/>
              <a:t> of Delhi, Kanpur, Lucknow</a:t>
            </a:r>
          </a:p>
        </p:txBody>
      </p:sp>
      <p:pic>
        <p:nvPicPr>
          <p:cNvPr id="6" name="Picture 5">
            <a:extLst>
              <a:ext uri="{FF2B5EF4-FFF2-40B4-BE49-F238E27FC236}">
                <a16:creationId xmlns:a16="http://schemas.microsoft.com/office/drawing/2014/main" id="{9EC6CF91-1B72-E74D-BAA4-07A1C3DBFF49}"/>
              </a:ext>
            </a:extLst>
          </p:cNvPr>
          <p:cNvPicPr>
            <a:picLocks noChangeAspect="1"/>
          </p:cNvPicPr>
          <p:nvPr/>
        </p:nvPicPr>
        <p:blipFill>
          <a:blip r:embed="rId2"/>
          <a:stretch>
            <a:fillRect/>
          </a:stretch>
        </p:blipFill>
        <p:spPr>
          <a:xfrm>
            <a:off x="5933440" y="1487145"/>
            <a:ext cx="3133088" cy="4436015"/>
          </a:xfrm>
          <a:prstGeom prst="rect">
            <a:avLst/>
          </a:prstGeom>
        </p:spPr>
      </p:pic>
      <p:pic>
        <p:nvPicPr>
          <p:cNvPr id="16" name="Picture 15">
            <a:extLst>
              <a:ext uri="{FF2B5EF4-FFF2-40B4-BE49-F238E27FC236}">
                <a16:creationId xmlns:a16="http://schemas.microsoft.com/office/drawing/2014/main" id="{5FEFA56A-30B3-F74C-9448-BC9B614403FB}"/>
              </a:ext>
            </a:extLst>
          </p:cNvPr>
          <p:cNvPicPr>
            <a:picLocks noChangeAspect="1"/>
          </p:cNvPicPr>
          <p:nvPr/>
        </p:nvPicPr>
        <p:blipFill>
          <a:blip r:embed="rId3"/>
          <a:stretch>
            <a:fillRect/>
          </a:stretch>
        </p:blipFill>
        <p:spPr>
          <a:xfrm>
            <a:off x="838200" y="1736419"/>
            <a:ext cx="4763454" cy="2338070"/>
          </a:xfrm>
          <a:prstGeom prst="rect">
            <a:avLst/>
          </a:prstGeom>
        </p:spPr>
      </p:pic>
    </p:spTree>
    <p:extLst>
      <p:ext uri="{BB962C8B-B14F-4D97-AF65-F5344CB8AC3E}">
        <p14:creationId xmlns:p14="http://schemas.microsoft.com/office/powerpoint/2010/main" val="3481174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Kanpur, June-July 1857</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FA470CDE-9D91-EE43-90ED-B8D34A651861}"/>
              </a:ext>
            </a:extLst>
          </p:cNvPr>
          <p:cNvSpPr txBox="1"/>
          <p:nvPr/>
        </p:nvSpPr>
        <p:spPr>
          <a:xfrm>
            <a:off x="838200" y="1504950"/>
            <a:ext cx="3848462" cy="5078313"/>
          </a:xfrm>
          <a:prstGeom prst="rect">
            <a:avLst/>
          </a:prstGeom>
          <a:noFill/>
        </p:spPr>
        <p:txBody>
          <a:bodyPr wrap="square" rtlCol="0">
            <a:spAutoFit/>
          </a:bodyPr>
          <a:lstStyle/>
          <a:p>
            <a:r>
              <a:rPr lang="en-US" dirty="0"/>
              <a:t>4 June 1857 – troops at Kanpur mutiny and besiege British troops and administrators</a:t>
            </a:r>
          </a:p>
          <a:p>
            <a:endParaRPr lang="en-US" dirty="0"/>
          </a:p>
          <a:p>
            <a:r>
              <a:rPr lang="en-US" dirty="0"/>
              <a:t>27 June – British surrender in return for promise of peaceful passage to Allahabad; but on attempting to board boats are attacked and many killed</a:t>
            </a:r>
          </a:p>
          <a:p>
            <a:endParaRPr lang="en-US" dirty="0"/>
          </a:p>
          <a:p>
            <a:r>
              <a:rPr lang="en-US" dirty="0"/>
              <a:t>Women and children taken to a room, ‘the </a:t>
            </a:r>
            <a:r>
              <a:rPr lang="en-US" dirty="0" err="1"/>
              <a:t>Bibighur</a:t>
            </a:r>
            <a:r>
              <a:rPr lang="en-US" dirty="0"/>
              <a:t>’, and on 15 July killed by executioners armed with swords and knives, and their bodies thrown into a well</a:t>
            </a:r>
          </a:p>
          <a:p>
            <a:endParaRPr lang="en-US" dirty="0"/>
          </a:p>
          <a:p>
            <a:r>
              <a:rPr lang="en-US" dirty="0"/>
              <a:t>‘Cawnpore’ (British name) thereafter a major site of memorialization and quasi-pilgrimage</a:t>
            </a:r>
          </a:p>
        </p:txBody>
      </p:sp>
      <p:pic>
        <p:nvPicPr>
          <p:cNvPr id="9" name="Picture 8">
            <a:extLst>
              <a:ext uri="{FF2B5EF4-FFF2-40B4-BE49-F238E27FC236}">
                <a16:creationId xmlns:a16="http://schemas.microsoft.com/office/drawing/2014/main" id="{4CD6FEE4-72CE-BF4B-9122-BD43297C7A1A}"/>
              </a:ext>
            </a:extLst>
          </p:cNvPr>
          <p:cNvPicPr>
            <a:picLocks noChangeAspect="1"/>
          </p:cNvPicPr>
          <p:nvPr/>
        </p:nvPicPr>
        <p:blipFill>
          <a:blip r:embed="rId2"/>
          <a:stretch>
            <a:fillRect/>
          </a:stretch>
        </p:blipFill>
        <p:spPr>
          <a:xfrm>
            <a:off x="4686662" y="1615440"/>
            <a:ext cx="4722082" cy="3891280"/>
          </a:xfrm>
          <a:prstGeom prst="rect">
            <a:avLst/>
          </a:prstGeom>
        </p:spPr>
      </p:pic>
      <p:sp>
        <p:nvSpPr>
          <p:cNvPr id="12" name="TextBox 11">
            <a:extLst>
              <a:ext uri="{FF2B5EF4-FFF2-40B4-BE49-F238E27FC236}">
                <a16:creationId xmlns:a16="http://schemas.microsoft.com/office/drawing/2014/main" id="{0A35111C-5C25-0F45-A2DD-52DE42BB80B1}"/>
              </a:ext>
            </a:extLst>
          </p:cNvPr>
          <p:cNvSpPr txBox="1"/>
          <p:nvPr/>
        </p:nvSpPr>
        <p:spPr>
          <a:xfrm>
            <a:off x="4402182" y="5729365"/>
            <a:ext cx="5103767" cy="523220"/>
          </a:xfrm>
          <a:prstGeom prst="rect">
            <a:avLst/>
          </a:prstGeom>
          <a:noFill/>
        </p:spPr>
        <p:txBody>
          <a:bodyPr wrap="square" rtlCol="0">
            <a:spAutoFit/>
          </a:bodyPr>
          <a:lstStyle/>
          <a:p>
            <a:pPr algn="r"/>
            <a:r>
              <a:rPr lang="en-US" sz="1400" dirty="0"/>
              <a:t>The well at Kanpur, and (background) the ‘</a:t>
            </a:r>
            <a:r>
              <a:rPr lang="en-US" sz="1400" dirty="0" err="1"/>
              <a:t>Bibighur</a:t>
            </a:r>
            <a:r>
              <a:rPr lang="en-US" sz="1400" dirty="0"/>
              <a:t>’ house</a:t>
            </a:r>
          </a:p>
          <a:p>
            <a:pPr algn="r"/>
            <a:r>
              <a:rPr lang="en-US" sz="1400" dirty="0"/>
              <a:t>Photograph by John Murray, 1858</a:t>
            </a:r>
          </a:p>
        </p:txBody>
      </p:sp>
    </p:spTree>
    <p:extLst>
      <p:ext uri="{BB962C8B-B14F-4D97-AF65-F5344CB8AC3E}">
        <p14:creationId xmlns:p14="http://schemas.microsoft.com/office/powerpoint/2010/main" val="17894315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Kanpur, June-July 1857</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0382142-3FA7-CC4D-A174-44384D6C1E8A}"/>
              </a:ext>
            </a:extLst>
          </p:cNvPr>
          <p:cNvSpPr txBox="1"/>
          <p:nvPr/>
        </p:nvSpPr>
        <p:spPr>
          <a:xfrm>
            <a:off x="7579360" y="5578774"/>
            <a:ext cx="2353309" cy="738664"/>
          </a:xfrm>
          <a:prstGeom prst="rect">
            <a:avLst/>
          </a:prstGeom>
          <a:noFill/>
        </p:spPr>
        <p:txBody>
          <a:bodyPr wrap="square" rtlCol="0">
            <a:spAutoFit/>
          </a:bodyPr>
          <a:lstStyle/>
          <a:p>
            <a:r>
              <a:rPr lang="en-US" sz="1400" dirty="0"/>
              <a:t>‘House at Cawnpore, the Scene of the Massacre’, </a:t>
            </a:r>
            <a:r>
              <a:rPr lang="en-US" sz="1400" i="1" dirty="0"/>
              <a:t>Illustrated London News</a:t>
            </a:r>
            <a:r>
              <a:rPr lang="en-US" sz="1400" dirty="0"/>
              <a:t> 1865</a:t>
            </a:r>
          </a:p>
        </p:txBody>
      </p:sp>
      <p:pic>
        <p:nvPicPr>
          <p:cNvPr id="9" name="Picture 8">
            <a:extLst>
              <a:ext uri="{FF2B5EF4-FFF2-40B4-BE49-F238E27FC236}">
                <a16:creationId xmlns:a16="http://schemas.microsoft.com/office/drawing/2014/main" id="{9A128AB9-6E8E-F946-9DE0-C0E2A508AC92}"/>
              </a:ext>
            </a:extLst>
          </p:cNvPr>
          <p:cNvPicPr>
            <a:picLocks noChangeAspect="1"/>
          </p:cNvPicPr>
          <p:nvPr/>
        </p:nvPicPr>
        <p:blipFill>
          <a:blip r:embed="rId2"/>
          <a:stretch>
            <a:fillRect/>
          </a:stretch>
        </p:blipFill>
        <p:spPr>
          <a:xfrm>
            <a:off x="952475" y="1495623"/>
            <a:ext cx="6597392" cy="4793418"/>
          </a:xfrm>
          <a:prstGeom prst="rect">
            <a:avLst/>
          </a:prstGeom>
        </p:spPr>
      </p:pic>
    </p:spTree>
    <p:extLst>
      <p:ext uri="{BB962C8B-B14F-4D97-AF65-F5344CB8AC3E}">
        <p14:creationId xmlns:p14="http://schemas.microsoft.com/office/powerpoint/2010/main" val="20231014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0C5323-BEF1-BA41-B63E-FD716A0236EE}"/>
              </a:ext>
            </a:extLst>
          </p:cNvPr>
          <p:cNvPicPr>
            <a:picLocks noChangeAspect="1"/>
          </p:cNvPicPr>
          <p:nvPr/>
        </p:nvPicPr>
        <p:blipFill>
          <a:blip r:embed="rId2"/>
          <a:stretch>
            <a:fillRect/>
          </a:stretch>
        </p:blipFill>
        <p:spPr>
          <a:xfrm>
            <a:off x="952475" y="1757680"/>
            <a:ext cx="4225831" cy="4704080"/>
          </a:xfrm>
          <a:prstGeom prst="rect">
            <a:avLst/>
          </a:prstGeom>
        </p:spPr>
      </p:pic>
      <p:sp>
        <p:nvSpPr>
          <p:cNvPr id="5" name="Title 1">
            <a:extLst>
              <a:ext uri="{FF2B5EF4-FFF2-40B4-BE49-F238E27FC236}">
                <a16:creationId xmlns:a16="http://schemas.microsoft.com/office/drawing/2014/main" id="{C927DF8F-66DB-7641-AF45-88952B99CD9A}"/>
              </a:ext>
            </a:extLst>
          </p:cNvPr>
          <p:cNvSpPr>
            <a:spLocks noGrp="1"/>
          </p:cNvSpPr>
          <p:nvPr>
            <p:ph type="title"/>
          </p:nvPr>
        </p:nvSpPr>
        <p:spPr>
          <a:xfrm>
            <a:off x="838200" y="274639"/>
            <a:ext cx="8229600" cy="1143001"/>
          </a:xfrm>
        </p:spPr>
        <p:txBody>
          <a:bodyPr>
            <a:noAutofit/>
          </a:bodyPr>
          <a:lstStyle/>
          <a:p>
            <a:pPr algn="l"/>
            <a:r>
              <a:rPr lang="en-GB" sz="3200" dirty="0"/>
              <a:t>Kanpur, June-July 1857</a:t>
            </a:r>
          </a:p>
        </p:txBody>
      </p:sp>
      <p:cxnSp>
        <p:nvCxnSpPr>
          <p:cNvPr id="6" name="Straight Connector 5">
            <a:extLst>
              <a:ext uri="{FF2B5EF4-FFF2-40B4-BE49-F238E27FC236}">
                <a16:creationId xmlns:a16="http://schemas.microsoft.com/office/drawing/2014/main" id="{F7B9E0E8-1082-ED47-89EB-757DFEDCF2B3}"/>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D5D2E21-80A1-2143-8D09-D8AD1D582765}"/>
              </a:ext>
            </a:extLst>
          </p:cNvPr>
          <p:cNvSpPr txBox="1"/>
          <p:nvPr/>
        </p:nvSpPr>
        <p:spPr>
          <a:xfrm>
            <a:off x="5334000" y="5938540"/>
            <a:ext cx="3992880" cy="523220"/>
          </a:xfrm>
          <a:prstGeom prst="rect">
            <a:avLst/>
          </a:prstGeom>
          <a:noFill/>
        </p:spPr>
        <p:txBody>
          <a:bodyPr wrap="square" rtlCol="0">
            <a:spAutoFit/>
          </a:bodyPr>
          <a:lstStyle/>
          <a:p>
            <a:r>
              <a:rPr lang="en-US" sz="1400" dirty="0"/>
              <a:t>Memorial to British women and children killed at Kanpur in 1857</a:t>
            </a:r>
          </a:p>
        </p:txBody>
      </p:sp>
    </p:spTree>
    <p:extLst>
      <p:ext uri="{BB962C8B-B14F-4D97-AF65-F5344CB8AC3E}">
        <p14:creationId xmlns:p14="http://schemas.microsoft.com/office/powerpoint/2010/main" val="3274724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Two senses of ‘history’</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2123440"/>
            <a:ext cx="7764805" cy="3046988"/>
          </a:xfrm>
          <a:prstGeom prst="rect">
            <a:avLst/>
          </a:prstGeom>
          <a:noFill/>
        </p:spPr>
        <p:txBody>
          <a:bodyPr wrap="square" rtlCol="0">
            <a:spAutoFit/>
          </a:bodyPr>
          <a:lstStyle/>
          <a:p>
            <a:r>
              <a:rPr lang="en-US" sz="2400" dirty="0"/>
              <a:t>Michel-</a:t>
            </a:r>
            <a:r>
              <a:rPr lang="en-US" sz="2400" dirty="0" err="1"/>
              <a:t>Rolph</a:t>
            </a:r>
            <a:r>
              <a:rPr lang="en-US" sz="2400" dirty="0"/>
              <a:t> </a:t>
            </a:r>
            <a:r>
              <a:rPr lang="en-US" sz="2400" dirty="0" err="1"/>
              <a:t>Trouillot’s</a:t>
            </a:r>
            <a:r>
              <a:rPr lang="en-US" sz="2400" dirty="0"/>
              <a:t> two senses of ‘history’ – </a:t>
            </a:r>
          </a:p>
          <a:p>
            <a:endParaRPr lang="en-US" sz="2400" dirty="0"/>
          </a:p>
          <a:p>
            <a:r>
              <a:rPr lang="en-US" sz="2400" b="1" dirty="0"/>
              <a:t>	Historicity 1</a:t>
            </a:r>
            <a:r>
              <a:rPr lang="en-US" sz="2400" dirty="0"/>
              <a:t> - history as ‘what happened’, or ‘the 	socio-historical process’</a:t>
            </a:r>
          </a:p>
          <a:p>
            <a:endParaRPr lang="en-US" sz="2400" dirty="0"/>
          </a:p>
          <a:p>
            <a:r>
              <a:rPr lang="en-US" sz="2400" b="1" dirty="0"/>
              <a:t>	Historicity 2</a:t>
            </a:r>
            <a:r>
              <a:rPr lang="en-US" sz="2400" dirty="0"/>
              <a:t> – history as ‘that which is said to have 	happened’, or our knowledge of the socio-historical 	process.</a:t>
            </a:r>
          </a:p>
        </p:txBody>
      </p:sp>
      <p:sp>
        <p:nvSpPr>
          <p:cNvPr id="7" name="TextBox 6">
            <a:extLst>
              <a:ext uri="{FF2B5EF4-FFF2-40B4-BE49-F238E27FC236}">
                <a16:creationId xmlns:a16="http://schemas.microsoft.com/office/drawing/2014/main" id="{E6C87A5C-1C33-0C4B-AEF2-AE79AF816FE0}"/>
              </a:ext>
            </a:extLst>
          </p:cNvPr>
          <p:cNvSpPr txBox="1"/>
          <p:nvPr/>
        </p:nvSpPr>
        <p:spPr>
          <a:xfrm>
            <a:off x="4788418" y="5679440"/>
            <a:ext cx="4148059" cy="584775"/>
          </a:xfrm>
          <a:prstGeom prst="rect">
            <a:avLst/>
          </a:prstGeom>
          <a:noFill/>
        </p:spPr>
        <p:txBody>
          <a:bodyPr wrap="none" rtlCol="0">
            <a:spAutoFit/>
          </a:bodyPr>
          <a:lstStyle/>
          <a:p>
            <a:pPr algn="r"/>
            <a:r>
              <a:rPr lang="en-US" sz="1600" dirty="0"/>
              <a:t>Michel-</a:t>
            </a:r>
            <a:r>
              <a:rPr lang="en-US" sz="1600" dirty="0" err="1"/>
              <a:t>Rolph</a:t>
            </a:r>
            <a:r>
              <a:rPr lang="en-US" sz="1600" dirty="0"/>
              <a:t> </a:t>
            </a:r>
            <a:r>
              <a:rPr lang="en-US" sz="1600" dirty="0" err="1"/>
              <a:t>Trouillot</a:t>
            </a:r>
            <a:r>
              <a:rPr lang="en-US" sz="1600" dirty="0"/>
              <a:t>, </a:t>
            </a:r>
            <a:r>
              <a:rPr lang="en-US" sz="1600" i="1" dirty="0"/>
              <a:t>Silencing the Past: </a:t>
            </a:r>
          </a:p>
          <a:p>
            <a:pPr algn="r"/>
            <a:r>
              <a:rPr lang="en-US" sz="1600" i="1" dirty="0"/>
              <a:t>Power and the Production of History</a:t>
            </a:r>
            <a:r>
              <a:rPr lang="en-US" sz="1600" dirty="0"/>
              <a:t> (1995), 2-3</a:t>
            </a:r>
          </a:p>
        </p:txBody>
      </p:sp>
    </p:spTree>
    <p:extLst>
      <p:ext uri="{BB962C8B-B14F-4D97-AF65-F5344CB8AC3E}">
        <p14:creationId xmlns:p14="http://schemas.microsoft.com/office/powerpoint/2010/main" val="29199066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Siege of Lucknow, May – November 1857</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0382142-3FA7-CC4D-A174-44384D6C1E8A}"/>
              </a:ext>
            </a:extLst>
          </p:cNvPr>
          <p:cNvSpPr txBox="1"/>
          <p:nvPr/>
        </p:nvSpPr>
        <p:spPr>
          <a:xfrm>
            <a:off x="6464300" y="5780165"/>
            <a:ext cx="3326129" cy="307777"/>
          </a:xfrm>
          <a:prstGeom prst="rect">
            <a:avLst/>
          </a:prstGeom>
          <a:noFill/>
        </p:spPr>
        <p:txBody>
          <a:bodyPr wrap="square" rtlCol="0">
            <a:spAutoFit/>
          </a:bodyPr>
          <a:lstStyle/>
          <a:p>
            <a:pPr algn="r"/>
            <a:r>
              <a:rPr lang="en-US" sz="1400" dirty="0"/>
              <a:t>The Residency, Lucknow</a:t>
            </a:r>
          </a:p>
        </p:txBody>
      </p:sp>
      <p:pic>
        <p:nvPicPr>
          <p:cNvPr id="8" name="Picture 7">
            <a:extLst>
              <a:ext uri="{FF2B5EF4-FFF2-40B4-BE49-F238E27FC236}">
                <a16:creationId xmlns:a16="http://schemas.microsoft.com/office/drawing/2014/main" id="{0897D4CA-0355-A34B-B7E5-502AD44D99CF}"/>
              </a:ext>
            </a:extLst>
          </p:cNvPr>
          <p:cNvPicPr>
            <a:picLocks noChangeAspect="1"/>
          </p:cNvPicPr>
          <p:nvPr/>
        </p:nvPicPr>
        <p:blipFill>
          <a:blip r:embed="rId2"/>
          <a:stretch>
            <a:fillRect/>
          </a:stretch>
        </p:blipFill>
        <p:spPr>
          <a:xfrm>
            <a:off x="4310480" y="1637543"/>
            <a:ext cx="5479949" cy="3924300"/>
          </a:xfrm>
          <a:prstGeom prst="rect">
            <a:avLst/>
          </a:prstGeom>
        </p:spPr>
      </p:pic>
      <p:sp>
        <p:nvSpPr>
          <p:cNvPr id="10" name="TextBox 9">
            <a:extLst>
              <a:ext uri="{FF2B5EF4-FFF2-40B4-BE49-F238E27FC236}">
                <a16:creationId xmlns:a16="http://schemas.microsoft.com/office/drawing/2014/main" id="{FA470CDE-9D91-EE43-90ED-B8D34A651861}"/>
              </a:ext>
            </a:extLst>
          </p:cNvPr>
          <p:cNvSpPr txBox="1"/>
          <p:nvPr/>
        </p:nvSpPr>
        <p:spPr>
          <a:xfrm>
            <a:off x="838200" y="1504950"/>
            <a:ext cx="3472280" cy="4801314"/>
          </a:xfrm>
          <a:prstGeom prst="rect">
            <a:avLst/>
          </a:prstGeom>
          <a:noFill/>
        </p:spPr>
        <p:txBody>
          <a:bodyPr wrap="square" rtlCol="0">
            <a:spAutoFit/>
          </a:bodyPr>
          <a:lstStyle/>
          <a:p>
            <a:r>
              <a:rPr lang="en-US" dirty="0"/>
              <a:t>British soldiers, administrators, women and children—and some Indians—besieged in Residency complex</a:t>
            </a:r>
          </a:p>
          <a:p>
            <a:endParaRPr lang="en-US" dirty="0"/>
          </a:p>
          <a:p>
            <a:r>
              <a:rPr lang="en-US" dirty="0"/>
              <a:t>Relief force led by Gens. Havelock and Outram arrives September 1857 but can only add reinforcements; Residency finally relieved by Gen. Campbell (British c-in-c in India) November 1857</a:t>
            </a:r>
          </a:p>
          <a:p>
            <a:endParaRPr lang="en-US" dirty="0"/>
          </a:p>
          <a:p>
            <a:r>
              <a:rPr lang="en-US" dirty="0"/>
              <a:t>Havelock dies shortly after Campbell’s arrival</a:t>
            </a:r>
          </a:p>
          <a:p>
            <a:endParaRPr lang="en-US" dirty="0"/>
          </a:p>
          <a:p>
            <a:r>
              <a:rPr lang="en-US" dirty="0"/>
              <a:t>City of Lucknow not re-taken by British forces until March 1858</a:t>
            </a:r>
          </a:p>
        </p:txBody>
      </p:sp>
    </p:spTree>
    <p:extLst>
      <p:ext uri="{BB962C8B-B14F-4D97-AF65-F5344CB8AC3E}">
        <p14:creationId xmlns:p14="http://schemas.microsoft.com/office/powerpoint/2010/main" val="26809473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British counter-insurgency</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0382142-3FA7-CC4D-A174-44384D6C1E8A}"/>
              </a:ext>
            </a:extLst>
          </p:cNvPr>
          <p:cNvSpPr txBox="1"/>
          <p:nvPr/>
        </p:nvSpPr>
        <p:spPr>
          <a:xfrm>
            <a:off x="6366511" y="5495685"/>
            <a:ext cx="3326129" cy="523220"/>
          </a:xfrm>
          <a:prstGeom prst="rect">
            <a:avLst/>
          </a:prstGeom>
          <a:noFill/>
        </p:spPr>
        <p:txBody>
          <a:bodyPr wrap="square" rtlCol="0">
            <a:spAutoFit/>
          </a:bodyPr>
          <a:lstStyle/>
          <a:p>
            <a:pPr algn="r"/>
            <a:r>
              <a:rPr lang="en-US" sz="1400" dirty="0"/>
              <a:t>Execution of mutineers in the Bengal Army</a:t>
            </a:r>
          </a:p>
          <a:p>
            <a:pPr algn="r"/>
            <a:r>
              <a:rPr lang="en-US" sz="1400" dirty="0"/>
              <a:t>(painting by Orlando </a:t>
            </a:r>
            <a:r>
              <a:rPr lang="en-US" sz="1400" dirty="0" err="1"/>
              <a:t>Norie</a:t>
            </a:r>
            <a:r>
              <a:rPr lang="en-US" sz="1400" dirty="0"/>
              <a:t>)</a:t>
            </a:r>
          </a:p>
        </p:txBody>
      </p:sp>
      <p:sp>
        <p:nvSpPr>
          <p:cNvPr id="10" name="TextBox 9">
            <a:extLst>
              <a:ext uri="{FF2B5EF4-FFF2-40B4-BE49-F238E27FC236}">
                <a16:creationId xmlns:a16="http://schemas.microsoft.com/office/drawing/2014/main" id="{FA470CDE-9D91-EE43-90ED-B8D34A651861}"/>
              </a:ext>
            </a:extLst>
          </p:cNvPr>
          <p:cNvSpPr txBox="1"/>
          <p:nvPr/>
        </p:nvSpPr>
        <p:spPr>
          <a:xfrm>
            <a:off x="838200" y="1635760"/>
            <a:ext cx="3614214" cy="4801314"/>
          </a:xfrm>
          <a:prstGeom prst="rect">
            <a:avLst/>
          </a:prstGeom>
          <a:noFill/>
        </p:spPr>
        <p:txBody>
          <a:bodyPr wrap="square" rtlCol="0">
            <a:spAutoFit/>
          </a:bodyPr>
          <a:lstStyle/>
          <a:p>
            <a:r>
              <a:rPr lang="en-US" dirty="0"/>
              <a:t>British forces instigate brutal and indiscriminate violence against Indians from the outbreak of the uprising</a:t>
            </a:r>
          </a:p>
          <a:p>
            <a:endParaRPr lang="en-US" dirty="0"/>
          </a:p>
          <a:p>
            <a:r>
              <a:rPr lang="en-US" dirty="0"/>
              <a:t>British dead (in action and from disease) </a:t>
            </a:r>
            <a:r>
              <a:rPr lang="en-US" i="1" dirty="0"/>
              <a:t>c</a:t>
            </a:r>
            <a:r>
              <a:rPr lang="en-US" dirty="0"/>
              <a:t>.10,000; Indian dead unknown, but certainly &gt;100,000</a:t>
            </a:r>
          </a:p>
          <a:p>
            <a:endParaRPr lang="en-US" dirty="0"/>
          </a:p>
          <a:p>
            <a:r>
              <a:rPr lang="en-US" dirty="0"/>
              <a:t>Some British soldiers and officials (e.g. Sir John Lawrence, Chief Commissioner of the Punjab) shocked by the scale and ferocity of British violence and steps taken to restrain it – although these measures also served to re-establish the ‘legitimacy’ of British rule</a:t>
            </a:r>
          </a:p>
        </p:txBody>
      </p:sp>
      <p:pic>
        <p:nvPicPr>
          <p:cNvPr id="2" name="Picture 1">
            <a:extLst>
              <a:ext uri="{FF2B5EF4-FFF2-40B4-BE49-F238E27FC236}">
                <a16:creationId xmlns:a16="http://schemas.microsoft.com/office/drawing/2014/main" id="{E80928A0-E599-4C44-8454-AA0E4F570865}"/>
              </a:ext>
            </a:extLst>
          </p:cNvPr>
          <p:cNvPicPr>
            <a:picLocks noChangeAspect="1"/>
          </p:cNvPicPr>
          <p:nvPr/>
        </p:nvPicPr>
        <p:blipFill>
          <a:blip r:embed="rId2"/>
          <a:stretch>
            <a:fillRect/>
          </a:stretch>
        </p:blipFill>
        <p:spPr>
          <a:xfrm>
            <a:off x="4452414" y="1747520"/>
            <a:ext cx="5240226" cy="3514786"/>
          </a:xfrm>
          <a:prstGeom prst="rect">
            <a:avLst/>
          </a:prstGeom>
        </p:spPr>
      </p:pic>
    </p:spTree>
    <p:extLst>
      <p:ext uri="{BB962C8B-B14F-4D97-AF65-F5344CB8AC3E}">
        <p14:creationId xmlns:p14="http://schemas.microsoft.com/office/powerpoint/2010/main" val="8731548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9179560" cy="1143001"/>
          </a:xfrm>
        </p:spPr>
        <p:txBody>
          <a:bodyPr>
            <a:noAutofit/>
          </a:bodyPr>
          <a:lstStyle/>
          <a:p>
            <a:pPr algn="l"/>
            <a:r>
              <a:rPr lang="en-GB" sz="3200" dirty="0"/>
              <a:t>The end of the uprising &amp; of the East India Company</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80382142-3FA7-CC4D-A174-44384D6C1E8A}"/>
              </a:ext>
            </a:extLst>
          </p:cNvPr>
          <p:cNvSpPr txBox="1"/>
          <p:nvPr/>
        </p:nvSpPr>
        <p:spPr>
          <a:xfrm>
            <a:off x="2600961" y="5842967"/>
            <a:ext cx="6466840" cy="523220"/>
          </a:xfrm>
          <a:prstGeom prst="rect">
            <a:avLst/>
          </a:prstGeom>
          <a:noFill/>
        </p:spPr>
        <p:txBody>
          <a:bodyPr wrap="square" rtlCol="0">
            <a:spAutoFit/>
          </a:bodyPr>
          <a:lstStyle/>
          <a:p>
            <a:pPr algn="r"/>
            <a:r>
              <a:rPr lang="en-US" sz="1400" dirty="0"/>
              <a:t>The Proclamation of November 1858, announcing a general amnesty for all involved in the uprising except those guilty of murdering British subjects</a:t>
            </a:r>
          </a:p>
        </p:txBody>
      </p:sp>
      <p:pic>
        <p:nvPicPr>
          <p:cNvPr id="6" name="Picture 5">
            <a:extLst>
              <a:ext uri="{FF2B5EF4-FFF2-40B4-BE49-F238E27FC236}">
                <a16:creationId xmlns:a16="http://schemas.microsoft.com/office/drawing/2014/main" id="{F5526CF9-FF67-304D-AED7-613C754F5E9A}"/>
              </a:ext>
            </a:extLst>
          </p:cNvPr>
          <p:cNvPicPr>
            <a:picLocks noChangeAspect="1"/>
          </p:cNvPicPr>
          <p:nvPr/>
        </p:nvPicPr>
        <p:blipFill>
          <a:blip r:embed="rId2"/>
          <a:stretch>
            <a:fillRect/>
          </a:stretch>
        </p:blipFill>
        <p:spPr>
          <a:xfrm>
            <a:off x="769902" y="1656079"/>
            <a:ext cx="8166575" cy="3989089"/>
          </a:xfrm>
          <a:prstGeom prst="rect">
            <a:avLst/>
          </a:prstGeom>
        </p:spPr>
      </p:pic>
    </p:spTree>
    <p:extLst>
      <p:ext uri="{BB962C8B-B14F-4D97-AF65-F5344CB8AC3E}">
        <p14:creationId xmlns:p14="http://schemas.microsoft.com/office/powerpoint/2010/main" val="94918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8229600"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the British in India, 1608-1856</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Knowledge and power in colonial India</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1857-8</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t>The uprising as text(s)</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Eyewitness: three readings</a:t>
            </a:r>
          </a:p>
        </p:txBody>
      </p:sp>
    </p:spTree>
    <p:extLst>
      <p:ext uri="{BB962C8B-B14F-4D97-AF65-F5344CB8AC3E}">
        <p14:creationId xmlns:p14="http://schemas.microsoft.com/office/powerpoint/2010/main" val="29994805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Naming and narrative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2107912"/>
            <a:ext cx="7787640" cy="3046988"/>
          </a:xfrm>
          <a:prstGeom prst="rect">
            <a:avLst/>
          </a:prstGeom>
          <a:noFill/>
        </p:spPr>
        <p:txBody>
          <a:bodyPr wrap="square" rtlCol="0">
            <a:spAutoFit/>
          </a:bodyPr>
          <a:lstStyle/>
          <a:p>
            <a:r>
              <a:rPr lang="en-US" sz="2400" dirty="0"/>
              <a:t>I attribute the existing disturbances in India to a </a:t>
            </a:r>
            <a:r>
              <a:rPr lang="en-US" sz="2400" i="1" dirty="0"/>
              <a:t>mutiny</a:t>
            </a:r>
            <a:r>
              <a:rPr lang="en-US" sz="2400" dirty="0"/>
              <a:t> in the Bengal army, and to that cause alone; I mean that the exciting and immediate cause of the </a:t>
            </a:r>
            <a:r>
              <a:rPr lang="en-US" sz="2400" i="1" dirty="0"/>
              <a:t>revolution</a:t>
            </a:r>
            <a:r>
              <a:rPr lang="en-US" sz="2400" dirty="0"/>
              <a:t> is to be found in the mutiny. That we have in many parts of the country drifted from mutiny into </a:t>
            </a:r>
            <a:r>
              <a:rPr lang="en-US" sz="2400" i="1" dirty="0"/>
              <a:t>rebellion</a:t>
            </a:r>
            <a:r>
              <a:rPr lang="en-US" sz="2400" dirty="0"/>
              <a:t>, is all too true; but I repeat my assertion, that we have to deal now with a </a:t>
            </a:r>
            <a:r>
              <a:rPr lang="en-US" sz="2400" i="1" dirty="0"/>
              <a:t>revolt</a:t>
            </a:r>
            <a:r>
              <a:rPr lang="en-US" sz="2400" dirty="0"/>
              <a:t> caused by a mutiny, not with a mutiny growing out of a national discontent.</a:t>
            </a:r>
          </a:p>
        </p:txBody>
      </p:sp>
      <p:sp>
        <p:nvSpPr>
          <p:cNvPr id="7" name="TextBox 6">
            <a:extLst>
              <a:ext uri="{FF2B5EF4-FFF2-40B4-BE49-F238E27FC236}">
                <a16:creationId xmlns:a16="http://schemas.microsoft.com/office/drawing/2014/main" id="{F4996708-35AC-F94E-88A2-536FACF410A1}"/>
              </a:ext>
            </a:extLst>
          </p:cNvPr>
          <p:cNvSpPr txBox="1"/>
          <p:nvPr/>
        </p:nvSpPr>
        <p:spPr>
          <a:xfrm>
            <a:off x="1554480" y="5760577"/>
            <a:ext cx="7513320" cy="523220"/>
          </a:xfrm>
          <a:prstGeom prst="rect">
            <a:avLst/>
          </a:prstGeom>
          <a:noFill/>
        </p:spPr>
        <p:txBody>
          <a:bodyPr wrap="square" rtlCol="0">
            <a:spAutoFit/>
          </a:bodyPr>
          <a:lstStyle/>
          <a:p>
            <a:pPr algn="r"/>
            <a:r>
              <a:rPr lang="en-GB" sz="1400" dirty="0"/>
              <a:t>Charles Raikes, </a:t>
            </a:r>
            <a:r>
              <a:rPr lang="en-GB" sz="1400" i="1" dirty="0"/>
              <a:t>Notes on the Revolt in the North-Western Provinces of India</a:t>
            </a:r>
            <a:r>
              <a:rPr lang="en-GB" sz="1400" dirty="0"/>
              <a:t> (London, 1858), 156</a:t>
            </a:r>
          </a:p>
          <a:p>
            <a:pPr algn="r"/>
            <a:r>
              <a:rPr lang="en-GB" sz="1400" dirty="0"/>
              <a:t>quoted in Gautam Chakravarty, </a:t>
            </a:r>
            <a:r>
              <a:rPr lang="en-GB" sz="1400" i="1" dirty="0"/>
              <a:t>The Indian Mutiny and the British Imagination</a:t>
            </a:r>
            <a:r>
              <a:rPr lang="en-GB" sz="1400" dirty="0"/>
              <a:t> (Cambridge, 2005), 23</a:t>
            </a:r>
          </a:p>
        </p:txBody>
      </p:sp>
    </p:spTree>
    <p:extLst>
      <p:ext uri="{BB962C8B-B14F-4D97-AF65-F5344CB8AC3E}">
        <p14:creationId xmlns:p14="http://schemas.microsoft.com/office/powerpoint/2010/main" val="3829402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Early British narratives of the ‘mutiny’ [</a:t>
            </a:r>
            <a:r>
              <a:rPr lang="en-GB" sz="3200" i="1" dirty="0"/>
              <a:t>sic</a:t>
            </a:r>
            <a:r>
              <a:rPr lang="en-GB" sz="3200" dirty="0"/>
              <a:t>]</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579592"/>
            <a:ext cx="8229600" cy="4401205"/>
          </a:xfrm>
          <a:prstGeom prst="rect">
            <a:avLst/>
          </a:prstGeom>
          <a:noFill/>
        </p:spPr>
        <p:txBody>
          <a:bodyPr wrap="square" rtlCol="0">
            <a:spAutoFit/>
          </a:bodyPr>
          <a:lstStyle/>
          <a:p>
            <a:r>
              <a:rPr lang="en-US" sz="2000" dirty="0"/>
              <a:t>Focus on </a:t>
            </a:r>
            <a:r>
              <a:rPr lang="en-US" sz="2000" b="1" dirty="0"/>
              <a:t>causes</a:t>
            </a:r>
            <a:r>
              <a:rPr lang="en-US" sz="2000" dirty="0"/>
              <a:t> – constructing the uprising as something out of the ordinary that </a:t>
            </a:r>
            <a:r>
              <a:rPr lang="en-US" sz="2000" i="1" dirty="0"/>
              <a:t>required</a:t>
            </a:r>
            <a:r>
              <a:rPr lang="en-US" sz="2000" dirty="0"/>
              <a:t> an explanation – and thus tacitly affirming the fundamental legitimacy of British colonial rule</a:t>
            </a:r>
          </a:p>
          <a:p>
            <a:endParaRPr lang="en-US" sz="2000" dirty="0"/>
          </a:p>
          <a:p>
            <a:r>
              <a:rPr lang="en-US" sz="2000" dirty="0"/>
              <a:t>‘Mutiny’ as </a:t>
            </a:r>
            <a:r>
              <a:rPr lang="en-US" sz="2000" b="1" dirty="0"/>
              <a:t>Muslim conspiracy</a:t>
            </a:r>
            <a:r>
              <a:rPr lang="en-US" sz="2000" dirty="0"/>
              <a:t> – thus (e.g.):</a:t>
            </a:r>
          </a:p>
          <a:p>
            <a:endParaRPr lang="en-US" sz="2000" dirty="0"/>
          </a:p>
          <a:p>
            <a:r>
              <a:rPr lang="en-US" sz="2000" dirty="0"/>
              <a:t>	The Hindoo </a:t>
            </a:r>
            <a:r>
              <a:rPr lang="en-US" sz="2000" i="1" dirty="0"/>
              <a:t>Sepoys</a:t>
            </a:r>
            <a:r>
              <a:rPr lang="en-US" sz="2000" dirty="0"/>
              <a:t> were made the dupes and instruments of their 	more crafty Mussulman comrades.</a:t>
            </a:r>
          </a:p>
          <a:p>
            <a:endParaRPr lang="en-US" sz="4000" dirty="0"/>
          </a:p>
          <a:p>
            <a:r>
              <a:rPr lang="en-US" sz="2000" dirty="0"/>
              <a:t>	It appears to be now accepted as a fact that it was the result of a 	vast Mahomedan conspiracy long organized, and having for its object 	the re-establishment of its ancient dominion.</a:t>
            </a:r>
            <a:endParaRPr lang="en-US" sz="4000" dirty="0"/>
          </a:p>
          <a:p>
            <a:r>
              <a:rPr lang="en-US" sz="2000" dirty="0"/>
              <a:t>	</a:t>
            </a:r>
          </a:p>
        </p:txBody>
      </p:sp>
      <p:sp>
        <p:nvSpPr>
          <p:cNvPr id="7" name="TextBox 6">
            <a:extLst>
              <a:ext uri="{FF2B5EF4-FFF2-40B4-BE49-F238E27FC236}">
                <a16:creationId xmlns:a16="http://schemas.microsoft.com/office/drawing/2014/main" id="{F4996708-35AC-F94E-88A2-536FACF410A1}"/>
              </a:ext>
            </a:extLst>
          </p:cNvPr>
          <p:cNvSpPr txBox="1"/>
          <p:nvPr/>
        </p:nvSpPr>
        <p:spPr>
          <a:xfrm>
            <a:off x="1554480" y="4063857"/>
            <a:ext cx="7513320" cy="307777"/>
          </a:xfrm>
          <a:prstGeom prst="rect">
            <a:avLst/>
          </a:prstGeom>
          <a:noFill/>
        </p:spPr>
        <p:txBody>
          <a:bodyPr wrap="square" rtlCol="0">
            <a:spAutoFit/>
          </a:bodyPr>
          <a:lstStyle/>
          <a:p>
            <a:pPr algn="r"/>
            <a:r>
              <a:rPr lang="en-GB" sz="1400" i="1" dirty="0"/>
              <a:t>Westminster Review</a:t>
            </a:r>
            <a:r>
              <a:rPr lang="en-GB" sz="1400" dirty="0"/>
              <a:t>, January 1858, 197</a:t>
            </a:r>
            <a:endParaRPr lang="en-GB" sz="1400" i="1" dirty="0"/>
          </a:p>
        </p:txBody>
      </p:sp>
      <p:sp>
        <p:nvSpPr>
          <p:cNvPr id="8" name="TextBox 7">
            <a:extLst>
              <a:ext uri="{FF2B5EF4-FFF2-40B4-BE49-F238E27FC236}">
                <a16:creationId xmlns:a16="http://schemas.microsoft.com/office/drawing/2014/main" id="{210C3C2C-4DBC-AF47-A889-F07A79A16C9B}"/>
              </a:ext>
            </a:extLst>
          </p:cNvPr>
          <p:cNvSpPr txBox="1"/>
          <p:nvPr/>
        </p:nvSpPr>
        <p:spPr>
          <a:xfrm>
            <a:off x="1554480" y="5803418"/>
            <a:ext cx="7513320" cy="307777"/>
          </a:xfrm>
          <a:prstGeom prst="rect">
            <a:avLst/>
          </a:prstGeom>
          <a:noFill/>
        </p:spPr>
        <p:txBody>
          <a:bodyPr wrap="square" rtlCol="0">
            <a:spAutoFit/>
          </a:bodyPr>
          <a:lstStyle/>
          <a:p>
            <a:pPr algn="r"/>
            <a:r>
              <a:rPr lang="en-GB" sz="1400" i="1" dirty="0"/>
              <a:t>Bentley’s Miscellany</a:t>
            </a:r>
            <a:r>
              <a:rPr lang="en-GB" sz="1400" dirty="0"/>
              <a:t> 43 (February 1858), 122</a:t>
            </a:r>
            <a:endParaRPr lang="en-GB" sz="1400" i="1" dirty="0"/>
          </a:p>
        </p:txBody>
      </p:sp>
    </p:spTree>
    <p:extLst>
      <p:ext uri="{BB962C8B-B14F-4D97-AF65-F5344CB8AC3E}">
        <p14:creationId xmlns:p14="http://schemas.microsoft.com/office/powerpoint/2010/main" val="6601653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8229600"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Background: the British in India, 1608-1856</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Knowledge and power in colonial India</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1857-8</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as text(s)</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t>Eyewitness: three readings</a:t>
            </a:r>
          </a:p>
        </p:txBody>
      </p:sp>
    </p:spTree>
    <p:extLst>
      <p:ext uri="{BB962C8B-B14F-4D97-AF65-F5344CB8AC3E}">
        <p14:creationId xmlns:p14="http://schemas.microsoft.com/office/powerpoint/2010/main" val="1992803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William Howard Russell</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579592"/>
            <a:ext cx="4558416" cy="4801314"/>
          </a:xfrm>
          <a:prstGeom prst="rect">
            <a:avLst/>
          </a:prstGeom>
          <a:noFill/>
        </p:spPr>
        <p:txBody>
          <a:bodyPr wrap="square" rtlCol="0">
            <a:spAutoFit/>
          </a:bodyPr>
          <a:lstStyle/>
          <a:p>
            <a:r>
              <a:rPr lang="en-US" dirty="0"/>
              <a:t>Russell a sort of celebrity journalist following his reports on the Crimean War (1853-56); often identified as the first war correspondent</a:t>
            </a:r>
          </a:p>
          <a:p>
            <a:endParaRPr lang="en-US" dirty="0"/>
          </a:p>
          <a:p>
            <a:r>
              <a:rPr lang="en-US" dirty="0"/>
              <a:t>Arrived in Calcutta January 1858, after the sieges of Kanpur and Lucknow and the re-taking of Delhi, but while insurgency was still underway</a:t>
            </a:r>
          </a:p>
          <a:p>
            <a:endParaRPr lang="en-US" dirty="0"/>
          </a:p>
          <a:p>
            <a:r>
              <a:rPr lang="en-US" dirty="0"/>
              <a:t>Wrote thirty dispatches for the </a:t>
            </a:r>
            <a:r>
              <a:rPr lang="en-US" i="1" dirty="0"/>
              <a:t>Times</a:t>
            </a:r>
            <a:r>
              <a:rPr lang="en-US" dirty="0"/>
              <a:t>, criticizing British violence and hardening of racial divisions (in language we’d still regard as heavily racialized)</a:t>
            </a:r>
          </a:p>
          <a:p>
            <a:endParaRPr lang="en-US" dirty="0"/>
          </a:p>
          <a:p>
            <a:r>
              <a:rPr lang="en-US" dirty="0"/>
              <a:t>His dispatches also propagate key narratives of British colonial rule – e.g. Indian immobility and Mughal decline</a:t>
            </a:r>
          </a:p>
        </p:txBody>
      </p:sp>
      <p:sp>
        <p:nvSpPr>
          <p:cNvPr id="8" name="TextBox 7">
            <a:extLst>
              <a:ext uri="{FF2B5EF4-FFF2-40B4-BE49-F238E27FC236}">
                <a16:creationId xmlns:a16="http://schemas.microsoft.com/office/drawing/2014/main" id="{210C3C2C-4DBC-AF47-A889-F07A79A16C9B}"/>
              </a:ext>
            </a:extLst>
          </p:cNvPr>
          <p:cNvSpPr txBox="1"/>
          <p:nvPr/>
        </p:nvSpPr>
        <p:spPr>
          <a:xfrm>
            <a:off x="5770880" y="6024592"/>
            <a:ext cx="3296920" cy="523220"/>
          </a:xfrm>
          <a:prstGeom prst="rect">
            <a:avLst/>
          </a:prstGeom>
          <a:noFill/>
        </p:spPr>
        <p:txBody>
          <a:bodyPr wrap="square" rtlCol="0">
            <a:spAutoFit/>
          </a:bodyPr>
          <a:lstStyle/>
          <a:p>
            <a:pPr algn="r"/>
            <a:r>
              <a:rPr lang="en-GB" sz="1400" dirty="0"/>
              <a:t>William Howard Russell, 1855</a:t>
            </a:r>
          </a:p>
          <a:p>
            <a:pPr algn="r"/>
            <a:r>
              <a:rPr lang="en-GB" sz="1400" dirty="0"/>
              <a:t>Victoria &amp; Albert Museum </a:t>
            </a:r>
          </a:p>
        </p:txBody>
      </p:sp>
      <p:pic>
        <p:nvPicPr>
          <p:cNvPr id="2" name="Picture 1">
            <a:extLst>
              <a:ext uri="{FF2B5EF4-FFF2-40B4-BE49-F238E27FC236}">
                <a16:creationId xmlns:a16="http://schemas.microsoft.com/office/drawing/2014/main" id="{3069F916-5610-2C4B-A414-FD6C3021042A}"/>
              </a:ext>
            </a:extLst>
          </p:cNvPr>
          <p:cNvPicPr>
            <a:picLocks noChangeAspect="1"/>
          </p:cNvPicPr>
          <p:nvPr/>
        </p:nvPicPr>
        <p:blipFill>
          <a:blip r:embed="rId2"/>
          <a:stretch>
            <a:fillRect/>
          </a:stretch>
        </p:blipFill>
        <p:spPr>
          <a:xfrm>
            <a:off x="5396616" y="1640552"/>
            <a:ext cx="3671184" cy="4283048"/>
          </a:xfrm>
          <a:prstGeom prst="rect">
            <a:avLst/>
          </a:prstGeom>
        </p:spPr>
      </p:pic>
    </p:spTree>
    <p:extLst>
      <p:ext uri="{BB962C8B-B14F-4D97-AF65-F5344CB8AC3E}">
        <p14:creationId xmlns:p14="http://schemas.microsoft.com/office/powerpoint/2010/main" val="2701616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Russell’s dispatches (for reading this week)</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7909560" cy="3477875"/>
          </a:xfrm>
          <a:prstGeom prst="rect">
            <a:avLst/>
          </a:prstGeom>
          <a:noFill/>
        </p:spPr>
        <p:txBody>
          <a:bodyPr wrap="square" rtlCol="0">
            <a:spAutoFit/>
          </a:bodyPr>
          <a:lstStyle/>
          <a:p>
            <a:pPr marL="342900" indent="-342900">
              <a:buAutoNum type="arabicPeriod"/>
            </a:pPr>
            <a:r>
              <a:rPr lang="en-US" sz="2000" dirty="0"/>
              <a:t>March 29 1858 – his first (published) dispatch from India – description of the Indian landscape and visit to Kanpur (‘Cawnpore’), commenting on the myths and memorialization of the massacres</a:t>
            </a:r>
          </a:p>
          <a:p>
            <a:pPr marL="342900" indent="-342900">
              <a:buAutoNum type="arabicPeriod"/>
            </a:pPr>
            <a:endParaRPr lang="en-US" sz="2000" dirty="0"/>
          </a:p>
          <a:p>
            <a:pPr marL="342900" indent="-342900">
              <a:buAutoNum type="arabicPeriod"/>
            </a:pPr>
            <a:r>
              <a:rPr lang="en-US" sz="2000" dirty="0"/>
              <a:t>May 31 1858 – report on plunder by British soldiers</a:t>
            </a:r>
          </a:p>
          <a:p>
            <a:pPr marL="342900" indent="-342900">
              <a:buAutoNum type="arabicPeriod"/>
            </a:pPr>
            <a:endParaRPr lang="en-US" sz="2000" dirty="0"/>
          </a:p>
          <a:p>
            <a:pPr marL="342900" indent="-342900">
              <a:buAutoNum type="arabicPeriod"/>
            </a:pPr>
            <a:r>
              <a:rPr lang="en-US" sz="2000" dirty="0"/>
              <a:t>July 19 1858 – report on violence by British troops, and criticisms of its severity</a:t>
            </a:r>
          </a:p>
          <a:p>
            <a:pPr marL="342900" indent="-342900">
              <a:buAutoNum type="arabicPeriod"/>
            </a:pPr>
            <a:endParaRPr lang="en-US" sz="2000" dirty="0"/>
          </a:p>
          <a:p>
            <a:pPr marL="342900" indent="-342900">
              <a:buAutoNum type="arabicPeriod"/>
            </a:pPr>
            <a:r>
              <a:rPr lang="en-US" sz="2000" dirty="0"/>
              <a:t>August 20 1858 – his encounter with the imprisoned Emperor Bahadur Shah II in the Red Fort in Delhi</a:t>
            </a:r>
          </a:p>
        </p:txBody>
      </p:sp>
    </p:spTree>
    <p:extLst>
      <p:ext uri="{BB962C8B-B14F-4D97-AF65-F5344CB8AC3E}">
        <p14:creationId xmlns:p14="http://schemas.microsoft.com/office/powerpoint/2010/main" val="39081328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Sir Syed Ahmad Khan</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579912"/>
            <a:ext cx="4851400" cy="4801314"/>
          </a:xfrm>
          <a:prstGeom prst="rect">
            <a:avLst/>
          </a:prstGeom>
          <a:noFill/>
        </p:spPr>
        <p:txBody>
          <a:bodyPr wrap="square" rtlCol="0">
            <a:spAutoFit/>
          </a:bodyPr>
          <a:lstStyle/>
          <a:p>
            <a:r>
              <a:rPr lang="en-US" dirty="0"/>
              <a:t>Arguably the most influential Indian Muslim leader of the nineteenth century – founded Aligarh Muslim University 1877</a:t>
            </a:r>
          </a:p>
          <a:p>
            <a:endParaRPr lang="en-US" dirty="0"/>
          </a:p>
          <a:p>
            <a:r>
              <a:rPr lang="en-US" dirty="0"/>
              <a:t>Protected British from violence during the uprising in </a:t>
            </a:r>
            <a:r>
              <a:rPr lang="en-US" dirty="0" err="1"/>
              <a:t>Bijnor</a:t>
            </a:r>
            <a:r>
              <a:rPr lang="en-US" dirty="0"/>
              <a:t> (north-east of Meerut and Delhi), but lost several members of his own family</a:t>
            </a:r>
          </a:p>
          <a:p>
            <a:endParaRPr lang="en-US" dirty="0"/>
          </a:p>
          <a:p>
            <a:r>
              <a:rPr lang="en-US" i="1" dirty="0"/>
              <a:t>Causes of the Indian Revolt</a:t>
            </a:r>
            <a:r>
              <a:rPr lang="en-US" dirty="0"/>
              <a:t> (1858; 1873) – rejects what he identifies as false accounts of the causes of the uprising (esp. the ‘Mahomedan conspiracy’ thesis) and claims its true cause was lack of understanding between governors and governed</a:t>
            </a:r>
          </a:p>
          <a:p>
            <a:endParaRPr lang="en-US" i="1" dirty="0"/>
          </a:p>
          <a:p>
            <a:r>
              <a:rPr lang="en-US" dirty="0"/>
              <a:t>Doesn’t question legitimacy of British authority in India, and adopts some of the tropes of British constructions of the uprising</a:t>
            </a:r>
          </a:p>
        </p:txBody>
      </p:sp>
      <p:sp>
        <p:nvSpPr>
          <p:cNvPr id="8" name="TextBox 7">
            <a:extLst>
              <a:ext uri="{FF2B5EF4-FFF2-40B4-BE49-F238E27FC236}">
                <a16:creationId xmlns:a16="http://schemas.microsoft.com/office/drawing/2014/main" id="{210C3C2C-4DBC-AF47-A889-F07A79A16C9B}"/>
              </a:ext>
            </a:extLst>
          </p:cNvPr>
          <p:cNvSpPr txBox="1"/>
          <p:nvPr/>
        </p:nvSpPr>
        <p:spPr>
          <a:xfrm>
            <a:off x="5770880" y="6166832"/>
            <a:ext cx="3296920" cy="523220"/>
          </a:xfrm>
          <a:prstGeom prst="rect">
            <a:avLst/>
          </a:prstGeom>
          <a:noFill/>
        </p:spPr>
        <p:txBody>
          <a:bodyPr wrap="square" rtlCol="0">
            <a:spAutoFit/>
          </a:bodyPr>
          <a:lstStyle/>
          <a:p>
            <a:pPr algn="r"/>
            <a:r>
              <a:rPr lang="en-GB" sz="1400" dirty="0"/>
              <a:t>Sir Syed Ahmad Khan</a:t>
            </a:r>
          </a:p>
          <a:p>
            <a:pPr algn="r"/>
            <a:r>
              <a:rPr lang="en-GB" sz="1400" dirty="0"/>
              <a:t>Late C19</a:t>
            </a:r>
          </a:p>
        </p:txBody>
      </p:sp>
      <p:pic>
        <p:nvPicPr>
          <p:cNvPr id="7" name="Picture 6">
            <a:extLst>
              <a:ext uri="{FF2B5EF4-FFF2-40B4-BE49-F238E27FC236}">
                <a16:creationId xmlns:a16="http://schemas.microsoft.com/office/drawing/2014/main" id="{F6EA25FD-0507-074E-8E3A-632138CCB7A9}"/>
              </a:ext>
            </a:extLst>
          </p:cNvPr>
          <p:cNvPicPr>
            <a:picLocks noChangeAspect="1"/>
          </p:cNvPicPr>
          <p:nvPr/>
        </p:nvPicPr>
        <p:blipFill>
          <a:blip r:embed="rId2"/>
          <a:stretch>
            <a:fillRect/>
          </a:stretch>
        </p:blipFill>
        <p:spPr>
          <a:xfrm>
            <a:off x="5952136" y="1570371"/>
            <a:ext cx="3115664" cy="4504690"/>
          </a:xfrm>
          <a:prstGeom prst="rect">
            <a:avLst/>
          </a:prstGeom>
        </p:spPr>
      </p:pic>
    </p:spTree>
    <p:extLst>
      <p:ext uri="{BB962C8B-B14F-4D97-AF65-F5344CB8AC3E}">
        <p14:creationId xmlns:p14="http://schemas.microsoft.com/office/powerpoint/2010/main" val="2738121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Problems of the ‘events’ of 1857-8 in India</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10080"/>
            <a:ext cx="8229600" cy="3785652"/>
          </a:xfrm>
          <a:prstGeom prst="rect">
            <a:avLst/>
          </a:prstGeom>
          <a:noFill/>
        </p:spPr>
        <p:txBody>
          <a:bodyPr wrap="square" rtlCol="0">
            <a:spAutoFit/>
          </a:bodyPr>
          <a:lstStyle/>
          <a:p>
            <a:pPr marL="457200" indent="-457200">
              <a:buAutoNum type="arabicPeriod"/>
            </a:pPr>
            <a:r>
              <a:rPr lang="en-US" sz="2400" dirty="0"/>
              <a:t>Suggests that there was a single, cohesive ‘event’ – rather than a fragmentary, disaggregated series of conflicts</a:t>
            </a:r>
          </a:p>
          <a:p>
            <a:pPr marL="457200" indent="-457200">
              <a:buAutoNum type="arabicPeriod"/>
            </a:pPr>
            <a:endParaRPr lang="en-US" sz="2400" dirty="0"/>
          </a:p>
          <a:p>
            <a:pPr marL="457200" indent="-457200">
              <a:buAutoNum type="arabicPeriod"/>
            </a:pPr>
            <a:r>
              <a:rPr lang="en-US" sz="2400" dirty="0"/>
              <a:t>Events of 1857-8 ‘in India’ not actually nationwide, nor primarily </a:t>
            </a:r>
            <a:r>
              <a:rPr lang="en-US" sz="2400" dirty="0" err="1"/>
              <a:t>centred</a:t>
            </a:r>
            <a:r>
              <a:rPr lang="en-US" sz="2400" dirty="0"/>
              <a:t> on the nation as we generally understand it</a:t>
            </a:r>
          </a:p>
          <a:p>
            <a:pPr marL="457200" indent="-457200">
              <a:buAutoNum type="arabicPeriod"/>
            </a:pPr>
            <a:endParaRPr lang="en-US" sz="2400" dirty="0"/>
          </a:p>
          <a:p>
            <a:pPr marL="457200" indent="-457200">
              <a:buAutoNum type="arabicPeriod"/>
            </a:pPr>
            <a:r>
              <a:rPr lang="en-US" sz="2400" dirty="0"/>
              <a:t>Implies that conflicts of 1857-8 were somehow exceptional to a norm of ‘profoundly tranquil’* colonial rule – whereas ‘In fact armed revolt was endemic in all parts of colonial India.’**</a:t>
            </a:r>
          </a:p>
        </p:txBody>
      </p:sp>
      <p:sp>
        <p:nvSpPr>
          <p:cNvPr id="8" name="TextBox 7">
            <a:extLst>
              <a:ext uri="{FF2B5EF4-FFF2-40B4-BE49-F238E27FC236}">
                <a16:creationId xmlns:a16="http://schemas.microsoft.com/office/drawing/2014/main" id="{9CC8CA91-FB02-9943-9EA9-BF50CC7D0E2F}"/>
              </a:ext>
            </a:extLst>
          </p:cNvPr>
          <p:cNvSpPr txBox="1"/>
          <p:nvPr/>
        </p:nvSpPr>
        <p:spPr>
          <a:xfrm>
            <a:off x="1209040" y="5656578"/>
            <a:ext cx="7899401" cy="861774"/>
          </a:xfrm>
          <a:prstGeom prst="rect">
            <a:avLst/>
          </a:prstGeom>
          <a:noFill/>
        </p:spPr>
        <p:txBody>
          <a:bodyPr wrap="square" rtlCol="0">
            <a:spAutoFit/>
          </a:bodyPr>
          <a:lstStyle/>
          <a:p>
            <a:pPr algn="r"/>
            <a:r>
              <a:rPr lang="en-US" sz="1400" dirty="0"/>
              <a:t>*This phrase was used in Lord Dalhousie’s final Minute as Governor-General, 28 Feb. 1856 </a:t>
            </a:r>
          </a:p>
          <a:p>
            <a:pPr algn="r"/>
            <a:r>
              <a:rPr lang="en-US" sz="1400" dirty="0"/>
              <a:t>(quoted in Gautam Chakravarty, </a:t>
            </a:r>
            <a:r>
              <a:rPr lang="en-US" sz="1400" i="1" dirty="0"/>
              <a:t>The Indian Mutiny and the British Imagination</a:t>
            </a:r>
            <a:r>
              <a:rPr lang="en-US" sz="1400" dirty="0"/>
              <a:t> (Cambridge, 2005), 36</a:t>
            </a:r>
          </a:p>
          <a:p>
            <a:pPr algn="r"/>
            <a:endParaRPr lang="en-US" sz="800" dirty="0"/>
          </a:p>
          <a:p>
            <a:pPr algn="r"/>
            <a:r>
              <a:rPr lang="en-US" sz="1400" dirty="0"/>
              <a:t>**C.A. </a:t>
            </a:r>
            <a:r>
              <a:rPr lang="en-US" sz="1400" dirty="0" err="1"/>
              <a:t>Bayly</a:t>
            </a:r>
            <a:r>
              <a:rPr lang="en-US" sz="1400" dirty="0"/>
              <a:t>, </a:t>
            </a:r>
            <a:r>
              <a:rPr lang="en-US" sz="1400" i="1" dirty="0"/>
              <a:t>Indian Society and the Making of the British Empire</a:t>
            </a:r>
            <a:r>
              <a:rPr lang="en-US" sz="1400" dirty="0"/>
              <a:t> (Cambridge, 1988), 180</a:t>
            </a:r>
          </a:p>
        </p:txBody>
      </p:sp>
    </p:spTree>
    <p:extLst>
      <p:ext uri="{BB962C8B-B14F-4D97-AF65-F5344CB8AC3E}">
        <p14:creationId xmlns:p14="http://schemas.microsoft.com/office/powerpoint/2010/main" val="1362313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The Narrative of </a:t>
            </a:r>
            <a:r>
              <a:rPr lang="en-GB" sz="3200" dirty="0" err="1"/>
              <a:t>Mainodin</a:t>
            </a:r>
            <a:endParaRPr lang="en-GB" sz="3200"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579592"/>
            <a:ext cx="8229600" cy="4801314"/>
          </a:xfrm>
          <a:prstGeom prst="rect">
            <a:avLst/>
          </a:prstGeom>
          <a:noFill/>
        </p:spPr>
        <p:txBody>
          <a:bodyPr wrap="square" rtlCol="0">
            <a:spAutoFit/>
          </a:bodyPr>
          <a:lstStyle/>
          <a:p>
            <a:r>
              <a:rPr lang="en-US" dirty="0" err="1"/>
              <a:t>Mainodin</a:t>
            </a:r>
            <a:r>
              <a:rPr lang="en-US" dirty="0"/>
              <a:t> Hassan Khan – kotwal (chief of police) in </a:t>
            </a:r>
            <a:r>
              <a:rPr lang="en-US" dirty="0" err="1"/>
              <a:t>Parhaganj</a:t>
            </a:r>
            <a:r>
              <a:rPr lang="en-US" dirty="0"/>
              <a:t>, appointed through patronage of the prominent Anglo-Indian Metcalfe family. During uprising in Delhi saved the life of Sir John Metcalfe, but was appointed Colonel in rebel army</a:t>
            </a:r>
          </a:p>
          <a:p>
            <a:endParaRPr lang="en-US" dirty="0"/>
          </a:p>
          <a:p>
            <a:r>
              <a:rPr lang="en-US" dirty="0"/>
              <a:t>Fled after British re-conquest of Delhi, then returned and gave himself up for trial, at which—with assistance of the Metcalfe family—he was acquitted of murdering Europeans, and pardoned for his role in the uprising in Delhi</a:t>
            </a:r>
          </a:p>
          <a:p>
            <a:endParaRPr lang="en-US" dirty="0"/>
          </a:p>
          <a:p>
            <a:r>
              <a:rPr lang="en-US" dirty="0"/>
              <a:t>Handed manuscript of </a:t>
            </a:r>
            <a:r>
              <a:rPr lang="en-US" i="1" dirty="0"/>
              <a:t>Two Native Narratives</a:t>
            </a:r>
            <a:r>
              <a:rPr lang="en-US" dirty="0"/>
              <a:t> to British official Charles </a:t>
            </a:r>
            <a:r>
              <a:rPr lang="en-US" dirty="0" err="1"/>
              <a:t>Theophilus</a:t>
            </a:r>
            <a:r>
              <a:rPr lang="en-US" dirty="0"/>
              <a:t> Metcalfe, which Metcalfe translated &amp; prepared for publication after </a:t>
            </a:r>
            <a:r>
              <a:rPr lang="en-US" dirty="0" err="1"/>
              <a:t>Mainodin’s</a:t>
            </a:r>
            <a:r>
              <a:rPr lang="en-US" dirty="0"/>
              <a:t> death in 1885</a:t>
            </a:r>
          </a:p>
          <a:p>
            <a:endParaRPr lang="en-US" dirty="0"/>
          </a:p>
          <a:p>
            <a:r>
              <a:rPr lang="en-US" dirty="0"/>
              <a:t>C.T. Metcalfe: ‘… the great value attaching to these records lies in the fact that they are </a:t>
            </a:r>
            <a:r>
              <a:rPr lang="en-US" b="1" dirty="0"/>
              <a:t>from purely native sources</a:t>
            </a:r>
            <a:r>
              <a:rPr lang="en-US" dirty="0"/>
              <a:t>, and are, so far as I know, the first trustworthy contribution, from the native side, to the history of the Indian Mutiny.’</a:t>
            </a:r>
          </a:p>
          <a:p>
            <a:endParaRPr lang="en-US" dirty="0"/>
          </a:p>
          <a:p>
            <a:endParaRPr lang="en-US" dirty="0"/>
          </a:p>
        </p:txBody>
      </p:sp>
    </p:spTree>
    <p:extLst>
      <p:ext uri="{BB962C8B-B14F-4D97-AF65-F5344CB8AC3E}">
        <p14:creationId xmlns:p14="http://schemas.microsoft.com/office/powerpoint/2010/main" val="8825210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The Narrative of </a:t>
            </a:r>
            <a:r>
              <a:rPr lang="en-GB" sz="3200" dirty="0" err="1"/>
              <a:t>Mainodin</a:t>
            </a:r>
            <a:endParaRPr lang="en-GB" sz="3200"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579592"/>
            <a:ext cx="8229600" cy="4801314"/>
          </a:xfrm>
          <a:prstGeom prst="rect">
            <a:avLst/>
          </a:prstGeom>
          <a:noFill/>
        </p:spPr>
        <p:txBody>
          <a:bodyPr wrap="square" rtlCol="0">
            <a:spAutoFit/>
          </a:bodyPr>
          <a:lstStyle/>
          <a:p>
            <a:r>
              <a:rPr lang="en-US" dirty="0" err="1"/>
              <a:t>Mainodin</a:t>
            </a:r>
            <a:r>
              <a:rPr lang="en-US" dirty="0"/>
              <a:t> Hassan Khan – kotwal (chief of police) in </a:t>
            </a:r>
            <a:r>
              <a:rPr lang="en-US" dirty="0" err="1"/>
              <a:t>Parhaganj</a:t>
            </a:r>
            <a:r>
              <a:rPr lang="en-US" dirty="0"/>
              <a:t>, appointed through patronage of the prominent Anglo-Indian Metcalfe family. During uprising in Delhi saved the life of Sir John Metcalfe, but was appointed Colonel in rebel army</a:t>
            </a:r>
          </a:p>
          <a:p>
            <a:endParaRPr lang="en-US" dirty="0"/>
          </a:p>
          <a:p>
            <a:r>
              <a:rPr lang="en-US" dirty="0"/>
              <a:t>Fled after British re-conquest of Delhi, then returned and gave himself up for trial, at which—with the assistance of the Metcalfe family—he was acquitted of murdering Europeans, and pardoned for his role in the uprising in Delhi</a:t>
            </a:r>
          </a:p>
          <a:p>
            <a:endParaRPr lang="en-US" dirty="0"/>
          </a:p>
          <a:p>
            <a:r>
              <a:rPr lang="en-US" dirty="0"/>
              <a:t>Handed manuscript of ‘two native narratives’ to British official Charles </a:t>
            </a:r>
            <a:r>
              <a:rPr lang="en-US" dirty="0" err="1"/>
              <a:t>Theophilus</a:t>
            </a:r>
            <a:r>
              <a:rPr lang="en-US" dirty="0"/>
              <a:t> Metcalfe, which Metcalfe translated &amp; prepared for publication after </a:t>
            </a:r>
            <a:r>
              <a:rPr lang="en-US" dirty="0" err="1"/>
              <a:t>Mainodin’s</a:t>
            </a:r>
            <a:r>
              <a:rPr lang="en-US" dirty="0"/>
              <a:t> death in 1885</a:t>
            </a:r>
          </a:p>
          <a:p>
            <a:endParaRPr lang="en-US" dirty="0"/>
          </a:p>
          <a:p>
            <a:r>
              <a:rPr lang="en-US" dirty="0"/>
              <a:t>C.T. Metcalfe: ‘… the great value attaching to these records lies in the fact that they are </a:t>
            </a:r>
            <a:r>
              <a:rPr lang="en-US" b="1" dirty="0"/>
              <a:t>from purely native sources</a:t>
            </a:r>
            <a:r>
              <a:rPr lang="en-US" dirty="0"/>
              <a:t>, and are, so far as I know, </a:t>
            </a:r>
            <a:r>
              <a:rPr lang="en-US" b="1" dirty="0"/>
              <a:t>the first trustworthy contribution</a:t>
            </a:r>
            <a:r>
              <a:rPr lang="en-US" dirty="0"/>
              <a:t>, from the native side, to the history of the Indian Mutiny.’</a:t>
            </a:r>
          </a:p>
          <a:p>
            <a:endParaRPr lang="en-US" dirty="0"/>
          </a:p>
          <a:p>
            <a:endParaRPr lang="en-US" dirty="0"/>
          </a:p>
        </p:txBody>
      </p:sp>
    </p:spTree>
    <p:extLst>
      <p:ext uri="{BB962C8B-B14F-4D97-AF65-F5344CB8AC3E}">
        <p14:creationId xmlns:p14="http://schemas.microsoft.com/office/powerpoint/2010/main" val="181527971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The Narrative of </a:t>
            </a:r>
            <a:r>
              <a:rPr lang="en-GB" sz="3200" dirty="0" err="1"/>
              <a:t>Mainodin</a:t>
            </a:r>
            <a:endParaRPr lang="en-GB" sz="3200" dirty="0"/>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579592"/>
            <a:ext cx="8229600" cy="5078313"/>
          </a:xfrm>
          <a:prstGeom prst="rect">
            <a:avLst/>
          </a:prstGeom>
          <a:noFill/>
        </p:spPr>
        <p:txBody>
          <a:bodyPr wrap="square" rtlCol="0">
            <a:spAutoFit/>
          </a:bodyPr>
          <a:lstStyle/>
          <a:p>
            <a:r>
              <a:rPr lang="en-US" dirty="0" err="1"/>
              <a:t>Mainodin</a:t>
            </a:r>
            <a:r>
              <a:rPr lang="en-US" dirty="0"/>
              <a:t> Hassan Khan – kotwal (chief of police) in </a:t>
            </a:r>
            <a:r>
              <a:rPr lang="en-US" dirty="0" err="1"/>
              <a:t>Parhaganj</a:t>
            </a:r>
            <a:r>
              <a:rPr lang="en-US" dirty="0"/>
              <a:t>, appointed through patronage of the prominent Anglo-Indian Metcalfe family. During uprising in Delhi saved the life of Sir John Metcalfe, but was appointed Colonel in rebel army</a:t>
            </a:r>
          </a:p>
          <a:p>
            <a:endParaRPr lang="en-US" dirty="0"/>
          </a:p>
          <a:p>
            <a:r>
              <a:rPr lang="en-US" dirty="0"/>
              <a:t>Fled after British re-conquest of Delhi, then returned and gave himself up for trial, at which—with the assistance of the Metcalfe family—he was acquitted of murdering Europeans, and pardoned for his role in the uprising in Delhi</a:t>
            </a:r>
          </a:p>
          <a:p>
            <a:endParaRPr lang="en-US" dirty="0"/>
          </a:p>
          <a:p>
            <a:r>
              <a:rPr lang="en-US" dirty="0"/>
              <a:t>Handed manuscript of ‘two native narratives’ to British official Charles </a:t>
            </a:r>
            <a:r>
              <a:rPr lang="en-US" dirty="0" err="1"/>
              <a:t>Theophilus</a:t>
            </a:r>
            <a:r>
              <a:rPr lang="en-US" dirty="0"/>
              <a:t> Metcalfe, which Metcalfe translated &amp; prepared for publication after </a:t>
            </a:r>
            <a:r>
              <a:rPr lang="en-US" dirty="0" err="1"/>
              <a:t>Mainodin’s</a:t>
            </a:r>
            <a:r>
              <a:rPr lang="en-US" dirty="0"/>
              <a:t> death in 1885</a:t>
            </a:r>
          </a:p>
          <a:p>
            <a:endParaRPr lang="en-US" dirty="0"/>
          </a:p>
          <a:p>
            <a:r>
              <a:rPr lang="en-US" dirty="0"/>
              <a:t>C.T. Metcalfe: ‘… the great value attaching to these records lies in the fact that they are </a:t>
            </a:r>
            <a:r>
              <a:rPr lang="en-US" b="1" dirty="0"/>
              <a:t>from purely native sources</a:t>
            </a:r>
            <a:r>
              <a:rPr lang="en-US" dirty="0"/>
              <a:t>, and are, so far as I know, the first trustworthy contribution, from the native side, to the history of </a:t>
            </a:r>
            <a:r>
              <a:rPr lang="en-US" b="1" dirty="0"/>
              <a:t>the Indian Mutiny</a:t>
            </a:r>
            <a:r>
              <a:rPr lang="en-US" dirty="0"/>
              <a:t>.’</a:t>
            </a:r>
          </a:p>
          <a:p>
            <a:endParaRPr lang="en-US" dirty="0"/>
          </a:p>
          <a:p>
            <a:r>
              <a:rPr lang="en-US" dirty="0"/>
              <a:t>So: an account of the uprising ‘from purely native sources’? Or written in the gaze of colonial power?</a:t>
            </a:r>
          </a:p>
        </p:txBody>
      </p:sp>
      <p:sp>
        <p:nvSpPr>
          <p:cNvPr id="7" name="Oval 6">
            <a:extLst>
              <a:ext uri="{FF2B5EF4-FFF2-40B4-BE49-F238E27FC236}">
                <a16:creationId xmlns:a16="http://schemas.microsoft.com/office/drawing/2014/main" id="{B2D639F7-A240-3A4E-AB5D-EF286EC1E673}"/>
              </a:ext>
            </a:extLst>
          </p:cNvPr>
          <p:cNvSpPr/>
          <p:nvPr/>
        </p:nvSpPr>
        <p:spPr>
          <a:xfrm rot="21216505">
            <a:off x="6289040" y="5405120"/>
            <a:ext cx="1574800" cy="406400"/>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76081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Our concern in this unit</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640552"/>
            <a:ext cx="8229600" cy="4524315"/>
          </a:xfrm>
          <a:prstGeom prst="rect">
            <a:avLst/>
          </a:prstGeom>
          <a:noFill/>
        </p:spPr>
        <p:txBody>
          <a:bodyPr wrap="square" rtlCol="0">
            <a:spAutoFit/>
          </a:bodyPr>
          <a:lstStyle/>
          <a:p>
            <a:r>
              <a:rPr lang="en-US" sz="2400" dirty="0"/>
              <a:t>The governing question for ‘Writing History’: where does history as a meaningful account of the past come from?</a:t>
            </a:r>
          </a:p>
          <a:p>
            <a:endParaRPr lang="en-US" sz="2400" dirty="0"/>
          </a:p>
          <a:p>
            <a:pPr marL="457200" indent="-457200">
              <a:buAutoNum type="arabicPeriod"/>
            </a:pPr>
            <a:r>
              <a:rPr lang="en-US" sz="2400" dirty="0"/>
              <a:t>The operation of power in the production of historical knowledge (by both British and Indian writers)</a:t>
            </a:r>
          </a:p>
          <a:p>
            <a:pPr marL="457200" indent="-457200">
              <a:buAutoNum type="arabicPeriod"/>
            </a:pPr>
            <a:endParaRPr lang="en-US" sz="2400" dirty="0"/>
          </a:p>
          <a:p>
            <a:pPr marL="457200" indent="-457200">
              <a:buAutoNum type="arabicPeriod"/>
            </a:pPr>
            <a:r>
              <a:rPr lang="en-US" sz="2400" dirty="0"/>
              <a:t>What constitutes an historical ‘event’, and is there a common historical ‘reality’ underlying textual representations of the uprising?</a:t>
            </a:r>
          </a:p>
          <a:p>
            <a:pPr marL="457200" indent="-457200">
              <a:buAutoNum type="arabicPeriod"/>
            </a:pPr>
            <a:endParaRPr lang="en-US" sz="2400" dirty="0"/>
          </a:p>
          <a:p>
            <a:pPr marL="457200" indent="-457200">
              <a:buAutoNum type="arabicPeriod"/>
            </a:pPr>
            <a:r>
              <a:rPr lang="en-US" sz="2400" dirty="0"/>
              <a:t>How do we read sources without assuming that their primary function is to represent ‘what happened’?</a:t>
            </a:r>
          </a:p>
        </p:txBody>
      </p:sp>
    </p:spTree>
    <p:extLst>
      <p:ext uri="{BB962C8B-B14F-4D97-AF65-F5344CB8AC3E}">
        <p14:creationId xmlns:p14="http://schemas.microsoft.com/office/powerpoint/2010/main" val="14777604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8229600" cy="3416320"/>
          </a:xfrm>
          <a:prstGeom prst="rect">
            <a:avLst/>
          </a:prstGeom>
          <a:noFill/>
        </p:spPr>
        <p:txBody>
          <a:bodyPr wrap="square" rtlCol="0">
            <a:spAutoFit/>
          </a:bodyPr>
          <a:lstStyle/>
          <a:p>
            <a:pPr marL="457200" indent="-457200">
              <a:buAutoNum type="arabicPeriod"/>
            </a:pPr>
            <a:r>
              <a:rPr lang="en-US" sz="2400" dirty="0"/>
              <a:t>Background: the British in India, 1608-1856</a:t>
            </a:r>
          </a:p>
          <a:p>
            <a:pPr marL="457200" indent="-457200">
              <a:buAutoNum type="arabicPeriod"/>
            </a:pPr>
            <a:endParaRPr lang="en-US" sz="2400" dirty="0"/>
          </a:p>
          <a:p>
            <a:pPr marL="457200" indent="-457200">
              <a:buAutoNum type="arabicPeriod"/>
            </a:pPr>
            <a:r>
              <a:rPr lang="en-US" sz="2400" dirty="0"/>
              <a:t>Knowledge and power in colonial India</a:t>
            </a:r>
          </a:p>
          <a:p>
            <a:pPr marL="457200" indent="-457200">
              <a:buAutoNum type="arabicPeriod"/>
            </a:pPr>
            <a:endParaRPr lang="en-US" sz="2400" dirty="0"/>
          </a:p>
          <a:p>
            <a:pPr marL="457200" indent="-457200">
              <a:buAutoNum type="arabicPeriod"/>
            </a:pPr>
            <a:r>
              <a:rPr lang="en-US" sz="2400" dirty="0"/>
              <a:t>The uprising, 1857-8</a:t>
            </a:r>
          </a:p>
          <a:p>
            <a:pPr marL="457200" indent="-457200">
              <a:buAutoNum type="arabicPeriod"/>
            </a:pPr>
            <a:endParaRPr lang="en-US" sz="2400" dirty="0"/>
          </a:p>
          <a:p>
            <a:pPr marL="457200" indent="-457200">
              <a:buAutoNum type="arabicPeriod"/>
            </a:pPr>
            <a:r>
              <a:rPr lang="en-US" sz="2400" dirty="0"/>
              <a:t>The uprising as text(s)</a:t>
            </a:r>
          </a:p>
          <a:p>
            <a:pPr marL="457200" indent="-457200">
              <a:buAutoNum type="arabicPeriod"/>
            </a:pPr>
            <a:endParaRPr lang="en-US" sz="2400" dirty="0"/>
          </a:p>
          <a:p>
            <a:pPr marL="457200" indent="-457200">
              <a:buAutoNum type="arabicPeriod"/>
            </a:pPr>
            <a:r>
              <a:rPr lang="en-US" sz="2400" dirty="0"/>
              <a:t>Eyewitness: three readings</a:t>
            </a:r>
          </a:p>
        </p:txBody>
      </p:sp>
    </p:spTree>
    <p:extLst>
      <p:ext uri="{BB962C8B-B14F-4D97-AF65-F5344CB8AC3E}">
        <p14:creationId xmlns:p14="http://schemas.microsoft.com/office/powerpoint/2010/main" val="1460293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Today’s lecture</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975832"/>
            <a:ext cx="8229600" cy="3416320"/>
          </a:xfrm>
          <a:prstGeom prst="rect">
            <a:avLst/>
          </a:prstGeom>
          <a:noFill/>
        </p:spPr>
        <p:txBody>
          <a:bodyPr wrap="square" rtlCol="0">
            <a:spAutoFit/>
          </a:bodyPr>
          <a:lstStyle/>
          <a:p>
            <a:pPr marL="457200" indent="-457200">
              <a:buAutoNum type="arabicPeriod"/>
            </a:pPr>
            <a:r>
              <a:rPr lang="en-US" sz="2400" dirty="0"/>
              <a:t>Background: the British in India, 1608-1856</a:t>
            </a:r>
          </a:p>
          <a:p>
            <a:pPr marL="457200" indent="-457200">
              <a:buAutoNum type="arabicPeriod"/>
            </a:pPr>
            <a:endParaRPr lang="en-US" sz="2400" dirty="0"/>
          </a:p>
          <a:p>
            <a:pPr marL="457200" indent="-457200">
              <a:buAutoNum type="arabicPeriod"/>
            </a:pPr>
            <a:r>
              <a:rPr lang="en-US" sz="2400" dirty="0">
                <a:solidFill>
                  <a:schemeClr val="bg1">
                    <a:lumMod val="50000"/>
                  </a:schemeClr>
                </a:solidFill>
              </a:rPr>
              <a:t>Knowledge and power in colonial India</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1857-8</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The uprising as text(s)</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Eyewitness: three readings</a:t>
            </a:r>
          </a:p>
        </p:txBody>
      </p:sp>
    </p:spTree>
    <p:extLst>
      <p:ext uri="{BB962C8B-B14F-4D97-AF65-F5344CB8AC3E}">
        <p14:creationId xmlns:p14="http://schemas.microsoft.com/office/powerpoint/2010/main" val="253232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The East India Company</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721832"/>
            <a:ext cx="4953000" cy="4401205"/>
          </a:xfrm>
          <a:prstGeom prst="rect">
            <a:avLst/>
          </a:prstGeom>
          <a:noFill/>
        </p:spPr>
        <p:txBody>
          <a:bodyPr wrap="square" rtlCol="0">
            <a:spAutoFit/>
          </a:bodyPr>
          <a:lstStyle/>
          <a:p>
            <a:r>
              <a:rPr lang="en-US" sz="2000" dirty="0"/>
              <a:t>East India Company formed by Royal Charter 31 Dec. 1600, with monopoly of English trade with Asia</a:t>
            </a:r>
          </a:p>
          <a:p>
            <a:endParaRPr lang="en-US" sz="2000" dirty="0"/>
          </a:p>
          <a:p>
            <a:r>
              <a:rPr lang="en-US" sz="2000" dirty="0"/>
              <a:t>Lands in India 1608, sets up first ‘factory’ (trading post) at Surat in Gujarat, by permission of the Mughal Emperor</a:t>
            </a:r>
          </a:p>
          <a:p>
            <a:endParaRPr lang="en-US" sz="2000" dirty="0"/>
          </a:p>
          <a:p>
            <a:r>
              <a:rPr lang="en-US" sz="2000" dirty="0"/>
              <a:t>Company remains dependent on goodwill of the emperor throughout C17 and (at least nominally) C18</a:t>
            </a:r>
          </a:p>
          <a:p>
            <a:endParaRPr lang="en-US" sz="2000" dirty="0"/>
          </a:p>
          <a:p>
            <a:r>
              <a:rPr lang="en-US" sz="2000" dirty="0"/>
              <a:t>Principal English trading post the Fort St. George, Madras from 1639</a:t>
            </a:r>
          </a:p>
        </p:txBody>
      </p:sp>
      <p:pic>
        <p:nvPicPr>
          <p:cNvPr id="7" name="Picture 2" descr="Sir James Lancaster (1554/1555â1618)">
            <a:extLst>
              <a:ext uri="{FF2B5EF4-FFF2-40B4-BE49-F238E27FC236}">
                <a16:creationId xmlns:a16="http://schemas.microsoft.com/office/drawing/2014/main" id="{C9AF628F-68A4-E44E-AF6B-63B0BBC4B8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9905" y="1815783"/>
            <a:ext cx="3167895" cy="402272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597DB2F-8825-F444-B072-E8334BEDD445}"/>
              </a:ext>
            </a:extLst>
          </p:cNvPr>
          <p:cNvSpPr txBox="1"/>
          <p:nvPr/>
        </p:nvSpPr>
        <p:spPr>
          <a:xfrm>
            <a:off x="5491076" y="5914120"/>
            <a:ext cx="3693564" cy="523220"/>
          </a:xfrm>
          <a:prstGeom prst="rect">
            <a:avLst/>
          </a:prstGeom>
          <a:noFill/>
        </p:spPr>
        <p:txBody>
          <a:bodyPr wrap="square" rtlCol="0">
            <a:spAutoFit/>
          </a:bodyPr>
          <a:lstStyle/>
          <a:p>
            <a:pPr algn="r"/>
            <a:r>
              <a:rPr lang="en-US" sz="1400" dirty="0"/>
              <a:t>Sir James Lancaster </a:t>
            </a:r>
            <a:r>
              <a:rPr lang="en-US" sz="1400" i="1" dirty="0"/>
              <a:t>(c</a:t>
            </a:r>
            <a:r>
              <a:rPr lang="en-US" sz="1400" dirty="0"/>
              <a:t>.1554-1618)</a:t>
            </a:r>
            <a:r>
              <a:rPr lang="en-US" sz="1400" i="1" dirty="0"/>
              <a:t>,</a:t>
            </a:r>
            <a:r>
              <a:rPr lang="en-US" sz="1400" dirty="0"/>
              <a:t> commander of the first English ship to reach the ‘East Indies’</a:t>
            </a:r>
          </a:p>
        </p:txBody>
      </p:sp>
    </p:spTree>
    <p:extLst>
      <p:ext uri="{BB962C8B-B14F-4D97-AF65-F5344CB8AC3E}">
        <p14:creationId xmlns:p14="http://schemas.microsoft.com/office/powerpoint/2010/main" val="3757140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Origins of British power in south Asia</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200" y="1620232"/>
            <a:ext cx="4038600" cy="4401205"/>
          </a:xfrm>
          <a:prstGeom prst="rect">
            <a:avLst/>
          </a:prstGeom>
          <a:noFill/>
        </p:spPr>
        <p:txBody>
          <a:bodyPr wrap="square" rtlCol="0">
            <a:spAutoFit/>
          </a:bodyPr>
          <a:lstStyle/>
          <a:p>
            <a:r>
              <a:rPr lang="en-GB" sz="2000" dirty="0"/>
              <a:t>Anglo-French conflict in India as extension of the War of Austrian Succession (1740-8)</a:t>
            </a:r>
          </a:p>
          <a:p>
            <a:endParaRPr lang="en-GB" sz="2000" dirty="0"/>
          </a:p>
          <a:p>
            <a:r>
              <a:rPr lang="en-GB" sz="2000" dirty="0"/>
              <a:t>India also a theatre of the global Seven Years War (1756-63)</a:t>
            </a:r>
          </a:p>
          <a:p>
            <a:endParaRPr lang="en-GB" sz="2000" dirty="0"/>
          </a:p>
          <a:p>
            <a:r>
              <a:rPr lang="en-GB" sz="2000" dirty="0"/>
              <a:t>1756: Nawab of Bengal expels East India Company from its most economically valuable province</a:t>
            </a:r>
          </a:p>
          <a:p>
            <a:endParaRPr lang="en-GB" sz="2000" dirty="0"/>
          </a:p>
          <a:p>
            <a:r>
              <a:rPr lang="en-GB" sz="2000" dirty="0"/>
              <a:t>1757: Battle of Plassey - British forces under Robert Clive defeat Nawab of Bengal</a:t>
            </a:r>
          </a:p>
        </p:txBody>
      </p:sp>
      <p:sp>
        <p:nvSpPr>
          <p:cNvPr id="8" name="TextBox 7">
            <a:extLst>
              <a:ext uri="{FF2B5EF4-FFF2-40B4-BE49-F238E27FC236}">
                <a16:creationId xmlns:a16="http://schemas.microsoft.com/office/drawing/2014/main" id="{9597DB2F-8825-F444-B072-E8334BEDD445}"/>
              </a:ext>
            </a:extLst>
          </p:cNvPr>
          <p:cNvSpPr txBox="1"/>
          <p:nvPr/>
        </p:nvSpPr>
        <p:spPr>
          <a:xfrm>
            <a:off x="5992725" y="5738216"/>
            <a:ext cx="3693564" cy="738664"/>
          </a:xfrm>
          <a:prstGeom prst="rect">
            <a:avLst/>
          </a:prstGeom>
          <a:noFill/>
        </p:spPr>
        <p:txBody>
          <a:bodyPr wrap="square" rtlCol="0">
            <a:spAutoFit/>
          </a:bodyPr>
          <a:lstStyle/>
          <a:p>
            <a:pPr algn="r"/>
            <a:r>
              <a:rPr lang="en-US" sz="1400" dirty="0"/>
              <a:t>Robert Clive and Mir Jaffar (Bengali commander, supported the British at Plassey) after the Battle of Plassey (painting by Francis Hayman)</a:t>
            </a:r>
          </a:p>
        </p:txBody>
      </p:sp>
      <p:pic>
        <p:nvPicPr>
          <p:cNvPr id="2" name="Picture 1">
            <a:extLst>
              <a:ext uri="{FF2B5EF4-FFF2-40B4-BE49-F238E27FC236}">
                <a16:creationId xmlns:a16="http://schemas.microsoft.com/office/drawing/2014/main" id="{7272217A-95D5-7646-9793-36145E9F9301}"/>
              </a:ext>
            </a:extLst>
          </p:cNvPr>
          <p:cNvPicPr>
            <a:picLocks noChangeAspect="1"/>
          </p:cNvPicPr>
          <p:nvPr/>
        </p:nvPicPr>
        <p:blipFill>
          <a:blip r:embed="rId2"/>
          <a:stretch>
            <a:fillRect/>
          </a:stretch>
        </p:blipFill>
        <p:spPr>
          <a:xfrm>
            <a:off x="4653364" y="1715157"/>
            <a:ext cx="5032925" cy="3921760"/>
          </a:xfrm>
          <a:prstGeom prst="rect">
            <a:avLst/>
          </a:prstGeom>
        </p:spPr>
      </p:pic>
    </p:spTree>
    <p:extLst>
      <p:ext uri="{BB962C8B-B14F-4D97-AF65-F5344CB8AC3E}">
        <p14:creationId xmlns:p14="http://schemas.microsoft.com/office/powerpoint/2010/main" val="23846966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C78B7BF-9F4A-0F46-9DBB-8FFF4D38837B}"/>
              </a:ext>
            </a:extLst>
          </p:cNvPr>
          <p:cNvSpPr>
            <a:spLocks noGrp="1"/>
          </p:cNvSpPr>
          <p:nvPr>
            <p:ph type="title"/>
          </p:nvPr>
        </p:nvSpPr>
        <p:spPr>
          <a:xfrm>
            <a:off x="838200" y="274639"/>
            <a:ext cx="8229600" cy="1143001"/>
          </a:xfrm>
        </p:spPr>
        <p:txBody>
          <a:bodyPr>
            <a:noAutofit/>
          </a:bodyPr>
          <a:lstStyle/>
          <a:p>
            <a:pPr algn="l"/>
            <a:r>
              <a:rPr lang="en-GB" sz="3200" dirty="0"/>
              <a:t>Development of British imperialism, 1757-1818</a:t>
            </a:r>
          </a:p>
        </p:txBody>
      </p:sp>
      <p:cxnSp>
        <p:nvCxnSpPr>
          <p:cNvPr id="5" name="Straight Connector 4">
            <a:extLst>
              <a:ext uri="{FF2B5EF4-FFF2-40B4-BE49-F238E27FC236}">
                <a16:creationId xmlns:a16="http://schemas.microsoft.com/office/drawing/2014/main" id="{6DE76E85-D881-6F4B-AFDD-715922A46DA5}"/>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35BC772-A109-2642-8048-D58E412C7A84}"/>
              </a:ext>
            </a:extLst>
          </p:cNvPr>
          <p:cNvSpPr txBox="1"/>
          <p:nvPr/>
        </p:nvSpPr>
        <p:spPr>
          <a:xfrm>
            <a:off x="838199" y="1467832"/>
            <a:ext cx="4534765" cy="4801314"/>
          </a:xfrm>
          <a:prstGeom prst="rect">
            <a:avLst/>
          </a:prstGeom>
          <a:noFill/>
        </p:spPr>
        <p:txBody>
          <a:bodyPr wrap="square" rtlCol="0">
            <a:spAutoFit/>
          </a:bodyPr>
          <a:lstStyle/>
          <a:p>
            <a:r>
              <a:rPr lang="en-GB" dirty="0"/>
              <a:t>1765 – East India Company granted power to collect revenues in Bengal</a:t>
            </a:r>
          </a:p>
          <a:p>
            <a:endParaRPr lang="en-GB" dirty="0"/>
          </a:p>
          <a:p>
            <a:r>
              <a:rPr lang="en-GB" dirty="0"/>
              <a:t>Maratha States remain predominant territorial power in India during second half of C18 – but East India Company extends its power through ‘subsidiary alliances’ with local Indian rulers</a:t>
            </a:r>
          </a:p>
          <a:p>
            <a:endParaRPr lang="en-GB" dirty="0"/>
          </a:p>
          <a:p>
            <a:r>
              <a:rPr lang="en-GB" dirty="0"/>
              <a:t>Governor-</a:t>
            </a:r>
            <a:r>
              <a:rPr lang="en-GB" dirty="0" err="1"/>
              <a:t>Generalship</a:t>
            </a:r>
            <a:r>
              <a:rPr lang="en-GB" dirty="0"/>
              <a:t> of Richard Wellesley (1798-1805) marks new phase in British imperialism, based on powerful state; British racial superiority; and the right to conquest</a:t>
            </a:r>
          </a:p>
          <a:p>
            <a:endParaRPr lang="en-GB" dirty="0"/>
          </a:p>
          <a:p>
            <a:r>
              <a:rPr lang="en-GB" dirty="0"/>
              <a:t>1818 – British victory in Third Anglo-Maratha War establishes Britain as leading territorial power in India –  although the Company still technically a vassal of the Mughal Emperor</a:t>
            </a:r>
          </a:p>
        </p:txBody>
      </p:sp>
      <p:sp>
        <p:nvSpPr>
          <p:cNvPr id="8" name="TextBox 7">
            <a:extLst>
              <a:ext uri="{FF2B5EF4-FFF2-40B4-BE49-F238E27FC236}">
                <a16:creationId xmlns:a16="http://schemas.microsoft.com/office/drawing/2014/main" id="{9597DB2F-8825-F444-B072-E8334BEDD445}"/>
              </a:ext>
            </a:extLst>
          </p:cNvPr>
          <p:cNvSpPr txBox="1"/>
          <p:nvPr/>
        </p:nvSpPr>
        <p:spPr>
          <a:xfrm>
            <a:off x="5372965" y="6002376"/>
            <a:ext cx="3693564" cy="523220"/>
          </a:xfrm>
          <a:prstGeom prst="rect">
            <a:avLst/>
          </a:prstGeom>
          <a:noFill/>
        </p:spPr>
        <p:txBody>
          <a:bodyPr wrap="square" rtlCol="0">
            <a:spAutoFit/>
          </a:bodyPr>
          <a:lstStyle/>
          <a:p>
            <a:pPr algn="r"/>
            <a:r>
              <a:rPr lang="en-US" sz="1400" dirty="0"/>
              <a:t>Richard Wellesley</a:t>
            </a:r>
          </a:p>
          <a:p>
            <a:pPr algn="r"/>
            <a:r>
              <a:rPr lang="en-US" sz="1400" dirty="0"/>
              <a:t>Governor-General of Bengal, 1798-1805</a:t>
            </a:r>
          </a:p>
        </p:txBody>
      </p:sp>
      <p:pic>
        <p:nvPicPr>
          <p:cNvPr id="7" name="Picture 6">
            <a:extLst>
              <a:ext uri="{FF2B5EF4-FFF2-40B4-BE49-F238E27FC236}">
                <a16:creationId xmlns:a16="http://schemas.microsoft.com/office/drawing/2014/main" id="{92976B31-42CA-DC48-A27D-B0C24A36BA37}"/>
              </a:ext>
            </a:extLst>
          </p:cNvPr>
          <p:cNvPicPr>
            <a:picLocks noChangeAspect="1"/>
          </p:cNvPicPr>
          <p:nvPr/>
        </p:nvPicPr>
        <p:blipFill>
          <a:blip r:embed="rId2"/>
          <a:stretch>
            <a:fillRect/>
          </a:stretch>
        </p:blipFill>
        <p:spPr>
          <a:xfrm>
            <a:off x="5704671" y="1585261"/>
            <a:ext cx="3277835" cy="4315816"/>
          </a:xfrm>
          <a:prstGeom prst="rect">
            <a:avLst/>
          </a:prstGeom>
        </p:spPr>
      </p:pic>
    </p:spTree>
    <p:extLst>
      <p:ext uri="{BB962C8B-B14F-4D97-AF65-F5344CB8AC3E}">
        <p14:creationId xmlns:p14="http://schemas.microsoft.com/office/powerpoint/2010/main" val="191577271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1274</TotalTime>
  <Words>2776</Words>
  <Application>Microsoft Macintosh PowerPoint</Application>
  <PresentationFormat>A4 Paper (210x297 mm)</PresentationFormat>
  <Paragraphs>258</Paragraphs>
  <Slides>32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32</vt:i4>
      </vt:variant>
    </vt:vector>
  </HeadingPairs>
  <TitlesOfParts>
    <vt:vector size="37" baseType="lpstr">
      <vt:lpstr>Arial</vt:lpstr>
      <vt:lpstr>Calibri</vt:lpstr>
      <vt:lpstr>Calibri Light</vt:lpstr>
      <vt:lpstr>Wingdings</vt:lpstr>
      <vt:lpstr>Office Theme</vt:lpstr>
      <vt:lpstr>PowerPoint Presentation</vt:lpstr>
      <vt:lpstr>Two senses of ‘history’</vt:lpstr>
      <vt:lpstr>Problems of the ‘events’ of 1857-8 in India</vt:lpstr>
      <vt:lpstr>Our concern in this unit</vt:lpstr>
      <vt:lpstr>Today’s lecture</vt:lpstr>
      <vt:lpstr>Today’s lecture</vt:lpstr>
      <vt:lpstr>The East India Company</vt:lpstr>
      <vt:lpstr>Origins of British power in south Asia</vt:lpstr>
      <vt:lpstr>Development of British imperialism, 1757-1818</vt:lpstr>
      <vt:lpstr>Development of British imperialism, 1818-1856</vt:lpstr>
      <vt:lpstr>Today’s lecture</vt:lpstr>
      <vt:lpstr>Narratives of Indian decline</vt:lpstr>
      <vt:lpstr>Knowledge/ power in British imperialism in India</vt:lpstr>
      <vt:lpstr>Today’s lecture</vt:lpstr>
      <vt:lpstr>India in 1857-8: a bare narrative</vt:lpstr>
      <vt:lpstr>India in 1857-8: a bare narrative</vt:lpstr>
      <vt:lpstr>Kanpur, June-July 1857</vt:lpstr>
      <vt:lpstr>Kanpur, June-July 1857</vt:lpstr>
      <vt:lpstr>Kanpur, June-July 1857</vt:lpstr>
      <vt:lpstr>Siege of Lucknow, May – November 1857</vt:lpstr>
      <vt:lpstr>British counter-insurgency</vt:lpstr>
      <vt:lpstr>The end of the uprising &amp; of the East India Company</vt:lpstr>
      <vt:lpstr>Today’s lecture</vt:lpstr>
      <vt:lpstr>Naming and narrative</vt:lpstr>
      <vt:lpstr>Early British narratives of the ‘mutiny’ [sic]</vt:lpstr>
      <vt:lpstr>Today’s lecture</vt:lpstr>
      <vt:lpstr>William Howard Russell</vt:lpstr>
      <vt:lpstr>Russell’s dispatches (for reading this week)</vt:lpstr>
      <vt:lpstr>Sir Syed Ahmad Khan</vt:lpstr>
      <vt:lpstr>The Narrative of Mainodin</vt:lpstr>
      <vt:lpstr>The Narrative of Mainodin</vt:lpstr>
      <vt:lpstr>The Narrative of Mainodin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77</cp:revision>
  <dcterms:created xsi:type="dcterms:W3CDTF">2019-11-11T20:06:21Z</dcterms:created>
  <dcterms:modified xsi:type="dcterms:W3CDTF">2019-11-12T17:21:05Z</dcterms:modified>
</cp:coreProperties>
</file>