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83" r:id="rId2"/>
    <p:sldId id="256" r:id="rId3"/>
    <p:sldId id="277" r:id="rId4"/>
    <p:sldId id="268" r:id="rId5"/>
    <p:sldId id="270" r:id="rId6"/>
    <p:sldId id="269" r:id="rId7"/>
    <p:sldId id="278" r:id="rId8"/>
    <p:sldId id="271" r:id="rId9"/>
    <p:sldId id="281" r:id="rId10"/>
    <p:sldId id="279" r:id="rId11"/>
    <p:sldId id="259" r:id="rId12"/>
    <p:sldId id="265" r:id="rId13"/>
    <p:sldId id="263" r:id="rId14"/>
    <p:sldId id="264" r:id="rId15"/>
    <p:sldId id="260" r:id="rId16"/>
    <p:sldId id="262" r:id="rId17"/>
    <p:sldId id="272" r:id="rId18"/>
    <p:sldId id="258" r:id="rId19"/>
    <p:sldId id="257" r:id="rId20"/>
    <p:sldId id="266" r:id="rId21"/>
    <p:sldId id="273" r:id="rId22"/>
    <p:sldId id="275" r:id="rId23"/>
    <p:sldId id="261" r:id="rId24"/>
    <p:sldId id="282" r:id="rId25"/>
    <p:sldId id="284" r:id="rId26"/>
    <p:sldId id="276"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77"/>
    <p:restoredTop sz="94721"/>
  </p:normalViewPr>
  <p:slideViewPr>
    <p:cSldViewPr snapToGrid="0" snapToObjects="1">
      <p:cViewPr varScale="1">
        <p:scale>
          <a:sx n="108" d="100"/>
          <a:sy n="108" d="100"/>
        </p:scale>
        <p:origin x="2112"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C5A5C6-0F82-AD42-B30D-52C317E81CCC}" type="datetimeFigureOut">
              <a:rPr lang="en-US" smtClean="0"/>
              <a:t>2/4/18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8C71EE-DD23-CC4A-A11E-D67AEB5A95C9}" type="slidenum">
              <a:rPr lang="en-US" smtClean="0"/>
              <a:t>‹#›</a:t>
            </a:fld>
            <a:endParaRPr lang="en-US"/>
          </a:p>
        </p:txBody>
      </p:sp>
    </p:spTree>
    <p:extLst>
      <p:ext uri="{BB962C8B-B14F-4D97-AF65-F5344CB8AC3E}">
        <p14:creationId xmlns:p14="http://schemas.microsoft.com/office/powerpoint/2010/main" val="55358477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8C71EE-DD23-CC4A-A11E-D67AEB5A95C9}" type="slidenum">
              <a:rPr lang="en-US" smtClean="0"/>
              <a:t>23</a:t>
            </a:fld>
            <a:endParaRPr lang="en-US"/>
          </a:p>
        </p:txBody>
      </p:sp>
    </p:spTree>
    <p:extLst>
      <p:ext uri="{BB962C8B-B14F-4D97-AF65-F5344CB8AC3E}">
        <p14:creationId xmlns:p14="http://schemas.microsoft.com/office/powerpoint/2010/main" val="1282794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t>2/4/18</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2DF66AD8-BC4A-4004-9882-414398D930CA}" type="datetimeFigureOut">
              <a:rPr lang="en-US" smtClean="0"/>
              <a:t>2/4/18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t>2/4/18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GB"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GB"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t>2/4/18</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GB"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GB"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GB"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t>2/4/18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t>2/4/18</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jpg"/><Relationship Id="rId5"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634170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3122" y="232405"/>
            <a:ext cx="8670878" cy="7232751"/>
          </a:xfrm>
          <a:prstGeom prst="rect">
            <a:avLst/>
          </a:prstGeom>
          <a:noFill/>
        </p:spPr>
        <p:txBody>
          <a:bodyPr wrap="square" rtlCol="0">
            <a:spAutoFit/>
          </a:bodyPr>
          <a:lstStyle/>
          <a:p>
            <a:r>
              <a:rPr lang="en-US" sz="1600" u="sng" dirty="0"/>
              <a:t>A play of binaries</a:t>
            </a:r>
            <a:r>
              <a:rPr lang="en-US" sz="1600" u="sng" dirty="0" smtClean="0"/>
              <a:t>: (monstrous doubles?)</a:t>
            </a:r>
            <a:r>
              <a:rPr lang="en-US" sz="1600" dirty="0"/>
              <a:t>	</a:t>
            </a:r>
            <a:r>
              <a:rPr lang="en-US" sz="1600" u="sng" dirty="0" smtClean="0"/>
              <a:t>And </a:t>
            </a:r>
            <a:r>
              <a:rPr lang="en-US" sz="1600" u="sng" dirty="0" err="1"/>
              <a:t>oxymorons</a:t>
            </a:r>
            <a:r>
              <a:rPr lang="en-US" sz="1600" u="sng" dirty="0"/>
              <a:t>:</a:t>
            </a:r>
          </a:p>
          <a:p>
            <a:r>
              <a:rPr lang="en-US" sz="1600" dirty="0"/>
              <a:t>black/white			</a:t>
            </a:r>
            <a:r>
              <a:rPr lang="en-US" sz="1600" dirty="0" smtClean="0"/>
              <a:t>fair warrior</a:t>
            </a:r>
            <a:endParaRPr lang="en-US" sz="1600" dirty="0"/>
          </a:p>
          <a:p>
            <a:r>
              <a:rPr lang="en-US" sz="1600" dirty="0"/>
              <a:t>angel/</a:t>
            </a:r>
            <a:r>
              <a:rPr lang="en-US" sz="1600" dirty="0" smtClean="0"/>
              <a:t>devil				fair devil			</a:t>
            </a:r>
          </a:p>
          <a:p>
            <a:r>
              <a:rPr lang="en-US" sz="1600" dirty="0" smtClean="0"/>
              <a:t>Venetian/stranger</a:t>
            </a:r>
            <a:r>
              <a:rPr lang="en-US" sz="1600" dirty="0"/>
              <a:t>			</a:t>
            </a:r>
            <a:r>
              <a:rPr lang="en-US" sz="1600" dirty="0" smtClean="0"/>
              <a:t>civil </a:t>
            </a:r>
            <a:r>
              <a:rPr lang="en-US" sz="1600" dirty="0"/>
              <a:t>monster</a:t>
            </a:r>
          </a:p>
          <a:p>
            <a:r>
              <a:rPr lang="en-US" sz="1600" dirty="0"/>
              <a:t>helmet/skillet			divinity of hell	</a:t>
            </a:r>
          </a:p>
          <a:p>
            <a:r>
              <a:rPr lang="en-US" sz="1600" dirty="0"/>
              <a:t>house/</a:t>
            </a:r>
            <a:r>
              <a:rPr lang="en-US" sz="1600" dirty="0" err="1"/>
              <a:t>unhoused</a:t>
            </a:r>
            <a:r>
              <a:rPr lang="en-US" sz="1600" dirty="0"/>
              <a:t>			</a:t>
            </a:r>
            <a:r>
              <a:rPr lang="en-US" sz="1600" dirty="0" err="1"/>
              <a:t>honourable</a:t>
            </a:r>
            <a:r>
              <a:rPr lang="en-US" sz="1600" dirty="0"/>
              <a:t> </a:t>
            </a:r>
            <a:r>
              <a:rPr lang="en-US" sz="1600" dirty="0" smtClean="0"/>
              <a:t>murderer</a:t>
            </a:r>
            <a:r>
              <a:rPr lang="en-US" sz="1600" dirty="0"/>
              <a:t>	</a:t>
            </a:r>
          </a:p>
          <a:p>
            <a:r>
              <a:rPr lang="en-US" sz="1600" dirty="0"/>
              <a:t>city/citadel			</a:t>
            </a:r>
            <a:r>
              <a:rPr lang="en-US" sz="1600" dirty="0" smtClean="0"/>
              <a:t>	honest </a:t>
            </a:r>
            <a:r>
              <a:rPr lang="en-US" sz="1600" dirty="0" err="1"/>
              <a:t>Iago</a:t>
            </a:r>
            <a:endParaRPr lang="en-US" sz="1600" dirty="0"/>
          </a:p>
          <a:p>
            <a:r>
              <a:rPr lang="en-US" sz="1600" dirty="0"/>
              <a:t>courtesy/lechery			</a:t>
            </a:r>
            <a:endParaRPr lang="en-US" sz="1600" dirty="0" smtClean="0"/>
          </a:p>
          <a:p>
            <a:r>
              <a:rPr lang="en-US" sz="1600" dirty="0"/>
              <a:t>d</a:t>
            </a:r>
            <a:r>
              <a:rPr lang="en-US" sz="1600" dirty="0" smtClean="0"/>
              <a:t>aughter/wife			</a:t>
            </a:r>
            <a:r>
              <a:rPr lang="en-US" sz="1600" u="sng" dirty="0" smtClean="0"/>
              <a:t>And </a:t>
            </a:r>
            <a:r>
              <a:rPr lang="en-US" sz="1600" u="sng" dirty="0"/>
              <a:t>paradoxes:</a:t>
            </a:r>
          </a:p>
          <a:p>
            <a:r>
              <a:rPr lang="en-US" sz="1600" dirty="0"/>
              <a:t>officer/spinster			‘I am not what I </a:t>
            </a:r>
            <a:r>
              <a:rPr lang="en-US" sz="1600" dirty="0" smtClean="0"/>
              <a:t>am.</a:t>
            </a:r>
          </a:p>
          <a:p>
            <a:r>
              <a:rPr lang="en-US" sz="1600" dirty="0" smtClean="0"/>
              <a:t>Venice</a:t>
            </a:r>
            <a:r>
              <a:rPr lang="en-US" sz="1600" dirty="0"/>
              <a:t>/deserts idle			‘Nobody. I myself.’</a:t>
            </a:r>
          </a:p>
          <a:p>
            <a:r>
              <a:rPr lang="en-US" sz="1600" dirty="0"/>
              <a:t>cannibal/housewife			‘What you know you know.’</a:t>
            </a:r>
          </a:p>
          <a:p>
            <a:r>
              <a:rPr lang="en-US" sz="1600" dirty="0"/>
              <a:t>obedience/revolt			‘One that loved not wisely but too well.’</a:t>
            </a:r>
          </a:p>
          <a:p>
            <a:r>
              <a:rPr lang="en-US" sz="1600" dirty="0"/>
              <a:t>Christian/heathen			</a:t>
            </a:r>
            <a:endParaRPr lang="en-US" sz="1600" dirty="0" smtClean="0"/>
          </a:p>
          <a:p>
            <a:r>
              <a:rPr lang="en-US" sz="1600" dirty="0"/>
              <a:t>r</a:t>
            </a:r>
            <a:r>
              <a:rPr lang="en-US" sz="1600" dirty="0" smtClean="0"/>
              <a:t>eason/sensuality</a:t>
            </a:r>
            <a:r>
              <a:rPr lang="en-US" sz="1600" dirty="0"/>
              <a:t>	</a:t>
            </a:r>
            <a:r>
              <a:rPr lang="en-US" sz="1600" dirty="0" smtClean="0"/>
              <a:t>		</a:t>
            </a:r>
            <a:r>
              <a:rPr lang="en-US" sz="1600" u="sng" dirty="0" smtClean="0"/>
              <a:t>And </a:t>
            </a:r>
            <a:r>
              <a:rPr lang="en-US" sz="1600" u="sng" dirty="0"/>
              <a:t>racist </a:t>
            </a:r>
            <a:r>
              <a:rPr lang="en-US" sz="1600" u="sng" dirty="0" smtClean="0"/>
              <a:t>slurs:</a:t>
            </a:r>
            <a:endParaRPr lang="en-US" sz="1600" u="sng" dirty="0"/>
          </a:p>
          <a:p>
            <a:r>
              <a:rPr lang="en-US" sz="1600" dirty="0"/>
              <a:t>heaven/hell			</a:t>
            </a:r>
            <a:r>
              <a:rPr lang="en-US" sz="1600" dirty="0" smtClean="0"/>
              <a:t>‘</a:t>
            </a:r>
            <a:r>
              <a:rPr lang="en-US" sz="1600" dirty="0"/>
              <a:t>old black ram’; ‘</a:t>
            </a:r>
            <a:r>
              <a:rPr lang="en-US" sz="1600" dirty="0" err="1"/>
              <a:t>thicklips</a:t>
            </a:r>
            <a:r>
              <a:rPr lang="en-US" sz="1600" dirty="0"/>
              <a:t>’; ‘erring barbarian’; </a:t>
            </a:r>
          </a:p>
          <a:p>
            <a:r>
              <a:rPr lang="en-US" sz="1600" dirty="0"/>
              <a:t>light/dark			</a:t>
            </a:r>
            <a:r>
              <a:rPr lang="en-US" sz="1600" dirty="0" smtClean="0"/>
              <a:t>	‘</a:t>
            </a:r>
            <a:r>
              <a:rPr lang="en-US" sz="1600" dirty="0"/>
              <a:t>extravagant and </a:t>
            </a:r>
            <a:r>
              <a:rPr lang="en-US" sz="1600" dirty="0" smtClean="0"/>
              <a:t>wheeling stranger </a:t>
            </a:r>
            <a:r>
              <a:rPr lang="en-US" sz="1600" dirty="0"/>
              <a:t>of </a:t>
            </a:r>
            <a:r>
              <a:rPr lang="en-US" sz="1600" dirty="0" smtClean="0"/>
              <a:t>here and everywhere’</a:t>
            </a:r>
          </a:p>
          <a:p>
            <a:r>
              <a:rPr lang="en-US" sz="1600" dirty="0" smtClean="0"/>
              <a:t>‘public commoner’/ ‘</a:t>
            </a:r>
            <a:r>
              <a:rPr lang="en-US" sz="1600" dirty="0" err="1" smtClean="0"/>
              <a:t>chrysolite</a:t>
            </a:r>
            <a:r>
              <a:rPr lang="en-US" sz="1600" dirty="0" smtClean="0"/>
              <a:t> entire’	</a:t>
            </a:r>
          </a:p>
          <a:p>
            <a:r>
              <a:rPr lang="en-US" sz="1600" dirty="0" smtClean="0"/>
              <a:t>				</a:t>
            </a:r>
            <a:r>
              <a:rPr lang="en-US" sz="1600" u="sng" dirty="0" smtClean="0"/>
              <a:t>And misogynist/pornographic discourse:</a:t>
            </a:r>
          </a:p>
          <a:p>
            <a:r>
              <a:rPr lang="en-US" sz="1600" u="sng" dirty="0" smtClean="0"/>
              <a:t>A play set mostly at night</a:t>
            </a:r>
            <a:r>
              <a:rPr lang="en-US" sz="1600" dirty="0" smtClean="0"/>
              <a:t> that stages,	‘she must have change, she must’</a:t>
            </a:r>
          </a:p>
          <a:p>
            <a:r>
              <a:rPr lang="en-US" sz="1600" dirty="0"/>
              <a:t>r</a:t>
            </a:r>
            <a:r>
              <a:rPr lang="en-US" sz="1600" dirty="0" smtClean="0"/>
              <a:t>epetitively, the trope of men roused</a:t>
            </a:r>
            <a:r>
              <a:rPr lang="en-US" sz="1600" dirty="0"/>
              <a:t>	</a:t>
            </a:r>
            <a:r>
              <a:rPr lang="en-US" sz="1600" dirty="0" smtClean="0"/>
              <a:t>‘She has deceived her father’; ‘she did deceive her father’</a:t>
            </a:r>
          </a:p>
          <a:p>
            <a:r>
              <a:rPr lang="en-US" sz="1600" dirty="0"/>
              <a:t>f</a:t>
            </a:r>
            <a:r>
              <a:rPr lang="en-US" sz="1600" dirty="0" smtClean="0"/>
              <a:t>rom bed; a play that, constantly		‘a maid that paragons description and wild fame’ v.</a:t>
            </a:r>
          </a:p>
          <a:p>
            <a:r>
              <a:rPr lang="en-US" sz="1600" dirty="0"/>
              <a:t>v</a:t>
            </a:r>
            <a:r>
              <a:rPr lang="en-US" sz="1600" dirty="0" smtClean="0"/>
              <a:t>oyeuristically asking, ‘Who’s in bed with 	‘</a:t>
            </a:r>
            <a:r>
              <a:rPr lang="en-US" sz="1600" dirty="0"/>
              <a:t>What, a </a:t>
            </a:r>
            <a:r>
              <a:rPr lang="en-US" sz="1600" i="1" dirty="0"/>
              <a:t>customer?’</a:t>
            </a:r>
            <a:r>
              <a:rPr lang="en-US" sz="1600" dirty="0"/>
              <a:t> </a:t>
            </a:r>
          </a:p>
          <a:p>
            <a:r>
              <a:rPr lang="en-US" sz="1600" dirty="0" smtClean="0"/>
              <a:t>Desdemona?’, drives toward the final  </a:t>
            </a:r>
            <a:r>
              <a:rPr lang="en-US" sz="1600" dirty="0"/>
              <a:t>	</a:t>
            </a:r>
            <a:r>
              <a:rPr lang="en-US" sz="1600" dirty="0" smtClean="0"/>
              <a:t>‘her eye must be fed’</a:t>
            </a:r>
          </a:p>
          <a:p>
            <a:r>
              <a:rPr lang="en-US" sz="1600" dirty="0"/>
              <a:t>v</a:t>
            </a:r>
            <a:r>
              <a:rPr lang="en-US" sz="1600" dirty="0" smtClean="0"/>
              <a:t>iolated scene of the bed and bedroom.</a:t>
            </a:r>
            <a:r>
              <a:rPr lang="en-US" sz="1600" dirty="0"/>
              <a:t>	</a:t>
            </a:r>
            <a:r>
              <a:rPr lang="en-US" sz="1600" dirty="0" smtClean="0"/>
              <a:t>‘Was this fair paper, this most goodly book,</a:t>
            </a:r>
          </a:p>
          <a:p>
            <a:r>
              <a:rPr lang="en-US" sz="1600" dirty="0"/>
              <a:t>	</a:t>
            </a:r>
            <a:r>
              <a:rPr lang="en-US" sz="1600" dirty="0" smtClean="0"/>
              <a:t>			Made to write ‘whore’ upon? What committed!’</a:t>
            </a:r>
            <a:endParaRPr lang="en-US" sz="1600" dirty="0"/>
          </a:p>
          <a:p>
            <a:r>
              <a:rPr lang="en-US" sz="1600" dirty="0" smtClean="0"/>
              <a:t>				</a:t>
            </a:r>
            <a:endParaRPr lang="en-US" sz="1600" dirty="0"/>
          </a:p>
          <a:p>
            <a:r>
              <a:rPr lang="en-US" sz="1600" dirty="0" smtClean="0"/>
              <a:t>				</a:t>
            </a:r>
            <a:endParaRPr lang="en-US" sz="1600" dirty="0"/>
          </a:p>
        </p:txBody>
      </p:sp>
    </p:spTree>
    <p:extLst>
      <p:ext uri="{BB962C8B-B14F-4D97-AF65-F5344CB8AC3E}">
        <p14:creationId xmlns:p14="http://schemas.microsoft.com/office/powerpoint/2010/main" val="3368370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6 Othell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38" y="-129982"/>
            <a:ext cx="6778948" cy="4661865"/>
          </a:xfrm>
          <a:prstGeom prst="rect">
            <a:avLst/>
          </a:prstGeom>
        </p:spPr>
      </p:pic>
      <p:sp>
        <p:nvSpPr>
          <p:cNvPr id="2" name="TextBox 1"/>
          <p:cNvSpPr txBox="1"/>
          <p:nvPr/>
        </p:nvSpPr>
        <p:spPr>
          <a:xfrm>
            <a:off x="58103" y="4656385"/>
            <a:ext cx="9095576" cy="2062103"/>
          </a:xfrm>
          <a:prstGeom prst="rect">
            <a:avLst/>
          </a:prstGeom>
          <a:noFill/>
        </p:spPr>
        <p:txBody>
          <a:bodyPr wrap="square" rtlCol="0">
            <a:spAutoFit/>
          </a:bodyPr>
          <a:lstStyle/>
          <a:p>
            <a:r>
              <a:rPr lang="en-US" sz="1600" dirty="0" smtClean="0"/>
              <a:t>Othello: Her father loved me, oft invited me, / Still questioned me the story of my life / From year to </a:t>
            </a:r>
            <a:r>
              <a:rPr lang="en-US" sz="1600" dirty="0" smtClean="0"/>
              <a:t>year – the battles, sieges, fortunes / That I have passed. /  </a:t>
            </a:r>
            <a:r>
              <a:rPr lang="en-US" sz="1600" dirty="0" smtClean="0"/>
              <a:t>I ran it through … I </a:t>
            </a:r>
            <a:r>
              <a:rPr lang="en-US" sz="1600" dirty="0" err="1" smtClean="0"/>
              <a:t>spake</a:t>
            </a:r>
            <a:r>
              <a:rPr lang="en-US" sz="1600" dirty="0" smtClean="0"/>
              <a:t> of most disastrous chances, / Of moving accidents by flood and field, / Of hair-breadth </a:t>
            </a:r>
            <a:r>
              <a:rPr lang="en-US" sz="1600" dirty="0" err="1" smtClean="0"/>
              <a:t>scapes</a:t>
            </a:r>
            <a:r>
              <a:rPr lang="en-US" sz="1600" dirty="0" smtClean="0"/>
              <a:t> … Of being … sold to slavery … </a:t>
            </a:r>
            <a:r>
              <a:rPr lang="en-US" sz="1600" dirty="0" smtClean="0"/>
              <a:t>/ Wherein </a:t>
            </a:r>
            <a:r>
              <a:rPr lang="en-US" sz="1600" dirty="0" smtClean="0"/>
              <a:t>of </a:t>
            </a:r>
            <a:r>
              <a:rPr lang="en-US" sz="1600" dirty="0" err="1" smtClean="0"/>
              <a:t>antres</a:t>
            </a:r>
            <a:r>
              <a:rPr lang="en-US" sz="1600" dirty="0" smtClean="0"/>
              <a:t> vast and deserts idle, </a:t>
            </a:r>
            <a:r>
              <a:rPr lang="en-US" sz="1600" dirty="0" smtClean="0"/>
              <a:t>/ Rough </a:t>
            </a:r>
            <a:r>
              <a:rPr lang="en-US" sz="1600" dirty="0" smtClean="0"/>
              <a:t>quarries, rocks and hills whose heads touch heaven / It was my hint to speak </a:t>
            </a:r>
            <a:r>
              <a:rPr lang="en-US" sz="1600" dirty="0" smtClean="0"/>
              <a:t>… / </a:t>
            </a:r>
            <a:r>
              <a:rPr lang="en-US" sz="1600" dirty="0" smtClean="0"/>
              <a:t>And of the cannibals that each other eat, / The Anthropophagi, and men whose heads / Do grow beneath their shoulders. This to hear / Would Desdemona seriously incline, / But still the house affairs would draw her </a:t>
            </a:r>
            <a:r>
              <a:rPr lang="en-US" sz="1600" dirty="0" smtClean="0"/>
              <a:t>thence / Which ever as she could with haste dispatch / She’d </a:t>
            </a:r>
            <a:r>
              <a:rPr lang="en-US" sz="1600" dirty="0" smtClean="0"/>
              <a:t>come again, and with a greedy ear / Devour up my </a:t>
            </a:r>
            <a:r>
              <a:rPr lang="en-US" sz="1600" dirty="0" smtClean="0"/>
              <a:t>discourse (1.3.129-50).</a:t>
            </a:r>
            <a:endParaRPr lang="en-US" sz="1600" dirty="0"/>
          </a:p>
        </p:txBody>
      </p:sp>
    </p:spTree>
    <p:extLst>
      <p:ext uri="{BB962C8B-B14F-4D97-AF65-F5344CB8AC3E}">
        <p14:creationId xmlns:p14="http://schemas.microsoft.com/office/powerpoint/2010/main" val="291397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4 Othello.jpg"/>
          <p:cNvPicPr>
            <a:picLocks noChangeAspect="1"/>
          </p:cNvPicPr>
          <p:nvPr/>
        </p:nvPicPr>
        <p:blipFill rotWithShape="1">
          <a:blip r:embed="rId2" cstate="print">
            <a:extLst>
              <a:ext uri="{28A0092B-C50C-407E-A947-70E740481C1C}">
                <a14:useLocalDpi xmlns:a14="http://schemas.microsoft.com/office/drawing/2010/main" val="0"/>
              </a:ext>
            </a:extLst>
          </a:blip>
          <a:srcRect l="4770"/>
          <a:stretch/>
        </p:blipFill>
        <p:spPr>
          <a:xfrm>
            <a:off x="0" y="0"/>
            <a:ext cx="5762080" cy="4304993"/>
          </a:xfrm>
          <a:prstGeom prst="rect">
            <a:avLst/>
          </a:prstGeom>
        </p:spPr>
      </p:pic>
      <p:sp>
        <p:nvSpPr>
          <p:cNvPr id="2" name="TextBox 1"/>
          <p:cNvSpPr txBox="1"/>
          <p:nvPr/>
        </p:nvSpPr>
        <p:spPr>
          <a:xfrm>
            <a:off x="91391" y="4304993"/>
            <a:ext cx="9144000" cy="2492990"/>
          </a:xfrm>
          <a:prstGeom prst="rect">
            <a:avLst/>
          </a:prstGeom>
          <a:noFill/>
        </p:spPr>
        <p:txBody>
          <a:bodyPr wrap="square" rtlCol="0">
            <a:spAutoFit/>
          </a:bodyPr>
          <a:lstStyle/>
          <a:p>
            <a:endParaRPr lang="en-US" dirty="0" smtClean="0"/>
          </a:p>
          <a:p>
            <a:r>
              <a:rPr lang="en-US" dirty="0" smtClean="0"/>
              <a:t>‘</a:t>
            </a:r>
            <a:r>
              <a:rPr lang="en-US" dirty="0" smtClean="0"/>
              <a:t>She </a:t>
            </a:r>
            <a:r>
              <a:rPr lang="en-US" dirty="0" smtClean="0"/>
              <a:t>loved me for the dangers I had passed / And I loved her that she did pity them (</a:t>
            </a:r>
            <a:r>
              <a:rPr lang="en-US" dirty="0" smtClean="0"/>
              <a:t>1.3.168-9).</a:t>
            </a:r>
            <a:endParaRPr lang="en-US" dirty="0" smtClean="0"/>
          </a:p>
          <a:p>
            <a:endParaRPr lang="en-US" dirty="0"/>
          </a:p>
          <a:p>
            <a:r>
              <a:rPr lang="en-US" dirty="0" smtClean="0"/>
              <a:t>Othello: O, my fair warrior! It gives me wonder great as my content / To see you here before me! O my soul’s joy, / If after every tempest come such calms / May the winds blow till they have wakened death / And let the </a:t>
            </a:r>
            <a:r>
              <a:rPr lang="en-US" dirty="0" err="1" smtClean="0"/>
              <a:t>labouring</a:t>
            </a:r>
            <a:r>
              <a:rPr lang="en-US" dirty="0" smtClean="0"/>
              <a:t> bark climb hills of seas, / Olympus-high, and duck again as low / As hell’s from heaven.  If it were now to die /</a:t>
            </a:r>
            <a:r>
              <a:rPr lang="en-US" dirty="0" err="1" smtClean="0"/>
              <a:t>’Twere</a:t>
            </a:r>
            <a:r>
              <a:rPr lang="en-US" dirty="0" smtClean="0"/>
              <a:t> now to be most happy, for I fear / My soul hath her content so absolute / That not another comfort like to this / Succeeds in unknown fate </a:t>
            </a:r>
            <a:r>
              <a:rPr lang="en-US" sz="1200" dirty="0" smtClean="0"/>
              <a:t>(</a:t>
            </a:r>
            <a:r>
              <a:rPr lang="en-US" sz="1200" dirty="0" smtClean="0"/>
              <a:t>2.1.180-									  91).</a:t>
            </a:r>
            <a:endParaRPr lang="en-US" sz="1200" dirty="0"/>
          </a:p>
        </p:txBody>
      </p:sp>
      <p:sp>
        <p:nvSpPr>
          <p:cNvPr id="3" name="TextBox 2"/>
          <p:cNvSpPr txBox="1"/>
          <p:nvPr/>
        </p:nvSpPr>
        <p:spPr>
          <a:xfrm>
            <a:off x="5855276" y="275060"/>
            <a:ext cx="3286919" cy="3754874"/>
          </a:xfrm>
          <a:prstGeom prst="rect">
            <a:avLst/>
          </a:prstGeom>
          <a:noFill/>
        </p:spPr>
        <p:txBody>
          <a:bodyPr wrap="square" rtlCol="0">
            <a:spAutoFit/>
          </a:bodyPr>
          <a:lstStyle/>
          <a:p>
            <a:r>
              <a:rPr lang="en-US" sz="1400" dirty="0" smtClean="0"/>
              <a:t>Desdemona: Let me go with him.</a:t>
            </a:r>
          </a:p>
          <a:p>
            <a:r>
              <a:rPr lang="en-US" sz="1400" dirty="0" smtClean="0"/>
              <a:t>Othello: 	Let her have your voice.</a:t>
            </a:r>
          </a:p>
          <a:p>
            <a:r>
              <a:rPr lang="en-US" sz="1400" dirty="0" smtClean="0"/>
              <a:t>Vouch with me heaven, I therefore beg it not</a:t>
            </a:r>
          </a:p>
          <a:p>
            <a:r>
              <a:rPr lang="en-US" sz="1400" dirty="0" smtClean="0"/>
              <a:t>To please the palate of my appetite…</a:t>
            </a:r>
          </a:p>
          <a:p>
            <a:r>
              <a:rPr lang="en-US" sz="1400" dirty="0" smtClean="0"/>
              <a:t>But to be free and bounteous to her mind.</a:t>
            </a:r>
          </a:p>
          <a:p>
            <a:r>
              <a:rPr lang="en-US" sz="1400" dirty="0" smtClean="0"/>
              <a:t>And heaven defend your good souls that you think</a:t>
            </a:r>
          </a:p>
          <a:p>
            <a:r>
              <a:rPr lang="en-US" sz="1400" dirty="0" smtClean="0"/>
              <a:t>I will your serious and great business scant</a:t>
            </a:r>
          </a:p>
          <a:p>
            <a:r>
              <a:rPr lang="en-US" sz="1400" dirty="0" smtClean="0"/>
              <a:t>When she is with me. No, when light-winged toys</a:t>
            </a:r>
          </a:p>
          <a:p>
            <a:r>
              <a:rPr lang="en-US" sz="1400" dirty="0" smtClean="0"/>
              <a:t>Of feathered Cupid </a:t>
            </a:r>
            <a:r>
              <a:rPr lang="en-US" sz="1400" dirty="0" err="1" smtClean="0"/>
              <a:t>seel</a:t>
            </a:r>
            <a:r>
              <a:rPr lang="en-US" sz="1400" dirty="0" smtClean="0"/>
              <a:t> with wanton dullness </a:t>
            </a:r>
          </a:p>
          <a:p>
            <a:r>
              <a:rPr lang="en-US" sz="1400" dirty="0" smtClean="0"/>
              <a:t>My speculative and </a:t>
            </a:r>
            <a:r>
              <a:rPr lang="en-US" sz="1400" dirty="0" err="1" smtClean="0"/>
              <a:t>officed</a:t>
            </a:r>
            <a:r>
              <a:rPr lang="en-US" sz="1400" dirty="0" smtClean="0"/>
              <a:t> instrument …</a:t>
            </a:r>
          </a:p>
          <a:p>
            <a:r>
              <a:rPr lang="en-US" sz="1400" dirty="0" smtClean="0"/>
              <a:t>Let housewives make a skillet of my helm</a:t>
            </a:r>
          </a:p>
          <a:p>
            <a:r>
              <a:rPr lang="en-US" sz="1400" dirty="0" smtClean="0"/>
              <a:t>And all </a:t>
            </a:r>
            <a:r>
              <a:rPr lang="en-US" sz="1400" dirty="0" err="1" smtClean="0"/>
              <a:t>indign</a:t>
            </a:r>
            <a:r>
              <a:rPr lang="en-US" sz="1400" dirty="0" smtClean="0"/>
              <a:t> and base adversities</a:t>
            </a:r>
          </a:p>
          <a:p>
            <a:r>
              <a:rPr lang="en-US" sz="1400" dirty="0" smtClean="0"/>
              <a:t>Make head against my estimation. </a:t>
            </a:r>
            <a:r>
              <a:rPr lang="en-US" sz="1200" dirty="0" smtClean="0"/>
              <a:t>1.3.260-75</a:t>
            </a:r>
            <a:endParaRPr lang="en-US" sz="1200" dirty="0"/>
          </a:p>
        </p:txBody>
      </p:sp>
    </p:spTree>
    <p:extLst>
      <p:ext uri="{BB962C8B-B14F-4D97-AF65-F5344CB8AC3E}">
        <p14:creationId xmlns:p14="http://schemas.microsoft.com/office/powerpoint/2010/main" val="248458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15 Othell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2039"/>
            <a:ext cx="5665902" cy="4670325"/>
          </a:xfrm>
          <a:prstGeom prst="rect">
            <a:avLst/>
          </a:prstGeom>
        </p:spPr>
      </p:pic>
      <p:sp>
        <p:nvSpPr>
          <p:cNvPr id="2" name="TextBox 1"/>
          <p:cNvSpPr txBox="1"/>
          <p:nvPr/>
        </p:nvSpPr>
        <p:spPr>
          <a:xfrm>
            <a:off x="5893330" y="0"/>
            <a:ext cx="3250670" cy="5909311"/>
          </a:xfrm>
          <a:prstGeom prst="rect">
            <a:avLst/>
          </a:prstGeom>
          <a:noFill/>
        </p:spPr>
        <p:txBody>
          <a:bodyPr wrap="square" rtlCol="0">
            <a:spAutoFit/>
          </a:bodyPr>
          <a:lstStyle/>
          <a:p>
            <a:endParaRPr lang="en-US" dirty="0" smtClean="0"/>
          </a:p>
          <a:p>
            <a:r>
              <a:rPr lang="en-US" dirty="0" err="1" smtClean="0"/>
              <a:t>Iago</a:t>
            </a:r>
            <a:r>
              <a:rPr lang="en-US" dirty="0" smtClean="0"/>
              <a:t> (to </a:t>
            </a:r>
            <a:r>
              <a:rPr lang="en-US" dirty="0" err="1" smtClean="0"/>
              <a:t>Cassio</a:t>
            </a:r>
            <a:r>
              <a:rPr lang="en-US" dirty="0" smtClean="0"/>
              <a:t>): I’ll tell you what you shall do. Our </a:t>
            </a:r>
            <a:r>
              <a:rPr lang="en-US" dirty="0"/>
              <a:t>g</a:t>
            </a:r>
            <a:r>
              <a:rPr lang="en-US" dirty="0" smtClean="0"/>
              <a:t>eneral’s wife is now the general…Confess yourself freely to her, importune her help to put you in your place again … His soul is so enfettered to her love / That she may make, unmake, do what she list, / Even as her appetite shall play the god / With his weak function (2.3.309-15, 340-43).</a:t>
            </a:r>
          </a:p>
          <a:p>
            <a:endParaRPr lang="en-US" dirty="0" smtClean="0"/>
          </a:p>
          <a:p>
            <a:r>
              <a:rPr lang="en-US" dirty="0" smtClean="0"/>
              <a:t>Othello (to Desdemona): I will deny thee nothing. Wherein I do beseech thee, grant me this, To leave me a little to myself.</a:t>
            </a:r>
          </a:p>
          <a:p>
            <a:r>
              <a:rPr lang="en-US" dirty="0" smtClean="0"/>
              <a:t>Desdemona: Shall I deny you? No /… Be as your fancies teach you: / </a:t>
            </a:r>
            <a:r>
              <a:rPr lang="en-US" dirty="0" err="1" smtClean="0"/>
              <a:t>Whate’er</a:t>
            </a:r>
            <a:r>
              <a:rPr lang="en-US" dirty="0" smtClean="0"/>
              <a:t> you be, I am obedient (3.3.83-89)</a:t>
            </a:r>
            <a:endParaRPr lang="en-US" dirty="0"/>
          </a:p>
        </p:txBody>
      </p:sp>
      <p:sp>
        <p:nvSpPr>
          <p:cNvPr id="3" name="TextBox 2"/>
          <p:cNvSpPr txBox="1"/>
          <p:nvPr/>
        </p:nvSpPr>
        <p:spPr>
          <a:xfrm>
            <a:off x="108420" y="4752364"/>
            <a:ext cx="5784910" cy="2031325"/>
          </a:xfrm>
          <a:prstGeom prst="rect">
            <a:avLst/>
          </a:prstGeom>
          <a:noFill/>
        </p:spPr>
        <p:txBody>
          <a:bodyPr wrap="square" rtlCol="0">
            <a:spAutoFit/>
          </a:bodyPr>
          <a:lstStyle/>
          <a:p>
            <a:r>
              <a:rPr lang="en-US" dirty="0" smtClean="0"/>
              <a:t>Othello (exit Desdemona): Excellent wretch! Perdition catch my soul /But I do love thee! And when I love thee not, / Chaos is come again.</a:t>
            </a:r>
          </a:p>
          <a:p>
            <a:r>
              <a:rPr lang="en-US" dirty="0" err="1" smtClean="0"/>
              <a:t>Iago</a:t>
            </a:r>
            <a:r>
              <a:rPr lang="en-US" dirty="0" smtClean="0"/>
              <a:t>: My noble lord – </a:t>
            </a:r>
          </a:p>
          <a:p>
            <a:r>
              <a:rPr lang="en-US" dirty="0" smtClean="0"/>
              <a:t>Othello: What dost thou say, </a:t>
            </a:r>
            <a:r>
              <a:rPr lang="en-US" dirty="0" err="1" smtClean="0"/>
              <a:t>Iago</a:t>
            </a:r>
            <a:r>
              <a:rPr lang="en-US" dirty="0" smtClean="0"/>
              <a:t>?</a:t>
            </a:r>
          </a:p>
          <a:p>
            <a:r>
              <a:rPr lang="en-US" dirty="0" err="1" smtClean="0"/>
              <a:t>Iago</a:t>
            </a:r>
            <a:r>
              <a:rPr lang="en-US" dirty="0" smtClean="0"/>
              <a:t>: Did Michael </a:t>
            </a:r>
            <a:r>
              <a:rPr lang="en-US" dirty="0" err="1" smtClean="0"/>
              <a:t>Cassio</a:t>
            </a:r>
            <a:r>
              <a:rPr lang="en-US" dirty="0" smtClean="0"/>
              <a:t>, when you wooed my lady, / Know of your love? (3.3.90 – 94) </a:t>
            </a:r>
            <a:endParaRPr lang="en-US" dirty="0"/>
          </a:p>
        </p:txBody>
      </p:sp>
    </p:spTree>
    <p:extLst>
      <p:ext uri="{BB962C8B-B14F-4D97-AF65-F5344CB8AC3E}">
        <p14:creationId xmlns:p14="http://schemas.microsoft.com/office/powerpoint/2010/main" val="2847352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17 Othello.jpg"/>
          <p:cNvPicPr>
            <a:picLocks noChangeAspect="1"/>
          </p:cNvPicPr>
          <p:nvPr/>
        </p:nvPicPr>
        <p:blipFill rotWithShape="1">
          <a:blip r:embed="rId2" cstate="print">
            <a:extLst>
              <a:ext uri="{28A0092B-C50C-407E-A947-70E740481C1C}">
                <a14:useLocalDpi xmlns:a14="http://schemas.microsoft.com/office/drawing/2010/main" val="0"/>
              </a:ext>
            </a:extLst>
          </a:blip>
          <a:srcRect t="11766"/>
          <a:stretch/>
        </p:blipFill>
        <p:spPr>
          <a:xfrm>
            <a:off x="0" y="-29378"/>
            <a:ext cx="6412223" cy="3662764"/>
          </a:xfrm>
          <a:prstGeom prst="rect">
            <a:avLst/>
          </a:prstGeom>
        </p:spPr>
      </p:pic>
      <p:sp>
        <p:nvSpPr>
          <p:cNvPr id="5" name="TextBox 4"/>
          <p:cNvSpPr txBox="1"/>
          <p:nvPr/>
        </p:nvSpPr>
        <p:spPr>
          <a:xfrm>
            <a:off x="0" y="3716979"/>
            <a:ext cx="8989383" cy="3046988"/>
          </a:xfrm>
          <a:prstGeom prst="rect">
            <a:avLst/>
          </a:prstGeom>
          <a:noFill/>
        </p:spPr>
        <p:txBody>
          <a:bodyPr wrap="square" rtlCol="0">
            <a:spAutoFit/>
          </a:bodyPr>
          <a:lstStyle/>
          <a:p>
            <a:r>
              <a:rPr lang="en-US" sz="1600" dirty="0" err="1" smtClean="0"/>
              <a:t>Brabantio</a:t>
            </a:r>
            <a:r>
              <a:rPr lang="en-US" sz="1600" dirty="0" smtClean="0"/>
              <a:t>: It is too true an evil, gone she is … Who would be a father? … O, she deceives me past thought… O heaven, how got she out? O treason of the </a:t>
            </a:r>
            <a:r>
              <a:rPr lang="en-US" sz="1600" dirty="0" smtClean="0"/>
              <a:t>blood (</a:t>
            </a:r>
            <a:r>
              <a:rPr lang="en-US" sz="1600" dirty="0"/>
              <a:t>1.1.158-67). … a maid so tender, fair and happy, / So opposite to marriage that she shunned / The wealthy, curled darlings of our nation </a:t>
            </a:r>
            <a:r>
              <a:rPr lang="en-US" sz="1600" dirty="0" smtClean="0"/>
              <a:t>[to] Run from her </a:t>
            </a:r>
            <a:r>
              <a:rPr lang="en-US" sz="1600" dirty="0" err="1" smtClean="0"/>
              <a:t>guardage</a:t>
            </a:r>
            <a:r>
              <a:rPr lang="en-US" sz="1600" dirty="0" smtClean="0"/>
              <a:t> to the sooty bosom / Of such a thing as thou? (1.2.66-71)  </a:t>
            </a:r>
            <a:r>
              <a:rPr lang="en-US" sz="1600" dirty="0" smtClean="0"/>
              <a:t>She is abused, stolen from me and corrupted / By spells and medicines bought of mountebanks. / For nature so preposterously to err … </a:t>
            </a:r>
            <a:r>
              <a:rPr lang="en-US" sz="1600" dirty="0"/>
              <a:t>/ Sans witchcraft could </a:t>
            </a:r>
            <a:r>
              <a:rPr lang="en-US" sz="1600" dirty="0" smtClean="0"/>
              <a:t>not (1.3.61-5). </a:t>
            </a:r>
            <a:r>
              <a:rPr lang="en-US" sz="1600" dirty="0" smtClean="0"/>
              <a:t>A </a:t>
            </a:r>
            <a:r>
              <a:rPr lang="en-US" sz="1600" dirty="0" smtClean="0"/>
              <a:t>maiden never bold / Of spirit so still and quiet that her motion / Blushed at herself; and she, in spite of nature / Of years, of country, credit, everything, / To fall in love with what she feared to look on</a:t>
            </a:r>
            <a:r>
              <a:rPr lang="en-US" sz="1600" dirty="0" smtClean="0"/>
              <a:t>? (1.3.95-9) Come </a:t>
            </a:r>
            <a:r>
              <a:rPr lang="en-US" sz="1600" dirty="0" smtClean="0"/>
              <a:t>hither, gentle mistress. / Do you perceive, in all this noble company / Where most you owe obedience</a:t>
            </a:r>
            <a:r>
              <a:rPr lang="en-US" sz="1600" dirty="0" smtClean="0"/>
              <a:t>? (1.3.178-80) Come </a:t>
            </a:r>
            <a:r>
              <a:rPr lang="en-US" sz="1600" dirty="0" smtClean="0"/>
              <a:t>hither Moor: / I here to give thee that with all my heart / Which, but thou hast already, with all my heart / I would keep from </a:t>
            </a:r>
            <a:r>
              <a:rPr lang="en-US" sz="1600" dirty="0" smtClean="0"/>
              <a:t>thee (1.3.193-6). Look </a:t>
            </a:r>
            <a:r>
              <a:rPr lang="en-US" sz="1600" dirty="0" smtClean="0"/>
              <a:t>to her Moor, if thou hast eyes to see.  </a:t>
            </a:r>
            <a:r>
              <a:rPr lang="en-US" sz="1600" dirty="0" smtClean="0"/>
              <a:t>/ She </a:t>
            </a:r>
            <a:r>
              <a:rPr lang="en-US" sz="1600" dirty="0" smtClean="0"/>
              <a:t>has deceived her father, and may </a:t>
            </a:r>
            <a:r>
              <a:rPr lang="en-US" sz="1600" dirty="0" smtClean="0"/>
              <a:t>thee (1.3.293-4).</a:t>
            </a:r>
          </a:p>
          <a:p>
            <a:r>
              <a:rPr lang="en-US" sz="1600" dirty="0"/>
              <a:t>	</a:t>
            </a:r>
            <a:r>
              <a:rPr lang="en-US" sz="1600" dirty="0" smtClean="0"/>
              <a:t>		Othello: ‘My life upon her faith.’</a:t>
            </a:r>
            <a:endParaRPr lang="en-US" sz="1600" dirty="0"/>
          </a:p>
        </p:txBody>
      </p:sp>
      <p:sp>
        <p:nvSpPr>
          <p:cNvPr id="6" name="TextBox 5"/>
          <p:cNvSpPr txBox="1"/>
          <p:nvPr/>
        </p:nvSpPr>
        <p:spPr>
          <a:xfrm>
            <a:off x="6412223" y="232344"/>
            <a:ext cx="2493642" cy="3139321"/>
          </a:xfrm>
          <a:prstGeom prst="rect">
            <a:avLst/>
          </a:prstGeom>
          <a:noFill/>
        </p:spPr>
        <p:txBody>
          <a:bodyPr wrap="square" rtlCol="0">
            <a:spAutoFit/>
          </a:bodyPr>
          <a:lstStyle/>
          <a:p>
            <a:endParaRPr lang="en-US" dirty="0" smtClean="0"/>
          </a:p>
          <a:p>
            <a:r>
              <a:rPr lang="en-US" dirty="0" err="1" smtClean="0"/>
              <a:t>Iago</a:t>
            </a:r>
            <a:r>
              <a:rPr lang="en-US" dirty="0" smtClean="0"/>
              <a:t>: Now, now very now, an old black ram</a:t>
            </a:r>
          </a:p>
          <a:p>
            <a:r>
              <a:rPr lang="en-US" dirty="0" smtClean="0"/>
              <a:t>Is </a:t>
            </a:r>
            <a:r>
              <a:rPr lang="en-US" dirty="0" err="1" smtClean="0"/>
              <a:t>tupping</a:t>
            </a:r>
            <a:r>
              <a:rPr lang="en-US" dirty="0" smtClean="0"/>
              <a:t> your white ewe. </a:t>
            </a:r>
            <a:r>
              <a:rPr lang="en-US" dirty="0" smtClean="0"/>
              <a:t>1.1.88</a:t>
            </a:r>
            <a:endParaRPr lang="en-US" dirty="0" smtClean="0"/>
          </a:p>
          <a:p>
            <a:endParaRPr lang="en-US" dirty="0"/>
          </a:p>
          <a:p>
            <a:r>
              <a:rPr lang="en-US" dirty="0" err="1" smtClean="0"/>
              <a:t>Brabantio</a:t>
            </a:r>
            <a:r>
              <a:rPr lang="en-US" dirty="0" smtClean="0"/>
              <a:t>: What </a:t>
            </a:r>
            <a:r>
              <a:rPr lang="en-US" dirty="0" err="1" smtClean="0"/>
              <a:t>tell’st</a:t>
            </a:r>
            <a:r>
              <a:rPr lang="en-US" dirty="0" smtClean="0"/>
              <a:t> thou me of robbing? This is Venice: </a:t>
            </a:r>
          </a:p>
          <a:p>
            <a:r>
              <a:rPr lang="en-US" dirty="0" smtClean="0"/>
              <a:t>My house is not a grange.</a:t>
            </a:r>
          </a:p>
          <a:p>
            <a:r>
              <a:rPr lang="en-US" dirty="0"/>
              <a:t>	</a:t>
            </a:r>
            <a:r>
              <a:rPr lang="en-US" dirty="0" smtClean="0"/>
              <a:t>1.1.104-05</a:t>
            </a:r>
            <a:endParaRPr lang="en-US" dirty="0"/>
          </a:p>
        </p:txBody>
      </p:sp>
    </p:spTree>
    <p:extLst>
      <p:ext uri="{BB962C8B-B14F-4D97-AF65-F5344CB8AC3E}">
        <p14:creationId xmlns:p14="http://schemas.microsoft.com/office/powerpoint/2010/main" val="2174925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8 Othell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5170817" cy="3776568"/>
          </a:xfrm>
          <a:prstGeom prst="rect">
            <a:avLst/>
          </a:prstGeom>
        </p:spPr>
      </p:pic>
      <p:sp>
        <p:nvSpPr>
          <p:cNvPr id="2" name="TextBox 1"/>
          <p:cNvSpPr txBox="1"/>
          <p:nvPr/>
        </p:nvSpPr>
        <p:spPr>
          <a:xfrm>
            <a:off x="5629534" y="1"/>
            <a:ext cx="3371961" cy="5509200"/>
          </a:xfrm>
          <a:prstGeom prst="rect">
            <a:avLst/>
          </a:prstGeom>
          <a:noFill/>
        </p:spPr>
        <p:txBody>
          <a:bodyPr wrap="square" rtlCol="0">
            <a:spAutoFit/>
          </a:bodyPr>
          <a:lstStyle/>
          <a:p>
            <a:r>
              <a:rPr lang="en-US" sz="1600" dirty="0" err="1" smtClean="0"/>
              <a:t>Roderigo</a:t>
            </a:r>
            <a:r>
              <a:rPr lang="en-US" sz="1600" dirty="0" smtClean="0"/>
              <a:t>: </a:t>
            </a:r>
            <a:r>
              <a:rPr lang="en-US" sz="1600" dirty="0" err="1" smtClean="0"/>
              <a:t>Tush</a:t>
            </a:r>
            <a:r>
              <a:rPr lang="en-US" sz="1600" dirty="0" smtClean="0"/>
              <a:t>, never tell me. I take it much unkindly / That thou, </a:t>
            </a:r>
            <a:r>
              <a:rPr lang="en-US" sz="1600" dirty="0" err="1" smtClean="0"/>
              <a:t>Iago</a:t>
            </a:r>
            <a:r>
              <a:rPr lang="en-US" sz="1600" dirty="0" smtClean="0"/>
              <a:t>, who hast had my purse / As if the strings were </a:t>
            </a:r>
            <a:r>
              <a:rPr lang="en-US" sz="1600" dirty="0" err="1" smtClean="0"/>
              <a:t>thine</a:t>
            </a:r>
            <a:r>
              <a:rPr lang="en-US" sz="1600" dirty="0" smtClean="0"/>
              <a:t>, </a:t>
            </a:r>
            <a:r>
              <a:rPr lang="en-US" sz="1600" dirty="0" err="1" smtClean="0"/>
              <a:t>shouldst</a:t>
            </a:r>
            <a:r>
              <a:rPr lang="en-US" sz="1600" dirty="0" smtClean="0"/>
              <a:t> know of this (1.1.1).</a:t>
            </a:r>
          </a:p>
          <a:p>
            <a:endParaRPr lang="en-US" sz="1600" dirty="0" smtClean="0"/>
          </a:p>
          <a:p>
            <a:r>
              <a:rPr lang="en-US" sz="1600" dirty="0" err="1" smtClean="0"/>
              <a:t>Roderigo</a:t>
            </a:r>
            <a:r>
              <a:rPr lang="en-US" sz="1600" dirty="0" smtClean="0"/>
              <a:t>: I will incontinently drown myself. It is silliness to live when to live is torment</a:t>
            </a:r>
            <a:r>
              <a:rPr lang="en-US" sz="1600" dirty="0" smtClean="0"/>
              <a:t>…. (1.3.306, 309)</a:t>
            </a:r>
            <a:endParaRPr lang="en-US" sz="1600" dirty="0" smtClean="0"/>
          </a:p>
          <a:p>
            <a:endParaRPr lang="en-US" sz="1600" dirty="0" smtClean="0"/>
          </a:p>
          <a:p>
            <a:r>
              <a:rPr lang="en-US" sz="1600" dirty="0" err="1" smtClean="0"/>
              <a:t>Iago</a:t>
            </a:r>
            <a:r>
              <a:rPr lang="en-US" sz="1600" dirty="0" smtClean="0"/>
              <a:t>: Put money in thy purse. It cannot be that Desdemona should long continue her love to the Moor – put money in thy purse – </a:t>
            </a:r>
            <a:r>
              <a:rPr lang="en-US" sz="1600" dirty="0" smtClean="0"/>
              <a:t>nor </a:t>
            </a:r>
            <a:r>
              <a:rPr lang="en-US" sz="1600" dirty="0" smtClean="0"/>
              <a:t>he his to her…She must change for youth. When she is sated with his body she will find the error of her choice.  She must have change. She must. </a:t>
            </a:r>
            <a:r>
              <a:rPr lang="en-US" sz="1600" dirty="0" smtClean="0"/>
              <a:t>If </a:t>
            </a:r>
            <a:r>
              <a:rPr lang="en-US" sz="1600" dirty="0" smtClean="0"/>
              <a:t>sanctimony, and a frail vow betwixt an erring barbarian and a super-subtle Venetian be not too hard for my wits…thou shalt enjoy her.(</a:t>
            </a:r>
            <a:r>
              <a:rPr lang="en-US" sz="1600" dirty="0" smtClean="0"/>
              <a:t>1.3.340 </a:t>
            </a:r>
            <a:r>
              <a:rPr lang="en-US" sz="1600" dirty="0" smtClean="0"/>
              <a:t>- 350)   </a:t>
            </a:r>
            <a:endParaRPr lang="en-US" sz="1600" dirty="0"/>
          </a:p>
        </p:txBody>
      </p:sp>
      <p:sp>
        <p:nvSpPr>
          <p:cNvPr id="3" name="TextBox 2"/>
          <p:cNvSpPr txBox="1"/>
          <p:nvPr/>
        </p:nvSpPr>
        <p:spPr>
          <a:xfrm>
            <a:off x="79154" y="3917671"/>
            <a:ext cx="6489664" cy="2800766"/>
          </a:xfrm>
          <a:prstGeom prst="rect">
            <a:avLst/>
          </a:prstGeom>
          <a:noFill/>
        </p:spPr>
        <p:txBody>
          <a:bodyPr wrap="square" rtlCol="0">
            <a:spAutoFit/>
          </a:bodyPr>
          <a:lstStyle/>
          <a:p>
            <a:r>
              <a:rPr lang="en-US" sz="1600" dirty="0" err="1" smtClean="0"/>
              <a:t>Iago</a:t>
            </a:r>
            <a:r>
              <a:rPr lang="en-US" sz="1600" dirty="0" smtClean="0"/>
              <a:t>: The lieutenant tonight watches on the court of guard. </a:t>
            </a:r>
          </a:p>
          <a:p>
            <a:r>
              <a:rPr lang="en-US" sz="1600" dirty="0" smtClean="0"/>
              <a:t>First I must tell thee this: Desdemona is directly in love with him.</a:t>
            </a:r>
          </a:p>
          <a:p>
            <a:r>
              <a:rPr lang="en-US" sz="1600" dirty="0" err="1" smtClean="0"/>
              <a:t>Roderigo</a:t>
            </a:r>
            <a:r>
              <a:rPr lang="en-US" sz="1600" dirty="0" smtClean="0"/>
              <a:t>: With him? Why, tis not possible.</a:t>
            </a:r>
          </a:p>
          <a:p>
            <a:r>
              <a:rPr lang="en-US" sz="1600" dirty="0" err="1" smtClean="0"/>
              <a:t>Iago</a:t>
            </a:r>
            <a:r>
              <a:rPr lang="en-US" sz="1600" dirty="0" smtClean="0"/>
              <a:t>: … Mark me with what violence she first loved the Moor, but </a:t>
            </a:r>
          </a:p>
          <a:p>
            <a:r>
              <a:rPr lang="en-US" sz="1600" dirty="0" smtClean="0"/>
              <a:t>for bragging and telling fantastical lies …Her eye must be fed, and </a:t>
            </a:r>
          </a:p>
          <a:p>
            <a:r>
              <a:rPr lang="en-US" sz="1600" dirty="0" smtClean="0"/>
              <a:t>what delight shall she have to look on the devil?</a:t>
            </a:r>
          </a:p>
          <a:p>
            <a:r>
              <a:rPr lang="en-US" sz="1600" dirty="0" err="1" smtClean="0"/>
              <a:t>Roderigo</a:t>
            </a:r>
            <a:r>
              <a:rPr lang="en-US" sz="1600" dirty="0" smtClean="0"/>
              <a:t>: I cannot believe that in her, she’s full of most blest </a:t>
            </a:r>
          </a:p>
          <a:p>
            <a:r>
              <a:rPr lang="en-US" sz="1600" dirty="0" smtClean="0"/>
              <a:t>condition. </a:t>
            </a:r>
          </a:p>
          <a:p>
            <a:r>
              <a:rPr lang="en-US" sz="1600" dirty="0" err="1" smtClean="0"/>
              <a:t>Iago</a:t>
            </a:r>
            <a:r>
              <a:rPr lang="en-US" sz="1600" dirty="0" smtClean="0"/>
              <a:t>: Blest fig’s end!... </a:t>
            </a:r>
          </a:p>
          <a:p>
            <a:r>
              <a:rPr lang="en-US" sz="1600" dirty="0" err="1" smtClean="0"/>
              <a:t>Roderigo</a:t>
            </a:r>
            <a:r>
              <a:rPr lang="en-US" sz="1600" dirty="0" smtClean="0"/>
              <a:t>: That was but courtesy. </a:t>
            </a:r>
          </a:p>
          <a:p>
            <a:r>
              <a:rPr lang="en-US" sz="1600" dirty="0" smtClean="0"/>
              <a:t>Iago: Lechery. </a:t>
            </a:r>
            <a:r>
              <a:rPr lang="en-US" sz="1600" dirty="0" smtClean="0"/>
              <a:t> (2.1.215-</a:t>
            </a:r>
            <a:r>
              <a:rPr lang="en-US" sz="1600" i="1" dirty="0" smtClean="0"/>
              <a:t>passim</a:t>
            </a:r>
            <a:r>
              <a:rPr lang="en-US" sz="1600" dirty="0" smtClean="0"/>
              <a:t>)</a:t>
            </a:r>
            <a:endParaRPr lang="en-US" sz="1600" dirty="0"/>
          </a:p>
        </p:txBody>
      </p:sp>
      <p:sp>
        <p:nvSpPr>
          <p:cNvPr id="5" name="TextBox 4"/>
          <p:cNvSpPr txBox="1"/>
          <p:nvPr/>
        </p:nvSpPr>
        <p:spPr>
          <a:xfrm>
            <a:off x="3028206" y="5641219"/>
            <a:ext cx="5973289" cy="1077218"/>
          </a:xfrm>
          <a:prstGeom prst="rect">
            <a:avLst/>
          </a:prstGeom>
          <a:noFill/>
        </p:spPr>
        <p:txBody>
          <a:bodyPr wrap="square" rtlCol="0">
            <a:spAutoFit/>
          </a:bodyPr>
          <a:lstStyle/>
          <a:p>
            <a:r>
              <a:rPr lang="en-US" sz="1600" dirty="0" smtClean="0"/>
              <a:t>Roderigo: I do not find that thou </a:t>
            </a:r>
            <a:r>
              <a:rPr lang="en-US" sz="1600" dirty="0" err="1" smtClean="0"/>
              <a:t>deal’st</a:t>
            </a:r>
            <a:r>
              <a:rPr lang="en-US" sz="1600" dirty="0" smtClean="0"/>
              <a:t> justly with me…Every day thou </a:t>
            </a:r>
            <a:r>
              <a:rPr lang="en-US" sz="1600" dirty="0" err="1" smtClean="0"/>
              <a:t>doff’st</a:t>
            </a:r>
            <a:r>
              <a:rPr lang="en-US" sz="1600" dirty="0" smtClean="0"/>
              <a:t> me with some device…I will no longer endure it…I have wasted myself out of my means. The jewels you have had from me to deliver to Desdemona would half have corrupted a </a:t>
            </a:r>
            <a:r>
              <a:rPr lang="en-US" sz="1600" dirty="0" err="1" smtClean="0"/>
              <a:t>votarist</a:t>
            </a:r>
            <a:r>
              <a:rPr lang="en-US" sz="1600" dirty="0" smtClean="0"/>
              <a:t>… (4.2.175-90)</a:t>
            </a:r>
            <a:endParaRPr lang="en-US" sz="1600" dirty="0"/>
          </a:p>
        </p:txBody>
      </p:sp>
    </p:spTree>
    <p:extLst>
      <p:ext uri="{BB962C8B-B14F-4D97-AF65-F5344CB8AC3E}">
        <p14:creationId xmlns:p14="http://schemas.microsoft.com/office/powerpoint/2010/main" val="857699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14 Othell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5121387" cy="3730656"/>
          </a:xfrm>
          <a:prstGeom prst="rect">
            <a:avLst/>
          </a:prstGeom>
        </p:spPr>
      </p:pic>
      <p:sp>
        <p:nvSpPr>
          <p:cNvPr id="2" name="TextBox 1"/>
          <p:cNvSpPr txBox="1"/>
          <p:nvPr/>
        </p:nvSpPr>
        <p:spPr>
          <a:xfrm>
            <a:off x="5392571" y="237393"/>
            <a:ext cx="3751429" cy="6986528"/>
          </a:xfrm>
          <a:prstGeom prst="rect">
            <a:avLst/>
          </a:prstGeom>
          <a:noFill/>
        </p:spPr>
        <p:txBody>
          <a:bodyPr wrap="square" rtlCol="0">
            <a:spAutoFit/>
          </a:bodyPr>
          <a:lstStyle/>
          <a:p>
            <a:r>
              <a:rPr lang="en-US" sz="1600" dirty="0" smtClean="0"/>
              <a:t>Montano: But … is your general </a:t>
            </a:r>
            <a:r>
              <a:rPr lang="en-US" sz="1600" dirty="0" err="1" smtClean="0"/>
              <a:t>wived</a:t>
            </a:r>
            <a:r>
              <a:rPr lang="en-US" sz="1600" dirty="0" smtClean="0"/>
              <a:t>?</a:t>
            </a:r>
          </a:p>
          <a:p>
            <a:r>
              <a:rPr lang="en-US" sz="1600" dirty="0" smtClean="0"/>
              <a:t>Cassio: … he has achieved a maid  </a:t>
            </a:r>
            <a:endParaRPr lang="en-US" sz="1600" dirty="0" smtClean="0"/>
          </a:p>
          <a:p>
            <a:r>
              <a:rPr lang="en-US" sz="1600" dirty="0" smtClean="0"/>
              <a:t>That </a:t>
            </a:r>
            <a:r>
              <a:rPr lang="en-US" sz="1600" dirty="0" smtClean="0"/>
              <a:t>paragons description and wild fame; </a:t>
            </a:r>
            <a:endParaRPr lang="en-US" sz="1600" dirty="0" smtClean="0"/>
          </a:p>
          <a:p>
            <a:r>
              <a:rPr lang="en-US" sz="1600" dirty="0" smtClean="0"/>
              <a:t>One </a:t>
            </a:r>
            <a:r>
              <a:rPr lang="en-US" sz="1600" dirty="0" smtClean="0"/>
              <a:t>that excels the quirks of blazoning pens </a:t>
            </a:r>
            <a:endParaRPr lang="en-US" sz="1600" dirty="0"/>
          </a:p>
          <a:p>
            <a:r>
              <a:rPr lang="en-US" sz="1600" dirty="0" smtClean="0"/>
              <a:t>And </a:t>
            </a:r>
            <a:r>
              <a:rPr lang="en-US" sz="1600" dirty="0" smtClean="0"/>
              <a:t>in </a:t>
            </a:r>
            <a:r>
              <a:rPr lang="en-US" sz="1600" dirty="0" err="1" smtClean="0"/>
              <a:t>th</a:t>
            </a:r>
            <a:r>
              <a:rPr lang="en-US" sz="1600" dirty="0" smtClean="0"/>
              <a:t>’ essential vesture of creation </a:t>
            </a:r>
            <a:endParaRPr lang="en-US" sz="1600" dirty="0"/>
          </a:p>
          <a:p>
            <a:r>
              <a:rPr lang="en-US" sz="1600" dirty="0" smtClean="0"/>
              <a:t>Does </a:t>
            </a:r>
            <a:r>
              <a:rPr lang="en-US" sz="1600" dirty="0" smtClean="0"/>
              <a:t>tire the </a:t>
            </a:r>
            <a:r>
              <a:rPr lang="en-US" sz="1600" dirty="0" err="1" smtClean="0"/>
              <a:t>inginer</a:t>
            </a:r>
            <a:r>
              <a:rPr lang="en-US" sz="1600" dirty="0" smtClean="0"/>
              <a:t> … </a:t>
            </a:r>
          </a:p>
          <a:p>
            <a:r>
              <a:rPr lang="en-US" sz="1600" dirty="0" smtClean="0"/>
              <a:t>                                        O</a:t>
            </a:r>
            <a:r>
              <a:rPr lang="en-US" sz="1600" dirty="0" smtClean="0"/>
              <a:t>, behold, </a:t>
            </a:r>
            <a:r>
              <a:rPr lang="en-US" sz="1600" dirty="0" smtClean="0"/>
              <a:t> </a:t>
            </a:r>
          </a:p>
          <a:p>
            <a:r>
              <a:rPr lang="en-US" sz="1600" dirty="0" smtClean="0"/>
              <a:t>The </a:t>
            </a:r>
            <a:r>
              <a:rPr lang="en-US" sz="1600" dirty="0" smtClean="0"/>
              <a:t>riches of the ship is come on shore: </a:t>
            </a:r>
            <a:r>
              <a:rPr lang="en-US" sz="1600" dirty="0" smtClean="0"/>
              <a:t> </a:t>
            </a:r>
            <a:r>
              <a:rPr lang="en-US" sz="1600" dirty="0" smtClean="0"/>
              <a:t>You men of Cyprus, let her have your knees! </a:t>
            </a:r>
            <a:r>
              <a:rPr lang="en-US" sz="1600" dirty="0" smtClean="0"/>
              <a:t>Hail </a:t>
            </a:r>
            <a:r>
              <a:rPr lang="en-US" sz="1600" dirty="0" smtClean="0"/>
              <a:t>to thee lady…! </a:t>
            </a:r>
            <a:r>
              <a:rPr lang="en-US" sz="1600" dirty="0" smtClean="0"/>
              <a:t>        (</a:t>
            </a:r>
            <a:r>
              <a:rPr lang="en-US" sz="1600" dirty="0" smtClean="0"/>
              <a:t>2.1.60-85)</a:t>
            </a:r>
          </a:p>
          <a:p>
            <a:endParaRPr lang="en-US" sz="1600" dirty="0" smtClean="0"/>
          </a:p>
          <a:p>
            <a:r>
              <a:rPr lang="en-US" sz="1600" dirty="0" smtClean="0"/>
              <a:t>[Kisses Emilia] Let it not gall your patience, good Iago, </a:t>
            </a:r>
            <a:endParaRPr lang="en-US" sz="1600" dirty="0" smtClean="0"/>
          </a:p>
          <a:p>
            <a:r>
              <a:rPr lang="en-US" sz="1600" dirty="0" smtClean="0"/>
              <a:t>That </a:t>
            </a:r>
            <a:r>
              <a:rPr lang="en-US" sz="1600" dirty="0" smtClean="0"/>
              <a:t>I extend my manners; ’tis my breeding </a:t>
            </a:r>
            <a:r>
              <a:rPr lang="en-US" sz="1600" dirty="0" smtClean="0"/>
              <a:t>That </a:t>
            </a:r>
            <a:r>
              <a:rPr lang="en-US" sz="1600" dirty="0" smtClean="0"/>
              <a:t>gives me this bold show of courtesy </a:t>
            </a:r>
            <a:r>
              <a:rPr lang="en-US" sz="1600" dirty="0" smtClean="0"/>
              <a:t>                    		    (</a:t>
            </a:r>
            <a:r>
              <a:rPr lang="en-US" sz="1600" dirty="0" smtClean="0"/>
              <a:t>2.1.97-99).</a:t>
            </a:r>
          </a:p>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r>
              <a:rPr lang="en-US" sz="1600" dirty="0" smtClean="0"/>
              <a:t>Iago: That Cassio loves her, I do well believe it. </a:t>
            </a:r>
            <a:endParaRPr lang="en-US" sz="1600" dirty="0" smtClean="0"/>
          </a:p>
          <a:p>
            <a:r>
              <a:rPr lang="en-US" sz="1600" dirty="0" smtClean="0"/>
              <a:t>That she loves him, ’tis apt and of great credit. (2.1.284-5)</a:t>
            </a:r>
            <a:endParaRPr lang="en-US" sz="1600" dirty="0" smtClean="0"/>
          </a:p>
          <a:p>
            <a:endParaRPr lang="en-US" sz="1600" dirty="0"/>
          </a:p>
        </p:txBody>
      </p:sp>
      <p:sp>
        <p:nvSpPr>
          <p:cNvPr id="3" name="TextBox 2"/>
          <p:cNvSpPr txBox="1"/>
          <p:nvPr/>
        </p:nvSpPr>
        <p:spPr>
          <a:xfrm>
            <a:off x="439387" y="3842665"/>
            <a:ext cx="6272826" cy="2893100"/>
          </a:xfrm>
          <a:prstGeom prst="rect">
            <a:avLst/>
          </a:prstGeom>
          <a:noFill/>
        </p:spPr>
        <p:txBody>
          <a:bodyPr wrap="square" rtlCol="0">
            <a:spAutoFit/>
          </a:bodyPr>
          <a:lstStyle/>
          <a:p>
            <a:r>
              <a:rPr lang="en-US" sz="1600" dirty="0" err="1" smtClean="0"/>
              <a:t>Cassio</a:t>
            </a:r>
            <a:r>
              <a:rPr lang="en-US" sz="1600" dirty="0" smtClean="0"/>
              <a:t>: My reputation, </a:t>
            </a:r>
            <a:r>
              <a:rPr lang="en-US" sz="1600" dirty="0" err="1" smtClean="0"/>
              <a:t>Iago</a:t>
            </a:r>
            <a:r>
              <a:rPr lang="en-US" sz="1600" dirty="0" smtClean="0"/>
              <a:t>, my reputation.</a:t>
            </a:r>
          </a:p>
          <a:p>
            <a:r>
              <a:rPr lang="en-US" sz="1600" dirty="0" err="1" smtClean="0"/>
              <a:t>Iago</a:t>
            </a:r>
            <a:r>
              <a:rPr lang="en-US" sz="1600" dirty="0" smtClean="0"/>
              <a:t>: … I thought you had received some bodily hurt. There is more of sense in that than in reputation…What, man, there are ways to recover the general again…Our general’s wife is now the general…importune her help…she is of so blest a disposition that she holds it a vice not to do more than she is requested (2.3.260 –215).</a:t>
            </a:r>
          </a:p>
          <a:p>
            <a:endParaRPr lang="en-US" sz="1600" dirty="0" smtClean="0"/>
          </a:p>
          <a:p>
            <a:r>
              <a:rPr lang="en-US" sz="1400" dirty="0" smtClean="0"/>
              <a:t>Iago: Now if this suit lay in Bianca’s power, </a:t>
            </a:r>
          </a:p>
          <a:p>
            <a:r>
              <a:rPr lang="en-US" sz="1400" dirty="0" smtClean="0"/>
              <a:t>How quickly should you speed…</a:t>
            </a:r>
          </a:p>
          <a:p>
            <a:r>
              <a:rPr lang="en-US" sz="1400" dirty="0" smtClean="0"/>
              <a:t>She gives it out that you shall marry her; </a:t>
            </a:r>
            <a:endParaRPr lang="en-US" sz="1400" dirty="0"/>
          </a:p>
          <a:p>
            <a:r>
              <a:rPr lang="en-US" sz="1400" dirty="0" smtClean="0"/>
              <a:t>Do </a:t>
            </a:r>
            <a:r>
              <a:rPr lang="en-US" sz="1400" dirty="0" smtClean="0"/>
              <a:t>you intend it?</a:t>
            </a:r>
          </a:p>
          <a:p>
            <a:r>
              <a:rPr lang="en-US" sz="1400" dirty="0" err="1" smtClean="0"/>
              <a:t>Cassio</a:t>
            </a:r>
            <a:r>
              <a:rPr lang="en-US" sz="1400" dirty="0" smtClean="0"/>
              <a:t>: I marry? What, a customer? (4.1.108-120).</a:t>
            </a:r>
            <a:endParaRPr lang="en-US" sz="1400" dirty="0"/>
          </a:p>
        </p:txBody>
      </p:sp>
    </p:spTree>
    <p:extLst>
      <p:ext uri="{BB962C8B-B14F-4D97-AF65-F5344CB8AC3E}">
        <p14:creationId xmlns:p14="http://schemas.microsoft.com/office/powerpoint/2010/main" val="3359318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8792" y="247833"/>
            <a:ext cx="8642561" cy="7260459"/>
          </a:xfrm>
        </p:spPr>
        <p:txBody>
          <a:bodyPr>
            <a:normAutofit fontScale="70000" lnSpcReduction="20000"/>
          </a:bodyPr>
          <a:lstStyle/>
          <a:p>
            <a:pPr marL="0" indent="0">
              <a:buNone/>
            </a:pPr>
            <a:r>
              <a:rPr lang="en-US" dirty="0" err="1" smtClean="0"/>
              <a:t>Iago</a:t>
            </a:r>
            <a:r>
              <a:rPr lang="en-US" dirty="0" smtClean="0"/>
              <a:t>: That </a:t>
            </a:r>
            <a:r>
              <a:rPr lang="en-US" dirty="0" err="1" smtClean="0"/>
              <a:t>Cassio</a:t>
            </a:r>
            <a:r>
              <a:rPr lang="en-US" dirty="0" smtClean="0"/>
              <a:t> loves her, I do well believe it… / Now, I do love her too, / Not out of absolute lust – though peradventure / I stand accountant for as great a sin … 							        (2.1.284 – 291)</a:t>
            </a:r>
          </a:p>
          <a:p>
            <a:pPr marL="0" indent="0">
              <a:buNone/>
            </a:pPr>
            <a:r>
              <a:rPr lang="en-US" dirty="0" smtClean="0"/>
              <a:t>Shakespeare’s Source: ‘The Moor had in his company an Ensign of handsome presence but the most </a:t>
            </a:r>
            <a:r>
              <a:rPr lang="en-US" dirty="0" err="1" smtClean="0"/>
              <a:t>scoundrelly</a:t>
            </a:r>
            <a:r>
              <a:rPr lang="en-US" dirty="0" smtClean="0"/>
              <a:t> nature in the world. He was in high </a:t>
            </a:r>
            <a:r>
              <a:rPr lang="en-US" dirty="0" err="1" smtClean="0"/>
              <a:t>favour</a:t>
            </a:r>
            <a:r>
              <a:rPr lang="en-US" dirty="0" smtClean="0"/>
              <a:t> with the Moor, who had no suspicion of his wickedness … This false man had likewise taken to Cyprus his wife, a fair and honest young woman …</a:t>
            </a:r>
            <a:r>
              <a:rPr lang="en-US" b="1" dirty="0" smtClean="0"/>
              <a:t>The wicked Ensign</a:t>
            </a:r>
            <a:r>
              <a:rPr lang="en-US" dirty="0" smtClean="0"/>
              <a:t>, taking no account of the faith he had pledged to his wife, and of the friendship, loyalty and obligations he owed the Moor, </a:t>
            </a:r>
            <a:r>
              <a:rPr lang="en-US" b="1" dirty="0" smtClean="0"/>
              <a:t>fell ardently in love with </a:t>
            </a:r>
            <a:r>
              <a:rPr lang="en-US" b="1" dirty="0" err="1" smtClean="0"/>
              <a:t>Disdemona</a:t>
            </a:r>
            <a:r>
              <a:rPr lang="en-US" dirty="0" smtClean="0"/>
              <a:t>, and bent all his thoughts to see if he could manage to enjoy her; but he did not dare openly show his passion, fearing that if the Moor perceived it he might straightway kill him. He sought therefore in various ways, as deviously as he could, to make the Lady aware that he desired her.  But </a:t>
            </a:r>
            <a:r>
              <a:rPr lang="en-US" b="1" dirty="0" smtClean="0"/>
              <a:t>she, whose every thought was for the Moor, never gave a thought to the Ensign </a:t>
            </a:r>
            <a:r>
              <a:rPr lang="en-US" dirty="0" smtClean="0"/>
              <a:t>or anybody else. And all the things he did to arouse her feelings for him had no more effect that if he had not tried them.  </a:t>
            </a:r>
            <a:r>
              <a:rPr lang="en-US" b="1" dirty="0" smtClean="0"/>
              <a:t>Whereupon he imagined that this was because she was in love with the Corporal [i.e., </a:t>
            </a:r>
            <a:r>
              <a:rPr lang="en-US" b="1" dirty="0" err="1" smtClean="0"/>
              <a:t>Cassio</a:t>
            </a:r>
            <a:r>
              <a:rPr lang="en-US" b="1" dirty="0" smtClean="0"/>
              <a:t>] </a:t>
            </a:r>
            <a:r>
              <a:rPr lang="en-US" dirty="0" smtClean="0"/>
              <a:t>and he wondered how he might remove the latter from her sight.  Not only did he turn his mind to this, but </a:t>
            </a:r>
            <a:r>
              <a:rPr lang="en-US" b="1" dirty="0" smtClean="0"/>
              <a:t>the love which he had felt for the Lady now changed to the bitterest hate</a:t>
            </a:r>
            <a:r>
              <a:rPr lang="en-US" dirty="0" smtClean="0"/>
              <a:t>, and </a:t>
            </a:r>
            <a:r>
              <a:rPr lang="en-US" b="1" dirty="0" smtClean="0"/>
              <a:t>he gave himself up to studying how to bring it about that, once the Corporal were killed, if he himself could not enjoy the Lady,</a:t>
            </a:r>
            <a:r>
              <a:rPr lang="en-US" b="1" dirty="0"/>
              <a:t> </a:t>
            </a:r>
            <a:r>
              <a:rPr lang="en-US" b="1" dirty="0" smtClean="0"/>
              <a:t>then the Moor should not have her either</a:t>
            </a:r>
            <a:r>
              <a:rPr lang="en-US" dirty="0" smtClean="0"/>
              <a:t>.  Turning over in his mind divers schemes…he </a:t>
            </a:r>
            <a:r>
              <a:rPr lang="en-US" b="1" dirty="0" smtClean="0"/>
              <a:t>determined to accuse her of adultery</a:t>
            </a:r>
            <a:r>
              <a:rPr lang="en-US" dirty="0" smtClean="0"/>
              <a:t>, and to make her husband believe the Corporal was the adulterer’ (</a:t>
            </a:r>
            <a:r>
              <a:rPr lang="en-US" dirty="0" err="1" smtClean="0"/>
              <a:t>Giraldi</a:t>
            </a:r>
            <a:r>
              <a:rPr lang="en-US" dirty="0" smtClean="0"/>
              <a:t> </a:t>
            </a:r>
            <a:r>
              <a:rPr lang="en-US" dirty="0" err="1" smtClean="0"/>
              <a:t>Cinthio</a:t>
            </a:r>
            <a:r>
              <a:rPr lang="en-US" dirty="0" smtClean="0"/>
              <a:t>, </a:t>
            </a:r>
            <a:r>
              <a:rPr lang="en-US" i="1" dirty="0" err="1" smtClean="0"/>
              <a:t>Hecatommithi</a:t>
            </a:r>
            <a:r>
              <a:rPr lang="en-US" i="1" dirty="0" smtClean="0"/>
              <a:t> </a:t>
            </a:r>
            <a:r>
              <a:rPr lang="en-US" dirty="0" smtClean="0"/>
              <a:t>[1565]; French tr. 1583). </a:t>
            </a:r>
          </a:p>
          <a:p>
            <a:pPr marL="0" indent="0">
              <a:buNone/>
            </a:pPr>
            <a:r>
              <a:rPr lang="en-US" dirty="0" smtClean="0">
                <a:solidFill>
                  <a:srgbClr val="0000FF"/>
                </a:solidFill>
              </a:rPr>
              <a:t>Shakespeare’s innovation: to change the target of the Ensign’s ‘bitterest hate’; to use the imputation of adultery to destroy not Desdemona but Othello. (Desdemona ‘naturally’ is destroyed, </a:t>
            </a:r>
            <a:r>
              <a:rPr lang="en-US" i="1" dirty="0" smtClean="0">
                <a:solidFill>
                  <a:srgbClr val="0000FF"/>
                </a:solidFill>
              </a:rPr>
              <a:t>inter alia</a:t>
            </a:r>
            <a:r>
              <a:rPr lang="en-US" dirty="0" smtClean="0">
                <a:solidFill>
                  <a:srgbClr val="0000FF"/>
                </a:solidFill>
              </a:rPr>
              <a:t>, but only as ‘collateral damage’). In </a:t>
            </a:r>
            <a:r>
              <a:rPr lang="en-US" dirty="0">
                <a:solidFill>
                  <a:srgbClr val="0000FF"/>
                </a:solidFill>
              </a:rPr>
              <a:t>S</a:t>
            </a:r>
            <a:r>
              <a:rPr lang="en-US" dirty="0" smtClean="0">
                <a:solidFill>
                  <a:srgbClr val="0000FF"/>
                </a:solidFill>
              </a:rPr>
              <a:t>hakespeare’s play the object of male hatred is male, and </a:t>
            </a:r>
            <a:r>
              <a:rPr lang="en-US" dirty="0">
                <a:solidFill>
                  <a:srgbClr val="0000FF"/>
                </a:solidFill>
              </a:rPr>
              <a:t>t</a:t>
            </a:r>
            <a:r>
              <a:rPr lang="en-US" dirty="0" smtClean="0">
                <a:solidFill>
                  <a:srgbClr val="0000FF"/>
                </a:solidFill>
              </a:rPr>
              <a:t>he route to male destruction is looped through the female, the human </a:t>
            </a:r>
            <a:r>
              <a:rPr lang="en-US" i="1" dirty="0" smtClean="0">
                <a:solidFill>
                  <a:srgbClr val="0000FF"/>
                </a:solidFill>
              </a:rPr>
              <a:t>terra </a:t>
            </a:r>
            <a:r>
              <a:rPr lang="en-US" i="1" dirty="0" err="1" smtClean="0">
                <a:solidFill>
                  <a:srgbClr val="0000FF"/>
                </a:solidFill>
              </a:rPr>
              <a:t>icognita</a:t>
            </a:r>
            <a:r>
              <a:rPr lang="en-US" i="1" dirty="0" smtClean="0">
                <a:solidFill>
                  <a:srgbClr val="0000FF"/>
                </a:solidFill>
              </a:rPr>
              <a:t> or </a:t>
            </a:r>
            <a:r>
              <a:rPr lang="en-US" dirty="0" smtClean="0">
                <a:solidFill>
                  <a:srgbClr val="0000FF"/>
                </a:solidFill>
              </a:rPr>
              <a:t>space that  ‘puzzles’ masculinity and ‘puddle[s]’ his ‘clear spirit’. The exquisite destructive force of Iago’s ‘telling’ is that he tells a story that makes Othello doubt himself by doubting </a:t>
            </a:r>
            <a:r>
              <a:rPr lang="en-US" dirty="0" smtClean="0">
                <a:solidFill>
                  <a:srgbClr val="0000FF"/>
                </a:solidFill>
              </a:rPr>
              <a:t>Desdemona </a:t>
            </a:r>
            <a:r>
              <a:rPr lang="en-US" dirty="0" smtClean="0">
                <a:solidFill>
                  <a:srgbClr val="0000FF"/>
                </a:solidFill>
              </a:rPr>
              <a:t>while making him doubt Desdemona by doubting himself. </a:t>
            </a:r>
            <a:r>
              <a:rPr lang="en-US" dirty="0" smtClean="0"/>
              <a:t>  </a:t>
            </a:r>
          </a:p>
          <a:p>
            <a:pPr marL="0" indent="0">
              <a:buNone/>
            </a:pPr>
            <a:endParaRPr lang="en-US" dirty="0" smtClean="0"/>
          </a:p>
          <a:p>
            <a:pPr marL="0" indent="0">
              <a:buNone/>
            </a:pPr>
            <a:r>
              <a:rPr lang="en-US" dirty="0" smtClean="0"/>
              <a:t>   </a:t>
            </a:r>
          </a:p>
          <a:p>
            <a:pPr marL="0" indent="0">
              <a:buNone/>
            </a:pPr>
            <a:endParaRPr lang="en-US" dirty="0"/>
          </a:p>
        </p:txBody>
      </p:sp>
    </p:spTree>
    <p:extLst>
      <p:ext uri="{BB962C8B-B14F-4D97-AF65-F5344CB8AC3E}">
        <p14:creationId xmlns:p14="http://schemas.microsoft.com/office/powerpoint/2010/main" val="1874830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2 Othello.jpg"/>
          <p:cNvPicPr>
            <a:picLocks noChangeAspect="1"/>
          </p:cNvPicPr>
          <p:nvPr/>
        </p:nvPicPr>
        <p:blipFill rotWithShape="1">
          <a:blip r:embed="rId2" cstate="print">
            <a:extLst>
              <a:ext uri="{28A0092B-C50C-407E-A947-70E740481C1C}">
                <a14:useLocalDpi xmlns:a14="http://schemas.microsoft.com/office/drawing/2010/main" val="0"/>
              </a:ext>
            </a:extLst>
          </a:blip>
          <a:srcRect r="4542"/>
          <a:stretch/>
        </p:blipFill>
        <p:spPr>
          <a:xfrm>
            <a:off x="-1" y="-101622"/>
            <a:ext cx="4785757" cy="4578619"/>
          </a:xfrm>
          <a:prstGeom prst="rect">
            <a:avLst/>
          </a:prstGeom>
        </p:spPr>
      </p:pic>
      <p:sp>
        <p:nvSpPr>
          <p:cNvPr id="2" name="TextBox 1"/>
          <p:cNvSpPr txBox="1"/>
          <p:nvPr/>
        </p:nvSpPr>
        <p:spPr>
          <a:xfrm>
            <a:off x="4913194" y="0"/>
            <a:ext cx="4230806" cy="6740309"/>
          </a:xfrm>
          <a:prstGeom prst="rect">
            <a:avLst/>
          </a:prstGeom>
          <a:noFill/>
        </p:spPr>
        <p:txBody>
          <a:bodyPr wrap="square" rtlCol="0">
            <a:spAutoFit/>
          </a:bodyPr>
          <a:lstStyle/>
          <a:p>
            <a:r>
              <a:rPr lang="en-US" sz="1600" dirty="0" err="1"/>
              <a:t>Iago</a:t>
            </a:r>
            <a:r>
              <a:rPr lang="en-US" sz="1600" dirty="0"/>
              <a:t>: Look to your wife, observe her well with </a:t>
            </a:r>
            <a:r>
              <a:rPr lang="en-US" sz="1600" dirty="0" err="1"/>
              <a:t>Cassio</a:t>
            </a:r>
            <a:r>
              <a:rPr lang="en-US" sz="1600" dirty="0"/>
              <a:t>…</a:t>
            </a:r>
          </a:p>
          <a:p>
            <a:r>
              <a:rPr lang="en-US" sz="1600" dirty="0"/>
              <a:t>I know our country disposition well – </a:t>
            </a:r>
          </a:p>
          <a:p>
            <a:r>
              <a:rPr lang="en-US" sz="1600" dirty="0"/>
              <a:t>In Venice they do let God see the pranks</a:t>
            </a:r>
          </a:p>
          <a:p>
            <a:r>
              <a:rPr lang="en-US" sz="1600" dirty="0"/>
              <a:t>They dare not show their husbands; their best conscience</a:t>
            </a:r>
          </a:p>
          <a:p>
            <a:r>
              <a:rPr lang="en-US" sz="1600" dirty="0"/>
              <a:t>Is not to </a:t>
            </a:r>
            <a:r>
              <a:rPr lang="en-US" sz="1600" dirty="0" err="1"/>
              <a:t>leave’t</a:t>
            </a:r>
            <a:r>
              <a:rPr lang="en-US" sz="1600" dirty="0"/>
              <a:t> undone, but </a:t>
            </a:r>
            <a:r>
              <a:rPr lang="en-US" sz="1600" dirty="0" err="1"/>
              <a:t>keep’t</a:t>
            </a:r>
            <a:r>
              <a:rPr lang="en-US" sz="1600" dirty="0"/>
              <a:t> unknown…</a:t>
            </a:r>
          </a:p>
          <a:p>
            <a:r>
              <a:rPr lang="en-US" sz="1600" dirty="0"/>
              <a:t>She did deceive her father, marrying you,</a:t>
            </a:r>
          </a:p>
          <a:p>
            <a:r>
              <a:rPr lang="en-US" sz="1600" dirty="0"/>
              <a:t>And when she seemed to shake, and fear your looks,</a:t>
            </a:r>
          </a:p>
          <a:p>
            <a:r>
              <a:rPr lang="en-US" sz="1600" dirty="0"/>
              <a:t>She loved them most… Why, go to then:</a:t>
            </a:r>
          </a:p>
          <a:p>
            <a:r>
              <a:rPr lang="en-US" sz="1600" dirty="0"/>
              <a:t>She that so young could give out such a seeming</a:t>
            </a:r>
          </a:p>
          <a:p>
            <a:r>
              <a:rPr lang="en-US" sz="1600" dirty="0"/>
              <a:t>To </a:t>
            </a:r>
            <a:r>
              <a:rPr lang="en-US" sz="1600" dirty="0" err="1"/>
              <a:t>seel</a:t>
            </a:r>
            <a:r>
              <a:rPr lang="en-US" sz="1600" dirty="0"/>
              <a:t> her father’s eyes up, close as oak,</a:t>
            </a:r>
          </a:p>
          <a:p>
            <a:r>
              <a:rPr lang="en-US" sz="1600" dirty="0"/>
              <a:t>He thought ’twas </a:t>
            </a:r>
            <a:r>
              <a:rPr lang="en-US" sz="1600" dirty="0" smtClean="0"/>
              <a:t>witchcraft (3.3.200-14).</a:t>
            </a:r>
            <a:endParaRPr lang="en-US" sz="1600" dirty="0"/>
          </a:p>
          <a:p>
            <a:endParaRPr lang="en-US" sz="1600" dirty="0"/>
          </a:p>
          <a:p>
            <a:r>
              <a:rPr lang="en-US" sz="1600" dirty="0"/>
              <a:t>Othello: I do not think but Desdemona’s honest…</a:t>
            </a:r>
          </a:p>
          <a:p>
            <a:r>
              <a:rPr lang="en-US" sz="1600" dirty="0"/>
              <a:t>And yet, how nature erring from itself – </a:t>
            </a:r>
          </a:p>
          <a:p>
            <a:r>
              <a:rPr lang="en-US" sz="1600" dirty="0" err="1"/>
              <a:t>Iago</a:t>
            </a:r>
            <a:r>
              <a:rPr lang="en-US" sz="1600" dirty="0"/>
              <a:t>: Ay, there’s the point: as, to be bold with you,</a:t>
            </a:r>
          </a:p>
          <a:p>
            <a:r>
              <a:rPr lang="en-US" sz="1600" dirty="0"/>
              <a:t>Not to affect many proposed matches</a:t>
            </a:r>
          </a:p>
          <a:p>
            <a:r>
              <a:rPr lang="en-US" sz="1600" dirty="0"/>
              <a:t>Of her own clime, complexion and degree,</a:t>
            </a:r>
          </a:p>
          <a:p>
            <a:r>
              <a:rPr lang="en-US" sz="1600" dirty="0"/>
              <a:t>Whereto we see, in all things, nature tends –</a:t>
            </a:r>
          </a:p>
          <a:p>
            <a:r>
              <a:rPr lang="en-US" sz="1600" dirty="0" err="1"/>
              <a:t>Foh</a:t>
            </a:r>
            <a:r>
              <a:rPr lang="en-US" sz="1600" dirty="0"/>
              <a:t>! One may smell in such a will most rank,</a:t>
            </a:r>
          </a:p>
          <a:p>
            <a:r>
              <a:rPr lang="en-US" sz="1600" dirty="0"/>
              <a:t>Foul disproportion, thoughts unnatural</a:t>
            </a:r>
            <a:r>
              <a:rPr lang="en-US" sz="1600" dirty="0" smtClean="0"/>
              <a:t>… I </a:t>
            </a:r>
            <a:r>
              <a:rPr lang="en-US" sz="1600" dirty="0"/>
              <a:t>may fear</a:t>
            </a:r>
          </a:p>
          <a:p>
            <a:r>
              <a:rPr lang="en-US" sz="1600" dirty="0"/>
              <a:t>Her will, recoiling to her better </a:t>
            </a:r>
            <a:r>
              <a:rPr lang="en-US" sz="1600" dirty="0" smtClean="0"/>
              <a:t>judgment</a:t>
            </a:r>
            <a:r>
              <a:rPr lang="en-US" sz="1600" dirty="0"/>
              <a:t>,</a:t>
            </a:r>
          </a:p>
          <a:p>
            <a:r>
              <a:rPr lang="en-US" sz="1600" dirty="0"/>
              <a:t>May fall to match you with her country forms,</a:t>
            </a:r>
          </a:p>
          <a:p>
            <a:r>
              <a:rPr lang="en-US" sz="1600" dirty="0"/>
              <a:t>And happily repent</a:t>
            </a:r>
            <a:r>
              <a:rPr lang="en-US" sz="1600" dirty="0" smtClean="0"/>
              <a:t>… (</a:t>
            </a:r>
            <a:r>
              <a:rPr lang="en-US" sz="1600" dirty="0" smtClean="0"/>
              <a:t>3.3.229 </a:t>
            </a:r>
            <a:r>
              <a:rPr lang="en-US" sz="1600" dirty="0" smtClean="0"/>
              <a:t>– 242</a:t>
            </a:r>
            <a:r>
              <a:rPr lang="en-US" sz="1600" dirty="0" smtClean="0"/>
              <a:t>).</a:t>
            </a:r>
            <a:endParaRPr lang="en-US" sz="1600" dirty="0"/>
          </a:p>
        </p:txBody>
      </p:sp>
      <p:sp>
        <p:nvSpPr>
          <p:cNvPr id="3" name="TextBox 2"/>
          <p:cNvSpPr txBox="1"/>
          <p:nvPr/>
        </p:nvSpPr>
        <p:spPr>
          <a:xfrm>
            <a:off x="95001" y="4583875"/>
            <a:ext cx="4595751" cy="2062103"/>
          </a:xfrm>
          <a:prstGeom prst="rect">
            <a:avLst/>
          </a:prstGeom>
          <a:noFill/>
        </p:spPr>
        <p:txBody>
          <a:bodyPr wrap="square" rtlCol="0">
            <a:spAutoFit/>
          </a:bodyPr>
          <a:lstStyle/>
          <a:p>
            <a:r>
              <a:rPr lang="en-US" sz="1600" dirty="0"/>
              <a:t>Iago: My noble lord – </a:t>
            </a:r>
          </a:p>
          <a:p>
            <a:r>
              <a:rPr lang="en-US" sz="1600" dirty="0"/>
              <a:t>Othello: What dost thou say, Iago?</a:t>
            </a:r>
          </a:p>
          <a:p>
            <a:r>
              <a:rPr lang="en-US" sz="1600" dirty="0"/>
              <a:t>Iago: Did Michael Cassio, when you wooed my lady, </a:t>
            </a:r>
            <a:r>
              <a:rPr lang="en-US" sz="1600" dirty="0" smtClean="0"/>
              <a:t> </a:t>
            </a:r>
            <a:r>
              <a:rPr lang="en-US" sz="1600" dirty="0"/>
              <a:t>Know of your love? </a:t>
            </a:r>
            <a:endParaRPr lang="en-US" sz="1600" dirty="0" smtClean="0"/>
          </a:p>
          <a:p>
            <a:r>
              <a:rPr lang="en-US" sz="1600" dirty="0" smtClean="0"/>
              <a:t>Othello:                  He did, from first to last.</a:t>
            </a:r>
          </a:p>
          <a:p>
            <a:r>
              <a:rPr lang="en-US" sz="1600" dirty="0" smtClean="0"/>
              <a:t>Why dost thou ask?</a:t>
            </a:r>
          </a:p>
          <a:p>
            <a:r>
              <a:rPr lang="en-US" sz="1600" dirty="0" smtClean="0"/>
              <a:t>Iago: But for a satisfaction of my thought,</a:t>
            </a:r>
          </a:p>
          <a:p>
            <a:r>
              <a:rPr lang="en-US" sz="1600" dirty="0" smtClean="0"/>
              <a:t>No further harm (3.3.92-8). </a:t>
            </a:r>
            <a:endParaRPr lang="en-US" sz="1600" dirty="0"/>
          </a:p>
        </p:txBody>
      </p:sp>
    </p:spTree>
    <p:extLst>
      <p:ext uri="{BB962C8B-B14F-4D97-AF65-F5344CB8AC3E}">
        <p14:creationId xmlns:p14="http://schemas.microsoft.com/office/powerpoint/2010/main" val="504217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jpeg 1 Othell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389565" cy="6858000"/>
          </a:xfrm>
          <a:prstGeom prst="rect">
            <a:avLst/>
          </a:prstGeom>
        </p:spPr>
      </p:pic>
      <p:sp>
        <p:nvSpPr>
          <p:cNvPr id="2" name="TextBox 1"/>
          <p:cNvSpPr txBox="1"/>
          <p:nvPr/>
        </p:nvSpPr>
        <p:spPr>
          <a:xfrm>
            <a:off x="4389565" y="-166254"/>
            <a:ext cx="5661265" cy="6986528"/>
          </a:xfrm>
          <a:prstGeom prst="rect">
            <a:avLst/>
          </a:prstGeom>
          <a:noFill/>
        </p:spPr>
        <p:txBody>
          <a:bodyPr wrap="square" rtlCol="0">
            <a:spAutoFit/>
          </a:bodyPr>
          <a:lstStyle/>
          <a:p>
            <a:endParaRPr lang="en-US" sz="1600" dirty="0"/>
          </a:p>
          <a:p>
            <a:r>
              <a:rPr lang="en-US" sz="1600" dirty="0" smtClean="0"/>
              <a:t>Othello: Why did I marry? </a:t>
            </a:r>
            <a:r>
              <a:rPr lang="en-US" sz="1600" dirty="0" smtClean="0"/>
              <a:t>…</a:t>
            </a:r>
          </a:p>
          <a:p>
            <a:r>
              <a:rPr lang="en-US" sz="1600" dirty="0" smtClean="0"/>
              <a:t>This fellow’s of exceeding honesty</a:t>
            </a:r>
          </a:p>
          <a:p>
            <a:r>
              <a:rPr lang="en-US" sz="1600" dirty="0" smtClean="0"/>
              <a:t>And knows all qualities, with a learned spirit,</a:t>
            </a:r>
          </a:p>
          <a:p>
            <a:r>
              <a:rPr lang="en-US" sz="1600" dirty="0" smtClean="0"/>
              <a:t>Of human dealings. </a:t>
            </a:r>
            <a:r>
              <a:rPr lang="en-US" sz="1600" dirty="0" smtClean="0"/>
              <a:t> </a:t>
            </a:r>
            <a:r>
              <a:rPr lang="en-US" sz="1600" dirty="0" smtClean="0"/>
              <a:t>If I do prove her haggard, </a:t>
            </a:r>
          </a:p>
          <a:p>
            <a:r>
              <a:rPr lang="en-US" sz="1600" dirty="0" smtClean="0"/>
              <a:t>Though that her jesses were my dear heart-strings,</a:t>
            </a:r>
          </a:p>
          <a:p>
            <a:r>
              <a:rPr lang="en-US" sz="1600" dirty="0" smtClean="0"/>
              <a:t>I’d whistle her off and let her down the wind</a:t>
            </a:r>
          </a:p>
          <a:p>
            <a:r>
              <a:rPr lang="en-US" sz="1600" dirty="0" smtClean="0"/>
              <a:t>To prey at fortune. Haply for I am black </a:t>
            </a:r>
            <a:endParaRPr lang="en-US" sz="1600" dirty="0" smtClean="0"/>
          </a:p>
          <a:p>
            <a:r>
              <a:rPr lang="en-US" sz="1600" dirty="0" smtClean="0"/>
              <a:t>… </a:t>
            </a:r>
            <a:r>
              <a:rPr lang="en-US" sz="1600" dirty="0" smtClean="0"/>
              <a:t>or for I am declined</a:t>
            </a:r>
          </a:p>
          <a:p>
            <a:r>
              <a:rPr lang="en-US" sz="1600" dirty="0" smtClean="0"/>
              <a:t>Into the vale of years – yet that’s not much – </a:t>
            </a:r>
          </a:p>
          <a:p>
            <a:r>
              <a:rPr lang="en-US" sz="1600" dirty="0" smtClean="0"/>
              <a:t>She’s gone, I am abused, and my relief</a:t>
            </a:r>
          </a:p>
          <a:p>
            <a:r>
              <a:rPr lang="en-US" sz="1600" dirty="0" smtClean="0"/>
              <a:t>Must be to loathe her. O curse of marriage</a:t>
            </a:r>
          </a:p>
          <a:p>
            <a:r>
              <a:rPr lang="en-US" sz="1600" dirty="0" smtClean="0"/>
              <a:t>That we can call these delicate creatures ours</a:t>
            </a:r>
          </a:p>
          <a:p>
            <a:r>
              <a:rPr lang="en-US" sz="1600" dirty="0" smtClean="0"/>
              <a:t>And not their appetites! (3.3.245-274</a:t>
            </a:r>
            <a:r>
              <a:rPr lang="en-US" sz="1600" dirty="0" smtClean="0"/>
              <a:t>)		</a:t>
            </a:r>
          </a:p>
          <a:p>
            <a:r>
              <a:rPr lang="en-US" sz="1600" dirty="0"/>
              <a:t>	</a:t>
            </a:r>
            <a:r>
              <a:rPr lang="en-US" sz="1600" dirty="0" smtClean="0"/>
              <a:t>	</a:t>
            </a:r>
            <a:r>
              <a:rPr lang="en-US" sz="1600" dirty="0" smtClean="0"/>
              <a:t>[</a:t>
            </a:r>
            <a:r>
              <a:rPr lang="en-US" sz="1600" i="1" dirty="0" smtClean="0"/>
              <a:t>Enter Desdemona</a:t>
            </a:r>
            <a:r>
              <a:rPr lang="en-US" sz="1600" dirty="0" smtClean="0"/>
              <a:t>]</a:t>
            </a:r>
          </a:p>
          <a:p>
            <a:r>
              <a:rPr lang="en-US" sz="1600" dirty="0" smtClean="0"/>
              <a:t>Look </a:t>
            </a:r>
            <a:r>
              <a:rPr lang="en-US" sz="1600" dirty="0" smtClean="0"/>
              <a:t>where she comes: </a:t>
            </a:r>
          </a:p>
          <a:p>
            <a:r>
              <a:rPr lang="en-US" sz="1600" dirty="0" smtClean="0"/>
              <a:t>If she be false, O then heaven mocks itself.</a:t>
            </a:r>
          </a:p>
          <a:p>
            <a:r>
              <a:rPr lang="en-US" sz="1600" dirty="0" smtClean="0"/>
              <a:t>I’ll not believe it. (3.3.281-283) </a:t>
            </a:r>
            <a:endParaRPr lang="en-US" sz="1600" dirty="0" smtClean="0"/>
          </a:p>
          <a:p>
            <a:endParaRPr lang="en-US" sz="1600" dirty="0"/>
          </a:p>
          <a:p>
            <a:r>
              <a:rPr lang="en-US" sz="1600" dirty="0" smtClean="0"/>
              <a:t>Desdemona: …Your dinner, and the generous islanders</a:t>
            </a:r>
          </a:p>
          <a:p>
            <a:r>
              <a:rPr lang="en-US" sz="1600" dirty="0" smtClean="0"/>
              <a:t>By you invited, do attend your presence…</a:t>
            </a:r>
          </a:p>
          <a:p>
            <a:r>
              <a:rPr lang="en-US" sz="1600" dirty="0" smtClean="0"/>
              <a:t>Othello: I have a pain upon my forehead, here.</a:t>
            </a:r>
          </a:p>
          <a:p>
            <a:r>
              <a:rPr lang="en-US" sz="1600" dirty="0" smtClean="0"/>
              <a:t>Desdemona: Faith, that’s with watching, ’twill away again.</a:t>
            </a:r>
          </a:p>
          <a:p>
            <a:r>
              <a:rPr lang="en-US" sz="1600" dirty="0" smtClean="0"/>
              <a:t>Let me but bind it hard…</a:t>
            </a:r>
          </a:p>
          <a:p>
            <a:r>
              <a:rPr lang="en-US" sz="1600" dirty="0" smtClean="0"/>
              <a:t>Othello: Your napkin is too little. [</a:t>
            </a:r>
            <a:r>
              <a:rPr lang="en-US" sz="1600" i="1" dirty="0" smtClean="0"/>
              <a:t>Drops the</a:t>
            </a:r>
            <a:r>
              <a:rPr lang="en-US" sz="1600" i="1" dirty="0"/>
              <a:t> </a:t>
            </a:r>
            <a:r>
              <a:rPr lang="en-US" sz="1600" i="1" dirty="0" smtClean="0"/>
              <a:t>handkerchief</a:t>
            </a:r>
            <a:r>
              <a:rPr lang="en-US" sz="1600" dirty="0" smtClean="0"/>
              <a:t>]</a:t>
            </a:r>
            <a:endParaRPr lang="en-US" sz="1600" i="1" dirty="0" smtClean="0"/>
          </a:p>
          <a:p>
            <a:r>
              <a:rPr lang="en-US" sz="1600" dirty="0" smtClean="0"/>
              <a:t>               Let it alone. Come, I’ll go in with you.</a:t>
            </a:r>
          </a:p>
          <a:p>
            <a:r>
              <a:rPr lang="en-US" sz="1600" dirty="0" smtClean="0"/>
              <a:t>Emilia: I am glad I have found this napkin…(3.3.281-94)</a:t>
            </a:r>
            <a:r>
              <a:rPr lang="en-US" sz="1600" dirty="0" smtClean="0"/>
              <a:t> </a:t>
            </a:r>
            <a:endParaRPr lang="en-US" sz="1600" dirty="0"/>
          </a:p>
        </p:txBody>
      </p:sp>
    </p:spTree>
    <p:extLst>
      <p:ext uri="{BB962C8B-B14F-4D97-AF65-F5344CB8AC3E}">
        <p14:creationId xmlns:p14="http://schemas.microsoft.com/office/powerpoint/2010/main" val="176348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37727" y="-300158"/>
            <a:ext cx="7140180" cy="3748473"/>
          </a:xfrm>
        </p:spPr>
        <p:txBody>
          <a:bodyPr/>
          <a:lstStyle/>
          <a:p>
            <a:r>
              <a:rPr lang="en-US" dirty="0" smtClean="0"/>
              <a:t>(Un-)Making </a:t>
            </a:r>
            <a:r>
              <a:rPr lang="en-US" dirty="0" smtClean="0"/>
              <a:t>Masculinity</a:t>
            </a:r>
            <a:br>
              <a:rPr lang="en-US" dirty="0" smtClean="0"/>
            </a:br>
            <a:r>
              <a:rPr lang="en-US" dirty="0" smtClean="0"/>
              <a:t>Shakespeare’s Baffled Lovers: </a:t>
            </a:r>
            <a:r>
              <a:rPr lang="en-US" i="1" dirty="0" smtClean="0"/>
              <a:t>Othello, </a:t>
            </a:r>
            <a:r>
              <a:rPr lang="en-US" dirty="0" smtClean="0"/>
              <a:t>Othello, and the rest …</a:t>
            </a:r>
            <a:endParaRPr lang="en-US" dirty="0"/>
          </a:p>
        </p:txBody>
      </p:sp>
      <p:sp>
        <p:nvSpPr>
          <p:cNvPr id="3" name="Subtitle 2"/>
          <p:cNvSpPr>
            <a:spLocks noGrp="1"/>
          </p:cNvSpPr>
          <p:nvPr>
            <p:ph type="subTitle" idx="1"/>
          </p:nvPr>
        </p:nvSpPr>
        <p:spPr>
          <a:xfrm>
            <a:off x="1700907" y="3015318"/>
            <a:ext cx="6477000" cy="2688146"/>
          </a:xfrm>
        </p:spPr>
        <p:txBody>
          <a:bodyPr>
            <a:normAutofit/>
          </a:bodyPr>
          <a:lstStyle/>
          <a:p>
            <a:r>
              <a:rPr lang="en-US" sz="2000" dirty="0" smtClean="0"/>
              <a:t>‘What a piece of work is a man. How noble in reason, how infinite in faculty, in form and moving how express and admirable, in action how like an angel, in apprehension how like a god – the beauty of the world, the paragon of animals. And yet to me what is this quintessence of dust?’</a:t>
            </a:r>
          </a:p>
          <a:p>
            <a:r>
              <a:rPr lang="en-US" sz="2000" dirty="0" smtClean="0"/>
              <a:t>                                                                  (</a:t>
            </a:r>
            <a:r>
              <a:rPr lang="en-US" sz="2000" i="1" dirty="0" smtClean="0"/>
              <a:t>Hamlet</a:t>
            </a:r>
            <a:r>
              <a:rPr lang="en-US" sz="2000" dirty="0" smtClean="0"/>
              <a:t> 2.2.293-97)                                 </a:t>
            </a:r>
          </a:p>
          <a:p>
            <a:r>
              <a:rPr lang="en-US" sz="2000" dirty="0" smtClean="0"/>
              <a:t>‘What is a man / If his chief good and market of his time /Be but to sleep and feed?  -- a beast, no more’ (</a:t>
            </a:r>
            <a:r>
              <a:rPr lang="en-US" sz="2000" i="1" dirty="0" smtClean="0"/>
              <a:t>Hamlet, </a:t>
            </a:r>
            <a:r>
              <a:rPr lang="en-US" sz="2000" dirty="0" smtClean="0"/>
              <a:t>4.4.9.23-25</a:t>
            </a:r>
            <a:r>
              <a:rPr lang="en-US" sz="2000" i="1" dirty="0" smtClean="0"/>
              <a:t>) </a:t>
            </a:r>
            <a:endParaRPr lang="en-US" sz="2000" dirty="0" smtClean="0"/>
          </a:p>
          <a:p>
            <a:endParaRPr lang="en-US" sz="2000" dirty="0"/>
          </a:p>
          <a:p>
            <a:endParaRPr lang="en-US" sz="2000" dirty="0"/>
          </a:p>
        </p:txBody>
      </p:sp>
      <p:sp>
        <p:nvSpPr>
          <p:cNvPr id="4" name="TextBox 3"/>
          <p:cNvSpPr txBox="1"/>
          <p:nvPr/>
        </p:nvSpPr>
        <p:spPr>
          <a:xfrm>
            <a:off x="1411079" y="6175313"/>
            <a:ext cx="7063696" cy="369332"/>
          </a:xfrm>
          <a:prstGeom prst="rect">
            <a:avLst/>
          </a:prstGeom>
          <a:noFill/>
        </p:spPr>
        <p:txBody>
          <a:bodyPr wrap="square" rtlCol="0">
            <a:spAutoFit/>
          </a:bodyPr>
          <a:lstStyle/>
          <a:p>
            <a:r>
              <a:rPr lang="en-US" dirty="0" smtClean="0"/>
              <a:t>A play about race? A play about masculinity? A play about misogyny? Yes.</a:t>
            </a:r>
            <a:endParaRPr lang="en-US" dirty="0"/>
          </a:p>
        </p:txBody>
      </p:sp>
    </p:spTree>
    <p:extLst>
      <p:ext uri="{BB962C8B-B14F-4D97-AF65-F5344CB8AC3E}">
        <p14:creationId xmlns:p14="http://schemas.microsoft.com/office/powerpoint/2010/main" val="1177830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10 Othell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682310" cy="3759969"/>
          </a:xfrm>
          <a:prstGeom prst="rect">
            <a:avLst/>
          </a:prstGeom>
        </p:spPr>
      </p:pic>
      <p:sp>
        <p:nvSpPr>
          <p:cNvPr id="2" name="TextBox 1"/>
          <p:cNvSpPr txBox="1"/>
          <p:nvPr/>
        </p:nvSpPr>
        <p:spPr>
          <a:xfrm>
            <a:off x="5682310" y="10785"/>
            <a:ext cx="3364591" cy="4185761"/>
          </a:xfrm>
          <a:prstGeom prst="rect">
            <a:avLst/>
          </a:prstGeom>
          <a:noFill/>
        </p:spPr>
        <p:txBody>
          <a:bodyPr wrap="square" rtlCol="0">
            <a:spAutoFit/>
          </a:bodyPr>
          <a:lstStyle/>
          <a:p>
            <a:r>
              <a:rPr lang="en-US" sz="1400" dirty="0" err="1" smtClean="0"/>
              <a:t>Ha!Ha</a:t>
            </a:r>
            <a:r>
              <a:rPr lang="en-US" sz="1400" dirty="0" smtClean="0"/>
              <a:t>! False to me?...O now for ever</a:t>
            </a:r>
          </a:p>
          <a:p>
            <a:r>
              <a:rPr lang="en-US" sz="1400" dirty="0" smtClean="0"/>
              <a:t>Farewell the tranquil mind, farewell content!</a:t>
            </a:r>
          </a:p>
          <a:p>
            <a:r>
              <a:rPr lang="en-US" sz="1400" dirty="0" smtClean="0"/>
              <a:t>Farewell the plumed troops and the big wars</a:t>
            </a:r>
          </a:p>
          <a:p>
            <a:r>
              <a:rPr lang="en-US" sz="1400" dirty="0" smtClean="0"/>
              <a:t>That makes ambition virtue! O, farewell…:</a:t>
            </a:r>
          </a:p>
          <a:p>
            <a:r>
              <a:rPr lang="en-US" sz="1400" dirty="0" smtClean="0"/>
              <a:t>… Othello’s occupation’s gone.</a:t>
            </a:r>
          </a:p>
          <a:p>
            <a:r>
              <a:rPr lang="en-US" sz="1400" dirty="0" smtClean="0"/>
              <a:t>		</a:t>
            </a:r>
            <a:r>
              <a:rPr lang="en-US" sz="1400" dirty="0" smtClean="0"/>
              <a:t>(3.3.337-36</a:t>
            </a:r>
            <a:r>
              <a:rPr lang="en-US" sz="1400" dirty="0" smtClean="0"/>
              <a:t>)</a:t>
            </a:r>
            <a:endParaRPr lang="en-US" sz="1400" dirty="0"/>
          </a:p>
          <a:p>
            <a:r>
              <a:rPr lang="en-US" sz="1400" dirty="0" smtClean="0"/>
              <a:t>Villain, be sure thou prove my love a whore,</a:t>
            </a:r>
          </a:p>
          <a:p>
            <a:r>
              <a:rPr lang="en-US" sz="1400" dirty="0" smtClean="0"/>
              <a:t>Be sure of it, give me the ocular proof…</a:t>
            </a:r>
          </a:p>
          <a:p>
            <a:r>
              <a:rPr lang="en-US" sz="1400" dirty="0"/>
              <a:t>	</a:t>
            </a:r>
            <a:r>
              <a:rPr lang="en-US" sz="1400" dirty="0" smtClean="0"/>
              <a:t>Her name, that was as fresh</a:t>
            </a:r>
          </a:p>
          <a:p>
            <a:r>
              <a:rPr lang="en-US" sz="1400" dirty="0" smtClean="0"/>
              <a:t>As Dian’s visage, is now begrimed and black</a:t>
            </a:r>
          </a:p>
          <a:p>
            <a:r>
              <a:rPr lang="en-US" sz="1400" dirty="0" smtClean="0"/>
              <a:t>As mine own face…</a:t>
            </a:r>
          </a:p>
          <a:p>
            <a:r>
              <a:rPr lang="en-US" sz="1400" dirty="0" smtClean="0"/>
              <a:t>Give me a living reason she’s disloyal.</a:t>
            </a:r>
          </a:p>
          <a:p>
            <a:r>
              <a:rPr lang="en-US" sz="1400" dirty="0" smtClean="0"/>
              <a:t>		3.3.362-412</a:t>
            </a:r>
            <a:endParaRPr lang="en-US" sz="1400" dirty="0"/>
          </a:p>
          <a:p>
            <a:r>
              <a:rPr lang="en-US" sz="1400" dirty="0" err="1"/>
              <a:t>Iago</a:t>
            </a:r>
            <a:r>
              <a:rPr lang="en-US" sz="1400" dirty="0"/>
              <a:t>: You would be satisfied? But how? How satisfied, my lord?</a:t>
            </a:r>
          </a:p>
          <a:p>
            <a:r>
              <a:rPr lang="en-US" sz="1400" dirty="0"/>
              <a:t>Would you, the supervisor, grossly gape on?</a:t>
            </a:r>
          </a:p>
          <a:p>
            <a:r>
              <a:rPr lang="en-US" sz="1400" dirty="0"/>
              <a:t>Behold her topped?...What then? How then?</a:t>
            </a:r>
            <a:endParaRPr lang="en-US" sz="1400" dirty="0" smtClean="0"/>
          </a:p>
          <a:p>
            <a:r>
              <a:rPr lang="en-US" sz="1400" dirty="0" smtClean="0"/>
              <a:t>		3.3.396-403</a:t>
            </a:r>
            <a:endParaRPr lang="en-US" sz="1400" dirty="0"/>
          </a:p>
          <a:p>
            <a:endParaRPr lang="en-US" sz="1400" dirty="0"/>
          </a:p>
        </p:txBody>
      </p:sp>
      <p:sp>
        <p:nvSpPr>
          <p:cNvPr id="3" name="TextBox 2"/>
          <p:cNvSpPr txBox="1"/>
          <p:nvPr/>
        </p:nvSpPr>
        <p:spPr>
          <a:xfrm>
            <a:off x="215812" y="3836061"/>
            <a:ext cx="9144000" cy="2893100"/>
          </a:xfrm>
          <a:prstGeom prst="rect">
            <a:avLst/>
          </a:prstGeom>
          <a:noFill/>
        </p:spPr>
        <p:txBody>
          <a:bodyPr wrap="square" rtlCol="0">
            <a:spAutoFit/>
          </a:bodyPr>
          <a:lstStyle/>
          <a:p>
            <a:r>
              <a:rPr lang="en-US" sz="1400" dirty="0" err="1"/>
              <a:t>Iago</a:t>
            </a:r>
            <a:r>
              <a:rPr lang="en-US" sz="1400" dirty="0" smtClean="0"/>
              <a:t>: </a:t>
            </a:r>
            <a:r>
              <a:rPr lang="en-US" sz="1400" dirty="0"/>
              <a:t>I lay with </a:t>
            </a:r>
            <a:r>
              <a:rPr lang="en-US" sz="1400" dirty="0" err="1"/>
              <a:t>Cassio</a:t>
            </a:r>
            <a:r>
              <a:rPr lang="en-US" sz="1400" dirty="0"/>
              <a:t> lately</a:t>
            </a:r>
          </a:p>
          <a:p>
            <a:r>
              <a:rPr lang="en-US" sz="1400" dirty="0"/>
              <a:t>And being troubled with a raging tooth</a:t>
            </a:r>
          </a:p>
          <a:p>
            <a:r>
              <a:rPr lang="en-US" sz="1400" dirty="0"/>
              <a:t>I could not sleep. There are a kind of men</a:t>
            </a:r>
          </a:p>
          <a:p>
            <a:r>
              <a:rPr lang="en-US" sz="1400" dirty="0"/>
              <a:t>So loose of soul that in their sleeps will mutter</a:t>
            </a:r>
          </a:p>
          <a:p>
            <a:r>
              <a:rPr lang="en-US" sz="1400" dirty="0"/>
              <a:t>Their affairs – one of this kind is </a:t>
            </a:r>
            <a:r>
              <a:rPr lang="en-US" sz="1400" dirty="0" err="1"/>
              <a:t>Cassio</a:t>
            </a:r>
            <a:r>
              <a:rPr lang="en-US" sz="1400" dirty="0"/>
              <a:t>.</a:t>
            </a:r>
          </a:p>
          <a:p>
            <a:r>
              <a:rPr lang="en-US" sz="1400" dirty="0"/>
              <a:t>In sleep I heard him say, ‘Sweet Desdemona</a:t>
            </a:r>
          </a:p>
          <a:p>
            <a:r>
              <a:rPr lang="en-US" sz="1400" dirty="0"/>
              <a:t>Let us be wary, let us hide our loves,’</a:t>
            </a:r>
          </a:p>
          <a:p>
            <a:r>
              <a:rPr lang="en-US" sz="1400" dirty="0"/>
              <a:t>And then sir would he gripe and wring my hand,</a:t>
            </a:r>
          </a:p>
          <a:p>
            <a:r>
              <a:rPr lang="en-US" sz="1400" dirty="0"/>
              <a:t>Cry ‘O sweet creature!’, and then kiss me hard</a:t>
            </a:r>
          </a:p>
          <a:p>
            <a:r>
              <a:rPr lang="en-US" sz="1400" dirty="0"/>
              <a:t>As if he plucked up kisses by the roots</a:t>
            </a:r>
          </a:p>
          <a:p>
            <a:r>
              <a:rPr lang="en-US" sz="1400" dirty="0"/>
              <a:t>That grew upon my lips, lay his leg o’er my thigh</a:t>
            </a:r>
            <a:r>
              <a:rPr lang="en-US" sz="1400" dirty="0" smtClean="0"/>
              <a:t>,</a:t>
            </a:r>
          </a:p>
          <a:p>
            <a:r>
              <a:rPr lang="en-US" sz="1400" dirty="0" smtClean="0"/>
              <a:t> </a:t>
            </a:r>
            <a:r>
              <a:rPr lang="en-US" sz="1400" dirty="0"/>
              <a:t>And sigh, and kiss </a:t>
            </a:r>
            <a:r>
              <a:rPr lang="en-US" sz="1400" dirty="0" smtClean="0"/>
              <a:t>…</a:t>
            </a:r>
          </a:p>
          <a:p>
            <a:r>
              <a:rPr lang="en-US" sz="1400" dirty="0" smtClean="0"/>
              <a:t>Othello: O monstrous! Monstrous!						3.3.416-439</a:t>
            </a:r>
            <a:endParaRPr lang="en-US" sz="1400" dirty="0"/>
          </a:p>
        </p:txBody>
      </p:sp>
      <p:sp>
        <p:nvSpPr>
          <p:cNvPr id="5" name="TextBox 4"/>
          <p:cNvSpPr txBox="1"/>
          <p:nvPr/>
        </p:nvSpPr>
        <p:spPr>
          <a:xfrm>
            <a:off x="4679232" y="4010364"/>
            <a:ext cx="4464767" cy="2246769"/>
          </a:xfrm>
          <a:prstGeom prst="rect">
            <a:avLst/>
          </a:prstGeom>
          <a:noFill/>
        </p:spPr>
        <p:txBody>
          <a:bodyPr wrap="square" rtlCol="0">
            <a:spAutoFit/>
          </a:bodyPr>
          <a:lstStyle/>
          <a:p>
            <a:r>
              <a:rPr lang="en-US" sz="1400" dirty="0" err="1" smtClean="0"/>
              <a:t>Iago</a:t>
            </a:r>
            <a:r>
              <a:rPr lang="en-US" sz="1400" dirty="0" smtClean="0"/>
              <a:t>: Nay, this was but his dream.</a:t>
            </a:r>
          </a:p>
          <a:p>
            <a:r>
              <a:rPr lang="en-US" sz="1400" dirty="0" smtClean="0"/>
              <a:t>Othello: But this denoted a foregone conclusion.</a:t>
            </a:r>
          </a:p>
          <a:p>
            <a:r>
              <a:rPr lang="en-US" sz="1400" dirty="0" err="1" smtClean="0"/>
              <a:t>Iago</a:t>
            </a:r>
            <a:r>
              <a:rPr lang="en-US" sz="1400" dirty="0" smtClean="0"/>
              <a:t>: Tis a shrewd doubt, though it be but a dream,</a:t>
            </a:r>
          </a:p>
          <a:p>
            <a:r>
              <a:rPr lang="en-US" sz="1400" dirty="0" smtClean="0"/>
              <a:t>And this may help to thicken other proofs</a:t>
            </a:r>
          </a:p>
          <a:p>
            <a:r>
              <a:rPr lang="en-US" sz="1400" dirty="0" smtClean="0"/>
              <a:t>That do demonstrate thinly.</a:t>
            </a:r>
          </a:p>
          <a:p>
            <a:r>
              <a:rPr lang="en-US" sz="1400" dirty="0" smtClean="0"/>
              <a:t>Othello: I’ll tear her all to pieces!</a:t>
            </a:r>
          </a:p>
          <a:p>
            <a:r>
              <a:rPr lang="en-US" sz="1400" dirty="0" err="1" smtClean="0"/>
              <a:t>Iago</a:t>
            </a:r>
            <a:r>
              <a:rPr lang="en-US" sz="1400" dirty="0" smtClean="0"/>
              <a:t>: Nay, yet be wise, yet we see nothing done,</a:t>
            </a:r>
          </a:p>
          <a:p>
            <a:r>
              <a:rPr lang="en-US" sz="1400" dirty="0" smtClean="0"/>
              <a:t>She may be honest yet. Tell me but this,</a:t>
            </a:r>
          </a:p>
          <a:p>
            <a:r>
              <a:rPr lang="en-US" sz="1400" dirty="0" smtClean="0"/>
              <a:t>Have you not sometimes seen a handkerchief</a:t>
            </a:r>
          </a:p>
          <a:p>
            <a:r>
              <a:rPr lang="en-US" sz="1400" dirty="0" smtClean="0"/>
              <a:t>Spotted with strawberries, in your wife’s hand?</a:t>
            </a:r>
            <a:endParaRPr lang="en-US" sz="1400" dirty="0"/>
          </a:p>
        </p:txBody>
      </p:sp>
    </p:spTree>
    <p:extLst>
      <p:ext uri="{BB962C8B-B14F-4D97-AF65-F5344CB8AC3E}">
        <p14:creationId xmlns:p14="http://schemas.microsoft.com/office/powerpoint/2010/main" val="278338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83" y="86917"/>
            <a:ext cx="3665399" cy="6340195"/>
          </a:xfrm>
          <a:prstGeom prst="rect">
            <a:avLst/>
          </a:prstGeom>
          <a:noFill/>
        </p:spPr>
        <p:txBody>
          <a:bodyPr wrap="square" rtlCol="0">
            <a:spAutoFit/>
          </a:bodyPr>
          <a:lstStyle/>
          <a:p>
            <a:r>
              <a:rPr lang="en-US" sz="1400" dirty="0" smtClean="0"/>
              <a:t>Cultural ‘knowledge’ no. 1 : </a:t>
            </a:r>
            <a:r>
              <a:rPr lang="en-US" sz="1400" b="1" dirty="0" smtClean="0"/>
              <a:t>what blackness is</a:t>
            </a:r>
          </a:p>
          <a:p>
            <a:r>
              <a:rPr lang="en-US" sz="1400" dirty="0" smtClean="0"/>
              <a:t>Now, every now, an old black ram / Is </a:t>
            </a:r>
            <a:r>
              <a:rPr lang="en-US" sz="1400" dirty="0" err="1" smtClean="0"/>
              <a:t>tupping</a:t>
            </a:r>
            <a:r>
              <a:rPr lang="en-US" sz="1400" dirty="0" smtClean="0"/>
              <a:t> your white ewe’</a:t>
            </a:r>
          </a:p>
          <a:p>
            <a:r>
              <a:rPr lang="en-US" sz="1400" dirty="0" smtClean="0"/>
              <a:t> ‘Your daughter and the Moor are making the beast with two backs’</a:t>
            </a:r>
          </a:p>
          <a:p>
            <a:r>
              <a:rPr lang="en-US" sz="1400" dirty="0" smtClean="0"/>
              <a:t> ‘Your fair daughter [is] / Transported … / To the gross clasps of a lascivious Moor’;’ [she has] made a gross revolt / Tying her duty, beauty, wit and fortunes / To an extravagant and wheeling stranger /Of here and everywhere’</a:t>
            </a:r>
          </a:p>
          <a:p>
            <a:r>
              <a:rPr lang="en-US" sz="1400" dirty="0" smtClean="0"/>
              <a:t> ‘O thou foul thief, where hast thou stowed my daughter? Damned as thou art, thou hast enchanted her / [to] Run from her </a:t>
            </a:r>
            <a:r>
              <a:rPr lang="en-US" sz="1400" dirty="0" err="1" smtClean="0"/>
              <a:t>guardage</a:t>
            </a:r>
            <a:r>
              <a:rPr lang="en-US" sz="1400" dirty="0" smtClean="0"/>
              <a:t> to the sooty bosom /  Of such a thing as thou, to fear not to delight’ </a:t>
            </a:r>
          </a:p>
          <a:p>
            <a:r>
              <a:rPr lang="en-US" sz="1400" dirty="0" smtClean="0"/>
              <a:t>‘These Moors are changeable in their wills…The food that to him now is luscious as locusts shall be to him shortly as acerb as </a:t>
            </a:r>
            <a:r>
              <a:rPr lang="en-US" sz="1400" dirty="0" err="1" smtClean="0"/>
              <a:t>coloquintida</a:t>
            </a:r>
            <a:r>
              <a:rPr lang="en-US" sz="1400" dirty="0" smtClean="0"/>
              <a:t>’</a:t>
            </a:r>
          </a:p>
          <a:p>
            <a:r>
              <a:rPr lang="en-US" sz="1400" dirty="0" smtClean="0"/>
              <a:t>‘O gull, o dolt, / As ignorant as dirt!’</a:t>
            </a:r>
          </a:p>
          <a:p>
            <a:r>
              <a:rPr lang="en-US" sz="1400" dirty="0" smtClean="0"/>
              <a:t>‘Do thy worst:</a:t>
            </a:r>
          </a:p>
          <a:p>
            <a:r>
              <a:rPr lang="en-US" sz="1400" dirty="0" smtClean="0"/>
              <a:t>This deed of </a:t>
            </a:r>
            <a:r>
              <a:rPr lang="en-US" sz="1400" dirty="0" err="1" smtClean="0"/>
              <a:t>thine</a:t>
            </a:r>
            <a:r>
              <a:rPr lang="en-US" sz="1400" dirty="0" smtClean="0"/>
              <a:t> is no more worthy heaven</a:t>
            </a:r>
          </a:p>
          <a:p>
            <a:r>
              <a:rPr lang="en-US" sz="1400" dirty="0" smtClean="0"/>
              <a:t>Than thou </a:t>
            </a:r>
            <a:r>
              <a:rPr lang="en-US" sz="1400" dirty="0" err="1" smtClean="0"/>
              <a:t>wast</a:t>
            </a:r>
            <a:r>
              <a:rPr lang="en-US" sz="1400" dirty="0" smtClean="0"/>
              <a:t> worthy her’</a:t>
            </a:r>
          </a:p>
          <a:p>
            <a:r>
              <a:rPr lang="en-US" sz="1400" dirty="0" smtClean="0"/>
              <a:t>‘Moor, she was chaste, she loved thee, cruel Moor’</a:t>
            </a:r>
          </a:p>
          <a:p>
            <a:r>
              <a:rPr lang="en-US" sz="1400" dirty="0" smtClean="0"/>
              <a:t>                                         ‘O ill-starred wench, </a:t>
            </a:r>
          </a:p>
          <a:p>
            <a:r>
              <a:rPr lang="en-US" sz="1400" dirty="0" smtClean="0"/>
              <a:t> Pale as thy smock. When we shall meet at </a:t>
            </a:r>
            <a:r>
              <a:rPr lang="en-US" sz="1400" dirty="0" err="1" smtClean="0"/>
              <a:t>compt</a:t>
            </a:r>
            <a:endParaRPr lang="en-US" sz="1400" dirty="0" smtClean="0"/>
          </a:p>
          <a:p>
            <a:r>
              <a:rPr lang="en-US" sz="1400" dirty="0" smtClean="0"/>
              <a:t>This look of </a:t>
            </a:r>
            <a:r>
              <a:rPr lang="en-US" sz="1400" dirty="0" err="1" smtClean="0"/>
              <a:t>thine</a:t>
            </a:r>
            <a:r>
              <a:rPr lang="en-US" sz="1400" dirty="0" smtClean="0"/>
              <a:t> will hurl my soul from heaven</a:t>
            </a:r>
          </a:p>
          <a:p>
            <a:r>
              <a:rPr lang="en-US" sz="1400" dirty="0" smtClean="0"/>
              <a:t>And fiends will snatch at it.’</a:t>
            </a:r>
          </a:p>
          <a:p>
            <a:endParaRPr lang="en-US" sz="1400" dirty="0"/>
          </a:p>
        </p:txBody>
      </p:sp>
      <p:sp>
        <p:nvSpPr>
          <p:cNvPr id="6" name="TextBox 5"/>
          <p:cNvSpPr txBox="1"/>
          <p:nvPr/>
        </p:nvSpPr>
        <p:spPr>
          <a:xfrm>
            <a:off x="4523258" y="86917"/>
            <a:ext cx="4322720" cy="6771083"/>
          </a:xfrm>
          <a:prstGeom prst="rect">
            <a:avLst/>
          </a:prstGeom>
          <a:noFill/>
        </p:spPr>
        <p:txBody>
          <a:bodyPr wrap="square" rtlCol="0">
            <a:spAutoFit/>
          </a:bodyPr>
          <a:lstStyle/>
          <a:p>
            <a:r>
              <a:rPr lang="en-US" sz="1400" dirty="0" smtClean="0"/>
              <a:t>Cultural ‘knowledge’ no. 2:   </a:t>
            </a:r>
            <a:r>
              <a:rPr lang="en-US" sz="1400" b="1" dirty="0" smtClean="0"/>
              <a:t>what women are </a:t>
            </a:r>
          </a:p>
          <a:p>
            <a:r>
              <a:rPr lang="en-US" sz="1400" dirty="0" smtClean="0"/>
              <a:t>‘your daughter … your daughter … your fair daughter … </a:t>
            </a:r>
            <a:r>
              <a:rPr lang="en-US" sz="1400" dirty="0"/>
              <a:t>Y</a:t>
            </a:r>
            <a:r>
              <a:rPr lang="en-US" sz="1400" dirty="0" smtClean="0"/>
              <a:t>our daughter … hath made a gross revolt’</a:t>
            </a:r>
          </a:p>
          <a:p>
            <a:r>
              <a:rPr lang="en-US" sz="1400" dirty="0" smtClean="0"/>
              <a:t>‘O, she deceives me past thought…O treason of the blood’</a:t>
            </a:r>
          </a:p>
          <a:p>
            <a:r>
              <a:rPr lang="en-US" sz="1400" dirty="0" smtClean="0"/>
              <a:t>‘Fathers, from hence trust not your daughters’ minds</a:t>
            </a:r>
          </a:p>
          <a:p>
            <a:r>
              <a:rPr lang="en-US" sz="1400" dirty="0" smtClean="0"/>
              <a:t>By what you see them act’</a:t>
            </a:r>
          </a:p>
          <a:p>
            <a:r>
              <a:rPr lang="en-US" sz="1400" dirty="0"/>
              <a:t> </a:t>
            </a:r>
            <a:r>
              <a:rPr lang="en-US" sz="1400" dirty="0" smtClean="0"/>
              <a:t>                               ‘My story being done</a:t>
            </a:r>
          </a:p>
          <a:p>
            <a:r>
              <a:rPr lang="en-US" sz="1400" dirty="0" smtClean="0"/>
              <a:t>She gave me for my pains a world of sighs,</a:t>
            </a:r>
          </a:p>
          <a:p>
            <a:r>
              <a:rPr lang="en-US" sz="1400" dirty="0" smtClean="0"/>
              <a:t>She swore in faith </a:t>
            </a:r>
            <a:r>
              <a:rPr lang="en-US" sz="1400" dirty="0" err="1" smtClean="0"/>
              <a:t>twas</a:t>
            </a:r>
            <a:r>
              <a:rPr lang="en-US" sz="1400" dirty="0" smtClean="0"/>
              <a:t> strange, </a:t>
            </a:r>
            <a:r>
              <a:rPr lang="en-US" sz="1400" dirty="0" err="1" smtClean="0"/>
              <a:t>twas</a:t>
            </a:r>
            <a:r>
              <a:rPr lang="en-US" sz="1400" dirty="0" smtClean="0"/>
              <a:t> passing strange…</a:t>
            </a:r>
          </a:p>
          <a:p>
            <a:r>
              <a:rPr lang="en-US" sz="1400" dirty="0" smtClean="0"/>
              <a:t>She wished / … That heaven had made her such a man. She… bade me, if I had a friend that loved her,</a:t>
            </a:r>
          </a:p>
          <a:p>
            <a:r>
              <a:rPr lang="en-US" sz="1400" dirty="0" smtClean="0"/>
              <a:t>I would but teach him how to tell my story</a:t>
            </a:r>
          </a:p>
          <a:p>
            <a:r>
              <a:rPr lang="en-US" sz="1400" dirty="0" smtClean="0"/>
              <a:t>And that would woo her.  Upon this hint I </a:t>
            </a:r>
            <a:r>
              <a:rPr lang="en-US" sz="1400" dirty="0" err="1" smtClean="0"/>
              <a:t>spake</a:t>
            </a:r>
            <a:r>
              <a:rPr lang="en-US" sz="1400" dirty="0" smtClean="0"/>
              <a:t>.’ </a:t>
            </a:r>
          </a:p>
          <a:p>
            <a:r>
              <a:rPr lang="en-US" sz="1400" dirty="0"/>
              <a:t> </a:t>
            </a:r>
            <a:r>
              <a:rPr lang="en-US" sz="1400" dirty="0" smtClean="0"/>
              <a:t>                                  ‘It cannot be that Desdemona should long continue her love to the Moor – put money in thy purse – nor he his to her.  It was a violent commencement in her, and thou shalt see an answerable sequestration…She must change for youth; when she is sated with his body she will find the error of her choice: she must have change, she must…super-subtle Venetian’.</a:t>
            </a:r>
          </a:p>
          <a:p>
            <a:endParaRPr lang="en-US" sz="1400" dirty="0"/>
          </a:p>
          <a:p>
            <a:r>
              <a:rPr lang="en-US" sz="1400" dirty="0" smtClean="0"/>
              <a:t>‘Come on, come on, you [women] are pictures out of doors</a:t>
            </a:r>
          </a:p>
          <a:p>
            <a:r>
              <a:rPr lang="en-US" sz="1400" dirty="0" smtClean="0"/>
              <a:t>Bells in your </a:t>
            </a:r>
            <a:r>
              <a:rPr lang="en-US" sz="1400" dirty="0" err="1" smtClean="0"/>
              <a:t>parlours</a:t>
            </a:r>
            <a:r>
              <a:rPr lang="en-US" sz="1400" dirty="0" smtClean="0"/>
              <a:t>, wild-cats in your kitchens,</a:t>
            </a:r>
          </a:p>
          <a:p>
            <a:r>
              <a:rPr lang="en-US" sz="1400" dirty="0" smtClean="0"/>
              <a:t>Saints in your injuries, devils being offended,</a:t>
            </a:r>
          </a:p>
          <a:p>
            <a:r>
              <a:rPr lang="en-US" sz="1400" dirty="0" smtClean="0"/>
              <a:t>Players in your housewifery, and housewives in …</a:t>
            </a:r>
          </a:p>
          <a:p>
            <a:r>
              <a:rPr lang="en-US" sz="1400" dirty="0" smtClean="0"/>
              <a:t>Your beds’</a:t>
            </a:r>
          </a:p>
          <a:p>
            <a:r>
              <a:rPr lang="en-US" sz="1400" dirty="0" smtClean="0"/>
              <a:t> ‘lewd minx’    ‘monkey’  ‘bauble’</a:t>
            </a:r>
          </a:p>
          <a:p>
            <a:r>
              <a:rPr lang="en-US" sz="1400" dirty="0" smtClean="0"/>
              <a:t>‘Was this fair paper, this most goodly book, </a:t>
            </a:r>
          </a:p>
          <a:p>
            <a:r>
              <a:rPr lang="en-US" sz="1400" dirty="0" smtClean="0"/>
              <a:t>Made to write “whore” upon? What committed?’</a:t>
            </a:r>
          </a:p>
          <a:p>
            <a:r>
              <a:rPr lang="en-US" sz="1400" dirty="0"/>
              <a:t>	</a:t>
            </a:r>
            <a:r>
              <a:rPr lang="en-US" sz="1400" dirty="0" smtClean="0"/>
              <a:t>‘</a:t>
            </a:r>
            <a:r>
              <a:rPr lang="en-US" sz="1400" dirty="0" err="1" smtClean="0"/>
              <a:t>Villanous</a:t>
            </a:r>
            <a:r>
              <a:rPr lang="en-US" sz="1400" dirty="0" smtClean="0"/>
              <a:t> whore’; ‘Filth, thou </a:t>
            </a:r>
            <a:r>
              <a:rPr lang="en-US" sz="1400" dirty="0" err="1" smtClean="0"/>
              <a:t>liest</a:t>
            </a:r>
            <a:r>
              <a:rPr lang="en-US" sz="1400" dirty="0" smtClean="0"/>
              <a:t>’</a:t>
            </a:r>
          </a:p>
          <a:p>
            <a:r>
              <a:rPr lang="en-US" sz="1400" dirty="0" err="1" smtClean="0"/>
              <a:t>‘Tis</a:t>
            </a:r>
            <a:r>
              <a:rPr lang="en-US" sz="1400" dirty="0" smtClean="0"/>
              <a:t> proper I obey him; but not now’ </a:t>
            </a:r>
            <a:endParaRPr lang="en-US" sz="1400" dirty="0"/>
          </a:p>
        </p:txBody>
      </p:sp>
    </p:spTree>
    <p:extLst>
      <p:ext uri="{BB962C8B-B14F-4D97-AF65-F5344CB8AC3E}">
        <p14:creationId xmlns:p14="http://schemas.microsoft.com/office/powerpoint/2010/main" val="34327628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8233221" cy="7294307"/>
          </a:xfrm>
          <a:prstGeom prst="rect">
            <a:avLst/>
          </a:prstGeom>
          <a:noFill/>
        </p:spPr>
        <p:txBody>
          <a:bodyPr wrap="square" rtlCol="0">
            <a:spAutoFit/>
          </a:bodyPr>
          <a:lstStyle/>
          <a:p>
            <a:r>
              <a:rPr lang="en-US" sz="2400" dirty="0" smtClean="0"/>
              <a:t>Baffled lovers?</a:t>
            </a:r>
          </a:p>
          <a:p>
            <a:r>
              <a:rPr lang="en-US" sz="2400" dirty="0" smtClean="0"/>
              <a:t>‘O, these men, these men!</a:t>
            </a:r>
          </a:p>
          <a:p>
            <a:r>
              <a:rPr lang="en-US" sz="2400" dirty="0" smtClean="0"/>
              <a:t>Dost thou in conscience think – tell me Emilia –</a:t>
            </a:r>
          </a:p>
          <a:p>
            <a:r>
              <a:rPr lang="en-US" sz="2400" dirty="0" smtClean="0"/>
              <a:t>That there be women do abuse their husbands </a:t>
            </a:r>
          </a:p>
          <a:p>
            <a:r>
              <a:rPr lang="en-US" sz="2400" dirty="0" smtClean="0"/>
              <a:t>In such gross kind?’ (4.3.59-62)</a:t>
            </a:r>
          </a:p>
          <a:p>
            <a:endParaRPr lang="en-US" sz="2400" dirty="0" smtClean="0"/>
          </a:p>
          <a:p>
            <a:r>
              <a:rPr lang="en-US" sz="1600" dirty="0" smtClean="0"/>
              <a:t>‘But I do think it is their husbands’ faults		</a:t>
            </a:r>
          </a:p>
          <a:p>
            <a:r>
              <a:rPr lang="en-US" sz="1600" dirty="0" smtClean="0"/>
              <a:t>If wives do fall.  Say that they slack their duties	</a:t>
            </a:r>
          </a:p>
          <a:p>
            <a:r>
              <a:rPr lang="en-US" sz="1600" dirty="0" smtClean="0"/>
              <a:t>And pour our treasures into foreign laps;</a:t>
            </a:r>
          </a:p>
          <a:p>
            <a:r>
              <a:rPr lang="en-US" sz="1600" dirty="0" smtClean="0"/>
              <a:t>Or else break out in peevish jealousies,</a:t>
            </a:r>
          </a:p>
          <a:p>
            <a:r>
              <a:rPr lang="en-US" sz="1600" dirty="0" smtClean="0"/>
              <a:t>Throwing restraint upon us; or say they strike us,</a:t>
            </a:r>
          </a:p>
          <a:p>
            <a:r>
              <a:rPr lang="en-US" sz="1600" dirty="0" smtClean="0"/>
              <a:t>Or scant our former having in despite,</a:t>
            </a:r>
          </a:p>
          <a:p>
            <a:r>
              <a:rPr lang="en-US" sz="1600" dirty="0" smtClean="0"/>
              <a:t>Why, we have galls; and though we have some grace</a:t>
            </a:r>
          </a:p>
          <a:p>
            <a:r>
              <a:rPr lang="en-US" sz="1600" dirty="0" smtClean="0"/>
              <a:t>Yet have we some revenge.  Let husbands know</a:t>
            </a:r>
          </a:p>
          <a:p>
            <a:r>
              <a:rPr lang="en-US" sz="1600" dirty="0" smtClean="0"/>
              <a:t>Their wives have sense like them; they see, and smell,</a:t>
            </a:r>
          </a:p>
          <a:p>
            <a:r>
              <a:rPr lang="en-US" sz="1600" dirty="0" smtClean="0"/>
              <a:t>And have their palates both for sweet and sour</a:t>
            </a:r>
          </a:p>
          <a:p>
            <a:r>
              <a:rPr lang="en-US" sz="1600" dirty="0" smtClean="0"/>
              <a:t>As husbands have.  What is it that they do </a:t>
            </a:r>
          </a:p>
          <a:p>
            <a:r>
              <a:rPr lang="en-US" sz="1600" dirty="0" smtClean="0"/>
              <a:t>When they change us for others? Is it sport?</a:t>
            </a:r>
          </a:p>
          <a:p>
            <a:r>
              <a:rPr lang="en-US" sz="1600" dirty="0" smtClean="0"/>
              <a:t>I think it is. And doth affection breed it?</a:t>
            </a:r>
          </a:p>
          <a:p>
            <a:r>
              <a:rPr lang="en-US" sz="1600" dirty="0" smtClean="0"/>
              <a:t>I think it doth. </a:t>
            </a:r>
            <a:r>
              <a:rPr lang="en-US" sz="1600" dirty="0" err="1" smtClean="0"/>
              <a:t>Is’t</a:t>
            </a:r>
            <a:r>
              <a:rPr lang="en-US" sz="1600" dirty="0" smtClean="0"/>
              <a:t> frailty that thus errs?</a:t>
            </a:r>
          </a:p>
          <a:p>
            <a:r>
              <a:rPr lang="en-US" sz="1600" dirty="0" smtClean="0"/>
              <a:t>It is so too. And have not we affections?</a:t>
            </a:r>
          </a:p>
          <a:p>
            <a:r>
              <a:rPr lang="en-US" sz="1600" dirty="0" smtClean="0"/>
              <a:t>Desires for sport? And frailty as men have?</a:t>
            </a:r>
          </a:p>
          <a:p>
            <a:r>
              <a:rPr lang="en-US" sz="1600" dirty="0" smtClean="0"/>
              <a:t>Then let them use us well: else let them know:  </a:t>
            </a:r>
          </a:p>
          <a:p>
            <a:r>
              <a:rPr lang="en-US" sz="1600" dirty="0" smtClean="0"/>
              <a:t>The ills we do, their ills instruct us so. (4.3.85-102)</a:t>
            </a:r>
          </a:p>
          <a:p>
            <a:endParaRPr lang="en-US" sz="1600" dirty="0" smtClean="0"/>
          </a:p>
          <a:p>
            <a:endParaRPr lang="en-US" sz="2000" dirty="0"/>
          </a:p>
        </p:txBody>
      </p:sp>
      <p:sp>
        <p:nvSpPr>
          <p:cNvPr id="5" name="TextBox 4"/>
          <p:cNvSpPr txBox="1"/>
          <p:nvPr/>
        </p:nvSpPr>
        <p:spPr>
          <a:xfrm>
            <a:off x="4805969" y="2294819"/>
            <a:ext cx="4338030" cy="1754327"/>
          </a:xfrm>
          <a:prstGeom prst="rect">
            <a:avLst/>
          </a:prstGeom>
          <a:noFill/>
        </p:spPr>
        <p:txBody>
          <a:bodyPr wrap="square" rtlCol="0">
            <a:spAutoFit/>
          </a:bodyPr>
          <a:lstStyle/>
          <a:p>
            <a:r>
              <a:rPr lang="en-US" dirty="0" smtClean="0"/>
              <a:t>Desdemona: This </a:t>
            </a:r>
            <a:r>
              <a:rPr lang="en-US" dirty="0" err="1" smtClean="0"/>
              <a:t>Lodovico</a:t>
            </a:r>
            <a:r>
              <a:rPr lang="en-US" dirty="0" smtClean="0"/>
              <a:t> is a proper man.</a:t>
            </a:r>
          </a:p>
          <a:p>
            <a:r>
              <a:rPr lang="en-US" dirty="0" smtClean="0"/>
              <a:t>Emilia: A very handsome man.</a:t>
            </a:r>
          </a:p>
          <a:p>
            <a:r>
              <a:rPr lang="en-US" dirty="0" smtClean="0"/>
              <a:t>Desdemona: He speaks well.</a:t>
            </a:r>
          </a:p>
          <a:p>
            <a:r>
              <a:rPr lang="en-US" dirty="0" smtClean="0"/>
              <a:t>Emilia: I know a lady in Venice would have walked barefoot to Palestine for a touch of his nether lip. (4.3.34-37)</a:t>
            </a:r>
            <a:endParaRPr lang="en-US" dirty="0"/>
          </a:p>
        </p:txBody>
      </p:sp>
    </p:spTree>
    <p:extLst>
      <p:ext uri="{BB962C8B-B14F-4D97-AF65-F5344CB8AC3E}">
        <p14:creationId xmlns:p14="http://schemas.microsoft.com/office/powerpoint/2010/main" val="1866789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peg 11 Othello.jpg"/>
          <p:cNvPicPr>
            <a:picLocks noChangeAspect="1"/>
          </p:cNvPicPr>
          <p:nvPr/>
        </p:nvPicPr>
        <p:blipFill rotWithShape="1">
          <a:blip r:embed="rId3" cstate="print">
            <a:extLst>
              <a:ext uri="{28A0092B-C50C-407E-A947-70E740481C1C}">
                <a14:useLocalDpi xmlns:a14="http://schemas.microsoft.com/office/drawing/2010/main" val="0"/>
              </a:ext>
            </a:extLst>
          </a:blip>
          <a:srcRect l="10649"/>
          <a:stretch/>
        </p:blipFill>
        <p:spPr>
          <a:xfrm>
            <a:off x="-83128" y="0"/>
            <a:ext cx="8170223" cy="6097350"/>
          </a:xfrm>
          <a:prstGeom prst="rect">
            <a:avLst/>
          </a:prstGeom>
        </p:spPr>
      </p:pic>
      <p:pic>
        <p:nvPicPr>
          <p:cNvPr id="2" name="Picture 1" descr="Beale Iago3.jpg"/>
          <p:cNvPicPr>
            <a:picLocks noChangeAspect="1"/>
          </p:cNvPicPr>
          <p:nvPr/>
        </p:nvPicPr>
        <p:blipFill rotWithShape="1">
          <a:blip r:embed="rId4">
            <a:extLst>
              <a:ext uri="{28A0092B-C50C-407E-A947-70E740481C1C}">
                <a14:useLocalDpi xmlns:a14="http://schemas.microsoft.com/office/drawing/2010/main" val="0"/>
              </a:ext>
            </a:extLst>
          </a:blip>
          <a:srcRect l="-5243" r="13107"/>
          <a:stretch/>
        </p:blipFill>
        <p:spPr>
          <a:xfrm>
            <a:off x="5088755" y="0"/>
            <a:ext cx="4173998" cy="6858000"/>
          </a:xfrm>
          <a:prstGeom prst="rect">
            <a:avLst/>
          </a:prstGeom>
        </p:spPr>
      </p:pic>
    </p:spTree>
    <p:extLst>
      <p:ext uri="{BB962C8B-B14F-4D97-AF65-F5344CB8AC3E}">
        <p14:creationId xmlns:p14="http://schemas.microsoft.com/office/powerpoint/2010/main" val="1824129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thelloDavidHarewoo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091084"/>
          </a:xfrm>
          <a:prstGeom prst="rect">
            <a:avLst/>
          </a:prstGeom>
        </p:spPr>
      </p:pic>
    </p:spTree>
    <p:extLst>
      <p:ext uri="{BB962C8B-B14F-4D97-AF65-F5344CB8AC3E}">
        <p14:creationId xmlns:p14="http://schemas.microsoft.com/office/powerpoint/2010/main" val="20706064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003" y="249595"/>
            <a:ext cx="6733309" cy="2800767"/>
          </a:xfrm>
          <a:prstGeom prst="rect">
            <a:avLst/>
          </a:prstGeom>
          <a:noFill/>
        </p:spPr>
        <p:txBody>
          <a:bodyPr wrap="square" rtlCol="0">
            <a:spAutoFit/>
          </a:bodyPr>
          <a:lstStyle/>
          <a:p>
            <a:r>
              <a:rPr lang="en-US" sz="1600" dirty="0" smtClean="0"/>
              <a:t>Desdemona: O Lord! Lord! Lord! [</a:t>
            </a:r>
            <a:r>
              <a:rPr lang="en-US" sz="1600" i="1" dirty="0" smtClean="0"/>
              <a:t>smothers her</a:t>
            </a:r>
            <a:r>
              <a:rPr lang="en-US" sz="1600" dirty="0" smtClean="0"/>
              <a:t>]</a:t>
            </a:r>
          </a:p>
          <a:p>
            <a:r>
              <a:rPr lang="en-US" sz="1600" dirty="0" smtClean="0"/>
              <a:t>Emilia [within] My lord, my lord, what ho, my lord, my lord!</a:t>
            </a:r>
          </a:p>
          <a:p>
            <a:r>
              <a:rPr lang="en-US" sz="1600" dirty="0" smtClean="0"/>
              <a:t>Othello: What noise is this? Not dead? Not yet quite dead? (5.2.83-5)</a:t>
            </a:r>
          </a:p>
          <a:p>
            <a:endParaRPr lang="en-US" sz="1600" dirty="0"/>
          </a:p>
          <a:p>
            <a:r>
              <a:rPr lang="en-US" sz="1600" dirty="0" smtClean="0"/>
              <a:t>Othello: She was false as water…Thy husband knew it all.</a:t>
            </a:r>
          </a:p>
          <a:p>
            <a:r>
              <a:rPr lang="en-US" sz="1600" dirty="0" smtClean="0"/>
              <a:t>Emilia: My husband? … My husband?... My husband!</a:t>
            </a:r>
          </a:p>
          <a:p>
            <a:r>
              <a:rPr lang="en-US" sz="1600" dirty="0" smtClean="0"/>
              <a:t>My husband say she was false? … he lies to </a:t>
            </a:r>
            <a:r>
              <a:rPr lang="en-US" sz="1600" dirty="0" err="1" smtClean="0"/>
              <a:t>th’heart</a:t>
            </a:r>
            <a:r>
              <a:rPr lang="en-US" sz="1600" dirty="0" smtClean="0"/>
              <a:t>… </a:t>
            </a:r>
          </a:p>
          <a:p>
            <a:r>
              <a:rPr lang="en-US" sz="1600" dirty="0" smtClean="0"/>
              <a:t>O gull, O dolt,</a:t>
            </a:r>
          </a:p>
          <a:p>
            <a:r>
              <a:rPr lang="en-US" sz="1600" dirty="0" smtClean="0"/>
              <a:t>As ignorant as dirt!...</a:t>
            </a:r>
          </a:p>
          <a:p>
            <a:r>
              <a:rPr lang="en-US" sz="1600" dirty="0" smtClean="0"/>
              <a:t>I care not for thy sword, I’ll make thee known</a:t>
            </a:r>
          </a:p>
          <a:p>
            <a:r>
              <a:rPr lang="en-US" sz="1600" dirty="0" smtClean="0"/>
              <a:t>Though I lost twenty lives.</a:t>
            </a:r>
            <a:endParaRPr lang="en-US" sz="1600" dirty="0"/>
          </a:p>
        </p:txBody>
      </p:sp>
      <p:pic>
        <p:nvPicPr>
          <p:cNvPr id="5" name="Picture 4" descr="jpeg 11 Othello.jpg"/>
          <p:cNvPicPr>
            <a:picLocks noChangeAspect="1"/>
          </p:cNvPicPr>
          <p:nvPr/>
        </p:nvPicPr>
        <p:blipFill rotWithShape="1">
          <a:blip r:embed="rId2" cstate="print">
            <a:extLst>
              <a:ext uri="{28A0092B-C50C-407E-A947-70E740481C1C}">
                <a14:useLocalDpi xmlns:a14="http://schemas.microsoft.com/office/drawing/2010/main" val="0"/>
              </a:ext>
            </a:extLst>
          </a:blip>
          <a:srcRect l="14775"/>
          <a:stretch/>
        </p:blipFill>
        <p:spPr>
          <a:xfrm>
            <a:off x="-1" y="3194462"/>
            <a:ext cx="3931043" cy="3075709"/>
          </a:xfrm>
          <a:prstGeom prst="rect">
            <a:avLst/>
          </a:prstGeom>
        </p:spPr>
      </p:pic>
      <p:sp>
        <p:nvSpPr>
          <p:cNvPr id="6" name="TextBox 5"/>
          <p:cNvSpPr txBox="1"/>
          <p:nvPr/>
        </p:nvSpPr>
        <p:spPr>
          <a:xfrm>
            <a:off x="3978235" y="2059155"/>
            <a:ext cx="5533900" cy="4770537"/>
          </a:xfrm>
          <a:prstGeom prst="rect">
            <a:avLst/>
          </a:prstGeom>
          <a:noFill/>
        </p:spPr>
        <p:txBody>
          <a:bodyPr wrap="square" rtlCol="0">
            <a:spAutoFit/>
          </a:bodyPr>
          <a:lstStyle/>
          <a:p>
            <a:r>
              <a:rPr lang="en-US" sz="1600" dirty="0" smtClean="0"/>
              <a:t>Emilia: Disprove this villain…Speak, for my heart is full.</a:t>
            </a:r>
          </a:p>
          <a:p>
            <a:r>
              <a:rPr lang="en-US" sz="1600" dirty="0" smtClean="0"/>
              <a:t>Iago: I told him what I thought, and told no more</a:t>
            </a:r>
          </a:p>
          <a:p>
            <a:r>
              <a:rPr lang="en-US" sz="1600" dirty="0" smtClean="0"/>
              <a:t>Than what he found himself was apt and true…</a:t>
            </a:r>
          </a:p>
          <a:p>
            <a:r>
              <a:rPr lang="en-US" sz="1600" dirty="0" smtClean="0"/>
              <a:t>Emilia: …She false with Cassio? Did you say with Cassio?</a:t>
            </a:r>
          </a:p>
          <a:p>
            <a:r>
              <a:rPr lang="en-US" sz="1600" dirty="0" smtClean="0"/>
              <a:t>Iago: With Cassio, mistress. Go to, charm your tongue.</a:t>
            </a:r>
          </a:p>
          <a:p>
            <a:r>
              <a:rPr lang="en-US" sz="1600" dirty="0" smtClean="0"/>
              <a:t>Emilia: I will not charm my tongue. I am bound to speak…</a:t>
            </a:r>
          </a:p>
          <a:p>
            <a:r>
              <a:rPr lang="en-US" sz="1600" dirty="0" smtClean="0"/>
              <a:t>Iago: What, are you mad? I charge you, get you home.</a:t>
            </a:r>
          </a:p>
          <a:p>
            <a:r>
              <a:rPr lang="en-US" sz="1600" dirty="0" smtClean="0"/>
              <a:t>Emilia: Good gentlemen, let me have leave to speak.</a:t>
            </a:r>
          </a:p>
          <a:p>
            <a:r>
              <a:rPr lang="en-US" sz="1600" dirty="0" err="1" smtClean="0"/>
              <a:t>’Tis</a:t>
            </a:r>
            <a:r>
              <a:rPr lang="en-US" sz="1600" dirty="0" smtClean="0"/>
              <a:t> proper I obey him, but not now.</a:t>
            </a:r>
          </a:p>
          <a:p>
            <a:r>
              <a:rPr lang="en-US" sz="1600" dirty="0" smtClean="0"/>
              <a:t>Perchance, Iago, I will ne’er go home… </a:t>
            </a:r>
          </a:p>
          <a:p>
            <a:r>
              <a:rPr lang="en-US" sz="1600" dirty="0" smtClean="0"/>
              <a:t>Othello: Cassio…I saw it in his hand…It was a handkerchief…</a:t>
            </a:r>
          </a:p>
          <a:p>
            <a:r>
              <a:rPr lang="en-US" sz="1600" dirty="0" smtClean="0"/>
              <a:t>Emilia: O God, O heavenly God!</a:t>
            </a:r>
          </a:p>
          <a:p>
            <a:r>
              <a:rPr lang="en-US" sz="1600" dirty="0" smtClean="0"/>
              <a:t>Iago: 		Zounds, hold your peace!</a:t>
            </a:r>
          </a:p>
          <a:p>
            <a:r>
              <a:rPr lang="en-US" sz="1600" dirty="0" smtClean="0"/>
              <a:t>Emilia: </a:t>
            </a:r>
            <a:r>
              <a:rPr lang="en-US" sz="1600" dirty="0" err="1" smtClean="0"/>
              <a:t>’Twill</a:t>
            </a:r>
            <a:r>
              <a:rPr lang="en-US" sz="1600" dirty="0" smtClean="0"/>
              <a:t> out, ’twill out! I peace?</a:t>
            </a:r>
          </a:p>
          <a:p>
            <a:r>
              <a:rPr lang="en-US" sz="1600" dirty="0" smtClean="0"/>
              <a:t>No, I will speak as liberal as the north….I’ll speak.</a:t>
            </a:r>
          </a:p>
          <a:p>
            <a:r>
              <a:rPr lang="en-US" sz="1600" dirty="0" smtClean="0"/>
              <a:t>Iago: Be wise, and get you home.</a:t>
            </a:r>
          </a:p>
          <a:p>
            <a:r>
              <a:rPr lang="en-US" sz="1600" dirty="0" smtClean="0"/>
              <a:t>Emilia: I will not….</a:t>
            </a:r>
          </a:p>
          <a:p>
            <a:r>
              <a:rPr lang="en-US" sz="1600" dirty="0" smtClean="0"/>
              <a:t>Iago: </a:t>
            </a:r>
            <a:r>
              <a:rPr lang="en-US" sz="1600" dirty="0" err="1" smtClean="0"/>
              <a:t>Villanous</a:t>
            </a:r>
            <a:r>
              <a:rPr lang="en-US" sz="1600" dirty="0" smtClean="0"/>
              <a:t> whore! Filth, thou </a:t>
            </a:r>
            <a:r>
              <a:rPr lang="en-US" sz="1600" dirty="0" err="1" smtClean="0"/>
              <a:t>liest</a:t>
            </a:r>
            <a:r>
              <a:rPr lang="en-US" sz="1600" dirty="0" smtClean="0"/>
              <a:t>! …</a:t>
            </a:r>
          </a:p>
          <a:p>
            <a:r>
              <a:rPr lang="en-US" sz="1600" dirty="0" smtClean="0"/>
              <a:t>Emilia: What did thy song bode, </a:t>
            </a:r>
            <a:r>
              <a:rPr lang="en-US" sz="1600" dirty="0" err="1" smtClean="0"/>
              <a:t>lady?..Willow</a:t>
            </a:r>
            <a:r>
              <a:rPr lang="en-US" sz="1600" dirty="0" smtClean="0"/>
              <a:t>, willow, willow.</a:t>
            </a:r>
            <a:endParaRPr lang="en-US" sz="1600" dirty="0"/>
          </a:p>
        </p:txBody>
      </p:sp>
    </p:spTree>
    <p:extLst>
      <p:ext uri="{BB962C8B-B14F-4D97-AF65-F5344CB8AC3E}">
        <p14:creationId xmlns:p14="http://schemas.microsoft.com/office/powerpoint/2010/main" val="18536388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629393"/>
            <a:ext cx="7313613" cy="5890160"/>
          </a:xfrm>
        </p:spPr>
        <p:txBody>
          <a:bodyPr>
            <a:normAutofit fontScale="92500" lnSpcReduction="20000"/>
          </a:bodyPr>
          <a:lstStyle/>
          <a:p>
            <a:r>
              <a:rPr lang="en-US" dirty="0" smtClean="0"/>
              <a:t> </a:t>
            </a:r>
            <a:endParaRPr lang="en-US" i="1" dirty="0"/>
          </a:p>
          <a:p>
            <a:r>
              <a:rPr lang="en-US" dirty="0" smtClean="0"/>
              <a:t>Production Credits:</a:t>
            </a:r>
          </a:p>
          <a:p>
            <a:r>
              <a:rPr lang="en-US" i="1" dirty="0" smtClean="0"/>
              <a:t>Othello </a:t>
            </a:r>
            <a:r>
              <a:rPr lang="en-US" dirty="0"/>
              <a:t>National Theatre </a:t>
            </a:r>
            <a:r>
              <a:rPr lang="en-US" dirty="0" smtClean="0"/>
              <a:t>1997. Director: Sam Mendes. </a:t>
            </a:r>
            <a:r>
              <a:rPr lang="en-US" dirty="0" err="1" smtClean="0"/>
              <a:t>Othello:David</a:t>
            </a:r>
            <a:r>
              <a:rPr lang="en-US" dirty="0" smtClean="0"/>
              <a:t> </a:t>
            </a:r>
            <a:r>
              <a:rPr lang="en-US" dirty="0" err="1" smtClean="0"/>
              <a:t>Harewood</a:t>
            </a:r>
            <a:r>
              <a:rPr lang="en-US" dirty="0" smtClean="0"/>
              <a:t>. Iago: Simon </a:t>
            </a:r>
            <a:r>
              <a:rPr lang="en-US" dirty="0"/>
              <a:t>Russell </a:t>
            </a:r>
            <a:r>
              <a:rPr lang="en-US" dirty="0" smtClean="0"/>
              <a:t>Beale. Desdemona: Claire Skinner.</a:t>
            </a:r>
            <a:endParaRPr lang="en-US" dirty="0"/>
          </a:p>
          <a:p>
            <a:endParaRPr lang="en-US" dirty="0" smtClean="0"/>
          </a:p>
          <a:p>
            <a:r>
              <a:rPr lang="en-US" i="1" dirty="0" smtClean="0"/>
              <a:t>Othello</a:t>
            </a:r>
            <a:r>
              <a:rPr lang="en-US" dirty="0" smtClean="0"/>
              <a:t> National Theatre 2013 Director:  Nicholas </a:t>
            </a:r>
            <a:r>
              <a:rPr lang="en-US" dirty="0" err="1" smtClean="0"/>
              <a:t>Hytner</a:t>
            </a:r>
            <a:r>
              <a:rPr lang="en-US" dirty="0" smtClean="0"/>
              <a:t>. Othello: Adrian Lester. Desdemona: Olivia </a:t>
            </a:r>
            <a:r>
              <a:rPr lang="en-US" dirty="0" err="1" smtClean="0"/>
              <a:t>Vinall</a:t>
            </a:r>
            <a:r>
              <a:rPr lang="en-US" dirty="0" smtClean="0"/>
              <a:t>. </a:t>
            </a:r>
            <a:r>
              <a:rPr lang="en-US" dirty="0" err="1" smtClean="0"/>
              <a:t>Iago</a:t>
            </a:r>
            <a:r>
              <a:rPr lang="en-US" dirty="0" smtClean="0"/>
              <a:t>: Rory Kinnear.  Emilia: </a:t>
            </a:r>
            <a:r>
              <a:rPr lang="en-US" dirty="0" err="1" smtClean="0"/>
              <a:t>Lyndsey</a:t>
            </a:r>
            <a:r>
              <a:rPr lang="en-US" dirty="0" smtClean="0"/>
              <a:t> Marshall. </a:t>
            </a:r>
            <a:r>
              <a:rPr lang="en-US" dirty="0" err="1" smtClean="0"/>
              <a:t>Cassio</a:t>
            </a:r>
            <a:r>
              <a:rPr lang="en-US" dirty="0" smtClean="0"/>
              <a:t>: Jonathan Bailey. Bianca: </a:t>
            </a:r>
            <a:r>
              <a:rPr lang="en-US" dirty="0" err="1" smtClean="0"/>
              <a:t>Rokhsaneh</a:t>
            </a:r>
            <a:r>
              <a:rPr lang="en-US" dirty="0" smtClean="0"/>
              <a:t> </a:t>
            </a:r>
            <a:r>
              <a:rPr lang="en-US" dirty="0" err="1" smtClean="0"/>
              <a:t>Ghawam-Shahidi</a:t>
            </a:r>
            <a:r>
              <a:rPr lang="en-US" dirty="0" smtClean="0"/>
              <a:t>. </a:t>
            </a:r>
            <a:r>
              <a:rPr lang="en-US" dirty="0" err="1" smtClean="0"/>
              <a:t>Roderigo</a:t>
            </a:r>
            <a:r>
              <a:rPr lang="en-US" dirty="0" smtClean="0"/>
              <a:t>: Tom Robertson. </a:t>
            </a:r>
            <a:r>
              <a:rPr lang="en-US" dirty="0" err="1" smtClean="0"/>
              <a:t>Brabantio</a:t>
            </a:r>
            <a:r>
              <a:rPr lang="en-US" dirty="0" smtClean="0"/>
              <a:t>: William Chubb. Duke: Robert </a:t>
            </a:r>
            <a:r>
              <a:rPr lang="en-US" dirty="0" err="1" smtClean="0"/>
              <a:t>Demeger</a:t>
            </a:r>
            <a:r>
              <a:rPr lang="en-US" dirty="0" smtClean="0"/>
              <a:t>. </a:t>
            </a:r>
            <a:r>
              <a:rPr lang="en-US" dirty="0" err="1" smtClean="0"/>
              <a:t>Lodovico</a:t>
            </a:r>
            <a:r>
              <a:rPr lang="en-US" dirty="0" smtClean="0"/>
              <a:t>: Nick Sampson. Montano: Chook </a:t>
            </a:r>
            <a:r>
              <a:rPr lang="en-US" dirty="0" err="1" smtClean="0"/>
              <a:t>Sibtain</a:t>
            </a:r>
            <a:r>
              <a:rPr lang="en-US" dirty="0" smtClean="0"/>
              <a:t>. </a:t>
            </a:r>
            <a:r>
              <a:rPr lang="en-US" dirty="0" err="1" smtClean="0"/>
              <a:t>Gratiano</a:t>
            </a:r>
            <a:r>
              <a:rPr lang="en-US" dirty="0" smtClean="0"/>
              <a:t>: Jonathan Dryden Taylor. Senators/Officials: Joseph Wilkins, Rebecca </a:t>
            </a:r>
            <a:r>
              <a:rPr lang="en-US" dirty="0" err="1" smtClean="0"/>
              <a:t>Tanwen</a:t>
            </a:r>
            <a:r>
              <a:rPr lang="en-US" dirty="0" smtClean="0"/>
              <a:t>, David Carr.. Soldiers: Sandy </a:t>
            </a:r>
            <a:r>
              <a:rPr lang="en-US" dirty="0" err="1" smtClean="0"/>
              <a:t>Batchelor</a:t>
            </a:r>
            <a:r>
              <a:rPr lang="en-US" dirty="0" smtClean="0"/>
              <a:t>, Gabriel </a:t>
            </a:r>
            <a:r>
              <a:rPr lang="en-US" dirty="0" err="1" smtClean="0"/>
              <a:t>Fleary</a:t>
            </a:r>
            <a:r>
              <a:rPr lang="en-US" dirty="0" smtClean="0"/>
              <a:t> Scott Karim, Adam Berry, David </a:t>
            </a:r>
            <a:r>
              <a:rPr lang="en-US" dirty="0" err="1" smtClean="0"/>
              <a:t>Kirkbride</a:t>
            </a:r>
            <a:r>
              <a:rPr lang="en-US" dirty="0" smtClean="0"/>
              <a:t>, Tom Radford.</a:t>
            </a:r>
          </a:p>
        </p:txBody>
      </p:sp>
    </p:spTree>
    <p:extLst>
      <p:ext uri="{BB962C8B-B14F-4D97-AF65-F5344CB8AC3E}">
        <p14:creationId xmlns:p14="http://schemas.microsoft.com/office/powerpoint/2010/main" val="1314639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755" y="913471"/>
            <a:ext cx="8121812" cy="4708981"/>
          </a:xfrm>
          <a:prstGeom prst="rect">
            <a:avLst/>
          </a:prstGeom>
          <a:noFill/>
        </p:spPr>
        <p:txBody>
          <a:bodyPr wrap="square" rtlCol="0">
            <a:spAutoFit/>
          </a:bodyPr>
          <a:lstStyle/>
          <a:p>
            <a:r>
              <a:rPr lang="en-US" sz="3600" dirty="0" smtClean="0"/>
              <a:t>RECAP:</a:t>
            </a:r>
          </a:p>
          <a:p>
            <a:endParaRPr lang="en-US" sz="3600" dirty="0" smtClean="0"/>
          </a:p>
          <a:p>
            <a:r>
              <a:rPr lang="en-US" sz="3600" dirty="0" smtClean="0"/>
              <a:t>‘“</a:t>
            </a:r>
            <a:r>
              <a:rPr lang="en-US" sz="3600" dirty="0" smtClean="0"/>
              <a:t>It’s </a:t>
            </a:r>
            <a:r>
              <a:rPr lang="en-US" sz="3600" dirty="0"/>
              <a:t>a boy</a:t>
            </a:r>
            <a:r>
              <a:rPr lang="en-US" sz="3600" dirty="0" smtClean="0"/>
              <a:t>!” </a:t>
            </a:r>
          </a:p>
          <a:p>
            <a:r>
              <a:rPr lang="en-US" sz="2400" dirty="0" smtClean="0"/>
              <a:t>may </a:t>
            </a:r>
            <a:r>
              <a:rPr lang="en-US" sz="2400" dirty="0"/>
              <a:t>be a statement of biological fact, but it is also a ‘</a:t>
            </a:r>
            <a:r>
              <a:rPr lang="en-US" sz="2400" dirty="0" err="1"/>
              <a:t>performative</a:t>
            </a:r>
            <a:r>
              <a:rPr lang="en-US" sz="2400" dirty="0"/>
              <a:t> utterance’ – the first in a long series of repetitions of gender norms which ‘create’ the </a:t>
            </a:r>
            <a:r>
              <a:rPr lang="en-US" sz="2400" dirty="0" smtClean="0"/>
              <a:t>male’ (Steve Purcell).</a:t>
            </a:r>
            <a:endParaRPr lang="en-US" sz="2400" dirty="0"/>
          </a:p>
          <a:p>
            <a:endParaRPr lang="en-US" sz="1200" dirty="0"/>
          </a:p>
          <a:p>
            <a:endParaRPr lang="en-US" sz="1200" dirty="0" smtClean="0"/>
          </a:p>
          <a:p>
            <a:endParaRPr lang="en-US" sz="1200" dirty="0"/>
          </a:p>
          <a:p>
            <a:r>
              <a:rPr lang="en-US" sz="2400" dirty="0" smtClean="0"/>
              <a:t>For </a:t>
            </a:r>
            <a:r>
              <a:rPr lang="en-US" sz="2400" dirty="0"/>
              <a:t>Judith Butler, gender identities are ‘a kind of impersonation and approximation</a:t>
            </a:r>
            <a:r>
              <a:rPr lang="en-US" sz="2400" dirty="0" smtClean="0"/>
              <a:t>…a </a:t>
            </a:r>
            <a:r>
              <a:rPr lang="en-US" sz="2400" dirty="0"/>
              <a:t>kind of imitation for which there is no original’ (</a:t>
            </a:r>
            <a:r>
              <a:rPr lang="en-US" sz="2400" i="1" dirty="0"/>
              <a:t>Inside/Out</a:t>
            </a:r>
            <a:r>
              <a:rPr lang="en-US" sz="2400" dirty="0"/>
              <a:t>, 1992).</a:t>
            </a:r>
          </a:p>
          <a:p>
            <a:endParaRPr lang="en-US" sz="1200" dirty="0"/>
          </a:p>
        </p:txBody>
      </p:sp>
      <p:sp>
        <p:nvSpPr>
          <p:cNvPr id="5" name="TextBox 4"/>
          <p:cNvSpPr txBox="1"/>
          <p:nvPr/>
        </p:nvSpPr>
        <p:spPr>
          <a:xfrm>
            <a:off x="612755" y="4834716"/>
            <a:ext cx="7185966" cy="1569660"/>
          </a:xfrm>
          <a:prstGeom prst="rect">
            <a:avLst/>
          </a:prstGeom>
          <a:noFill/>
        </p:spPr>
        <p:txBody>
          <a:bodyPr wrap="square" rtlCol="0">
            <a:spAutoFit/>
          </a:bodyPr>
          <a:lstStyle/>
          <a:p>
            <a:endParaRPr lang="en-US" sz="2400" dirty="0" smtClean="0"/>
          </a:p>
          <a:p>
            <a:endParaRPr lang="en-US" sz="2400" dirty="0"/>
          </a:p>
          <a:p>
            <a:r>
              <a:rPr lang="en-US" sz="2400" dirty="0" smtClean="0"/>
              <a:t>Question</a:t>
            </a:r>
            <a:r>
              <a:rPr lang="en-US" sz="2400" dirty="0" smtClean="0"/>
              <a:t>: 	Given this ‘imitation game’, how did early 		modernity construct masculinity? </a:t>
            </a:r>
            <a:endParaRPr lang="en-US" sz="2400" dirty="0"/>
          </a:p>
        </p:txBody>
      </p:sp>
    </p:spTree>
    <p:extLst>
      <p:ext uri="{BB962C8B-B14F-4D97-AF65-F5344CB8AC3E}">
        <p14:creationId xmlns:p14="http://schemas.microsoft.com/office/powerpoint/2010/main" val="2793436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rcules_Farnese_type_Louvre_Br65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590" y="0"/>
            <a:ext cx="3577139" cy="6858000"/>
          </a:xfrm>
          <a:prstGeom prst="rect">
            <a:avLst/>
          </a:prstGeom>
        </p:spPr>
      </p:pic>
      <p:sp>
        <p:nvSpPr>
          <p:cNvPr id="2" name="TextBox 1"/>
          <p:cNvSpPr txBox="1"/>
          <p:nvPr/>
        </p:nvSpPr>
        <p:spPr>
          <a:xfrm>
            <a:off x="4262393" y="309791"/>
            <a:ext cx="4615561" cy="6555643"/>
          </a:xfrm>
          <a:prstGeom prst="rect">
            <a:avLst/>
          </a:prstGeom>
          <a:noFill/>
        </p:spPr>
        <p:txBody>
          <a:bodyPr wrap="square" rtlCol="0">
            <a:spAutoFit/>
          </a:bodyPr>
          <a:lstStyle/>
          <a:p>
            <a:pPr algn="just"/>
            <a:r>
              <a:rPr lang="en-US" dirty="0"/>
              <a:t>[M]</a:t>
            </a:r>
            <a:r>
              <a:rPr lang="en-US" dirty="0" err="1"/>
              <a:t>asculinity</a:t>
            </a:r>
            <a:r>
              <a:rPr lang="en-US" dirty="0"/>
              <a:t> is something quite different from biological maleness, and … different cultures define masculinity in markedly different ways …. What remains constant across these differences, however, is the fact that </a:t>
            </a:r>
            <a:r>
              <a:rPr lang="en-US" b="1" dirty="0"/>
              <a:t>masculinity must be </a:t>
            </a:r>
            <a:r>
              <a:rPr lang="en-US" b="1" i="1" dirty="0"/>
              <a:t>achieved</a:t>
            </a:r>
            <a:r>
              <a:rPr lang="en-US" b="1" dirty="0"/>
              <a:t>.</a:t>
            </a:r>
            <a:r>
              <a:rPr lang="en-US" dirty="0"/>
              <a:t>  It is not a natural given, something that comes with possession of male sexual organs, but an achievement, something that must be worked toward and maintained.  </a:t>
            </a:r>
            <a:r>
              <a:rPr lang="en-US" b="1" dirty="0"/>
              <a:t>Masculinity … is not an </a:t>
            </a:r>
            <a:r>
              <a:rPr lang="en-US" b="1" i="1" dirty="0"/>
              <a:t>essence</a:t>
            </a:r>
            <a:r>
              <a:rPr lang="en-US" b="1" dirty="0"/>
              <a:t> but a </a:t>
            </a:r>
            <a:r>
              <a:rPr lang="en-US" b="1" i="1" dirty="0" smtClean="0"/>
              <a:t>construction</a:t>
            </a:r>
            <a:r>
              <a:rPr lang="en-US" dirty="0"/>
              <a:t> </a:t>
            </a:r>
            <a:r>
              <a:rPr lang="en-US" dirty="0" smtClean="0"/>
              <a:t>(</a:t>
            </a:r>
            <a:r>
              <a:rPr lang="en-US" sz="1600" dirty="0" smtClean="0"/>
              <a:t>Bruce </a:t>
            </a:r>
            <a:r>
              <a:rPr lang="en-US" sz="1600" dirty="0"/>
              <a:t>Smith, </a:t>
            </a:r>
            <a:r>
              <a:rPr lang="en-US" sz="1600" i="1" dirty="0"/>
              <a:t>Shakespeare and Masculinity </a:t>
            </a:r>
            <a:r>
              <a:rPr lang="en-US" sz="1600" dirty="0"/>
              <a:t>(CUP, 2000), p. </a:t>
            </a:r>
            <a:r>
              <a:rPr lang="en-US" sz="1600" dirty="0" smtClean="0"/>
              <a:t>2).</a:t>
            </a:r>
          </a:p>
          <a:p>
            <a:endParaRPr lang="en-US" sz="1600" dirty="0"/>
          </a:p>
          <a:p>
            <a:r>
              <a:rPr lang="en-US" sz="1600" dirty="0" smtClean="0"/>
              <a:t>‘</a:t>
            </a:r>
            <a:r>
              <a:rPr lang="en-US" sz="1600" dirty="0" smtClean="0">
                <a:solidFill>
                  <a:srgbClr val="000090"/>
                </a:solidFill>
              </a:rPr>
              <a:t>Those his goodly eyes / … o’er the files and musters of the war / Have glowed like plated Mars /… His captain’s heart / … in the scuffles of great fights hath burst / The buckles on his breast’ (</a:t>
            </a:r>
            <a:r>
              <a:rPr lang="en-US" sz="1600" i="1" dirty="0" smtClean="0">
                <a:solidFill>
                  <a:srgbClr val="000090"/>
                </a:solidFill>
              </a:rPr>
              <a:t>Antony and Cleopatra</a:t>
            </a:r>
            <a:r>
              <a:rPr lang="en-US" sz="1600" dirty="0" smtClean="0">
                <a:solidFill>
                  <a:srgbClr val="000090"/>
                </a:solidFill>
              </a:rPr>
              <a:t>,</a:t>
            </a:r>
            <a:r>
              <a:rPr lang="en-US" sz="1600" dirty="0">
                <a:solidFill>
                  <a:srgbClr val="000090"/>
                </a:solidFill>
              </a:rPr>
              <a:t> </a:t>
            </a:r>
            <a:r>
              <a:rPr lang="en-US" sz="1600" dirty="0" smtClean="0">
                <a:solidFill>
                  <a:srgbClr val="000090"/>
                </a:solidFill>
              </a:rPr>
              <a:t>1.1.2-8). </a:t>
            </a:r>
          </a:p>
          <a:p>
            <a:endParaRPr lang="en-US" sz="1600" dirty="0" smtClean="0">
              <a:solidFill>
                <a:srgbClr val="000090"/>
              </a:solidFill>
            </a:endParaRPr>
          </a:p>
          <a:p>
            <a:r>
              <a:rPr lang="en-US" sz="1600" dirty="0" smtClean="0">
                <a:solidFill>
                  <a:srgbClr val="000090"/>
                </a:solidFill>
              </a:rPr>
              <a:t>‘Look, </a:t>
            </a:r>
            <a:r>
              <a:rPr lang="en-US" sz="1600" dirty="0" err="1" smtClean="0">
                <a:solidFill>
                  <a:srgbClr val="000090"/>
                </a:solidFill>
              </a:rPr>
              <a:t>prithee</a:t>
            </a:r>
            <a:r>
              <a:rPr lang="en-US" sz="1600" dirty="0" smtClean="0">
                <a:solidFill>
                  <a:srgbClr val="000090"/>
                </a:solidFill>
              </a:rPr>
              <a:t>, </a:t>
            </a:r>
            <a:r>
              <a:rPr lang="en-US" sz="1600" dirty="0" err="1" smtClean="0">
                <a:solidFill>
                  <a:srgbClr val="000090"/>
                </a:solidFill>
              </a:rPr>
              <a:t>Charmian</a:t>
            </a:r>
            <a:r>
              <a:rPr lang="en-US" sz="1600" dirty="0" smtClean="0">
                <a:solidFill>
                  <a:srgbClr val="000090"/>
                </a:solidFill>
              </a:rPr>
              <a:t>, / How this Herculean Roman does become / The carriage of his chafe’ (</a:t>
            </a:r>
            <a:r>
              <a:rPr lang="en-US" sz="1600" i="1" dirty="0" smtClean="0">
                <a:solidFill>
                  <a:srgbClr val="000090"/>
                </a:solidFill>
              </a:rPr>
              <a:t>Antony and Cleopatra</a:t>
            </a:r>
            <a:r>
              <a:rPr lang="en-US" sz="1600" dirty="0" smtClean="0">
                <a:solidFill>
                  <a:srgbClr val="000090"/>
                </a:solidFill>
              </a:rPr>
              <a:t>, 1.3.83-85)</a:t>
            </a:r>
          </a:p>
          <a:p>
            <a:endParaRPr lang="en-US" sz="1600" dirty="0">
              <a:solidFill>
                <a:srgbClr val="000090"/>
              </a:solidFill>
            </a:endParaRPr>
          </a:p>
          <a:p>
            <a:endParaRPr lang="en-US" sz="1600" dirty="0" smtClean="0">
              <a:solidFill>
                <a:srgbClr val="000090"/>
              </a:solidFill>
            </a:endParaRPr>
          </a:p>
          <a:p>
            <a:r>
              <a:rPr lang="en-US" sz="1600" i="1" dirty="0"/>
              <a:t>The Farnese </a:t>
            </a:r>
            <a:r>
              <a:rPr lang="en-US" sz="1600" i="1" dirty="0" smtClean="0"/>
              <a:t>Heracles</a:t>
            </a:r>
            <a:r>
              <a:rPr lang="en-US" sz="1600" dirty="0" smtClean="0"/>
              <a:t> </a:t>
            </a:r>
            <a:r>
              <a:rPr lang="en-US" sz="1600" dirty="0" smtClean="0">
                <a:solidFill>
                  <a:srgbClr val="000090"/>
                </a:solidFill>
              </a:rPr>
              <a:t> </a:t>
            </a:r>
            <a:endParaRPr lang="en-US" sz="1600" dirty="0">
              <a:solidFill>
                <a:srgbClr val="000090"/>
              </a:solidFill>
            </a:endParaRPr>
          </a:p>
          <a:p>
            <a:pPr lvl="1"/>
            <a:endParaRPr lang="en-US" sz="1600" dirty="0" smtClean="0">
              <a:solidFill>
                <a:srgbClr val="000090"/>
              </a:solidFill>
            </a:endParaRPr>
          </a:p>
        </p:txBody>
      </p:sp>
    </p:spTree>
    <p:extLst>
      <p:ext uri="{BB962C8B-B14F-4D97-AF65-F5344CB8AC3E}">
        <p14:creationId xmlns:p14="http://schemas.microsoft.com/office/powerpoint/2010/main" val="620536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c00188120140114155620.pdf"/>
          <p:cNvPicPr>
            <a:picLocks noChangeAspect="1"/>
          </p:cNvPicPr>
          <p:nvPr/>
        </p:nvPicPr>
        <p:blipFill rotWithShape="1">
          <a:blip r:embed="rId2">
            <a:extLst>
              <a:ext uri="{28A0092B-C50C-407E-A947-70E740481C1C}">
                <a14:useLocalDpi xmlns:a14="http://schemas.microsoft.com/office/drawing/2010/main" val="0"/>
              </a:ext>
            </a:extLst>
          </a:blip>
          <a:srcRect l="28088" t="28099" r="23265" b="25485"/>
          <a:stretch/>
        </p:blipFill>
        <p:spPr>
          <a:xfrm>
            <a:off x="1070761" y="77041"/>
            <a:ext cx="3243792" cy="5116318"/>
          </a:xfrm>
          <a:prstGeom prst="rect">
            <a:avLst/>
          </a:prstGeom>
        </p:spPr>
      </p:pic>
      <p:sp>
        <p:nvSpPr>
          <p:cNvPr id="2" name="TextBox 1"/>
          <p:cNvSpPr txBox="1"/>
          <p:nvPr/>
        </p:nvSpPr>
        <p:spPr>
          <a:xfrm>
            <a:off x="4399247" y="-119473"/>
            <a:ext cx="4287406" cy="5816978"/>
          </a:xfrm>
          <a:prstGeom prst="rect">
            <a:avLst/>
          </a:prstGeom>
          <a:noFill/>
        </p:spPr>
        <p:txBody>
          <a:bodyPr wrap="square" rtlCol="0">
            <a:spAutoFit/>
          </a:bodyPr>
          <a:lstStyle/>
          <a:p>
            <a:endParaRPr lang="en-US" i="1" dirty="0" smtClean="0"/>
          </a:p>
          <a:p>
            <a:pPr algn="just"/>
            <a:r>
              <a:rPr lang="en-US" dirty="0"/>
              <a:t>Among most of the peoples that anthropologists are familiar with, true </a:t>
            </a:r>
            <a:r>
              <a:rPr lang="en-US" b="1" dirty="0"/>
              <a:t>manhood is a precious and elusive status beyond mere maleness,</a:t>
            </a:r>
            <a:r>
              <a:rPr lang="en-US" dirty="0"/>
              <a:t> a hortatory image that men and boys aspire to and that their culture demands of them as a measure of belonging …. Its vindication is doubtful, resting in rigid codes of decisive action in many spheres of life: as husband, father, lover, provider, warrior.  </a:t>
            </a:r>
            <a:r>
              <a:rPr lang="en-US" b="1" dirty="0"/>
              <a:t>A restricted status, there are always men who fail the </a:t>
            </a:r>
            <a:r>
              <a:rPr lang="en-US" b="1" dirty="0" smtClean="0"/>
              <a:t>test.</a:t>
            </a:r>
            <a:r>
              <a:rPr lang="en-US" dirty="0" smtClean="0"/>
              <a:t> </a:t>
            </a:r>
          </a:p>
          <a:p>
            <a:r>
              <a:rPr lang="en-US" dirty="0" smtClean="0"/>
              <a:t>(David </a:t>
            </a:r>
            <a:r>
              <a:rPr lang="en-US" dirty="0"/>
              <a:t>Gilmore, </a:t>
            </a:r>
            <a:r>
              <a:rPr lang="en-US" i="1" dirty="0"/>
              <a:t>Manhood in the Making: Cultural Conceptions of Masculinity</a:t>
            </a:r>
            <a:r>
              <a:rPr lang="en-US" dirty="0"/>
              <a:t> </a:t>
            </a:r>
            <a:r>
              <a:rPr lang="en-US" dirty="0" smtClean="0"/>
              <a:t>[1990</a:t>
            </a:r>
            <a:r>
              <a:rPr lang="en-US" dirty="0"/>
              <a:t>, p. </a:t>
            </a:r>
            <a:r>
              <a:rPr lang="en-US" dirty="0" smtClean="0"/>
              <a:t>17]).</a:t>
            </a:r>
          </a:p>
          <a:p>
            <a:endParaRPr lang="en-US" dirty="0"/>
          </a:p>
          <a:p>
            <a:r>
              <a:rPr lang="en-US" dirty="0" smtClean="0"/>
              <a:t>‘</a:t>
            </a:r>
            <a:r>
              <a:rPr lang="en-US" dirty="0" smtClean="0">
                <a:solidFill>
                  <a:srgbClr val="000090"/>
                </a:solidFill>
              </a:rPr>
              <a:t>[She] married with mine uncle / My father’s brother, but no more like my father than I to Hercules’ (</a:t>
            </a:r>
            <a:r>
              <a:rPr lang="en-US" i="1" dirty="0" smtClean="0">
                <a:solidFill>
                  <a:srgbClr val="000090"/>
                </a:solidFill>
              </a:rPr>
              <a:t>Hamlet</a:t>
            </a:r>
            <a:r>
              <a:rPr lang="en-US" dirty="0" smtClean="0">
                <a:solidFill>
                  <a:srgbClr val="000090"/>
                </a:solidFill>
              </a:rPr>
              <a:t>, 1.2.151-53).</a:t>
            </a:r>
            <a:endParaRPr lang="en-US" dirty="0">
              <a:solidFill>
                <a:srgbClr val="000090"/>
              </a:solidFill>
            </a:endParaRPr>
          </a:p>
          <a:p>
            <a:r>
              <a:rPr lang="en-US" dirty="0" smtClean="0"/>
              <a:t> </a:t>
            </a:r>
            <a:endParaRPr lang="en-US" i="1" dirty="0"/>
          </a:p>
          <a:p>
            <a:r>
              <a:rPr lang="en-US" sz="1200" i="1" dirty="0" smtClean="0"/>
              <a:t>The Farnese Heracles</a:t>
            </a:r>
            <a:r>
              <a:rPr lang="en-US" sz="1200" dirty="0" smtClean="0"/>
              <a:t> (1592) engraved by </a:t>
            </a:r>
            <a:r>
              <a:rPr lang="en-US" sz="1200" dirty="0" err="1" smtClean="0"/>
              <a:t>Hendrik</a:t>
            </a:r>
            <a:r>
              <a:rPr lang="en-US" sz="1200" dirty="0" smtClean="0"/>
              <a:t> </a:t>
            </a:r>
            <a:r>
              <a:rPr lang="en-US" sz="1200" dirty="0" err="1" smtClean="0"/>
              <a:t>Goltzius</a:t>
            </a:r>
            <a:r>
              <a:rPr lang="en-US" sz="1200" dirty="0" smtClean="0"/>
              <a:t> </a:t>
            </a:r>
            <a:endParaRPr lang="en-US" sz="1200" dirty="0"/>
          </a:p>
        </p:txBody>
      </p:sp>
    </p:spTree>
    <p:extLst>
      <p:ext uri="{BB962C8B-B14F-4D97-AF65-F5344CB8AC3E}">
        <p14:creationId xmlns:p14="http://schemas.microsoft.com/office/powerpoint/2010/main" val="3477489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mphale_heracl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23" y="254000"/>
            <a:ext cx="4191000" cy="6350000"/>
          </a:xfrm>
          <a:prstGeom prst="rect">
            <a:avLst/>
          </a:prstGeom>
        </p:spPr>
      </p:pic>
      <p:sp>
        <p:nvSpPr>
          <p:cNvPr id="2" name="TextBox 1"/>
          <p:cNvSpPr txBox="1"/>
          <p:nvPr/>
        </p:nvSpPr>
        <p:spPr>
          <a:xfrm>
            <a:off x="4167861" y="171471"/>
            <a:ext cx="4774012" cy="6709529"/>
          </a:xfrm>
          <a:prstGeom prst="rect">
            <a:avLst/>
          </a:prstGeom>
          <a:noFill/>
        </p:spPr>
        <p:txBody>
          <a:bodyPr wrap="square" rtlCol="0">
            <a:spAutoFit/>
          </a:bodyPr>
          <a:lstStyle/>
          <a:p>
            <a:pPr algn="just"/>
            <a:r>
              <a:rPr lang="en-US" dirty="0" smtClean="0"/>
              <a:t>‘</a:t>
            </a:r>
            <a:r>
              <a:rPr lang="en-US" b="1" dirty="0" smtClean="0"/>
              <a:t>If masculine identity is something that men give each other, they do so under a complicated system of rules whereby they alternately abet and oppose each other</a:t>
            </a:r>
            <a:r>
              <a:rPr lang="en-US" dirty="0" smtClean="0"/>
              <a:t>’ (Smith, </a:t>
            </a:r>
            <a:r>
              <a:rPr lang="en-US" i="1" dirty="0" smtClean="0"/>
              <a:t>Masculinity, </a:t>
            </a:r>
            <a:r>
              <a:rPr lang="en-US" dirty="0" smtClean="0"/>
              <a:t>p. 66). </a:t>
            </a:r>
            <a:endParaRPr lang="en-US" i="1" dirty="0" smtClean="0"/>
          </a:p>
          <a:p>
            <a:pPr algn="just"/>
            <a:endParaRPr lang="en-US" dirty="0" smtClean="0"/>
          </a:p>
          <a:p>
            <a:pPr algn="just"/>
            <a:r>
              <a:rPr lang="en-US" b="1" dirty="0" smtClean="0"/>
              <a:t>If masculinity is something men ‘give each other’, logically, then, it is something that men can take </a:t>
            </a:r>
            <a:r>
              <a:rPr lang="en-US" b="1" i="1" dirty="0" smtClean="0"/>
              <a:t>from</a:t>
            </a:r>
            <a:r>
              <a:rPr lang="en-US" b="1" dirty="0" smtClean="0"/>
              <a:t> each other.</a:t>
            </a:r>
            <a:r>
              <a:rPr lang="en-US" dirty="0" smtClean="0"/>
              <a:t>  It is not just winnable but losable, not just achievable but reversible. </a:t>
            </a:r>
            <a:r>
              <a:rPr lang="en-US" b="1" dirty="0" smtClean="0"/>
              <a:t>A man can be </a:t>
            </a:r>
            <a:r>
              <a:rPr lang="en-US" b="1" dirty="0"/>
              <a:t>e</a:t>
            </a:r>
            <a:r>
              <a:rPr lang="en-US" b="1" dirty="0" smtClean="0"/>
              <a:t>masculated. He can be ‘</a:t>
            </a:r>
            <a:r>
              <a:rPr lang="en-US" b="1" dirty="0" err="1" smtClean="0"/>
              <a:t>boyed</a:t>
            </a:r>
            <a:r>
              <a:rPr lang="en-US" b="1" dirty="0" smtClean="0"/>
              <a:t>’ – or worse, ‘</a:t>
            </a:r>
            <a:r>
              <a:rPr lang="en-US" b="1" dirty="0" err="1" smtClean="0"/>
              <a:t>girled</a:t>
            </a:r>
            <a:r>
              <a:rPr lang="en-US" b="1" dirty="0" smtClean="0"/>
              <a:t>’</a:t>
            </a:r>
            <a:r>
              <a:rPr lang="en-US" dirty="0" smtClean="0"/>
              <a:t>.</a:t>
            </a:r>
          </a:p>
          <a:p>
            <a:endParaRPr lang="en-US" dirty="0"/>
          </a:p>
          <a:p>
            <a:r>
              <a:rPr lang="en-US" sz="1400" u="sng" dirty="0" smtClean="0">
                <a:solidFill>
                  <a:srgbClr val="000090"/>
                </a:solidFill>
              </a:rPr>
              <a:t>Cleopatra</a:t>
            </a:r>
            <a:r>
              <a:rPr lang="en-US" sz="1400" dirty="0" smtClean="0">
                <a:solidFill>
                  <a:srgbClr val="000090"/>
                </a:solidFill>
              </a:rPr>
              <a:t>: Why should not we / Be </a:t>
            </a:r>
            <a:r>
              <a:rPr lang="en-US" sz="1400" dirty="0" smtClean="0">
                <a:solidFill>
                  <a:srgbClr val="000090"/>
                </a:solidFill>
              </a:rPr>
              <a:t>[</a:t>
            </a:r>
            <a:r>
              <a:rPr lang="en-US" sz="1400" dirty="0" smtClean="0">
                <a:solidFill>
                  <a:srgbClr val="000090"/>
                </a:solidFill>
              </a:rPr>
              <a:t>in these wars] in person?</a:t>
            </a:r>
          </a:p>
          <a:p>
            <a:r>
              <a:rPr lang="en-US" sz="1400" u="sng" dirty="0" err="1" smtClean="0">
                <a:solidFill>
                  <a:srgbClr val="000090"/>
                </a:solidFill>
              </a:rPr>
              <a:t>Enobarbus</a:t>
            </a:r>
            <a:r>
              <a:rPr lang="en-US" sz="1400" dirty="0" smtClean="0">
                <a:solidFill>
                  <a:srgbClr val="000090"/>
                </a:solidFill>
              </a:rPr>
              <a:t>: … </a:t>
            </a:r>
            <a:r>
              <a:rPr lang="en-US" sz="1400" b="1" dirty="0" smtClean="0">
                <a:solidFill>
                  <a:srgbClr val="000090"/>
                </a:solidFill>
              </a:rPr>
              <a:t>Your presence needs must puzzle </a:t>
            </a:r>
          </a:p>
          <a:p>
            <a:r>
              <a:rPr lang="en-US" sz="1400" b="1" dirty="0" smtClean="0">
                <a:solidFill>
                  <a:srgbClr val="000090"/>
                </a:solidFill>
              </a:rPr>
              <a:t>Antony</a:t>
            </a:r>
            <a:r>
              <a:rPr lang="en-US" sz="1400" dirty="0" smtClean="0">
                <a:solidFill>
                  <a:srgbClr val="000090"/>
                </a:solidFill>
              </a:rPr>
              <a:t>, / Take from his heart, take from his brain, </a:t>
            </a:r>
            <a:r>
              <a:rPr lang="en-US" sz="1400" dirty="0" err="1" smtClean="0">
                <a:solidFill>
                  <a:srgbClr val="000090"/>
                </a:solidFill>
              </a:rPr>
              <a:t>from’s</a:t>
            </a:r>
            <a:r>
              <a:rPr lang="en-US" sz="1400" dirty="0" smtClean="0">
                <a:solidFill>
                  <a:srgbClr val="000090"/>
                </a:solidFill>
              </a:rPr>
              <a:t> time / What should not then be spared. He is already / Traduced for levity; and ’tis said in Rome that Photinus, an eunuch, and your maids manage the war. </a:t>
            </a:r>
            <a:r>
              <a:rPr lang="en-US" sz="1400" dirty="0" smtClean="0">
                <a:solidFill>
                  <a:srgbClr val="000090"/>
                </a:solidFill>
              </a:rPr>
              <a:t>     (</a:t>
            </a:r>
            <a:r>
              <a:rPr lang="en-US" sz="1400" i="1" dirty="0" smtClean="0">
                <a:solidFill>
                  <a:srgbClr val="000090"/>
                </a:solidFill>
              </a:rPr>
              <a:t>Antony </a:t>
            </a:r>
            <a:r>
              <a:rPr lang="en-US" sz="1400" i="1" dirty="0" smtClean="0">
                <a:solidFill>
                  <a:srgbClr val="000090"/>
                </a:solidFill>
              </a:rPr>
              <a:t>and Cleopatra, </a:t>
            </a:r>
            <a:r>
              <a:rPr lang="en-US" sz="1400" dirty="0" smtClean="0">
                <a:solidFill>
                  <a:srgbClr val="000090"/>
                </a:solidFill>
              </a:rPr>
              <a:t>3.7.5-15)</a:t>
            </a:r>
          </a:p>
          <a:p>
            <a:endParaRPr lang="en-US" sz="1400" dirty="0"/>
          </a:p>
          <a:p>
            <a:r>
              <a:rPr lang="en-US" sz="1400" u="sng" dirty="0" err="1" smtClean="0">
                <a:solidFill>
                  <a:srgbClr val="000090"/>
                </a:solidFill>
              </a:rPr>
              <a:t>Canidius</a:t>
            </a:r>
            <a:r>
              <a:rPr lang="en-US" sz="1400" u="sng" dirty="0" smtClean="0">
                <a:solidFill>
                  <a:srgbClr val="000090"/>
                </a:solidFill>
              </a:rPr>
              <a:t>: </a:t>
            </a:r>
            <a:r>
              <a:rPr lang="en-US" sz="1400" dirty="0" smtClean="0">
                <a:solidFill>
                  <a:srgbClr val="000090"/>
                </a:solidFill>
              </a:rPr>
              <a:t>…our leader’s led, / And we are women’s </a:t>
            </a:r>
            <a:r>
              <a:rPr lang="en-US" sz="1400" dirty="0" smtClean="0">
                <a:solidFill>
                  <a:srgbClr val="000090"/>
                </a:solidFill>
              </a:rPr>
              <a:t>men.</a:t>
            </a:r>
            <a:endParaRPr lang="en-US" sz="1400" dirty="0" smtClean="0">
              <a:solidFill>
                <a:srgbClr val="000090"/>
              </a:solidFill>
            </a:endParaRPr>
          </a:p>
          <a:p>
            <a:r>
              <a:rPr lang="en-US" sz="1400" dirty="0" smtClean="0">
                <a:solidFill>
                  <a:srgbClr val="000090"/>
                </a:solidFill>
              </a:rPr>
              <a:t>				(3.7.68-69</a:t>
            </a:r>
            <a:r>
              <a:rPr lang="en-US" sz="1400" dirty="0" smtClean="0">
                <a:solidFill>
                  <a:srgbClr val="000090"/>
                </a:solidFill>
              </a:rPr>
              <a:t>)</a:t>
            </a:r>
            <a:endParaRPr lang="en-US" sz="1400" dirty="0" smtClean="0">
              <a:solidFill>
                <a:srgbClr val="000090"/>
              </a:solidFill>
            </a:endParaRPr>
          </a:p>
          <a:p>
            <a:r>
              <a:rPr lang="en-US" sz="1400" dirty="0" smtClean="0">
                <a:solidFill>
                  <a:srgbClr val="000090"/>
                </a:solidFill>
              </a:rPr>
              <a:t> Antony:       O </a:t>
            </a:r>
            <a:r>
              <a:rPr lang="en-US" sz="1400" dirty="0">
                <a:solidFill>
                  <a:srgbClr val="000090"/>
                </a:solidFill>
              </a:rPr>
              <a:t>thy vile lady,</a:t>
            </a:r>
            <a:endParaRPr lang="en-GB" sz="1400" dirty="0">
              <a:solidFill>
                <a:srgbClr val="000090"/>
              </a:solidFill>
            </a:endParaRPr>
          </a:p>
          <a:p>
            <a:r>
              <a:rPr lang="en-US" sz="1400" dirty="0" smtClean="0">
                <a:solidFill>
                  <a:srgbClr val="000090"/>
                </a:solidFill>
              </a:rPr>
              <a:t>	She </a:t>
            </a:r>
            <a:r>
              <a:rPr lang="en-US" sz="1400" dirty="0">
                <a:solidFill>
                  <a:srgbClr val="000090"/>
                </a:solidFill>
              </a:rPr>
              <a:t>has robbed me of my </a:t>
            </a:r>
            <a:r>
              <a:rPr lang="en-US" sz="1400" dirty="0" smtClean="0">
                <a:solidFill>
                  <a:srgbClr val="000090"/>
                </a:solidFill>
              </a:rPr>
              <a:t>sword. </a:t>
            </a:r>
            <a:r>
              <a:rPr lang="en-US" sz="1400" dirty="0" smtClean="0">
                <a:solidFill>
                  <a:srgbClr val="000090"/>
                </a:solidFill>
              </a:rPr>
              <a:t>(4.15.22</a:t>
            </a:r>
            <a:r>
              <a:rPr lang="en-US" sz="1400" dirty="0">
                <a:solidFill>
                  <a:srgbClr val="000090"/>
                </a:solidFill>
              </a:rPr>
              <a:t>-23</a:t>
            </a:r>
            <a:r>
              <a:rPr lang="en-US" sz="1400" dirty="0" smtClean="0">
                <a:solidFill>
                  <a:srgbClr val="000090"/>
                </a:solidFill>
              </a:rPr>
              <a:t>)</a:t>
            </a:r>
            <a:endParaRPr lang="en-US" sz="1400" dirty="0" smtClean="0">
              <a:solidFill>
                <a:srgbClr val="000090"/>
              </a:solidFill>
            </a:endParaRPr>
          </a:p>
          <a:p>
            <a:endParaRPr lang="en-US" sz="1600" dirty="0" smtClean="0"/>
          </a:p>
          <a:p>
            <a:r>
              <a:rPr lang="en-US" sz="1200" dirty="0" err="1" smtClean="0"/>
              <a:t>Omphale</a:t>
            </a:r>
            <a:r>
              <a:rPr lang="en-US" sz="1200" dirty="0" smtClean="0"/>
              <a:t> with cross-dressed Heracles: ‘the noble ruin of her magic’</a:t>
            </a:r>
            <a:endParaRPr lang="en-GB" sz="1200" dirty="0"/>
          </a:p>
          <a:p>
            <a:endParaRPr lang="en-US" dirty="0"/>
          </a:p>
        </p:txBody>
      </p:sp>
    </p:spTree>
    <p:extLst>
      <p:ext uri="{BB962C8B-B14F-4D97-AF65-F5344CB8AC3E}">
        <p14:creationId xmlns:p14="http://schemas.microsoft.com/office/powerpoint/2010/main" val="821729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3693" y="0"/>
            <a:ext cx="9105310" cy="7663636"/>
          </a:xfrm>
          <a:prstGeom prst="rect">
            <a:avLst/>
          </a:prstGeom>
          <a:noFill/>
        </p:spPr>
        <p:txBody>
          <a:bodyPr wrap="square" rtlCol="0">
            <a:spAutoFit/>
          </a:bodyPr>
          <a:lstStyle/>
          <a:p>
            <a:r>
              <a:rPr lang="en-US" sz="2400" dirty="0" smtClean="0"/>
              <a:t>The role of women in male ‘ruin’: Troilus? Angelo</a:t>
            </a:r>
            <a:r>
              <a:rPr lang="en-US" sz="2400" dirty="0" smtClean="0"/>
              <a:t>? Antony? </a:t>
            </a:r>
            <a:r>
              <a:rPr lang="en-US" sz="2400" dirty="0" err="1" smtClean="0"/>
              <a:t>Vincentio</a:t>
            </a:r>
            <a:r>
              <a:rPr lang="en-US" sz="2400" dirty="0" smtClean="0"/>
              <a:t>?</a:t>
            </a:r>
            <a:endParaRPr lang="en-US" sz="2400" dirty="0" smtClean="0"/>
          </a:p>
          <a:p>
            <a:endParaRPr lang="en-US" dirty="0"/>
          </a:p>
          <a:p>
            <a:r>
              <a:rPr lang="en-US" dirty="0" smtClean="0"/>
              <a:t>Macbeth</a:t>
            </a:r>
            <a:r>
              <a:rPr lang="en-US" dirty="0"/>
              <a:t>: I dare to all that may become a man;</a:t>
            </a:r>
          </a:p>
          <a:p>
            <a:r>
              <a:rPr lang="en-US" dirty="0"/>
              <a:t>	Who dares do more is none.</a:t>
            </a:r>
          </a:p>
          <a:p>
            <a:r>
              <a:rPr lang="en-US" dirty="0"/>
              <a:t>Lady Macbeth: 			What beast </a:t>
            </a:r>
            <a:r>
              <a:rPr lang="en-US" dirty="0" err="1"/>
              <a:t>was’t</a:t>
            </a:r>
            <a:r>
              <a:rPr lang="en-US" dirty="0"/>
              <a:t> then</a:t>
            </a:r>
          </a:p>
          <a:p>
            <a:r>
              <a:rPr lang="en-US" dirty="0"/>
              <a:t>	That made you break this enterprise to me?</a:t>
            </a:r>
          </a:p>
          <a:p>
            <a:r>
              <a:rPr lang="en-US" dirty="0"/>
              <a:t>	When you durst do it, then you were a man;	</a:t>
            </a:r>
          </a:p>
          <a:p>
            <a:r>
              <a:rPr lang="en-US" dirty="0"/>
              <a:t>	And to be more than what you were, you would</a:t>
            </a:r>
          </a:p>
          <a:p>
            <a:r>
              <a:rPr lang="en-US" dirty="0"/>
              <a:t>	Be so much more the man. (</a:t>
            </a:r>
            <a:r>
              <a:rPr lang="en-US" dirty="0" smtClean="0"/>
              <a:t>1.7.46 - 51)</a:t>
            </a:r>
            <a:endParaRPr lang="en-US" dirty="0"/>
          </a:p>
          <a:p>
            <a:r>
              <a:rPr lang="en-US" dirty="0" smtClean="0"/>
              <a:t>			* * * * *</a:t>
            </a:r>
          </a:p>
          <a:p>
            <a:r>
              <a:rPr lang="en-US" dirty="0" smtClean="0"/>
              <a:t>Coriolanus: Shall I be tempted to infringe my vow…?</a:t>
            </a:r>
          </a:p>
          <a:p>
            <a:r>
              <a:rPr lang="en-US" dirty="0"/>
              <a:t>	</a:t>
            </a:r>
            <a:r>
              <a:rPr lang="en-US" dirty="0" smtClean="0"/>
              <a:t>….I will not…  [Enter </a:t>
            </a:r>
            <a:r>
              <a:rPr lang="en-US" dirty="0" err="1" smtClean="0"/>
              <a:t>Virgilia</a:t>
            </a:r>
            <a:r>
              <a:rPr lang="en-US" dirty="0" smtClean="0"/>
              <a:t>, </a:t>
            </a:r>
            <a:r>
              <a:rPr lang="en-US" dirty="0" err="1" smtClean="0"/>
              <a:t>Volumnia</a:t>
            </a:r>
            <a:r>
              <a:rPr lang="en-US" dirty="0" smtClean="0"/>
              <a:t>, Valeria, Young </a:t>
            </a:r>
            <a:r>
              <a:rPr lang="en-US" dirty="0" err="1" smtClean="0"/>
              <a:t>Martius</a:t>
            </a:r>
            <a:r>
              <a:rPr lang="en-US" dirty="0" smtClean="0"/>
              <a:t>] </a:t>
            </a:r>
          </a:p>
          <a:p>
            <a:r>
              <a:rPr lang="en-US" dirty="0"/>
              <a:t>	</a:t>
            </a:r>
            <a:r>
              <a:rPr lang="en-US" dirty="0" smtClean="0"/>
              <a:t>Let it be virtuous to be obstinate.</a:t>
            </a:r>
          </a:p>
          <a:p>
            <a:r>
              <a:rPr lang="en-US" dirty="0"/>
              <a:t>	</a:t>
            </a:r>
            <a:r>
              <a:rPr lang="en-US" dirty="0" smtClean="0"/>
              <a:t>What is that curtsy worth? Or those dove’s eyes</a:t>
            </a:r>
          </a:p>
          <a:p>
            <a:r>
              <a:rPr lang="en-US" dirty="0"/>
              <a:t>	</a:t>
            </a:r>
            <a:r>
              <a:rPr lang="en-US" dirty="0" smtClean="0"/>
              <a:t>Which can make gods forsworn? I melt, and am not </a:t>
            </a:r>
          </a:p>
          <a:p>
            <a:r>
              <a:rPr lang="en-US" dirty="0"/>
              <a:t>	</a:t>
            </a:r>
            <a:r>
              <a:rPr lang="en-US" dirty="0" smtClean="0"/>
              <a:t>Of stronger earth than others…Let the </a:t>
            </a:r>
            <a:r>
              <a:rPr lang="en-US" dirty="0" err="1" smtClean="0"/>
              <a:t>Volsces</a:t>
            </a:r>
            <a:endParaRPr lang="en-US" dirty="0" smtClean="0"/>
          </a:p>
          <a:p>
            <a:r>
              <a:rPr lang="en-US" dirty="0"/>
              <a:t>	</a:t>
            </a:r>
            <a:r>
              <a:rPr lang="en-US" dirty="0" smtClean="0"/>
              <a:t>Plough Rome and harrow Italy! I’ll never </a:t>
            </a:r>
          </a:p>
          <a:p>
            <a:r>
              <a:rPr lang="en-US" dirty="0"/>
              <a:t>	</a:t>
            </a:r>
            <a:r>
              <a:rPr lang="en-US" dirty="0" smtClean="0"/>
              <a:t>Be such a gosling to obey instinct, but stand </a:t>
            </a:r>
          </a:p>
          <a:p>
            <a:r>
              <a:rPr lang="en-US" dirty="0"/>
              <a:t>	</a:t>
            </a:r>
            <a:r>
              <a:rPr lang="en-US" dirty="0" smtClean="0"/>
              <a:t>As if a man were author of himself</a:t>
            </a:r>
          </a:p>
          <a:p>
            <a:r>
              <a:rPr lang="en-US" dirty="0"/>
              <a:t>	</a:t>
            </a:r>
            <a:r>
              <a:rPr lang="en-US" dirty="0" smtClean="0"/>
              <a:t>And knew no other kin.</a:t>
            </a:r>
          </a:p>
          <a:p>
            <a:r>
              <a:rPr lang="en-US" dirty="0" err="1" smtClean="0"/>
              <a:t>Virgilia</a:t>
            </a:r>
            <a:r>
              <a:rPr lang="en-US" dirty="0" smtClean="0"/>
              <a:t>:			My lord and husband…</a:t>
            </a:r>
          </a:p>
          <a:p>
            <a:r>
              <a:rPr lang="en-US" dirty="0" smtClean="0"/>
              <a:t>Coriolanus:		Like a dull actor now</a:t>
            </a:r>
          </a:p>
          <a:p>
            <a:r>
              <a:rPr lang="en-US" dirty="0"/>
              <a:t>	</a:t>
            </a:r>
            <a:r>
              <a:rPr lang="en-US" dirty="0" smtClean="0"/>
              <a:t>I have forgot my part…  O, a kiss … (5.3.20 – 44)</a:t>
            </a:r>
          </a:p>
          <a:p>
            <a:r>
              <a:rPr lang="en-US" dirty="0"/>
              <a:t>	</a:t>
            </a:r>
            <a:endParaRPr lang="en-US" dirty="0" smtClean="0"/>
          </a:p>
          <a:p>
            <a:endParaRPr lang="en-US" dirty="0"/>
          </a:p>
          <a:p>
            <a:r>
              <a:rPr lang="en-US" dirty="0" smtClean="0"/>
              <a:t>w</a:t>
            </a:r>
          </a:p>
          <a:p>
            <a:r>
              <a:rPr lang="en-US" dirty="0"/>
              <a:t>	</a:t>
            </a:r>
          </a:p>
        </p:txBody>
      </p:sp>
    </p:spTree>
    <p:extLst>
      <p:ext uri="{BB962C8B-B14F-4D97-AF65-F5344CB8AC3E}">
        <p14:creationId xmlns:p14="http://schemas.microsoft.com/office/powerpoint/2010/main" val="681430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526" y="178239"/>
            <a:ext cx="8271103" cy="7294305"/>
          </a:xfrm>
          <a:prstGeom prst="rect">
            <a:avLst/>
          </a:prstGeom>
          <a:noFill/>
        </p:spPr>
        <p:txBody>
          <a:bodyPr wrap="square" rtlCol="0">
            <a:spAutoFit/>
          </a:bodyPr>
          <a:lstStyle/>
          <a:p>
            <a:r>
              <a:rPr lang="en-US" sz="2800" i="1" dirty="0" smtClean="0"/>
              <a:t>Othello: a tale of ‘noble’ men ‘ruined’ by ‘her magic’?</a:t>
            </a:r>
          </a:p>
          <a:p>
            <a:r>
              <a:rPr lang="en-US" sz="2800" i="1" dirty="0" smtClean="0"/>
              <a:t>Of a man who could not ‘move from the </a:t>
            </a:r>
            <a:r>
              <a:rPr lang="en-US" sz="2800" i="1" dirty="0" err="1" smtClean="0"/>
              <a:t>casque</a:t>
            </a:r>
            <a:r>
              <a:rPr lang="en-US" sz="2800" i="1" dirty="0" smtClean="0"/>
              <a:t> to the cushion</a:t>
            </a:r>
            <a:r>
              <a:rPr lang="en-US" sz="2800" i="1" dirty="0" smtClean="0"/>
              <a:t>’ 	from soldier to lover, from the martial to the marital?</a:t>
            </a:r>
            <a:endParaRPr lang="en-US" sz="2800" i="1" dirty="0" smtClean="0"/>
          </a:p>
          <a:p>
            <a:r>
              <a:rPr lang="en-US" sz="2800" i="1" dirty="0" smtClean="0"/>
              <a:t>A tale of wrecked masculinity? </a:t>
            </a:r>
          </a:p>
          <a:p>
            <a:r>
              <a:rPr lang="en-US" sz="2800" i="1" dirty="0" smtClean="0"/>
              <a:t>A tale of ‘baffled lovers’?</a:t>
            </a:r>
          </a:p>
          <a:p>
            <a:r>
              <a:rPr lang="en-US" sz="2400" dirty="0" smtClean="0"/>
              <a:t>	To begin with, the (back)story of a love affair, an 	elopement, a stolen love that starts with a story that is 	continuously retold in re-</a:t>
            </a:r>
            <a:r>
              <a:rPr lang="en-US" sz="2400" dirty="0" err="1" smtClean="0"/>
              <a:t>tellings</a:t>
            </a:r>
            <a:r>
              <a:rPr lang="en-US" sz="2400" dirty="0" smtClean="0"/>
              <a:t> … </a:t>
            </a:r>
          </a:p>
          <a:p>
            <a:endParaRPr lang="en-US" sz="2800" dirty="0"/>
          </a:p>
          <a:p>
            <a:r>
              <a:rPr lang="en-US" sz="2400" dirty="0" err="1" smtClean="0"/>
              <a:t>Ocularity</a:t>
            </a:r>
            <a:r>
              <a:rPr lang="en-US" sz="2400" dirty="0" smtClean="0"/>
              <a:t> vs. </a:t>
            </a:r>
            <a:r>
              <a:rPr lang="en-US" sz="2400" dirty="0" err="1" smtClean="0"/>
              <a:t>Orality</a:t>
            </a:r>
            <a:r>
              <a:rPr lang="en-US" sz="2400" dirty="0"/>
              <a:t> </a:t>
            </a:r>
            <a:r>
              <a:rPr lang="en-US" sz="2400" dirty="0" smtClean="0"/>
              <a:t>        Eyes vs. Ears</a:t>
            </a:r>
          </a:p>
          <a:p>
            <a:r>
              <a:rPr lang="en-US" sz="2400" dirty="0" smtClean="0"/>
              <a:t>‘Give me the ocular proof’ vs. ‘</a:t>
            </a:r>
            <a:r>
              <a:rPr lang="en-US" sz="2400" dirty="0" err="1" smtClean="0"/>
              <a:t>Tush</a:t>
            </a:r>
            <a:r>
              <a:rPr lang="en-US" sz="2400" dirty="0" smtClean="0"/>
              <a:t>, never tell me’</a:t>
            </a:r>
          </a:p>
          <a:p>
            <a:r>
              <a:rPr lang="en-US" sz="2400" dirty="0" smtClean="0"/>
              <a:t>A play built on story-telling? What stories? Whose telling?</a:t>
            </a:r>
          </a:p>
          <a:p>
            <a:r>
              <a:rPr lang="en-US" sz="2400" dirty="0" smtClean="0"/>
              <a:t>Monstrous </a:t>
            </a:r>
            <a:r>
              <a:rPr lang="en-US" sz="2400" dirty="0" smtClean="0"/>
              <a:t>looking.  </a:t>
            </a:r>
            <a:r>
              <a:rPr lang="en-US" sz="2400" dirty="0" smtClean="0"/>
              <a:t>Monstrous hearing. </a:t>
            </a:r>
            <a:r>
              <a:rPr lang="en-US" sz="2400" dirty="0"/>
              <a:t>M</a:t>
            </a:r>
            <a:r>
              <a:rPr lang="en-US" sz="2400" dirty="0" smtClean="0"/>
              <a:t>onstrous imagining</a:t>
            </a:r>
            <a:r>
              <a:rPr lang="en-US" sz="2400" dirty="0" smtClean="0"/>
              <a:t>.</a:t>
            </a:r>
            <a:endParaRPr lang="en-US" sz="2400" dirty="0"/>
          </a:p>
          <a:p>
            <a:r>
              <a:rPr lang="en-US" sz="2400" dirty="0" smtClean="0"/>
              <a:t>	A story launched, propelled, managed by ‘honest’ </a:t>
            </a:r>
            <a:r>
              <a:rPr lang="en-US" sz="2400" dirty="0" err="1" smtClean="0"/>
              <a:t>Iago</a:t>
            </a:r>
            <a:r>
              <a:rPr lang="en-US" sz="2400" dirty="0" smtClean="0"/>
              <a:t>…</a:t>
            </a:r>
          </a:p>
          <a:p>
            <a:r>
              <a:rPr lang="en-US" sz="2400" dirty="0"/>
              <a:t>	</a:t>
            </a:r>
            <a:r>
              <a:rPr lang="en-US" dirty="0" smtClean="0"/>
              <a:t>we enter this play through the ‘intelligence’ of the man who hates the Moor</a:t>
            </a:r>
          </a:p>
          <a:p>
            <a:r>
              <a:rPr lang="en-US" dirty="0"/>
              <a:t>	</a:t>
            </a:r>
            <a:r>
              <a:rPr lang="en-US" dirty="0" smtClean="0"/>
              <a:t>A play of a man destroyed by a man  </a:t>
            </a:r>
            <a:r>
              <a:rPr lang="en-US" sz="2400" dirty="0" smtClean="0"/>
              <a:t>    </a:t>
            </a:r>
          </a:p>
          <a:p>
            <a:endParaRPr lang="en-US" sz="2400" dirty="0"/>
          </a:p>
          <a:p>
            <a:endParaRPr lang="en-US" dirty="0" smtClean="0"/>
          </a:p>
          <a:p>
            <a:endParaRPr lang="en-US" dirty="0"/>
          </a:p>
        </p:txBody>
      </p:sp>
    </p:spTree>
    <p:extLst>
      <p:ext uri="{BB962C8B-B14F-4D97-AF65-F5344CB8AC3E}">
        <p14:creationId xmlns:p14="http://schemas.microsoft.com/office/powerpoint/2010/main" val="3274293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eale Iago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9200" y="2610888"/>
            <a:ext cx="2805557" cy="4247112"/>
          </a:xfrm>
          <a:prstGeom prst="rect">
            <a:avLst/>
          </a:prstGeom>
        </p:spPr>
      </p:pic>
      <p:pic>
        <p:nvPicPr>
          <p:cNvPr id="8" name="Picture 7" descr="Beale Iago9cc3586941446321ab78fbfa8c6851e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2997200" cy="2032000"/>
          </a:xfrm>
          <a:prstGeom prst="rect">
            <a:avLst/>
          </a:prstGeom>
        </p:spPr>
      </p:pic>
      <p:pic>
        <p:nvPicPr>
          <p:cNvPr id="9" name="Picture 8" descr="Beale Iago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031999"/>
            <a:ext cx="2997200" cy="2108031"/>
          </a:xfrm>
          <a:prstGeom prst="rect">
            <a:avLst/>
          </a:prstGeom>
        </p:spPr>
      </p:pic>
      <p:pic>
        <p:nvPicPr>
          <p:cNvPr id="10" name="Picture 9" descr="Beale Iago4.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4757" y="2623122"/>
            <a:ext cx="2786104" cy="4234878"/>
          </a:xfrm>
          <a:prstGeom prst="rect">
            <a:avLst/>
          </a:prstGeom>
        </p:spPr>
      </p:pic>
      <p:sp>
        <p:nvSpPr>
          <p:cNvPr id="11" name="TextBox 10"/>
          <p:cNvSpPr txBox="1"/>
          <p:nvPr/>
        </p:nvSpPr>
        <p:spPr>
          <a:xfrm>
            <a:off x="3208222" y="225935"/>
            <a:ext cx="5714777" cy="2246769"/>
          </a:xfrm>
          <a:prstGeom prst="rect">
            <a:avLst/>
          </a:prstGeom>
          <a:noFill/>
        </p:spPr>
        <p:txBody>
          <a:bodyPr wrap="square" rtlCol="0">
            <a:spAutoFit/>
          </a:bodyPr>
          <a:lstStyle/>
          <a:p>
            <a:r>
              <a:rPr lang="en-US" dirty="0" err="1" smtClean="0"/>
              <a:t>Iago</a:t>
            </a:r>
            <a:r>
              <a:rPr lang="en-US" dirty="0" smtClean="0"/>
              <a:t>: a corrective?</a:t>
            </a:r>
          </a:p>
          <a:p>
            <a:r>
              <a:rPr lang="en-US" dirty="0" smtClean="0"/>
              <a:t>He is not the ‘dazzling </a:t>
            </a:r>
            <a:r>
              <a:rPr lang="en-US" dirty="0" err="1" smtClean="0"/>
              <a:t>machiavel</a:t>
            </a:r>
            <a:r>
              <a:rPr lang="en-US" dirty="0" smtClean="0"/>
              <a:t> of critical commonplace’ but ‘The dullest man in Shakespeare’: ‘he has no charm (like Richard Gloucester), no wit (like </a:t>
            </a:r>
            <a:r>
              <a:rPr lang="en-US" dirty="0" err="1" smtClean="0"/>
              <a:t>Thersites</a:t>
            </a:r>
            <a:r>
              <a:rPr lang="en-US" dirty="0" smtClean="0"/>
              <a:t>). A man whose vocabulary, his use of language, except when he’s talking about sex, is imitative or workmanlike, dull and grey’ (</a:t>
            </a:r>
            <a:r>
              <a:rPr lang="en-US" sz="1400" dirty="0" smtClean="0"/>
              <a:t>Simon Russell Beale, National Theatre </a:t>
            </a:r>
            <a:r>
              <a:rPr lang="en-US" sz="1400" i="1" dirty="0" smtClean="0"/>
              <a:t>Othello </a:t>
            </a:r>
            <a:r>
              <a:rPr lang="en-US" sz="1400" dirty="0" smtClean="0"/>
              <a:t>directed by Sam Mendes with David </a:t>
            </a:r>
            <a:r>
              <a:rPr lang="en-US" sz="1400" dirty="0" err="1" smtClean="0"/>
              <a:t>Harewood</a:t>
            </a:r>
            <a:r>
              <a:rPr lang="en-US" sz="1400" dirty="0" smtClean="0"/>
              <a:t> 1997).</a:t>
            </a:r>
            <a:r>
              <a:rPr lang="en-US" dirty="0" smtClean="0"/>
              <a:t>   </a:t>
            </a:r>
            <a:endParaRPr lang="en-US" dirty="0"/>
          </a:p>
        </p:txBody>
      </p:sp>
      <p:sp>
        <p:nvSpPr>
          <p:cNvPr id="12" name="TextBox 11"/>
          <p:cNvSpPr txBox="1"/>
          <p:nvPr/>
        </p:nvSpPr>
        <p:spPr>
          <a:xfrm>
            <a:off x="-1" y="4140030"/>
            <a:ext cx="3486195" cy="2462213"/>
          </a:xfrm>
          <a:prstGeom prst="rect">
            <a:avLst/>
          </a:prstGeom>
          <a:noFill/>
        </p:spPr>
        <p:txBody>
          <a:bodyPr wrap="square" rtlCol="0">
            <a:spAutoFit/>
          </a:bodyPr>
          <a:lstStyle/>
          <a:p>
            <a:r>
              <a:rPr lang="en-US" dirty="0" err="1" smtClean="0"/>
              <a:t>Iago</a:t>
            </a:r>
            <a:r>
              <a:rPr lang="en-US" dirty="0" smtClean="0"/>
              <a:t> is ‘absolutely </a:t>
            </a:r>
            <a:r>
              <a:rPr lang="en-US" dirty="0"/>
              <a:t>without love. He can’t understand it. Has no mental vocabulary to construct love. That’s the hell he </a:t>
            </a:r>
            <a:r>
              <a:rPr lang="en-US" dirty="0" smtClean="0"/>
              <a:t>lives </a:t>
            </a:r>
            <a:r>
              <a:rPr lang="en-US" dirty="0"/>
              <a:t>in – deep in the grain of his soul, a </a:t>
            </a:r>
            <a:r>
              <a:rPr lang="en-US" dirty="0" smtClean="0"/>
              <a:t>rooted </a:t>
            </a:r>
            <a:r>
              <a:rPr lang="en-US" dirty="0" err="1"/>
              <a:t>lovelessness</a:t>
            </a:r>
            <a:r>
              <a:rPr lang="en-US" dirty="0"/>
              <a:t>, </a:t>
            </a:r>
            <a:r>
              <a:rPr lang="en-US" i="1" dirty="0"/>
              <a:t>that he needs someone else to experience</a:t>
            </a:r>
            <a:r>
              <a:rPr lang="en-US" i="1" dirty="0" smtClean="0"/>
              <a:t>’ </a:t>
            </a:r>
            <a:r>
              <a:rPr lang="en-US" sz="1400" dirty="0" smtClean="0"/>
              <a:t>( Rutter, ‘Simon Russell Beale’ in Brown and </a:t>
            </a:r>
            <a:r>
              <a:rPr lang="en-US" sz="1400" dirty="0" err="1" smtClean="0"/>
              <a:t>Ewert</a:t>
            </a:r>
            <a:r>
              <a:rPr lang="en-US" sz="1400" dirty="0" smtClean="0"/>
              <a:t> ed., </a:t>
            </a:r>
            <a:r>
              <a:rPr lang="en-US" sz="1400" i="1" dirty="0" smtClean="0"/>
              <a:t>The </a:t>
            </a:r>
            <a:r>
              <a:rPr lang="en-US" sz="1400" i="1" dirty="0" err="1" smtClean="0"/>
              <a:t>Routledge</a:t>
            </a:r>
            <a:r>
              <a:rPr lang="en-US" sz="1400" i="1" dirty="0" smtClean="0"/>
              <a:t> Companion to Actors’ Shakespeare, 2012)</a:t>
            </a:r>
            <a:r>
              <a:rPr lang="en-US" sz="1400" dirty="0" smtClean="0"/>
              <a:t> </a:t>
            </a:r>
            <a:endParaRPr lang="en-US" dirty="0"/>
          </a:p>
        </p:txBody>
      </p:sp>
    </p:spTree>
    <p:extLst>
      <p:ext uri="{BB962C8B-B14F-4D97-AF65-F5344CB8AC3E}">
        <p14:creationId xmlns:p14="http://schemas.microsoft.com/office/powerpoint/2010/main" val="2970573927"/>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7918</TotalTime>
  <Words>4049</Words>
  <Application>Microsoft Macintosh PowerPoint</Application>
  <PresentationFormat>On-screen Show (4:3)</PresentationFormat>
  <Paragraphs>401</Paragraphs>
  <Slides>26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Calibri</vt:lpstr>
      <vt:lpstr>Goudy Old Style</vt:lpstr>
      <vt:lpstr>Impact</vt:lpstr>
      <vt:lpstr>Rockwell</vt:lpstr>
      <vt:lpstr>Inkwell</vt:lpstr>
      <vt:lpstr>PowerPoint Presentation</vt:lpstr>
      <vt:lpstr>(Un-)Making Masculinity Shakespeare’s Baffled Lovers: Othello, Othello, and the rest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Shakespeare’s Baffled Lovers: Othello, Othello, and the rest …</dc:title>
  <dc:creator>. .</dc:creator>
  <cp:lastModifiedBy>Rutter, Carol</cp:lastModifiedBy>
  <cp:revision>154</cp:revision>
  <dcterms:created xsi:type="dcterms:W3CDTF">2014-01-14T13:17:02Z</dcterms:created>
  <dcterms:modified xsi:type="dcterms:W3CDTF">2018-02-05T10:14:28Z</dcterms:modified>
</cp:coreProperties>
</file>