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8" r:id="rId2"/>
    <p:sldId id="281" r:id="rId3"/>
    <p:sldId id="257" r:id="rId4"/>
    <p:sldId id="272" r:id="rId5"/>
    <p:sldId id="259" r:id="rId6"/>
    <p:sldId id="280" r:id="rId7"/>
    <p:sldId id="261" r:id="rId8"/>
    <p:sldId id="265" r:id="rId9"/>
    <p:sldId id="273" r:id="rId10"/>
    <p:sldId id="274" r:id="rId11"/>
    <p:sldId id="267" r:id="rId12"/>
    <p:sldId id="282" r:id="rId13"/>
    <p:sldId id="283" r:id="rId14"/>
    <p:sldId id="284" r:id="rId15"/>
    <p:sldId id="285" r:id="rId16"/>
    <p:sldId id="286" r:id="rId17"/>
    <p:sldId id="287" r:id="rId18"/>
    <p:sldId id="288" r:id="rId19"/>
    <p:sldId id="290" r:id="rId20"/>
    <p:sldId id="262" r:id="rId21"/>
    <p:sldId id="289" r:id="rId22"/>
    <p:sldId id="263" r:id="rId23"/>
  </p:sldIdLst>
  <p:sldSz cx="9144000" cy="6858000" type="screen4x3"/>
  <p:notesSz cx="6854825" cy="9750425"/>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2787"/>
    <p:restoredTop sz="85362" autoAdjust="0"/>
  </p:normalViewPr>
  <p:slideViewPr>
    <p:cSldViewPr>
      <p:cViewPr varScale="1">
        <p:scale>
          <a:sx n="63" d="100"/>
          <a:sy n="63" d="100"/>
        </p:scale>
        <p:origin x="-136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0424" cy="4875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28675" name="Rectangle 3"/>
          <p:cNvSpPr>
            <a:spLocks noGrp="1" noChangeArrowheads="1"/>
          </p:cNvSpPr>
          <p:nvPr>
            <p:ph type="dt" sz="quarter" idx="1"/>
          </p:nvPr>
        </p:nvSpPr>
        <p:spPr bwMode="auto">
          <a:xfrm>
            <a:off x="3882815" y="0"/>
            <a:ext cx="2970424" cy="4875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28676" name="Rectangle 4"/>
          <p:cNvSpPr>
            <a:spLocks noGrp="1" noChangeArrowheads="1"/>
          </p:cNvSpPr>
          <p:nvPr>
            <p:ph type="ftr" sz="quarter" idx="2"/>
          </p:nvPr>
        </p:nvSpPr>
        <p:spPr bwMode="auto">
          <a:xfrm>
            <a:off x="0" y="9261212"/>
            <a:ext cx="2970424" cy="48752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28677" name="Rectangle 5"/>
          <p:cNvSpPr>
            <a:spLocks noGrp="1" noChangeArrowheads="1"/>
          </p:cNvSpPr>
          <p:nvPr>
            <p:ph type="sldNum" sz="quarter" idx="3"/>
          </p:nvPr>
        </p:nvSpPr>
        <p:spPr bwMode="auto">
          <a:xfrm>
            <a:off x="3882815" y="9261212"/>
            <a:ext cx="2970424" cy="48752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E3A31A2-9A9B-43DF-8B3D-F2419577669B}"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0213" cy="4873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3025" y="0"/>
            <a:ext cx="2970213" cy="487363"/>
          </a:xfrm>
          <a:prstGeom prst="rect">
            <a:avLst/>
          </a:prstGeom>
        </p:spPr>
        <p:txBody>
          <a:bodyPr vert="horz" lIns="91440" tIns="45720" rIns="91440" bIns="45720" rtlCol="0"/>
          <a:lstStyle>
            <a:lvl1pPr algn="r">
              <a:defRPr sz="1200"/>
            </a:lvl1pPr>
          </a:lstStyle>
          <a:p>
            <a:fld id="{20BC00DB-C7E9-4102-938A-1CA5D6CF634A}" type="datetimeFigureOut">
              <a:rPr lang="en-GB" smtClean="0"/>
              <a:t>22/01/2012</a:t>
            </a:fld>
            <a:endParaRPr lang="en-GB"/>
          </a:p>
        </p:txBody>
      </p:sp>
      <p:sp>
        <p:nvSpPr>
          <p:cNvPr id="4" name="Slide Image Placeholder 3"/>
          <p:cNvSpPr>
            <a:spLocks noGrp="1" noRot="1" noChangeAspect="1"/>
          </p:cNvSpPr>
          <p:nvPr>
            <p:ph type="sldImg" idx="2"/>
          </p:nvPr>
        </p:nvSpPr>
        <p:spPr>
          <a:xfrm>
            <a:off x="990600" y="731838"/>
            <a:ext cx="4873625" cy="365601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630738"/>
            <a:ext cx="5483225" cy="438785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261475"/>
            <a:ext cx="2970213" cy="48736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3025" y="9261475"/>
            <a:ext cx="2970213" cy="487363"/>
          </a:xfrm>
          <a:prstGeom prst="rect">
            <a:avLst/>
          </a:prstGeom>
        </p:spPr>
        <p:txBody>
          <a:bodyPr vert="horz" lIns="91440" tIns="45720" rIns="91440" bIns="45720" rtlCol="0" anchor="b"/>
          <a:lstStyle>
            <a:lvl1pPr algn="r">
              <a:defRPr sz="1200"/>
            </a:lvl1pPr>
          </a:lstStyle>
          <a:p>
            <a:fld id="{E2C5398F-2D04-4315-A559-446FCE735473}"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E2C5398F-2D04-4315-A559-446FCE735473}" type="slidenum">
              <a:rPr lang="en-GB" smtClean="0"/>
              <a:t>15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334504A4-EA85-43D4-BA1A-AEA58490C6FF}"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39CF8DA-E6F9-4ADB-BB27-AABBE5EB3A3B}"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1411B038-9BEB-47B5-B57C-808C950F3EC5}"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52CC5EB-B2E6-4273-8485-226DD5FF6998}"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4F6AA3D4-FEC7-4F9E-B428-8EE833A0654C}"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9FE07441-D2D1-4029-B83C-28288E1073E5}"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72F11FFC-8C0D-42B7-A9B7-34963658076E}"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0E3D3997-174E-4233-9002-714E468D50AF}"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4F0224DF-2899-4EB6-9E2D-0769409DE67E}"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F3764548-6BA9-43D6-B4C6-DB7EDF74A2CB}"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1DC7D2AA-E774-49EE-AF4D-5D2D67D808C9}"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B0071D9-F6FA-4CDA-8BE5-C5507E4A311F}"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subTitle" idx="1"/>
          </p:nvPr>
        </p:nvSpPr>
        <p:spPr>
          <a:xfrm>
            <a:off x="304800" y="1752600"/>
            <a:ext cx="8458200" cy="2667000"/>
          </a:xfrm>
        </p:spPr>
        <p:txBody>
          <a:bodyPr/>
          <a:lstStyle/>
          <a:p>
            <a:r>
              <a:rPr lang="en-GB" sz="4800" dirty="0" smtClean="0"/>
              <a:t>The Rhetoric of Exemplarity </a:t>
            </a:r>
            <a:r>
              <a:rPr lang="en-GB" sz="4800" dirty="0"/>
              <a:t>in </a:t>
            </a:r>
            <a:r>
              <a:rPr lang="en-GB" sz="4800" i="1" dirty="0" smtClean="0"/>
              <a:t>Julius Caesar</a:t>
            </a:r>
            <a:endParaRPr lang="en-GB" sz="480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subTitle" idx="1"/>
          </p:nvPr>
        </p:nvSpPr>
        <p:spPr>
          <a:xfrm>
            <a:off x="304800" y="533400"/>
            <a:ext cx="8458200" cy="5867400"/>
          </a:xfrm>
        </p:spPr>
        <p:txBody>
          <a:bodyPr/>
          <a:lstStyle/>
          <a:p>
            <a:pPr algn="l">
              <a:spcBef>
                <a:spcPct val="0"/>
              </a:spcBef>
            </a:pPr>
            <a:endParaRPr lang="en-GB" sz="2000" dirty="0"/>
          </a:p>
          <a:p>
            <a:pPr algn="l">
              <a:spcBef>
                <a:spcPct val="0"/>
              </a:spcBef>
            </a:pPr>
            <a:endParaRPr lang="en-GB" sz="2000" dirty="0"/>
          </a:p>
          <a:p>
            <a:pPr algn="l">
              <a:spcBef>
                <a:spcPct val="0"/>
              </a:spcBef>
            </a:pPr>
            <a:r>
              <a:rPr lang="en-GB" sz="2000" dirty="0"/>
              <a:t>SOOTHSAYER 	</a:t>
            </a:r>
            <a:r>
              <a:rPr lang="en-GB" sz="2600" dirty="0"/>
              <a:t>Thy daemon, that thy spirit which keeps thee, is</a:t>
            </a:r>
          </a:p>
          <a:p>
            <a:pPr algn="l">
              <a:spcBef>
                <a:spcPct val="0"/>
              </a:spcBef>
            </a:pPr>
            <a:r>
              <a:rPr lang="en-GB" sz="2600" dirty="0"/>
              <a:t>	Noble, courageous, high, unmatchable, </a:t>
            </a:r>
          </a:p>
          <a:p>
            <a:pPr algn="l">
              <a:spcBef>
                <a:spcPct val="0"/>
              </a:spcBef>
            </a:pPr>
            <a:r>
              <a:rPr lang="en-GB" sz="2600" dirty="0"/>
              <a:t>	Where Caesar’s is not; but near him, thy angel</a:t>
            </a:r>
          </a:p>
          <a:p>
            <a:pPr algn="l">
              <a:spcBef>
                <a:spcPct val="0"/>
              </a:spcBef>
            </a:pPr>
            <a:r>
              <a:rPr lang="en-GB" sz="2600" dirty="0"/>
              <a:t>	Becomes afeard, as being </a:t>
            </a:r>
            <a:r>
              <a:rPr lang="en-GB" sz="2600" dirty="0" err="1"/>
              <a:t>o’erpowered</a:t>
            </a:r>
            <a:r>
              <a:rPr lang="en-GB" sz="2600" dirty="0"/>
              <a:t>—therefore</a:t>
            </a:r>
          </a:p>
          <a:p>
            <a:pPr algn="l">
              <a:spcBef>
                <a:spcPct val="0"/>
              </a:spcBef>
            </a:pPr>
            <a:r>
              <a:rPr lang="en-GB" sz="2600" dirty="0"/>
              <a:t>	Make space enough between you…</a:t>
            </a:r>
          </a:p>
          <a:p>
            <a:pPr algn="l">
              <a:spcBef>
                <a:spcPct val="0"/>
              </a:spcBef>
            </a:pPr>
            <a:r>
              <a:rPr lang="en-GB" sz="2600" dirty="0"/>
              <a:t>				Thy lustre thickens,</a:t>
            </a:r>
          </a:p>
          <a:p>
            <a:pPr algn="l">
              <a:spcBef>
                <a:spcPct val="0"/>
              </a:spcBef>
            </a:pPr>
            <a:r>
              <a:rPr lang="en-GB" sz="2600" dirty="0"/>
              <a:t>	When he shines by—I say again, thy spirit </a:t>
            </a:r>
          </a:p>
          <a:p>
            <a:pPr algn="l">
              <a:spcBef>
                <a:spcPct val="0"/>
              </a:spcBef>
            </a:pPr>
            <a:r>
              <a:rPr lang="en-GB" sz="2600" dirty="0"/>
              <a:t>	Is all afraid to govern thee near him; </a:t>
            </a:r>
          </a:p>
          <a:p>
            <a:pPr algn="l">
              <a:spcBef>
                <a:spcPct val="0"/>
              </a:spcBef>
            </a:pPr>
            <a:r>
              <a:rPr lang="en-GB" sz="2600" dirty="0"/>
              <a:t>	But he away, ’tis noble. </a:t>
            </a:r>
          </a:p>
          <a:p>
            <a:pPr algn="r">
              <a:spcBef>
                <a:spcPct val="0"/>
              </a:spcBef>
            </a:pPr>
            <a:r>
              <a:rPr lang="en-GB" sz="2600" dirty="0"/>
              <a:t>					</a:t>
            </a:r>
            <a:r>
              <a:rPr lang="en-GB" sz="2400" i="1" dirty="0" smtClean="0"/>
              <a:t> A &amp; C, </a:t>
            </a:r>
            <a:r>
              <a:rPr lang="en-GB" sz="2600" dirty="0" smtClean="0"/>
              <a:t>2.3.16-</a:t>
            </a:r>
            <a:r>
              <a:rPr lang="en-GB" sz="2600" dirty="0"/>
              <a:t>…</a:t>
            </a:r>
            <a:r>
              <a:rPr lang="en-GB" sz="2600" dirty="0" smtClean="0"/>
              <a:t>28.</a:t>
            </a:r>
            <a:endParaRPr lang="en-GB" sz="2600" dirty="0"/>
          </a:p>
          <a:p>
            <a:pPr algn="l">
              <a:spcBef>
                <a:spcPct val="0"/>
              </a:spcBef>
            </a:pPr>
            <a:endParaRPr lang="en-GB" sz="2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subTitle" idx="1"/>
          </p:nvPr>
        </p:nvSpPr>
        <p:spPr>
          <a:xfrm>
            <a:off x="304800" y="533400"/>
            <a:ext cx="8458200" cy="5867400"/>
          </a:xfrm>
        </p:spPr>
        <p:txBody>
          <a:bodyPr/>
          <a:lstStyle/>
          <a:p>
            <a:pPr algn="l"/>
            <a:r>
              <a:rPr lang="en-GB" sz="2700">
                <a:solidFill>
                  <a:srgbClr val="000000"/>
                </a:solidFill>
              </a:rPr>
              <a:t>This treaty conteineth the liues of </a:t>
            </a:r>
            <a:r>
              <a:rPr lang="en-GB" sz="2700" i="1">
                <a:solidFill>
                  <a:srgbClr val="000000"/>
                </a:solidFill>
              </a:rPr>
              <a:t>Demetrius</a:t>
            </a:r>
            <a:r>
              <a:rPr lang="en-GB" sz="2700">
                <a:solidFill>
                  <a:srgbClr val="000000"/>
                </a:solidFill>
              </a:rPr>
              <a:t>, surnamed the Fortgainer, &amp; </a:t>
            </a:r>
            <a:r>
              <a:rPr lang="en-GB" sz="2700" i="1">
                <a:solidFill>
                  <a:srgbClr val="000000"/>
                </a:solidFill>
              </a:rPr>
              <a:t>M. Antony</a:t>
            </a:r>
            <a:r>
              <a:rPr lang="en-GB" sz="2700">
                <a:solidFill>
                  <a:srgbClr val="000000"/>
                </a:solidFill>
              </a:rPr>
              <a:t> the Triumuir, &amp; great examples to confirme the saying of </a:t>
            </a:r>
            <a:r>
              <a:rPr lang="en-GB" sz="2700" i="1">
                <a:solidFill>
                  <a:srgbClr val="000000"/>
                </a:solidFill>
              </a:rPr>
              <a:t>Plato:</a:t>
            </a:r>
            <a:r>
              <a:rPr lang="en-GB" sz="2700">
                <a:solidFill>
                  <a:srgbClr val="000000"/>
                </a:solidFill>
              </a:rPr>
              <a:t> That from great minds, both great vertues &amp; great vices do procede. They were both giuen ouer to women &amp; wine, both valliant &amp; liberal, both sumptuous &amp; high minded, fortune serued them both alike, not only in the course of their liues, in attempting great matters, somtimes with good, somtimes with ill successe, in getting &amp; losing things of great consequence, ouerthrowing both when they feared not, restoring both when they hoped not. But also in their ende there was no great difference, thone brought to his death by his mortal enemies, &amp; the others fortune not much vnlike.</a:t>
            </a:r>
          </a:p>
          <a:p>
            <a:pPr algn="r"/>
            <a:r>
              <a:rPr lang="en-GB" sz="2700">
                <a:solidFill>
                  <a:srgbClr val="000000"/>
                </a:solidFill>
              </a:rPr>
              <a:t>Plutarch’s </a:t>
            </a:r>
            <a:r>
              <a:rPr lang="en-GB" sz="2700" i="1">
                <a:solidFill>
                  <a:srgbClr val="000000"/>
                </a:solidFill>
              </a:rPr>
              <a:t>Lives</a:t>
            </a:r>
            <a:r>
              <a:rPr lang="en-GB" sz="2700">
                <a:solidFill>
                  <a:srgbClr val="000000"/>
                </a:solidFill>
              </a:rPr>
              <a:t>, trans. Thomas North</a:t>
            </a:r>
          </a:p>
          <a:p>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subTitle" idx="1"/>
          </p:nvPr>
        </p:nvSpPr>
        <p:spPr>
          <a:xfrm>
            <a:off x="304800" y="533400"/>
            <a:ext cx="8458200" cy="5867400"/>
          </a:xfrm>
        </p:spPr>
        <p:txBody>
          <a:bodyPr/>
          <a:lstStyle/>
          <a:p>
            <a:pPr algn="l">
              <a:spcBef>
                <a:spcPts val="0"/>
              </a:spcBef>
            </a:pPr>
            <a:r>
              <a:rPr lang="en-GB" sz="2400" cap="small" dirty="0" err="1" smtClean="0">
                <a:solidFill>
                  <a:srgbClr val="000000"/>
                </a:solidFill>
              </a:rPr>
              <a:t>Murellus</a:t>
            </a:r>
            <a:endParaRPr lang="en-GB" sz="2400" cap="small" dirty="0" smtClean="0">
              <a:solidFill>
                <a:srgbClr val="000000"/>
              </a:solidFill>
            </a:endParaRPr>
          </a:p>
          <a:p>
            <a:pPr algn="l">
              <a:spcBef>
                <a:spcPts val="0"/>
              </a:spcBef>
            </a:pPr>
            <a:r>
              <a:rPr lang="en-GB" sz="2600" dirty="0" smtClean="0">
                <a:solidFill>
                  <a:srgbClr val="000000"/>
                </a:solidFill>
              </a:rPr>
              <a:t>You blocks, you stones, you worse than senseless things! </a:t>
            </a:r>
          </a:p>
          <a:p>
            <a:pPr algn="l">
              <a:spcBef>
                <a:spcPts val="0"/>
              </a:spcBef>
            </a:pPr>
            <a:r>
              <a:rPr lang="en-GB" sz="2600" dirty="0" smtClean="0">
                <a:solidFill>
                  <a:srgbClr val="000000"/>
                </a:solidFill>
              </a:rPr>
              <a:t>Oh you hard hearts, you cruel men of Rome, </a:t>
            </a:r>
          </a:p>
          <a:p>
            <a:pPr algn="l">
              <a:spcBef>
                <a:spcPts val="0"/>
              </a:spcBef>
            </a:pPr>
            <a:r>
              <a:rPr lang="en-GB" sz="2600" dirty="0" smtClean="0">
                <a:solidFill>
                  <a:srgbClr val="000000"/>
                </a:solidFill>
              </a:rPr>
              <a:t>Knew you not Pompey? Many a time and oft</a:t>
            </a:r>
          </a:p>
          <a:p>
            <a:pPr algn="l">
              <a:spcBef>
                <a:spcPts val="0"/>
              </a:spcBef>
            </a:pPr>
            <a:r>
              <a:rPr lang="en-GB" sz="2600" dirty="0" smtClean="0">
                <a:solidFill>
                  <a:srgbClr val="000000"/>
                </a:solidFill>
              </a:rPr>
              <a:t>Have you climbed up to walls and battlements, </a:t>
            </a:r>
          </a:p>
          <a:p>
            <a:pPr algn="l">
              <a:spcBef>
                <a:spcPts val="0"/>
              </a:spcBef>
            </a:pPr>
            <a:r>
              <a:rPr lang="en-GB" sz="2600" dirty="0" smtClean="0">
                <a:solidFill>
                  <a:srgbClr val="000000"/>
                </a:solidFill>
              </a:rPr>
              <a:t>To towers and windows, yea, to chimney tops, </a:t>
            </a:r>
          </a:p>
          <a:p>
            <a:pPr algn="l">
              <a:spcBef>
                <a:spcPts val="0"/>
              </a:spcBef>
            </a:pPr>
            <a:r>
              <a:rPr lang="en-GB" sz="2600" dirty="0" smtClean="0">
                <a:solidFill>
                  <a:srgbClr val="000000"/>
                </a:solidFill>
              </a:rPr>
              <a:t>Your infants in your arms, and there have sat</a:t>
            </a:r>
          </a:p>
          <a:p>
            <a:pPr algn="l">
              <a:spcBef>
                <a:spcPts val="0"/>
              </a:spcBef>
            </a:pPr>
            <a:r>
              <a:rPr lang="en-GB" sz="2600" dirty="0" smtClean="0">
                <a:solidFill>
                  <a:srgbClr val="000000"/>
                </a:solidFill>
              </a:rPr>
              <a:t>The livelong day, with patient expectation, </a:t>
            </a:r>
          </a:p>
          <a:p>
            <a:pPr algn="l">
              <a:spcBef>
                <a:spcPts val="0"/>
              </a:spcBef>
            </a:pPr>
            <a:r>
              <a:rPr lang="en-GB" sz="2600" dirty="0" smtClean="0">
                <a:solidFill>
                  <a:srgbClr val="000000"/>
                </a:solidFill>
              </a:rPr>
              <a:t>To see great Pompey pass the streets of Rome:…</a:t>
            </a:r>
          </a:p>
          <a:p>
            <a:pPr algn="l">
              <a:spcBef>
                <a:spcPts val="0"/>
              </a:spcBef>
            </a:pPr>
            <a:r>
              <a:rPr lang="en-GB" sz="2600" dirty="0" smtClean="0">
                <a:solidFill>
                  <a:srgbClr val="000000"/>
                </a:solidFill>
              </a:rPr>
              <a:t>And do you now cull out a holiday?</a:t>
            </a:r>
          </a:p>
          <a:p>
            <a:pPr algn="l">
              <a:spcBef>
                <a:spcPts val="0"/>
              </a:spcBef>
            </a:pPr>
            <a:r>
              <a:rPr lang="en-GB" sz="2600" dirty="0" smtClean="0">
                <a:solidFill>
                  <a:srgbClr val="000000"/>
                </a:solidFill>
              </a:rPr>
              <a:t>And do you now strew flowers in his way, </a:t>
            </a:r>
          </a:p>
          <a:p>
            <a:pPr algn="l">
              <a:spcBef>
                <a:spcPts val="0"/>
              </a:spcBef>
            </a:pPr>
            <a:r>
              <a:rPr lang="en-GB" sz="2600" dirty="0" smtClean="0">
                <a:solidFill>
                  <a:srgbClr val="000000"/>
                </a:solidFill>
              </a:rPr>
              <a:t>That comes in triumph over Pompey’s blood?...</a:t>
            </a:r>
          </a:p>
          <a:p>
            <a:pPr algn="l">
              <a:spcBef>
                <a:spcPts val="0"/>
              </a:spcBef>
            </a:pPr>
            <a:r>
              <a:rPr lang="en-GB" sz="2600" dirty="0" smtClean="0">
                <a:solidFill>
                  <a:srgbClr val="000000"/>
                </a:solidFill>
              </a:rPr>
              <a:t>Pray to the gods to intermit the plague</a:t>
            </a:r>
          </a:p>
          <a:p>
            <a:pPr algn="l">
              <a:spcBef>
                <a:spcPts val="0"/>
              </a:spcBef>
            </a:pPr>
            <a:r>
              <a:rPr lang="en-GB" sz="2600" dirty="0" smtClean="0">
                <a:solidFill>
                  <a:srgbClr val="000000"/>
                </a:solidFill>
              </a:rPr>
              <a:t>That needs must light on this ingratitude.</a:t>
            </a:r>
          </a:p>
          <a:p>
            <a:pPr algn="r">
              <a:spcBef>
                <a:spcPts val="0"/>
              </a:spcBef>
            </a:pPr>
            <a:r>
              <a:rPr lang="en-GB" sz="2600" i="1" dirty="0" smtClean="0">
                <a:solidFill>
                  <a:srgbClr val="000000"/>
                </a:solidFill>
              </a:rPr>
              <a:t>JC,</a:t>
            </a:r>
            <a:r>
              <a:rPr lang="en-GB" sz="2600" dirty="0" smtClean="0">
                <a:solidFill>
                  <a:srgbClr val="000000"/>
                </a:solidFill>
              </a:rPr>
              <a:t> 1.1.36-43; 50-5; 55-6.</a:t>
            </a:r>
            <a:endParaRPr lang="en-GB" sz="2600" i="1" dirty="0">
              <a:solidFill>
                <a:srgbClr val="000000"/>
              </a:solidFill>
            </a:endParaRPr>
          </a:p>
          <a:p>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subTitle" idx="1"/>
          </p:nvPr>
        </p:nvSpPr>
        <p:spPr>
          <a:xfrm>
            <a:off x="304800" y="908720"/>
            <a:ext cx="8458200" cy="5492080"/>
          </a:xfrm>
        </p:spPr>
        <p:txBody>
          <a:bodyPr/>
          <a:lstStyle/>
          <a:p>
            <a:pPr algn="l">
              <a:spcBef>
                <a:spcPts val="0"/>
              </a:spcBef>
            </a:pPr>
            <a:r>
              <a:rPr lang="en-GB" sz="2400" cap="small" dirty="0" smtClean="0">
                <a:solidFill>
                  <a:srgbClr val="000000"/>
                </a:solidFill>
              </a:rPr>
              <a:t>Brutus</a:t>
            </a:r>
          </a:p>
          <a:p>
            <a:pPr algn="l">
              <a:spcBef>
                <a:spcPts val="0"/>
              </a:spcBef>
            </a:pPr>
            <a:r>
              <a:rPr lang="en-GB" sz="2600" dirty="0" smtClean="0">
                <a:solidFill>
                  <a:srgbClr val="000000"/>
                </a:solidFill>
              </a:rPr>
              <a:t>Into what dangers would you lead me, Cassius, </a:t>
            </a:r>
          </a:p>
          <a:p>
            <a:pPr algn="l">
              <a:spcBef>
                <a:spcPts val="0"/>
              </a:spcBef>
            </a:pPr>
            <a:r>
              <a:rPr lang="en-GB" sz="2600" dirty="0" smtClean="0">
                <a:solidFill>
                  <a:srgbClr val="000000"/>
                </a:solidFill>
              </a:rPr>
              <a:t>That you would have me seek into myself</a:t>
            </a:r>
          </a:p>
          <a:p>
            <a:pPr algn="l">
              <a:spcBef>
                <a:spcPts val="0"/>
              </a:spcBef>
            </a:pPr>
            <a:r>
              <a:rPr lang="en-GB" sz="2600" dirty="0" smtClean="0">
                <a:solidFill>
                  <a:srgbClr val="000000"/>
                </a:solidFill>
              </a:rPr>
              <a:t>For that which is not in me.</a:t>
            </a:r>
          </a:p>
          <a:p>
            <a:pPr algn="l">
              <a:spcBef>
                <a:spcPts val="0"/>
              </a:spcBef>
            </a:pPr>
            <a:r>
              <a:rPr lang="en-GB" sz="2400" cap="small" dirty="0" smtClean="0">
                <a:solidFill>
                  <a:srgbClr val="000000"/>
                </a:solidFill>
              </a:rPr>
              <a:t>Cassius</a:t>
            </a:r>
          </a:p>
          <a:p>
            <a:pPr algn="l">
              <a:spcBef>
                <a:spcPts val="0"/>
              </a:spcBef>
            </a:pPr>
            <a:r>
              <a:rPr lang="en-GB" sz="2600" dirty="0" smtClean="0">
                <a:solidFill>
                  <a:srgbClr val="000000"/>
                </a:solidFill>
              </a:rPr>
              <a:t>Therefore, good Brutus, be prepared to hear.</a:t>
            </a:r>
          </a:p>
          <a:p>
            <a:pPr algn="l">
              <a:spcBef>
                <a:spcPts val="0"/>
              </a:spcBef>
            </a:pPr>
            <a:r>
              <a:rPr lang="en-GB" sz="2600" dirty="0" smtClean="0">
                <a:solidFill>
                  <a:srgbClr val="000000"/>
                </a:solidFill>
              </a:rPr>
              <a:t>And since you know you cannot see yourself</a:t>
            </a:r>
          </a:p>
          <a:p>
            <a:pPr algn="l">
              <a:spcBef>
                <a:spcPts val="0"/>
              </a:spcBef>
            </a:pPr>
            <a:r>
              <a:rPr lang="en-GB" sz="2600" dirty="0" smtClean="0">
                <a:solidFill>
                  <a:srgbClr val="000000"/>
                </a:solidFill>
              </a:rPr>
              <a:t>So well as by reflection, I your glass</a:t>
            </a:r>
          </a:p>
          <a:p>
            <a:pPr algn="l">
              <a:spcBef>
                <a:spcPts val="0"/>
              </a:spcBef>
            </a:pPr>
            <a:r>
              <a:rPr lang="en-GB" sz="2600" dirty="0" smtClean="0">
                <a:solidFill>
                  <a:srgbClr val="000000"/>
                </a:solidFill>
              </a:rPr>
              <a:t>Will modestly discover to yourself</a:t>
            </a:r>
          </a:p>
          <a:p>
            <a:pPr algn="l">
              <a:spcBef>
                <a:spcPts val="0"/>
              </a:spcBef>
            </a:pPr>
            <a:r>
              <a:rPr lang="en-GB" sz="2600" dirty="0" smtClean="0">
                <a:solidFill>
                  <a:srgbClr val="000000"/>
                </a:solidFill>
              </a:rPr>
              <a:t>That of yourself which you yet know not of.</a:t>
            </a:r>
          </a:p>
          <a:p>
            <a:pPr algn="l">
              <a:spcBef>
                <a:spcPts val="0"/>
              </a:spcBef>
            </a:pPr>
            <a:endParaRPr lang="en-GB" sz="2600" dirty="0" smtClean="0">
              <a:solidFill>
                <a:srgbClr val="000000"/>
              </a:solidFill>
            </a:endParaRPr>
          </a:p>
          <a:p>
            <a:pPr algn="r">
              <a:spcBef>
                <a:spcPts val="0"/>
              </a:spcBef>
            </a:pPr>
            <a:r>
              <a:rPr lang="en-GB" sz="2600" i="1" dirty="0" smtClean="0">
                <a:solidFill>
                  <a:srgbClr val="000000"/>
                </a:solidFill>
              </a:rPr>
              <a:t>JC,</a:t>
            </a:r>
            <a:r>
              <a:rPr lang="en-GB" sz="2600" dirty="0" smtClean="0">
                <a:solidFill>
                  <a:srgbClr val="000000"/>
                </a:solidFill>
              </a:rPr>
              <a:t> 1.2.63-70.</a:t>
            </a:r>
            <a:endParaRPr lang="en-GB" sz="2600" i="1" dirty="0">
              <a:solidFill>
                <a:srgbClr val="000000"/>
              </a:solidFill>
            </a:endParaRPr>
          </a:p>
          <a:p>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subTitle" idx="1"/>
          </p:nvPr>
        </p:nvSpPr>
        <p:spPr>
          <a:xfrm>
            <a:off x="304800" y="260648"/>
            <a:ext cx="8458200" cy="6140152"/>
          </a:xfrm>
        </p:spPr>
        <p:txBody>
          <a:bodyPr/>
          <a:lstStyle/>
          <a:p>
            <a:pPr algn="l">
              <a:spcBef>
                <a:spcPts val="0"/>
              </a:spcBef>
            </a:pPr>
            <a:r>
              <a:rPr lang="en-GB" sz="2400" cap="small" dirty="0" smtClean="0">
                <a:solidFill>
                  <a:srgbClr val="000000"/>
                </a:solidFill>
              </a:rPr>
              <a:t>Brutus</a:t>
            </a:r>
          </a:p>
          <a:p>
            <a:pPr algn="l">
              <a:spcBef>
                <a:spcPts val="0"/>
              </a:spcBef>
            </a:pPr>
            <a:r>
              <a:rPr lang="en-GB" sz="2600" dirty="0" smtClean="0">
                <a:solidFill>
                  <a:srgbClr val="000000"/>
                </a:solidFill>
              </a:rPr>
              <a:t>For let the gods so speed me as I love</a:t>
            </a:r>
          </a:p>
          <a:p>
            <a:pPr algn="l">
              <a:spcBef>
                <a:spcPts val="0"/>
              </a:spcBef>
            </a:pPr>
            <a:r>
              <a:rPr lang="en-GB" sz="2600" dirty="0" smtClean="0">
                <a:solidFill>
                  <a:srgbClr val="000000"/>
                </a:solidFill>
              </a:rPr>
              <a:t>The name of honour more than I fear death.</a:t>
            </a:r>
          </a:p>
          <a:p>
            <a:pPr algn="l">
              <a:spcBef>
                <a:spcPts val="0"/>
              </a:spcBef>
            </a:pPr>
            <a:r>
              <a:rPr lang="en-GB" sz="2400" cap="small" dirty="0" smtClean="0">
                <a:solidFill>
                  <a:srgbClr val="000000"/>
                </a:solidFill>
              </a:rPr>
              <a:t>Cassius</a:t>
            </a:r>
          </a:p>
          <a:p>
            <a:pPr algn="l">
              <a:spcBef>
                <a:spcPts val="0"/>
              </a:spcBef>
            </a:pPr>
            <a:r>
              <a:rPr lang="en-GB" sz="2600" dirty="0" smtClean="0">
                <a:solidFill>
                  <a:srgbClr val="000000"/>
                </a:solidFill>
              </a:rPr>
              <a:t>I know that virtue to be in you, Brutus,</a:t>
            </a:r>
          </a:p>
          <a:p>
            <a:pPr algn="l">
              <a:spcBef>
                <a:spcPts val="0"/>
              </a:spcBef>
            </a:pPr>
            <a:r>
              <a:rPr lang="en-GB" sz="2600" dirty="0" smtClean="0">
                <a:solidFill>
                  <a:srgbClr val="000000"/>
                </a:solidFill>
              </a:rPr>
              <a:t>As well as I do know your outward favour.</a:t>
            </a:r>
          </a:p>
          <a:p>
            <a:pPr algn="l">
              <a:spcBef>
                <a:spcPts val="0"/>
              </a:spcBef>
            </a:pPr>
            <a:r>
              <a:rPr lang="en-GB" sz="2600" dirty="0" smtClean="0">
                <a:solidFill>
                  <a:srgbClr val="000000"/>
                </a:solidFill>
              </a:rPr>
              <a:t>Well, honour is the subject of my story. </a:t>
            </a:r>
          </a:p>
          <a:p>
            <a:pPr algn="l">
              <a:spcBef>
                <a:spcPts val="0"/>
              </a:spcBef>
            </a:pPr>
            <a:r>
              <a:rPr lang="en-GB" sz="2600" dirty="0" smtClean="0">
                <a:solidFill>
                  <a:srgbClr val="000000"/>
                </a:solidFill>
              </a:rPr>
              <a:t>I cannot tell what you and other men </a:t>
            </a:r>
          </a:p>
          <a:p>
            <a:pPr algn="l">
              <a:spcBef>
                <a:spcPts val="0"/>
              </a:spcBef>
            </a:pPr>
            <a:r>
              <a:rPr lang="en-GB" sz="2600" dirty="0" smtClean="0">
                <a:solidFill>
                  <a:srgbClr val="000000"/>
                </a:solidFill>
              </a:rPr>
              <a:t>Think of this life: but for my single self</a:t>
            </a:r>
          </a:p>
          <a:p>
            <a:pPr algn="l">
              <a:spcBef>
                <a:spcPts val="0"/>
              </a:spcBef>
            </a:pPr>
            <a:r>
              <a:rPr lang="en-GB" sz="2600" dirty="0" smtClean="0">
                <a:solidFill>
                  <a:srgbClr val="000000"/>
                </a:solidFill>
              </a:rPr>
              <a:t>I had as </a:t>
            </a:r>
            <a:r>
              <a:rPr lang="en-GB" sz="2600" dirty="0" err="1" smtClean="0">
                <a:solidFill>
                  <a:srgbClr val="000000"/>
                </a:solidFill>
              </a:rPr>
              <a:t>lief</a:t>
            </a:r>
            <a:r>
              <a:rPr lang="en-GB" sz="2600" dirty="0" smtClean="0">
                <a:solidFill>
                  <a:srgbClr val="000000"/>
                </a:solidFill>
              </a:rPr>
              <a:t> not be as live to be</a:t>
            </a:r>
          </a:p>
          <a:p>
            <a:pPr algn="l">
              <a:spcBef>
                <a:spcPts val="0"/>
              </a:spcBef>
            </a:pPr>
            <a:r>
              <a:rPr lang="en-GB" sz="2600" dirty="0" smtClean="0">
                <a:solidFill>
                  <a:srgbClr val="000000"/>
                </a:solidFill>
              </a:rPr>
              <a:t>In awe of such a think as I myself.</a:t>
            </a:r>
          </a:p>
          <a:p>
            <a:pPr algn="l">
              <a:spcBef>
                <a:spcPts val="0"/>
              </a:spcBef>
            </a:pPr>
            <a:r>
              <a:rPr lang="en-GB" sz="2600" dirty="0" smtClean="0">
                <a:solidFill>
                  <a:srgbClr val="000000"/>
                </a:solidFill>
              </a:rPr>
              <a:t>I was born as free as Caesar, so were you; </a:t>
            </a:r>
          </a:p>
          <a:p>
            <a:pPr algn="l">
              <a:spcBef>
                <a:spcPts val="0"/>
              </a:spcBef>
            </a:pPr>
            <a:r>
              <a:rPr lang="en-GB" sz="2600" dirty="0" smtClean="0">
                <a:solidFill>
                  <a:srgbClr val="000000"/>
                </a:solidFill>
              </a:rPr>
              <a:t>We have both fed as well, and we can both</a:t>
            </a:r>
          </a:p>
          <a:p>
            <a:pPr algn="l">
              <a:spcBef>
                <a:spcPts val="0"/>
              </a:spcBef>
            </a:pPr>
            <a:r>
              <a:rPr lang="en-GB" sz="2600" dirty="0" smtClean="0">
                <a:solidFill>
                  <a:srgbClr val="000000"/>
                </a:solidFill>
              </a:rPr>
              <a:t>Endure the winter’s cold as well as he. </a:t>
            </a:r>
          </a:p>
          <a:p>
            <a:pPr algn="r">
              <a:spcBef>
                <a:spcPts val="0"/>
              </a:spcBef>
            </a:pPr>
            <a:r>
              <a:rPr lang="en-GB" sz="2600" i="1" dirty="0" smtClean="0">
                <a:solidFill>
                  <a:srgbClr val="000000"/>
                </a:solidFill>
              </a:rPr>
              <a:t>JC,</a:t>
            </a:r>
            <a:r>
              <a:rPr lang="en-GB" sz="2600" dirty="0" smtClean="0">
                <a:solidFill>
                  <a:srgbClr val="000000"/>
                </a:solidFill>
              </a:rPr>
              <a:t> 1.2. 88-99</a:t>
            </a:r>
            <a:endParaRPr lang="en-GB" sz="2600" i="1" dirty="0">
              <a:solidFill>
                <a:srgbClr val="000000"/>
              </a:solidFill>
            </a:endParaRPr>
          </a:p>
          <a:p>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subTitle" idx="1"/>
          </p:nvPr>
        </p:nvSpPr>
        <p:spPr>
          <a:xfrm>
            <a:off x="304800" y="260648"/>
            <a:ext cx="6499448" cy="6597352"/>
          </a:xfrm>
        </p:spPr>
        <p:txBody>
          <a:bodyPr/>
          <a:lstStyle/>
          <a:p>
            <a:pPr algn="l">
              <a:spcBef>
                <a:spcPts val="0"/>
              </a:spcBef>
            </a:pPr>
            <a:r>
              <a:rPr lang="en-GB" sz="2400" dirty="0" smtClean="0">
                <a:solidFill>
                  <a:srgbClr val="000000"/>
                </a:solidFill>
              </a:rPr>
              <a:t>Caesar said to me, ‘</a:t>
            </a:r>
            <a:r>
              <a:rPr lang="en-GB" sz="2400" dirty="0" err="1" smtClean="0">
                <a:solidFill>
                  <a:srgbClr val="000000"/>
                </a:solidFill>
              </a:rPr>
              <a:t>Dar’st</a:t>
            </a:r>
            <a:r>
              <a:rPr lang="en-GB" sz="2400" dirty="0" smtClean="0">
                <a:solidFill>
                  <a:srgbClr val="000000"/>
                </a:solidFill>
              </a:rPr>
              <a:t> thou, Cassius, now</a:t>
            </a:r>
          </a:p>
          <a:p>
            <a:pPr algn="l">
              <a:spcBef>
                <a:spcPts val="0"/>
              </a:spcBef>
            </a:pPr>
            <a:r>
              <a:rPr lang="en-GB" sz="2400" dirty="0" smtClean="0">
                <a:solidFill>
                  <a:srgbClr val="000000"/>
                </a:solidFill>
              </a:rPr>
              <a:t>Leap in with me into this angry flood</a:t>
            </a:r>
          </a:p>
          <a:p>
            <a:pPr algn="l">
              <a:spcBef>
                <a:spcPts val="0"/>
              </a:spcBef>
            </a:pPr>
            <a:r>
              <a:rPr lang="en-GB" sz="2400" dirty="0" smtClean="0">
                <a:solidFill>
                  <a:srgbClr val="000000"/>
                </a:solidFill>
              </a:rPr>
              <a:t>And swim to yonder point?’ Upon the word, </a:t>
            </a:r>
          </a:p>
          <a:p>
            <a:pPr algn="l">
              <a:spcBef>
                <a:spcPts val="0"/>
              </a:spcBef>
            </a:pPr>
            <a:r>
              <a:rPr lang="en-GB" sz="2400" dirty="0" smtClean="0">
                <a:solidFill>
                  <a:srgbClr val="000000"/>
                </a:solidFill>
              </a:rPr>
              <a:t>Accoutred as I was, I plunged in </a:t>
            </a:r>
          </a:p>
          <a:p>
            <a:pPr algn="l">
              <a:spcBef>
                <a:spcPts val="0"/>
              </a:spcBef>
            </a:pPr>
            <a:r>
              <a:rPr lang="en-GB" sz="2400" dirty="0" smtClean="0">
                <a:solidFill>
                  <a:srgbClr val="000000"/>
                </a:solidFill>
              </a:rPr>
              <a:t>And bade him follow; so indeed he </a:t>
            </a:r>
            <a:r>
              <a:rPr lang="en-GB" sz="2400" dirty="0" smtClean="0">
                <a:solidFill>
                  <a:srgbClr val="000000"/>
                </a:solidFill>
              </a:rPr>
              <a:t>did.</a:t>
            </a:r>
            <a:endParaRPr lang="en-GB" sz="2400" dirty="0" smtClean="0">
              <a:solidFill>
                <a:srgbClr val="000000"/>
              </a:solidFill>
            </a:endParaRPr>
          </a:p>
          <a:p>
            <a:pPr algn="l">
              <a:spcBef>
                <a:spcPts val="0"/>
              </a:spcBef>
            </a:pPr>
            <a:r>
              <a:rPr lang="en-GB" sz="2400" dirty="0" smtClean="0">
                <a:solidFill>
                  <a:srgbClr val="000000"/>
                </a:solidFill>
              </a:rPr>
              <a:t>The torrent roared, and we did buffet it</a:t>
            </a:r>
          </a:p>
          <a:p>
            <a:pPr algn="l">
              <a:spcBef>
                <a:spcPts val="0"/>
              </a:spcBef>
            </a:pPr>
            <a:r>
              <a:rPr lang="en-GB" sz="2400" dirty="0" smtClean="0">
                <a:solidFill>
                  <a:srgbClr val="000000"/>
                </a:solidFill>
              </a:rPr>
              <a:t>With lusty sinews, throwing it aside, </a:t>
            </a:r>
          </a:p>
          <a:p>
            <a:pPr algn="l">
              <a:spcBef>
                <a:spcPts val="0"/>
              </a:spcBef>
            </a:pPr>
            <a:r>
              <a:rPr lang="en-GB" sz="2400" dirty="0" smtClean="0">
                <a:solidFill>
                  <a:srgbClr val="000000"/>
                </a:solidFill>
              </a:rPr>
              <a:t>And stemming it with hearts of controversy.</a:t>
            </a:r>
          </a:p>
          <a:p>
            <a:pPr algn="l">
              <a:spcBef>
                <a:spcPts val="0"/>
              </a:spcBef>
            </a:pPr>
            <a:r>
              <a:rPr lang="en-GB" sz="2400" dirty="0" smtClean="0">
                <a:solidFill>
                  <a:srgbClr val="000000"/>
                </a:solidFill>
              </a:rPr>
              <a:t>But ere we could arrive the point proposed</a:t>
            </a:r>
          </a:p>
          <a:p>
            <a:pPr algn="l">
              <a:spcBef>
                <a:spcPts val="0"/>
              </a:spcBef>
            </a:pPr>
            <a:r>
              <a:rPr lang="en-GB" sz="2400" dirty="0" smtClean="0">
                <a:solidFill>
                  <a:srgbClr val="000000"/>
                </a:solidFill>
              </a:rPr>
              <a:t>Caesar cried, ‘Help me, Cassius, or I sink!’</a:t>
            </a:r>
          </a:p>
          <a:p>
            <a:pPr algn="l">
              <a:spcBef>
                <a:spcPts val="0"/>
              </a:spcBef>
            </a:pPr>
            <a:r>
              <a:rPr lang="en-GB" sz="2400" dirty="0" smtClean="0">
                <a:solidFill>
                  <a:srgbClr val="000000"/>
                </a:solidFill>
              </a:rPr>
              <a:t>I, as Aeneas, our great ancestor</a:t>
            </a:r>
          </a:p>
          <a:p>
            <a:pPr algn="l">
              <a:spcBef>
                <a:spcPts val="0"/>
              </a:spcBef>
            </a:pPr>
            <a:r>
              <a:rPr lang="en-GB" sz="2400" dirty="0" smtClean="0">
                <a:solidFill>
                  <a:srgbClr val="000000"/>
                </a:solidFill>
              </a:rPr>
              <a:t>Did from the flames of Troy upon his shoulder</a:t>
            </a:r>
          </a:p>
          <a:p>
            <a:pPr algn="l">
              <a:spcBef>
                <a:spcPts val="0"/>
              </a:spcBef>
            </a:pPr>
            <a:r>
              <a:rPr lang="en-GB" sz="2400" dirty="0" smtClean="0">
                <a:solidFill>
                  <a:srgbClr val="000000"/>
                </a:solidFill>
              </a:rPr>
              <a:t>The old </a:t>
            </a:r>
            <a:r>
              <a:rPr lang="en-GB" sz="2400" dirty="0" err="1" smtClean="0">
                <a:solidFill>
                  <a:srgbClr val="000000"/>
                </a:solidFill>
              </a:rPr>
              <a:t>Anchises</a:t>
            </a:r>
            <a:r>
              <a:rPr lang="en-GB" sz="2400" dirty="0" smtClean="0">
                <a:solidFill>
                  <a:srgbClr val="000000"/>
                </a:solidFill>
              </a:rPr>
              <a:t> bear, so from the waves of Tiber</a:t>
            </a:r>
          </a:p>
          <a:p>
            <a:pPr algn="l">
              <a:spcBef>
                <a:spcPts val="0"/>
              </a:spcBef>
            </a:pPr>
            <a:r>
              <a:rPr lang="en-GB" sz="2400" dirty="0" smtClean="0">
                <a:solidFill>
                  <a:srgbClr val="000000"/>
                </a:solidFill>
              </a:rPr>
              <a:t>Did I the tired Caesar: and this man </a:t>
            </a:r>
          </a:p>
          <a:p>
            <a:pPr algn="l">
              <a:spcBef>
                <a:spcPts val="0"/>
              </a:spcBef>
            </a:pPr>
            <a:r>
              <a:rPr lang="en-GB" sz="2400" dirty="0" smtClean="0">
                <a:solidFill>
                  <a:srgbClr val="000000"/>
                </a:solidFill>
              </a:rPr>
              <a:t>Is now become a god, and Cassius is</a:t>
            </a:r>
          </a:p>
          <a:p>
            <a:pPr algn="l">
              <a:spcBef>
                <a:spcPts val="0"/>
              </a:spcBef>
            </a:pPr>
            <a:r>
              <a:rPr lang="en-GB" sz="2400" dirty="0" smtClean="0">
                <a:solidFill>
                  <a:srgbClr val="000000"/>
                </a:solidFill>
              </a:rPr>
              <a:t>A wretched creature, and must bend his body</a:t>
            </a:r>
          </a:p>
          <a:p>
            <a:pPr algn="l">
              <a:spcBef>
                <a:spcPts val="0"/>
              </a:spcBef>
            </a:pPr>
            <a:r>
              <a:rPr lang="en-GB" sz="2400" dirty="0" smtClean="0">
                <a:solidFill>
                  <a:srgbClr val="000000"/>
                </a:solidFill>
              </a:rPr>
              <a:t>If Caesar carelessly but nod on him. </a:t>
            </a:r>
          </a:p>
          <a:p>
            <a:endParaRPr lang="en-GB" dirty="0"/>
          </a:p>
        </p:txBody>
      </p:sp>
      <p:sp>
        <p:nvSpPr>
          <p:cNvPr id="3" name="TextBox 2"/>
          <p:cNvSpPr txBox="1"/>
          <p:nvPr/>
        </p:nvSpPr>
        <p:spPr>
          <a:xfrm>
            <a:off x="6588224" y="6165304"/>
            <a:ext cx="2304256" cy="461665"/>
          </a:xfrm>
          <a:prstGeom prst="rect">
            <a:avLst/>
          </a:prstGeom>
          <a:noFill/>
        </p:spPr>
        <p:txBody>
          <a:bodyPr wrap="square" rtlCol="0">
            <a:spAutoFit/>
          </a:bodyPr>
          <a:lstStyle/>
          <a:p>
            <a:r>
              <a:rPr lang="en-GB" i="1" dirty="0" smtClean="0"/>
              <a:t>JC</a:t>
            </a:r>
            <a:r>
              <a:rPr lang="en-GB" dirty="0" smtClean="0"/>
              <a:t>, 1.2.102-118 </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332656"/>
            <a:ext cx="6984776" cy="6001643"/>
          </a:xfrm>
          <a:prstGeom prst="rect">
            <a:avLst/>
          </a:prstGeom>
          <a:noFill/>
        </p:spPr>
        <p:txBody>
          <a:bodyPr wrap="square" rtlCol="0">
            <a:spAutoFit/>
          </a:bodyPr>
          <a:lstStyle/>
          <a:p>
            <a:r>
              <a:rPr lang="en-GB" dirty="0" smtClean="0"/>
              <a:t>‘Brutus’ and ‘Caesar’: what should be in that ‘Caesar’?</a:t>
            </a:r>
          </a:p>
          <a:p>
            <a:r>
              <a:rPr lang="en-GB" dirty="0" smtClean="0"/>
              <a:t>Why should that name be sounded more than yours?</a:t>
            </a:r>
          </a:p>
          <a:p>
            <a:r>
              <a:rPr lang="en-GB" dirty="0" smtClean="0"/>
              <a:t>Write them together: yours is as fair a name: </a:t>
            </a:r>
          </a:p>
          <a:p>
            <a:r>
              <a:rPr lang="en-GB" dirty="0" smtClean="0"/>
              <a:t>Sound them, it doth become the mouth as well. </a:t>
            </a:r>
          </a:p>
          <a:p>
            <a:r>
              <a:rPr lang="en-GB" dirty="0" smtClean="0"/>
              <a:t>Weigh them, it is as heavy; conjure with ’</a:t>
            </a:r>
            <a:r>
              <a:rPr lang="en-GB" dirty="0" err="1" smtClean="0"/>
              <a:t>em</a:t>
            </a:r>
            <a:r>
              <a:rPr lang="en-GB" dirty="0" smtClean="0"/>
              <a:t>,</a:t>
            </a:r>
          </a:p>
          <a:p>
            <a:r>
              <a:rPr lang="en-GB" dirty="0" smtClean="0"/>
              <a:t>‘Brutus’ will start as spirit as soon as ‘Caesar’. </a:t>
            </a:r>
          </a:p>
          <a:p>
            <a:r>
              <a:rPr lang="en-GB" dirty="0" smtClean="0"/>
              <a:t>Now in the names of all the gods at once, </a:t>
            </a:r>
          </a:p>
          <a:p>
            <a:r>
              <a:rPr lang="en-GB" dirty="0" smtClean="0"/>
              <a:t>Upon what meat doth this our Caesar feed</a:t>
            </a:r>
          </a:p>
          <a:p>
            <a:r>
              <a:rPr lang="en-GB" dirty="0" smtClean="0"/>
              <a:t>That he is grown so great? Age, thou art shamed!</a:t>
            </a:r>
          </a:p>
          <a:p>
            <a:r>
              <a:rPr lang="en-GB" dirty="0" smtClean="0"/>
              <a:t>Rome, thou hast lost the breed of noble bloods!</a:t>
            </a:r>
          </a:p>
          <a:p>
            <a:r>
              <a:rPr lang="en-GB" dirty="0" smtClean="0"/>
              <a:t>When went there by an age, since the gre</a:t>
            </a:r>
            <a:r>
              <a:rPr lang="en-GB" dirty="0" smtClean="0"/>
              <a:t>at </a:t>
            </a:r>
            <a:r>
              <a:rPr lang="en-GB" dirty="0" smtClean="0"/>
              <a:t>flood, </a:t>
            </a:r>
          </a:p>
          <a:p>
            <a:r>
              <a:rPr lang="en-GB" dirty="0" smtClean="0"/>
              <a:t>But it was famed with more than with one man. </a:t>
            </a:r>
          </a:p>
          <a:p>
            <a:r>
              <a:rPr lang="en-GB" dirty="0" smtClean="0"/>
              <a:t>When could they say, till now, that talked of Rome, </a:t>
            </a:r>
          </a:p>
          <a:p>
            <a:r>
              <a:rPr lang="en-GB" dirty="0" smtClean="0"/>
              <a:t>That her wide walks encompassed but one man? </a:t>
            </a:r>
            <a:endParaRPr lang="en-GB" dirty="0" smtClean="0"/>
          </a:p>
          <a:p>
            <a:r>
              <a:rPr lang="en-GB" dirty="0" smtClean="0"/>
              <a:t>Now is it Rome indeed, and room enough, </a:t>
            </a:r>
          </a:p>
          <a:p>
            <a:r>
              <a:rPr lang="en-GB" dirty="0" smtClean="0"/>
              <a:t>When there is in it but one only man. </a:t>
            </a:r>
            <a:endParaRPr lang="en-GB" sz="2800" dirty="0"/>
          </a:p>
        </p:txBody>
      </p:sp>
      <p:sp>
        <p:nvSpPr>
          <p:cNvPr id="4" name="TextBox 3"/>
          <p:cNvSpPr txBox="1"/>
          <p:nvPr/>
        </p:nvSpPr>
        <p:spPr>
          <a:xfrm>
            <a:off x="6804248" y="6165304"/>
            <a:ext cx="2016224" cy="400110"/>
          </a:xfrm>
          <a:prstGeom prst="rect">
            <a:avLst/>
          </a:prstGeom>
          <a:noFill/>
        </p:spPr>
        <p:txBody>
          <a:bodyPr wrap="square" rtlCol="0">
            <a:spAutoFit/>
          </a:bodyPr>
          <a:lstStyle/>
          <a:p>
            <a:r>
              <a:rPr lang="en-GB" sz="2000" i="1" dirty="0" smtClean="0"/>
              <a:t>JC</a:t>
            </a:r>
            <a:r>
              <a:rPr lang="en-GB" sz="2000" dirty="0" smtClean="0"/>
              <a:t>, 1.2.141-56</a:t>
            </a:r>
            <a:endParaRPr lang="en-GB"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2060848"/>
            <a:ext cx="7848872" cy="1815882"/>
          </a:xfrm>
          <a:prstGeom prst="rect">
            <a:avLst/>
          </a:prstGeom>
          <a:noFill/>
        </p:spPr>
        <p:txBody>
          <a:bodyPr wrap="square" rtlCol="0">
            <a:spAutoFit/>
          </a:bodyPr>
          <a:lstStyle/>
          <a:p>
            <a:r>
              <a:rPr lang="en-GB" sz="2800" dirty="0" smtClean="0"/>
              <a:t>You and I have heard our fathers say</a:t>
            </a:r>
          </a:p>
          <a:p>
            <a:r>
              <a:rPr lang="en-GB" sz="2800" dirty="0" smtClean="0"/>
              <a:t>There was a Brutus once that would have brooked</a:t>
            </a:r>
          </a:p>
          <a:p>
            <a:r>
              <a:rPr lang="en-GB" sz="2800" dirty="0" err="1" smtClean="0"/>
              <a:t>Th’eternal</a:t>
            </a:r>
            <a:r>
              <a:rPr lang="en-GB" sz="2800" dirty="0" smtClean="0"/>
              <a:t> devil to keep his state in Rome</a:t>
            </a:r>
          </a:p>
          <a:p>
            <a:r>
              <a:rPr lang="en-GB" sz="2800" dirty="0" smtClean="0"/>
              <a:t>As easily as a king.</a:t>
            </a:r>
            <a:endParaRPr lang="en-GB" sz="2800" dirty="0"/>
          </a:p>
        </p:txBody>
      </p:sp>
      <p:sp>
        <p:nvSpPr>
          <p:cNvPr id="4" name="TextBox 3"/>
          <p:cNvSpPr txBox="1"/>
          <p:nvPr/>
        </p:nvSpPr>
        <p:spPr>
          <a:xfrm>
            <a:off x="6516216" y="4581128"/>
            <a:ext cx="2016224" cy="400110"/>
          </a:xfrm>
          <a:prstGeom prst="rect">
            <a:avLst/>
          </a:prstGeom>
          <a:noFill/>
        </p:spPr>
        <p:txBody>
          <a:bodyPr wrap="square" rtlCol="0">
            <a:spAutoFit/>
          </a:bodyPr>
          <a:lstStyle/>
          <a:p>
            <a:r>
              <a:rPr lang="en-GB" sz="2000" i="1" dirty="0" smtClean="0"/>
              <a:t>JC</a:t>
            </a:r>
            <a:r>
              <a:rPr lang="en-GB" sz="2000" dirty="0" smtClean="0"/>
              <a:t>, 1.2.157-60</a:t>
            </a:r>
            <a:endParaRPr lang="en-GB"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260648"/>
            <a:ext cx="7848872" cy="6063198"/>
          </a:xfrm>
          <a:prstGeom prst="rect">
            <a:avLst/>
          </a:prstGeom>
          <a:noFill/>
        </p:spPr>
        <p:txBody>
          <a:bodyPr wrap="square" rtlCol="0">
            <a:spAutoFit/>
          </a:bodyPr>
          <a:lstStyle/>
          <a:p>
            <a:r>
              <a:rPr lang="en-GB" cap="small" dirty="0" smtClean="0"/>
              <a:t>Caesar</a:t>
            </a:r>
            <a:endParaRPr lang="en-GB" sz="2800" cap="small" dirty="0" smtClean="0"/>
          </a:p>
          <a:p>
            <a:r>
              <a:rPr lang="en-GB" sz="2800" dirty="0" smtClean="0"/>
              <a:t>Would he were fatter! But I fear him not:</a:t>
            </a:r>
          </a:p>
          <a:p>
            <a:r>
              <a:rPr lang="en-GB" sz="2800" dirty="0" smtClean="0"/>
              <a:t>Yet if my name were liable to fear</a:t>
            </a:r>
          </a:p>
          <a:p>
            <a:r>
              <a:rPr lang="en-GB" sz="2800" dirty="0" smtClean="0"/>
              <a:t>I do not know that man I should avoid </a:t>
            </a:r>
          </a:p>
          <a:p>
            <a:r>
              <a:rPr lang="en-GB" sz="2800" dirty="0" smtClean="0"/>
              <a:t>So soon as that spare Cassius. He reads much, </a:t>
            </a:r>
          </a:p>
          <a:p>
            <a:r>
              <a:rPr lang="en-GB" sz="2800" dirty="0" smtClean="0"/>
              <a:t>He is a great observer, and he looks </a:t>
            </a:r>
          </a:p>
          <a:p>
            <a:r>
              <a:rPr lang="en-GB" sz="2800" dirty="0" smtClean="0"/>
              <a:t>Quite through the deeds of men…</a:t>
            </a:r>
          </a:p>
          <a:p>
            <a:r>
              <a:rPr lang="en-GB" sz="2800" dirty="0" smtClean="0"/>
              <a:t>Such men as he be never at their heart’s ease</a:t>
            </a:r>
          </a:p>
          <a:p>
            <a:r>
              <a:rPr lang="en-GB" sz="2800" dirty="0" smtClean="0"/>
              <a:t>Whiles the behold a greater than themselves, </a:t>
            </a:r>
          </a:p>
          <a:p>
            <a:r>
              <a:rPr lang="en-GB" sz="2800" dirty="0" smtClean="0"/>
              <a:t>And therefore are they very dangerous. </a:t>
            </a:r>
          </a:p>
          <a:p>
            <a:r>
              <a:rPr lang="en-GB" sz="2800" dirty="0" smtClean="0"/>
              <a:t>I rather tell thee what is to be feared</a:t>
            </a:r>
          </a:p>
          <a:p>
            <a:r>
              <a:rPr lang="en-GB" sz="2800" dirty="0" smtClean="0"/>
              <a:t>Than what I fear: for always I am Caesar. </a:t>
            </a:r>
          </a:p>
          <a:p>
            <a:r>
              <a:rPr lang="en-GB" sz="2800" dirty="0" smtClean="0"/>
              <a:t>Come on my right hand, for this ear is deaf, </a:t>
            </a:r>
          </a:p>
          <a:p>
            <a:r>
              <a:rPr lang="en-GB" sz="2800" dirty="0" smtClean="0"/>
              <a:t>And tell me truly what thou </a:t>
            </a:r>
            <a:r>
              <a:rPr lang="en-GB" sz="2800" dirty="0" err="1" smtClean="0"/>
              <a:t>think’st</a:t>
            </a:r>
            <a:r>
              <a:rPr lang="en-GB" sz="2800" dirty="0" smtClean="0"/>
              <a:t> of him. </a:t>
            </a:r>
            <a:endParaRPr lang="en-GB" sz="2800" dirty="0"/>
          </a:p>
        </p:txBody>
      </p:sp>
      <p:sp>
        <p:nvSpPr>
          <p:cNvPr id="4" name="TextBox 3"/>
          <p:cNvSpPr txBox="1"/>
          <p:nvPr/>
        </p:nvSpPr>
        <p:spPr>
          <a:xfrm>
            <a:off x="7127776" y="6165304"/>
            <a:ext cx="2016224" cy="400110"/>
          </a:xfrm>
          <a:prstGeom prst="rect">
            <a:avLst/>
          </a:prstGeom>
          <a:noFill/>
        </p:spPr>
        <p:txBody>
          <a:bodyPr wrap="square" rtlCol="0">
            <a:spAutoFit/>
          </a:bodyPr>
          <a:lstStyle/>
          <a:p>
            <a:r>
              <a:rPr lang="en-GB" sz="2000" i="1" dirty="0" smtClean="0"/>
              <a:t>JC</a:t>
            </a:r>
            <a:r>
              <a:rPr lang="en-GB" sz="2000" smtClean="0"/>
              <a:t>, 1.2.197-</a:t>
            </a:r>
            <a:endParaRPr lang="en-GB"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6408712" cy="6370975"/>
          </a:xfrm>
          <a:prstGeom prst="rect">
            <a:avLst/>
          </a:prstGeom>
          <a:noFill/>
        </p:spPr>
        <p:txBody>
          <a:bodyPr wrap="square" rtlCol="0">
            <a:spAutoFit/>
          </a:bodyPr>
          <a:lstStyle/>
          <a:p>
            <a:r>
              <a:rPr lang="en-GB" sz="2000" cap="small" dirty="0" smtClean="0"/>
              <a:t>Caesar</a:t>
            </a:r>
            <a:endParaRPr lang="en-GB" cap="small" dirty="0" smtClean="0"/>
          </a:p>
          <a:p>
            <a:r>
              <a:rPr lang="en-GB" dirty="0" smtClean="0"/>
              <a:t>I could be well moved if I were as you:</a:t>
            </a:r>
          </a:p>
          <a:p>
            <a:r>
              <a:rPr lang="en-GB" dirty="0" smtClean="0"/>
              <a:t>If I could pray to move, prayers would move me. </a:t>
            </a:r>
          </a:p>
          <a:p>
            <a:r>
              <a:rPr lang="en-GB" dirty="0" smtClean="0"/>
              <a:t>But I am constant as the northern star, </a:t>
            </a:r>
          </a:p>
          <a:p>
            <a:r>
              <a:rPr lang="en-GB" dirty="0" smtClean="0"/>
              <a:t>Of whose true-fixed and resting quality </a:t>
            </a:r>
          </a:p>
          <a:p>
            <a:r>
              <a:rPr lang="en-GB" dirty="0" smtClean="0"/>
              <a:t>There is no fellow in the firmament. </a:t>
            </a:r>
          </a:p>
          <a:p>
            <a:r>
              <a:rPr lang="en-GB" dirty="0" smtClean="0"/>
              <a:t>The Skies are painted with unnumbered sparks: </a:t>
            </a:r>
          </a:p>
          <a:p>
            <a:r>
              <a:rPr lang="en-GB" dirty="0" smtClean="0"/>
              <a:t>They are all fire, and every one doth shine;</a:t>
            </a:r>
          </a:p>
          <a:p>
            <a:r>
              <a:rPr lang="en-GB" dirty="0" smtClean="0"/>
              <a:t>But there’s one in all doth hold his place. </a:t>
            </a:r>
          </a:p>
          <a:p>
            <a:r>
              <a:rPr lang="en-GB" dirty="0" smtClean="0"/>
              <a:t>So in the world: ’tis furnished well with me, </a:t>
            </a:r>
          </a:p>
          <a:p>
            <a:r>
              <a:rPr lang="en-GB" dirty="0" smtClean="0"/>
              <a:t>And men are flesh and blood, and apprehensive. </a:t>
            </a:r>
          </a:p>
          <a:p>
            <a:r>
              <a:rPr lang="en-GB" dirty="0" smtClean="0"/>
              <a:t>Yet in the number I do know but one</a:t>
            </a:r>
          </a:p>
          <a:p>
            <a:r>
              <a:rPr lang="en-GB" dirty="0" smtClean="0"/>
              <a:t>That unassailable holds on his rank</a:t>
            </a:r>
          </a:p>
          <a:p>
            <a:r>
              <a:rPr lang="en-GB" dirty="0" err="1" smtClean="0"/>
              <a:t>Unshaked</a:t>
            </a:r>
            <a:r>
              <a:rPr lang="en-GB" dirty="0" smtClean="0"/>
              <a:t> of motion. And that I am he</a:t>
            </a:r>
          </a:p>
          <a:p>
            <a:r>
              <a:rPr lang="en-GB" dirty="0" smtClean="0"/>
              <a:t>Let me a little show it even in this,</a:t>
            </a:r>
          </a:p>
          <a:p>
            <a:r>
              <a:rPr lang="en-GB" dirty="0" smtClean="0"/>
              <a:t>That I was constant </a:t>
            </a:r>
            <a:r>
              <a:rPr lang="en-GB" dirty="0" err="1" smtClean="0"/>
              <a:t>Cimber</a:t>
            </a:r>
            <a:r>
              <a:rPr lang="en-GB" dirty="0" smtClean="0"/>
              <a:t> should be banished</a:t>
            </a:r>
          </a:p>
          <a:p>
            <a:r>
              <a:rPr lang="en-GB" dirty="0" smtClean="0"/>
              <a:t>And constant do remain to keep him so.</a:t>
            </a:r>
            <a:endParaRPr lang="en-GB" dirty="0"/>
          </a:p>
        </p:txBody>
      </p:sp>
      <p:sp>
        <p:nvSpPr>
          <p:cNvPr id="3" name="TextBox 2"/>
          <p:cNvSpPr txBox="1"/>
          <p:nvPr/>
        </p:nvSpPr>
        <p:spPr>
          <a:xfrm>
            <a:off x="6876256" y="6165304"/>
            <a:ext cx="2051720" cy="461665"/>
          </a:xfrm>
          <a:prstGeom prst="rect">
            <a:avLst/>
          </a:prstGeom>
          <a:noFill/>
        </p:spPr>
        <p:txBody>
          <a:bodyPr wrap="square" rtlCol="0">
            <a:spAutoFit/>
          </a:bodyPr>
          <a:lstStyle/>
          <a:p>
            <a:r>
              <a:rPr lang="en-GB" i="1" dirty="0" smtClean="0"/>
              <a:t>JC</a:t>
            </a:r>
            <a:r>
              <a:rPr lang="en-GB" dirty="0" smtClean="0"/>
              <a:t>, 3.1.58-73.</a:t>
            </a:r>
            <a:endParaRPr lang="en-GB"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332656"/>
            <a:ext cx="7918648" cy="6264696"/>
          </a:xfrm>
        </p:spPr>
        <p:txBody>
          <a:bodyPr/>
          <a:lstStyle/>
          <a:p>
            <a:pPr>
              <a:spcBef>
                <a:spcPts val="0"/>
              </a:spcBef>
              <a:buNone/>
            </a:pPr>
            <a:r>
              <a:rPr lang="en-GB" sz="2400" cap="small" dirty="0" smtClean="0"/>
              <a:t>Cassius</a:t>
            </a:r>
          </a:p>
          <a:p>
            <a:pPr>
              <a:spcBef>
                <a:spcPts val="0"/>
              </a:spcBef>
              <a:buNone/>
            </a:pPr>
            <a:r>
              <a:rPr lang="en-GB" sz="2800" dirty="0" smtClean="0"/>
              <a:t>Tell me, good Brutus, can you see your face?</a:t>
            </a:r>
          </a:p>
          <a:p>
            <a:pPr>
              <a:spcBef>
                <a:spcPts val="0"/>
              </a:spcBef>
              <a:buNone/>
            </a:pPr>
            <a:r>
              <a:rPr lang="en-GB" sz="2400" cap="small" dirty="0" smtClean="0"/>
              <a:t>Brutus</a:t>
            </a:r>
          </a:p>
          <a:p>
            <a:pPr>
              <a:spcBef>
                <a:spcPts val="0"/>
              </a:spcBef>
              <a:buNone/>
            </a:pPr>
            <a:r>
              <a:rPr lang="en-GB" sz="2800" dirty="0" smtClean="0"/>
              <a:t>No Cassius; for the eye sees not itself</a:t>
            </a:r>
          </a:p>
          <a:p>
            <a:pPr>
              <a:spcBef>
                <a:spcPts val="0"/>
              </a:spcBef>
              <a:buNone/>
            </a:pPr>
            <a:r>
              <a:rPr lang="en-GB" sz="2800" dirty="0" smtClean="0"/>
              <a:t>But by reflection, by some other things.</a:t>
            </a:r>
          </a:p>
          <a:p>
            <a:pPr>
              <a:spcBef>
                <a:spcPts val="0"/>
              </a:spcBef>
              <a:buNone/>
            </a:pPr>
            <a:r>
              <a:rPr lang="en-GB" sz="2400" cap="small" dirty="0" smtClean="0"/>
              <a:t>Cassius</a:t>
            </a:r>
            <a:r>
              <a:rPr lang="en-GB" sz="2800" dirty="0" smtClean="0"/>
              <a:t> 		</a:t>
            </a:r>
            <a:r>
              <a:rPr lang="en-GB" sz="2800" dirty="0" err="1" smtClean="0"/>
              <a:t>’Tis</a:t>
            </a:r>
            <a:r>
              <a:rPr lang="en-GB" sz="2800" dirty="0" smtClean="0"/>
              <a:t> just, </a:t>
            </a:r>
          </a:p>
          <a:p>
            <a:pPr>
              <a:spcBef>
                <a:spcPts val="0"/>
              </a:spcBef>
              <a:buNone/>
            </a:pPr>
            <a:r>
              <a:rPr lang="en-GB" sz="2800" dirty="0" smtClean="0"/>
              <a:t>And it is very much lamented, Brutus, </a:t>
            </a:r>
          </a:p>
          <a:p>
            <a:pPr>
              <a:spcBef>
                <a:spcPts val="0"/>
              </a:spcBef>
              <a:buNone/>
            </a:pPr>
            <a:r>
              <a:rPr lang="en-GB" sz="2800" dirty="0" smtClean="0"/>
              <a:t>That you have no such mirrors as will turn</a:t>
            </a:r>
          </a:p>
          <a:p>
            <a:pPr>
              <a:spcBef>
                <a:spcPts val="0"/>
              </a:spcBef>
              <a:buNone/>
            </a:pPr>
            <a:r>
              <a:rPr lang="en-GB" sz="2800" dirty="0" smtClean="0"/>
              <a:t>Your hidden worthiness into your eye,</a:t>
            </a:r>
          </a:p>
          <a:p>
            <a:pPr>
              <a:spcBef>
                <a:spcPts val="0"/>
              </a:spcBef>
              <a:buNone/>
            </a:pPr>
            <a:r>
              <a:rPr lang="en-GB" sz="2800" dirty="0" smtClean="0"/>
              <a:t>That you might see your shadow: I have heard</a:t>
            </a:r>
          </a:p>
          <a:p>
            <a:pPr>
              <a:spcBef>
                <a:spcPts val="0"/>
              </a:spcBef>
              <a:buNone/>
            </a:pPr>
            <a:r>
              <a:rPr lang="en-GB" sz="2800" dirty="0" smtClean="0"/>
              <a:t>Where many of the best respect in Rome</a:t>
            </a:r>
          </a:p>
          <a:p>
            <a:pPr>
              <a:spcBef>
                <a:spcPts val="0"/>
              </a:spcBef>
              <a:buNone/>
            </a:pPr>
            <a:r>
              <a:rPr lang="en-GB" sz="2800" dirty="0" smtClean="0"/>
              <a:t>(Except immortal Caesar) speaking of Brutus.</a:t>
            </a:r>
          </a:p>
          <a:p>
            <a:pPr>
              <a:spcBef>
                <a:spcPts val="0"/>
              </a:spcBef>
              <a:buNone/>
            </a:pPr>
            <a:r>
              <a:rPr lang="en-GB" sz="2800" dirty="0" smtClean="0"/>
              <a:t>And groaning underneath the age’s yoke, </a:t>
            </a:r>
          </a:p>
          <a:p>
            <a:pPr>
              <a:spcBef>
                <a:spcPts val="0"/>
              </a:spcBef>
              <a:buNone/>
            </a:pPr>
            <a:r>
              <a:rPr lang="en-GB" sz="2800" dirty="0" smtClean="0"/>
              <a:t>Have wished that noble Brutus had his eyes.</a:t>
            </a:r>
          </a:p>
          <a:p>
            <a:pPr algn="r">
              <a:spcBef>
                <a:spcPts val="0"/>
              </a:spcBef>
              <a:buNone/>
            </a:pPr>
            <a:r>
              <a:rPr lang="en-GB" sz="2800" i="1" dirty="0" smtClean="0"/>
              <a:t>JC</a:t>
            </a:r>
            <a:r>
              <a:rPr lang="en-GB" sz="2800" dirty="0" smtClean="0"/>
              <a:t>, 1.2.50-62 </a:t>
            </a:r>
          </a:p>
          <a:p>
            <a:pPr>
              <a:buNone/>
            </a:pP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subTitle" idx="1"/>
          </p:nvPr>
        </p:nvSpPr>
        <p:spPr>
          <a:xfrm>
            <a:off x="304800" y="533400"/>
            <a:ext cx="8458200" cy="5867400"/>
          </a:xfrm>
        </p:spPr>
        <p:txBody>
          <a:bodyPr/>
          <a:lstStyle/>
          <a:p>
            <a:pPr algn="l">
              <a:spcBef>
                <a:spcPct val="5000"/>
              </a:spcBef>
            </a:pPr>
            <a:endParaRPr lang="en-GB" sz="2000"/>
          </a:p>
          <a:p>
            <a:pPr algn="l">
              <a:spcBef>
                <a:spcPct val="5000"/>
              </a:spcBef>
            </a:pPr>
            <a:r>
              <a:rPr lang="en-GB" sz="2000"/>
              <a:t>ANTONY  </a:t>
            </a:r>
            <a:r>
              <a:rPr lang="en-GB" sz="2800"/>
              <a:t>O, pardon me, thou bleeding piece of earth,</a:t>
            </a:r>
          </a:p>
          <a:p>
            <a:pPr algn="l">
              <a:spcBef>
                <a:spcPct val="5000"/>
              </a:spcBef>
            </a:pPr>
            <a:r>
              <a:rPr lang="en-GB" sz="2800"/>
              <a:t>That I am meek and gentle with these butchers!</a:t>
            </a:r>
          </a:p>
          <a:p>
            <a:pPr algn="l">
              <a:spcBef>
                <a:spcPct val="5000"/>
              </a:spcBef>
            </a:pPr>
            <a:r>
              <a:rPr lang="en-GB" sz="2800"/>
              <a:t>Thou are the ruins of the noblest man</a:t>
            </a:r>
          </a:p>
          <a:p>
            <a:pPr algn="l">
              <a:spcBef>
                <a:spcPct val="5000"/>
              </a:spcBef>
            </a:pPr>
            <a:r>
              <a:rPr lang="en-GB" sz="2800"/>
              <a:t>That ever lived in the tide of times. 	</a:t>
            </a:r>
          </a:p>
          <a:p>
            <a:pPr algn="r">
              <a:spcBef>
                <a:spcPct val="5000"/>
              </a:spcBef>
            </a:pPr>
            <a:r>
              <a:rPr lang="en-GB" sz="2400"/>
              <a:t>(</a:t>
            </a:r>
            <a:r>
              <a:rPr lang="en-GB" sz="2400" i="1"/>
              <a:t>Julius Caesar, </a:t>
            </a:r>
            <a:r>
              <a:rPr lang="en-GB" sz="2400"/>
              <a:t>3.1.255-8)</a:t>
            </a:r>
          </a:p>
          <a:p>
            <a:pPr algn="l">
              <a:spcBef>
                <a:spcPct val="5000"/>
              </a:spcBef>
            </a:pPr>
            <a:endParaRPr lang="en-GB" sz="2400"/>
          </a:p>
          <a:p>
            <a:pPr algn="l">
              <a:spcBef>
                <a:spcPct val="5000"/>
              </a:spcBef>
            </a:pPr>
            <a:r>
              <a:rPr lang="en-GB" sz="2000"/>
              <a:t>BRUTUS </a:t>
            </a:r>
            <a:r>
              <a:rPr lang="en-GB" sz="2800"/>
              <a:t>Are yet two Romans living such as these?</a:t>
            </a:r>
          </a:p>
          <a:p>
            <a:pPr algn="l">
              <a:spcBef>
                <a:spcPct val="5000"/>
              </a:spcBef>
            </a:pPr>
            <a:r>
              <a:rPr lang="en-GB" sz="2800"/>
              <a:t>The last of all the Romans, fare thee well!</a:t>
            </a:r>
          </a:p>
          <a:p>
            <a:pPr algn="l">
              <a:spcBef>
                <a:spcPct val="5000"/>
              </a:spcBef>
            </a:pPr>
            <a:r>
              <a:rPr lang="en-GB" sz="2800"/>
              <a:t>It is impossible that ever Rome</a:t>
            </a:r>
          </a:p>
          <a:p>
            <a:pPr algn="l">
              <a:spcBef>
                <a:spcPct val="5000"/>
              </a:spcBef>
            </a:pPr>
            <a:r>
              <a:rPr lang="en-GB" sz="2800"/>
              <a:t>Should breed thy fellow. 			</a:t>
            </a:r>
          </a:p>
          <a:p>
            <a:pPr algn="r">
              <a:spcBef>
                <a:spcPct val="5000"/>
              </a:spcBef>
            </a:pPr>
            <a:r>
              <a:rPr lang="en-GB" sz="2400"/>
              <a:t>(</a:t>
            </a:r>
            <a:r>
              <a:rPr lang="en-GB" sz="2400" i="1"/>
              <a:t>Julius Caesar,</a:t>
            </a:r>
            <a:r>
              <a:rPr lang="en-GB" sz="2400"/>
              <a:t> 5.3.98-101)</a:t>
            </a:r>
          </a:p>
          <a:p>
            <a:pPr algn="l">
              <a:spcBef>
                <a:spcPct val="5000"/>
              </a:spcBef>
            </a:pPr>
            <a:endParaRPr lang="en-GB" sz="28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subTitle" idx="1"/>
          </p:nvPr>
        </p:nvSpPr>
        <p:spPr>
          <a:xfrm>
            <a:off x="304800" y="692696"/>
            <a:ext cx="8458200" cy="5708104"/>
          </a:xfrm>
        </p:spPr>
        <p:txBody>
          <a:bodyPr/>
          <a:lstStyle/>
          <a:p>
            <a:pPr algn="l">
              <a:spcBef>
                <a:spcPts val="0"/>
              </a:spcBef>
            </a:pPr>
            <a:r>
              <a:rPr lang="en-GB" sz="2400" cap="small" dirty="0" err="1" smtClean="0">
                <a:solidFill>
                  <a:srgbClr val="000000"/>
                </a:solidFill>
              </a:rPr>
              <a:t>Casca</a:t>
            </a:r>
            <a:endParaRPr lang="en-GB" sz="2800" cap="small" dirty="0" smtClean="0">
              <a:solidFill>
                <a:srgbClr val="000000"/>
              </a:solidFill>
            </a:endParaRPr>
          </a:p>
          <a:p>
            <a:pPr algn="l">
              <a:spcBef>
                <a:spcPts val="0"/>
              </a:spcBef>
            </a:pPr>
            <a:r>
              <a:rPr lang="en-GB" sz="2800" dirty="0" smtClean="0">
                <a:solidFill>
                  <a:srgbClr val="000000"/>
                </a:solidFill>
              </a:rPr>
              <a:t>O he sits high in all the people’s hearts: </a:t>
            </a:r>
          </a:p>
          <a:p>
            <a:pPr algn="l">
              <a:spcBef>
                <a:spcPts val="0"/>
              </a:spcBef>
            </a:pPr>
            <a:r>
              <a:rPr lang="en-GB" sz="2800" dirty="0" smtClean="0">
                <a:solidFill>
                  <a:srgbClr val="000000"/>
                </a:solidFill>
              </a:rPr>
              <a:t>And that which would appear offence in us</a:t>
            </a:r>
          </a:p>
          <a:p>
            <a:pPr algn="l">
              <a:spcBef>
                <a:spcPts val="0"/>
              </a:spcBef>
            </a:pPr>
            <a:r>
              <a:rPr lang="en-GB" sz="2800" dirty="0" smtClean="0">
                <a:solidFill>
                  <a:srgbClr val="000000"/>
                </a:solidFill>
              </a:rPr>
              <a:t>His countenance, like richest alchemy,</a:t>
            </a:r>
          </a:p>
          <a:p>
            <a:pPr algn="l">
              <a:spcBef>
                <a:spcPts val="0"/>
              </a:spcBef>
            </a:pPr>
            <a:r>
              <a:rPr lang="en-GB" sz="2800" dirty="0" smtClean="0">
                <a:solidFill>
                  <a:srgbClr val="000000"/>
                </a:solidFill>
              </a:rPr>
              <a:t>Will change to virtue and to worthiness.</a:t>
            </a:r>
          </a:p>
          <a:p>
            <a:pPr algn="l">
              <a:spcBef>
                <a:spcPts val="0"/>
              </a:spcBef>
            </a:pPr>
            <a:r>
              <a:rPr lang="en-GB" sz="2400" cap="small" dirty="0" smtClean="0">
                <a:solidFill>
                  <a:srgbClr val="000000"/>
                </a:solidFill>
              </a:rPr>
              <a:t>Cassius</a:t>
            </a:r>
            <a:endParaRPr lang="en-GB" sz="2800" cap="small" dirty="0" smtClean="0">
              <a:solidFill>
                <a:srgbClr val="000000"/>
              </a:solidFill>
            </a:endParaRPr>
          </a:p>
          <a:p>
            <a:pPr algn="l">
              <a:spcBef>
                <a:spcPts val="0"/>
              </a:spcBef>
            </a:pPr>
            <a:r>
              <a:rPr lang="en-GB" sz="2800" dirty="0" smtClean="0">
                <a:solidFill>
                  <a:srgbClr val="000000"/>
                </a:solidFill>
              </a:rPr>
              <a:t>Him, and his worth, and our great need of him</a:t>
            </a:r>
          </a:p>
          <a:p>
            <a:pPr algn="l">
              <a:spcBef>
                <a:spcPts val="0"/>
              </a:spcBef>
            </a:pPr>
            <a:r>
              <a:rPr lang="en-GB" sz="2800" dirty="0" smtClean="0">
                <a:solidFill>
                  <a:srgbClr val="000000"/>
                </a:solidFill>
              </a:rPr>
              <a:t>You have right well conceited. </a:t>
            </a:r>
            <a:endParaRPr lang="en-GB" sz="2800" dirty="0" smtClean="0">
              <a:solidFill>
                <a:srgbClr val="000000"/>
              </a:solidFill>
            </a:endParaRPr>
          </a:p>
          <a:p>
            <a:pPr algn="l">
              <a:spcBef>
                <a:spcPts val="0"/>
              </a:spcBef>
            </a:pPr>
            <a:endParaRPr lang="en-GB" sz="2800" dirty="0" smtClean="0">
              <a:solidFill>
                <a:srgbClr val="000000"/>
              </a:solidFill>
            </a:endParaRPr>
          </a:p>
          <a:p>
            <a:pPr algn="r">
              <a:spcBef>
                <a:spcPts val="0"/>
              </a:spcBef>
            </a:pPr>
            <a:endParaRPr lang="en-GB" sz="2800" i="1" dirty="0" smtClean="0">
              <a:solidFill>
                <a:srgbClr val="000000"/>
              </a:solidFill>
            </a:endParaRPr>
          </a:p>
          <a:p>
            <a:pPr algn="r">
              <a:spcBef>
                <a:spcPts val="0"/>
              </a:spcBef>
            </a:pPr>
            <a:endParaRPr lang="en-GB" sz="2800" i="1" dirty="0" smtClean="0">
              <a:solidFill>
                <a:srgbClr val="000000"/>
              </a:solidFill>
            </a:endParaRPr>
          </a:p>
          <a:p>
            <a:pPr algn="r">
              <a:spcBef>
                <a:spcPts val="0"/>
              </a:spcBef>
            </a:pPr>
            <a:r>
              <a:rPr lang="en-GB" sz="2800" i="1" dirty="0" smtClean="0">
                <a:solidFill>
                  <a:srgbClr val="000000"/>
                </a:solidFill>
              </a:rPr>
              <a:t>JC</a:t>
            </a:r>
            <a:r>
              <a:rPr lang="en-GB" sz="2800" i="1" dirty="0" smtClean="0">
                <a:solidFill>
                  <a:srgbClr val="000000"/>
                </a:solidFill>
              </a:rPr>
              <a:t>,</a:t>
            </a:r>
            <a:r>
              <a:rPr lang="en-GB" sz="2800" dirty="0" smtClean="0">
                <a:solidFill>
                  <a:srgbClr val="000000"/>
                </a:solidFill>
              </a:rPr>
              <a:t> 1.2. 88-99</a:t>
            </a:r>
            <a:endParaRPr lang="en-GB" sz="2800" i="1" dirty="0">
              <a:solidFill>
                <a:srgbClr val="000000"/>
              </a:solidFill>
            </a:endParaRPr>
          </a:p>
          <a:p>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subTitle" idx="1"/>
          </p:nvPr>
        </p:nvSpPr>
        <p:spPr>
          <a:xfrm>
            <a:off x="304800" y="533400"/>
            <a:ext cx="8458200" cy="5867400"/>
          </a:xfrm>
        </p:spPr>
        <p:txBody>
          <a:bodyPr/>
          <a:lstStyle/>
          <a:p>
            <a:pPr algn="l">
              <a:spcBef>
                <a:spcPct val="5000"/>
              </a:spcBef>
            </a:pPr>
            <a:endParaRPr lang="en-GB" sz="2000"/>
          </a:p>
          <a:p>
            <a:pPr algn="l">
              <a:spcBef>
                <a:spcPct val="5000"/>
              </a:spcBef>
            </a:pPr>
            <a:endParaRPr lang="en-GB" sz="2000"/>
          </a:p>
          <a:p>
            <a:pPr algn="l">
              <a:spcBef>
                <a:spcPct val="5000"/>
              </a:spcBef>
            </a:pPr>
            <a:r>
              <a:rPr lang="en-GB" sz="2000"/>
              <a:t>ANTONY </a:t>
            </a:r>
            <a:r>
              <a:rPr lang="en-GB" sz="2800"/>
              <a:t>This was the noblest Roman of them all.</a:t>
            </a:r>
          </a:p>
          <a:p>
            <a:pPr algn="l">
              <a:spcBef>
                <a:spcPct val="5000"/>
              </a:spcBef>
            </a:pPr>
            <a:r>
              <a:rPr lang="en-GB" sz="2800"/>
              <a:t>All the conspirators save only he</a:t>
            </a:r>
          </a:p>
          <a:p>
            <a:pPr algn="l">
              <a:spcBef>
                <a:spcPct val="5000"/>
              </a:spcBef>
            </a:pPr>
            <a:r>
              <a:rPr lang="en-GB" sz="2800"/>
              <a:t>Did that they did in envy of great Caesar;</a:t>
            </a:r>
          </a:p>
          <a:p>
            <a:pPr algn="l">
              <a:spcBef>
                <a:spcPct val="5000"/>
              </a:spcBef>
            </a:pPr>
            <a:r>
              <a:rPr lang="en-GB" sz="2800"/>
              <a:t>He only in a general honest thought</a:t>
            </a:r>
          </a:p>
          <a:p>
            <a:pPr algn="l">
              <a:spcBef>
                <a:spcPct val="5000"/>
              </a:spcBef>
            </a:pPr>
            <a:r>
              <a:rPr lang="en-GB" sz="2800"/>
              <a:t>And common good to all make one of them.</a:t>
            </a:r>
          </a:p>
          <a:p>
            <a:pPr algn="l">
              <a:spcBef>
                <a:spcPct val="5000"/>
              </a:spcBef>
            </a:pPr>
            <a:r>
              <a:rPr lang="en-GB" sz="2800"/>
              <a:t>His life was gentle; and all the elements</a:t>
            </a:r>
          </a:p>
          <a:p>
            <a:pPr algn="l">
              <a:spcBef>
                <a:spcPct val="5000"/>
              </a:spcBef>
            </a:pPr>
            <a:r>
              <a:rPr lang="en-GB" sz="2800"/>
              <a:t>So mix’d in him that Nature might stand up</a:t>
            </a:r>
          </a:p>
          <a:p>
            <a:pPr algn="l">
              <a:spcBef>
                <a:spcPct val="5000"/>
              </a:spcBef>
            </a:pPr>
            <a:r>
              <a:rPr lang="en-GB" sz="2800"/>
              <a:t>And say to all the world ‘This was a man’. </a:t>
            </a:r>
            <a:endParaRPr lang="en-GB" sz="2000"/>
          </a:p>
          <a:p>
            <a:r>
              <a:rPr lang="en-GB" sz="2400" i="1"/>
              <a:t>					Julius Caesar, </a:t>
            </a:r>
            <a:r>
              <a:rPr lang="en-GB" sz="2400"/>
              <a:t>5.5.68-75</a:t>
            </a:r>
            <a:endParaRPr lang="en-GB" sz="2400" i="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subTitle" idx="1"/>
          </p:nvPr>
        </p:nvSpPr>
        <p:spPr>
          <a:xfrm>
            <a:off x="304800" y="533400"/>
            <a:ext cx="8458200" cy="5867400"/>
          </a:xfrm>
        </p:spPr>
        <p:txBody>
          <a:bodyPr/>
          <a:lstStyle/>
          <a:p>
            <a:pPr algn="l">
              <a:spcBef>
                <a:spcPct val="0"/>
              </a:spcBef>
            </a:pPr>
            <a:endParaRPr lang="en-GB" sz="2000" dirty="0"/>
          </a:p>
          <a:p>
            <a:pPr algn="l">
              <a:spcBef>
                <a:spcPct val="0"/>
              </a:spcBef>
            </a:pPr>
            <a:endParaRPr lang="en-GB" sz="2000" dirty="0"/>
          </a:p>
          <a:p>
            <a:pPr algn="l">
              <a:spcBef>
                <a:spcPct val="0"/>
              </a:spcBef>
            </a:pPr>
            <a:endParaRPr lang="en-GB" sz="2000" dirty="0"/>
          </a:p>
          <a:p>
            <a:pPr algn="l">
              <a:spcBef>
                <a:spcPct val="0"/>
              </a:spcBef>
            </a:pPr>
            <a:endParaRPr lang="en-GB" sz="2000" dirty="0"/>
          </a:p>
          <a:p>
            <a:pPr algn="l">
              <a:spcBef>
                <a:spcPct val="0"/>
              </a:spcBef>
            </a:pPr>
            <a:r>
              <a:rPr lang="en-GB" sz="2000" dirty="0"/>
              <a:t>AGRIPPA			</a:t>
            </a:r>
            <a:r>
              <a:rPr lang="en-GB" dirty="0"/>
              <a:t>A rarer spirit never</a:t>
            </a:r>
          </a:p>
          <a:p>
            <a:pPr algn="l">
              <a:spcBef>
                <a:spcPct val="0"/>
              </a:spcBef>
            </a:pPr>
            <a:r>
              <a:rPr lang="en-GB" dirty="0"/>
              <a:t>Did steer humanity; but you gods will give us</a:t>
            </a:r>
          </a:p>
          <a:p>
            <a:pPr algn="l">
              <a:spcBef>
                <a:spcPct val="0"/>
              </a:spcBef>
            </a:pPr>
            <a:r>
              <a:rPr lang="en-GB" dirty="0"/>
              <a:t>Some faults to make us men. Caesar is touched. </a:t>
            </a:r>
          </a:p>
          <a:p>
            <a:pPr algn="l">
              <a:spcBef>
                <a:spcPct val="0"/>
              </a:spcBef>
            </a:pPr>
            <a:r>
              <a:rPr lang="en-GB" sz="2000" dirty="0"/>
              <a:t>MECENUS</a:t>
            </a:r>
          </a:p>
          <a:p>
            <a:pPr algn="l">
              <a:spcBef>
                <a:spcPct val="0"/>
              </a:spcBef>
            </a:pPr>
            <a:r>
              <a:rPr lang="en-GB" dirty="0"/>
              <a:t>When such a spacious mirror’s set before him, </a:t>
            </a:r>
          </a:p>
          <a:p>
            <a:pPr algn="l">
              <a:spcBef>
                <a:spcPct val="0"/>
              </a:spcBef>
            </a:pPr>
            <a:r>
              <a:rPr lang="en-GB" dirty="0"/>
              <a:t>He needs must see himself. </a:t>
            </a:r>
          </a:p>
          <a:p>
            <a:pPr algn="l">
              <a:spcBef>
                <a:spcPct val="0"/>
              </a:spcBef>
            </a:pPr>
            <a:endParaRPr lang="en-GB" dirty="0"/>
          </a:p>
          <a:p>
            <a:pPr algn="r">
              <a:spcBef>
                <a:spcPct val="0"/>
              </a:spcBef>
            </a:pPr>
            <a:r>
              <a:rPr lang="en-GB" i="1" dirty="0" smtClean="0"/>
              <a:t>A &amp; C</a:t>
            </a:r>
            <a:r>
              <a:rPr lang="en-GB" dirty="0" smtClean="0"/>
              <a:t>, 5.1.31-5</a:t>
            </a:r>
            <a:endParaRPr lang="en-GB" dirty="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C:\Documents and Settings\Teresa Grant\My Documents\My Pictures\furtenagel_Burgkmair_wife.jpg"/>
          <p:cNvPicPr>
            <a:picLocks noChangeAspect="1" noChangeArrowheads="1"/>
          </p:cNvPicPr>
          <p:nvPr/>
        </p:nvPicPr>
        <p:blipFill>
          <a:blip r:embed="rId2" cstate="print"/>
          <a:srcRect/>
          <a:stretch>
            <a:fillRect/>
          </a:stretch>
        </p:blipFill>
        <p:spPr bwMode="auto">
          <a:xfrm>
            <a:off x="1752600" y="152400"/>
            <a:ext cx="5538788" cy="6477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subTitle" idx="1"/>
          </p:nvPr>
        </p:nvSpPr>
        <p:spPr>
          <a:xfrm>
            <a:off x="304800" y="228600"/>
            <a:ext cx="8515672" cy="6400800"/>
          </a:xfrm>
        </p:spPr>
        <p:txBody>
          <a:bodyPr/>
          <a:lstStyle/>
          <a:p>
            <a:pPr algn="l">
              <a:spcBef>
                <a:spcPct val="0"/>
              </a:spcBef>
            </a:pPr>
            <a:r>
              <a:rPr lang="en-GB" sz="2400" b="1" dirty="0" smtClean="0">
                <a:solidFill>
                  <a:schemeClr val="tx1"/>
                </a:solidFill>
                <a:latin typeface="+mn-lt"/>
                <a:ea typeface="+mn-ea"/>
                <a:cs typeface="+mn-cs"/>
              </a:rPr>
              <a:t>For there is nether picture, nor </a:t>
            </a:r>
            <a:r>
              <a:rPr lang="en-GB" sz="2400" b="1" dirty="0" smtClean="0"/>
              <a:t>i</a:t>
            </a:r>
            <a:r>
              <a:rPr lang="en-GB" sz="2400" b="1" dirty="0" smtClean="0">
                <a:solidFill>
                  <a:schemeClr val="tx1"/>
                </a:solidFill>
                <a:latin typeface="+mn-lt"/>
                <a:ea typeface="+mn-ea"/>
                <a:cs typeface="+mn-cs"/>
              </a:rPr>
              <a:t>mage of marble, nor </a:t>
            </a:r>
            <a:r>
              <a:rPr lang="en-GB" sz="2400" b="1" dirty="0" err="1" smtClean="0">
                <a:solidFill>
                  <a:schemeClr val="tx1"/>
                </a:solidFill>
                <a:latin typeface="+mn-lt"/>
                <a:ea typeface="+mn-ea"/>
                <a:cs typeface="+mn-cs"/>
              </a:rPr>
              <a:t>arche</a:t>
            </a:r>
            <a:r>
              <a:rPr lang="en-GB" sz="2400" b="1" dirty="0" smtClean="0">
                <a:solidFill>
                  <a:schemeClr val="tx1"/>
                </a:solidFill>
                <a:latin typeface="+mn-lt"/>
                <a:ea typeface="+mn-ea"/>
                <a:cs typeface="+mn-cs"/>
              </a:rPr>
              <a:t> of triumph, nor </a:t>
            </a:r>
            <a:r>
              <a:rPr lang="en-GB" sz="2400" b="1" dirty="0" err="1" smtClean="0">
                <a:solidFill>
                  <a:schemeClr val="tx1"/>
                </a:solidFill>
                <a:latin typeface="+mn-lt"/>
                <a:ea typeface="+mn-ea"/>
                <a:cs typeface="+mn-cs"/>
              </a:rPr>
              <a:t>piller</a:t>
            </a:r>
            <a:r>
              <a:rPr lang="en-GB" sz="2400" b="1" dirty="0" smtClean="0">
                <a:solidFill>
                  <a:schemeClr val="tx1"/>
                </a:solidFill>
                <a:latin typeface="+mn-lt"/>
                <a:ea typeface="+mn-ea"/>
                <a:cs typeface="+mn-cs"/>
              </a:rPr>
              <a:t>, nor sumptuous sepulchre, that can match the </a:t>
            </a:r>
            <a:r>
              <a:rPr lang="en-GB" sz="2400" b="1" dirty="0" err="1" smtClean="0">
                <a:solidFill>
                  <a:schemeClr val="tx1"/>
                </a:solidFill>
                <a:latin typeface="+mn-lt"/>
                <a:ea typeface="+mn-ea"/>
                <a:cs typeface="+mn-cs"/>
              </a:rPr>
              <a:t>durablenes</a:t>
            </a:r>
            <a:r>
              <a:rPr lang="en-GB" sz="2400" b="1" dirty="0" smtClean="0">
                <a:solidFill>
                  <a:schemeClr val="tx1"/>
                </a:solidFill>
                <a:latin typeface="+mn-lt"/>
                <a:ea typeface="+mn-ea"/>
                <a:cs typeface="+mn-cs"/>
              </a:rPr>
              <a:t> of an eloquent history, furnished with the properties which it ought to </a:t>
            </a:r>
            <a:r>
              <a:rPr lang="en-GB" sz="2400" b="1" dirty="0" err="1" smtClean="0">
                <a:solidFill>
                  <a:schemeClr val="tx1"/>
                </a:solidFill>
                <a:latin typeface="+mn-lt"/>
                <a:ea typeface="+mn-ea"/>
                <a:cs typeface="+mn-cs"/>
              </a:rPr>
              <a:t>haue</a:t>
            </a:r>
            <a:r>
              <a:rPr lang="en-GB" sz="2400" dirty="0" smtClean="0">
                <a:solidFill>
                  <a:schemeClr val="tx1"/>
                </a:solidFill>
                <a:latin typeface="+mn-lt"/>
                <a:ea typeface="+mn-ea"/>
                <a:cs typeface="+mn-cs"/>
              </a:rPr>
              <a:t>. Again, I mind not to stand much </a:t>
            </a:r>
            <a:r>
              <a:rPr lang="en-GB" sz="2400" dirty="0" err="1" smtClean="0">
                <a:solidFill>
                  <a:schemeClr val="tx1"/>
                </a:solidFill>
                <a:latin typeface="+mn-lt"/>
                <a:ea typeface="+mn-ea"/>
                <a:cs typeface="+mn-cs"/>
              </a:rPr>
              <a:t>vpon</a:t>
            </a:r>
            <a:r>
              <a:rPr lang="en-GB" sz="2400" dirty="0" smtClean="0">
                <a:solidFill>
                  <a:schemeClr val="tx1"/>
                </a:solidFill>
                <a:latin typeface="+mn-lt"/>
                <a:ea typeface="+mn-ea"/>
                <a:cs typeface="+mn-cs"/>
              </a:rPr>
              <a:t> this, that it hath a </a:t>
            </a:r>
            <a:r>
              <a:rPr lang="en-GB" sz="2400" dirty="0" err="1" smtClean="0">
                <a:solidFill>
                  <a:schemeClr val="tx1"/>
                </a:solidFill>
                <a:latin typeface="+mn-lt"/>
                <a:ea typeface="+mn-ea"/>
                <a:cs typeface="+mn-cs"/>
              </a:rPr>
              <a:t>certaine</a:t>
            </a:r>
            <a:r>
              <a:rPr lang="en-GB" sz="2400" dirty="0" smtClean="0">
                <a:solidFill>
                  <a:schemeClr val="tx1"/>
                </a:solidFill>
                <a:latin typeface="+mn-lt"/>
                <a:ea typeface="+mn-ea"/>
                <a:cs typeface="+mn-cs"/>
              </a:rPr>
              <a:t> troth in it, in that it </a:t>
            </a:r>
            <a:r>
              <a:rPr lang="en-GB" sz="2400" dirty="0" err="1" smtClean="0">
                <a:solidFill>
                  <a:schemeClr val="tx1"/>
                </a:solidFill>
                <a:latin typeface="+mn-lt"/>
                <a:ea typeface="+mn-ea"/>
                <a:cs typeface="+mn-cs"/>
              </a:rPr>
              <a:t>alwayes</a:t>
            </a:r>
            <a:r>
              <a:rPr lang="en-GB" sz="2400" dirty="0" smtClean="0">
                <a:solidFill>
                  <a:schemeClr val="tx1"/>
                </a:solidFill>
                <a:latin typeface="+mn-lt"/>
                <a:ea typeface="+mn-ea"/>
                <a:cs typeface="+mn-cs"/>
              </a:rPr>
              <a:t> </a:t>
            </a:r>
            <a:r>
              <a:rPr lang="en-GB" sz="2400" dirty="0" err="1" smtClean="0">
                <a:solidFill>
                  <a:schemeClr val="tx1"/>
                </a:solidFill>
                <a:latin typeface="+mn-lt"/>
                <a:ea typeface="+mn-ea"/>
                <a:cs typeface="+mn-cs"/>
              </a:rPr>
              <a:t>professeth</a:t>
            </a:r>
            <a:r>
              <a:rPr lang="en-GB" sz="2400" dirty="0" smtClean="0">
                <a:solidFill>
                  <a:schemeClr val="tx1"/>
                </a:solidFill>
                <a:latin typeface="+mn-lt"/>
                <a:ea typeface="+mn-ea"/>
                <a:cs typeface="+mn-cs"/>
              </a:rPr>
              <a:t> to </a:t>
            </a:r>
            <a:r>
              <a:rPr lang="en-GB" sz="2400" dirty="0" err="1" smtClean="0">
                <a:solidFill>
                  <a:schemeClr val="tx1"/>
                </a:solidFill>
                <a:latin typeface="+mn-lt"/>
                <a:ea typeface="+mn-ea"/>
                <a:cs typeface="+mn-cs"/>
              </a:rPr>
              <a:t>speake</a:t>
            </a:r>
            <a:r>
              <a:rPr lang="en-GB" sz="2400" dirty="0" smtClean="0">
                <a:solidFill>
                  <a:schemeClr val="tx1"/>
                </a:solidFill>
                <a:latin typeface="+mn-lt"/>
                <a:ea typeface="+mn-ea"/>
                <a:cs typeface="+mn-cs"/>
              </a:rPr>
              <a:t> truth, &amp; for that the proper ground </a:t>
            </a:r>
            <a:r>
              <a:rPr lang="en-GB" sz="2400" dirty="0" err="1" smtClean="0">
                <a:solidFill>
                  <a:schemeClr val="tx1"/>
                </a:solidFill>
                <a:latin typeface="+mn-lt"/>
                <a:ea typeface="+mn-ea"/>
                <a:cs typeface="+mn-cs"/>
              </a:rPr>
              <a:t>therof</a:t>
            </a:r>
            <a:r>
              <a:rPr lang="en-GB" sz="2400" dirty="0" smtClean="0">
                <a:solidFill>
                  <a:schemeClr val="tx1"/>
                </a:solidFill>
                <a:latin typeface="+mn-lt"/>
                <a:ea typeface="+mn-ea"/>
                <a:cs typeface="+mn-cs"/>
              </a:rPr>
              <a:t> is to </a:t>
            </a:r>
            <a:r>
              <a:rPr lang="en-GB" sz="2400" dirty="0" err="1" smtClean="0">
                <a:solidFill>
                  <a:schemeClr val="tx1"/>
                </a:solidFill>
                <a:latin typeface="+mn-lt"/>
                <a:ea typeface="+mn-ea"/>
                <a:cs typeface="+mn-cs"/>
              </a:rPr>
              <a:t>treate</a:t>
            </a:r>
            <a:r>
              <a:rPr lang="en-GB" sz="2400" dirty="0" smtClean="0">
                <a:solidFill>
                  <a:schemeClr val="tx1"/>
                </a:solidFill>
                <a:latin typeface="+mn-lt"/>
                <a:ea typeface="+mn-ea"/>
                <a:cs typeface="+mn-cs"/>
              </a:rPr>
              <a:t> of the greatest &amp; highest things that are done in the world: insomuch that (to my seeming) the great profit thereof is as Horace </a:t>
            </a:r>
            <a:r>
              <a:rPr lang="en-GB" sz="2400" dirty="0" err="1" smtClean="0">
                <a:solidFill>
                  <a:schemeClr val="tx1"/>
                </a:solidFill>
                <a:latin typeface="+mn-lt"/>
                <a:ea typeface="+mn-ea"/>
                <a:cs typeface="+mn-cs"/>
              </a:rPr>
              <a:t>sayth</a:t>
            </a:r>
            <a:r>
              <a:rPr lang="en-GB" sz="2400" dirty="0" smtClean="0">
                <a:solidFill>
                  <a:schemeClr val="tx1"/>
                </a:solidFill>
                <a:latin typeface="+mn-lt"/>
                <a:ea typeface="+mn-ea"/>
                <a:cs typeface="+mn-cs"/>
              </a:rPr>
              <a:t>, that it is commonly called the mother of </a:t>
            </a:r>
            <a:r>
              <a:rPr lang="en-GB" sz="2400" dirty="0" err="1" smtClean="0">
                <a:solidFill>
                  <a:schemeClr val="tx1"/>
                </a:solidFill>
                <a:latin typeface="+mn-lt"/>
                <a:ea typeface="+mn-ea"/>
                <a:cs typeface="+mn-cs"/>
              </a:rPr>
              <a:t>trothe</a:t>
            </a:r>
            <a:r>
              <a:rPr lang="en-GB" sz="2400" dirty="0" smtClean="0">
                <a:solidFill>
                  <a:schemeClr val="tx1"/>
                </a:solidFill>
                <a:latin typeface="+mn-lt"/>
                <a:ea typeface="+mn-ea"/>
                <a:cs typeface="+mn-cs"/>
              </a:rPr>
              <a:t> &amp; </a:t>
            </a:r>
            <a:r>
              <a:rPr lang="en-GB" sz="2400" dirty="0" err="1" smtClean="0">
                <a:solidFill>
                  <a:schemeClr val="tx1"/>
                </a:solidFill>
                <a:latin typeface="+mn-lt"/>
                <a:ea typeface="+mn-ea"/>
                <a:cs typeface="+mn-cs"/>
              </a:rPr>
              <a:t>vprightnes</a:t>
            </a:r>
            <a:r>
              <a:rPr lang="en-GB" sz="2400" dirty="0" smtClean="0">
                <a:solidFill>
                  <a:schemeClr val="tx1"/>
                </a:solidFill>
                <a:latin typeface="+mn-lt"/>
                <a:ea typeface="+mn-ea"/>
                <a:cs typeface="+mn-cs"/>
              </a:rPr>
              <a:t>, which </a:t>
            </a:r>
            <a:r>
              <a:rPr lang="en-GB" sz="2400" dirty="0" err="1" smtClean="0">
                <a:solidFill>
                  <a:schemeClr val="tx1"/>
                </a:solidFill>
                <a:latin typeface="+mn-lt"/>
                <a:ea typeface="+mn-ea"/>
                <a:cs typeface="+mn-cs"/>
              </a:rPr>
              <a:t>commendeth</a:t>
            </a:r>
            <a:r>
              <a:rPr lang="en-GB" sz="2400" dirty="0" smtClean="0">
                <a:solidFill>
                  <a:schemeClr val="tx1"/>
                </a:solidFill>
                <a:latin typeface="+mn-lt"/>
                <a:ea typeface="+mn-ea"/>
                <a:cs typeface="+mn-cs"/>
              </a:rPr>
              <a:t> it so greatly, as it </a:t>
            </a:r>
            <a:r>
              <a:rPr lang="en-GB" sz="2400" dirty="0" err="1" smtClean="0">
                <a:solidFill>
                  <a:schemeClr val="tx1"/>
                </a:solidFill>
                <a:latin typeface="+mn-lt"/>
                <a:ea typeface="+mn-ea"/>
                <a:cs typeface="+mn-cs"/>
              </a:rPr>
              <a:t>nedeth</a:t>
            </a:r>
            <a:r>
              <a:rPr lang="en-GB" sz="2400" dirty="0" smtClean="0">
                <a:solidFill>
                  <a:schemeClr val="tx1"/>
                </a:solidFill>
                <a:latin typeface="+mn-lt"/>
                <a:ea typeface="+mn-ea"/>
                <a:cs typeface="+mn-cs"/>
              </a:rPr>
              <a:t> not </a:t>
            </a:r>
            <a:r>
              <a:rPr lang="en-GB" sz="2400" dirty="0" err="1" smtClean="0">
                <a:solidFill>
                  <a:schemeClr val="tx1"/>
                </a:solidFill>
                <a:latin typeface="+mn-lt"/>
                <a:ea typeface="+mn-ea"/>
                <a:cs typeface="+mn-cs"/>
              </a:rPr>
              <a:t>elswhere</a:t>
            </a:r>
            <a:r>
              <a:rPr lang="en-GB" sz="2400" dirty="0" smtClean="0">
                <a:solidFill>
                  <a:schemeClr val="tx1"/>
                </a:solidFill>
                <a:latin typeface="+mn-lt"/>
                <a:ea typeface="+mn-ea"/>
                <a:cs typeface="+mn-cs"/>
              </a:rPr>
              <a:t> to </a:t>
            </a:r>
            <a:r>
              <a:rPr lang="en-GB" sz="2400" dirty="0" err="1" smtClean="0">
                <a:solidFill>
                  <a:schemeClr val="tx1"/>
                </a:solidFill>
                <a:latin typeface="+mn-lt"/>
                <a:ea typeface="+mn-ea"/>
                <a:cs typeface="+mn-cs"/>
              </a:rPr>
              <a:t>seeke</a:t>
            </a:r>
            <a:r>
              <a:rPr lang="en-GB" sz="2400" dirty="0" smtClean="0">
                <a:solidFill>
                  <a:schemeClr val="tx1"/>
                </a:solidFill>
                <a:latin typeface="+mn-lt"/>
                <a:ea typeface="+mn-ea"/>
                <a:cs typeface="+mn-cs"/>
              </a:rPr>
              <a:t> any </a:t>
            </a:r>
            <a:r>
              <a:rPr lang="en-GB" sz="2400" dirty="0" err="1" smtClean="0">
                <a:solidFill>
                  <a:schemeClr val="tx1"/>
                </a:solidFill>
                <a:latin typeface="+mn-lt"/>
                <a:ea typeface="+mn-ea"/>
                <a:cs typeface="+mn-cs"/>
              </a:rPr>
              <a:t>authoritye</a:t>
            </a:r>
            <a:r>
              <a:rPr lang="en-GB" sz="2400" dirty="0" smtClean="0">
                <a:solidFill>
                  <a:schemeClr val="tx1"/>
                </a:solidFill>
                <a:latin typeface="+mn-lt"/>
                <a:ea typeface="+mn-ea"/>
                <a:cs typeface="+mn-cs"/>
              </a:rPr>
              <a:t>, or ornament of </a:t>
            </a:r>
            <a:r>
              <a:rPr lang="en-GB" sz="2400" dirty="0" err="1" smtClean="0">
                <a:solidFill>
                  <a:schemeClr val="tx1"/>
                </a:solidFill>
                <a:latin typeface="+mn-lt"/>
                <a:ea typeface="+mn-ea"/>
                <a:cs typeface="+mn-cs"/>
              </a:rPr>
              <a:t>dignitie</a:t>
            </a:r>
            <a:r>
              <a:rPr lang="en-GB" sz="2400" dirty="0" smtClean="0">
                <a:solidFill>
                  <a:schemeClr val="tx1"/>
                </a:solidFill>
                <a:latin typeface="+mn-lt"/>
                <a:ea typeface="+mn-ea"/>
                <a:cs typeface="+mn-cs"/>
              </a:rPr>
              <a:t>, but of her very </a:t>
            </a:r>
            <a:r>
              <a:rPr lang="en-GB" sz="2400" dirty="0" err="1" smtClean="0">
                <a:solidFill>
                  <a:schemeClr val="tx1"/>
                </a:solidFill>
                <a:latin typeface="+mn-lt"/>
                <a:ea typeface="+mn-ea"/>
                <a:cs typeface="+mn-cs"/>
              </a:rPr>
              <a:t>selfe</a:t>
            </a:r>
            <a:r>
              <a:rPr lang="en-GB" sz="2400" dirty="0" smtClean="0">
                <a:solidFill>
                  <a:schemeClr val="tx1"/>
                </a:solidFill>
                <a:latin typeface="+mn-lt"/>
                <a:ea typeface="+mn-ea"/>
                <a:cs typeface="+mn-cs"/>
              </a:rPr>
              <a:t>. </a:t>
            </a:r>
            <a:r>
              <a:rPr lang="en-GB" sz="2400" b="1" dirty="0" smtClean="0">
                <a:solidFill>
                  <a:schemeClr val="tx1"/>
                </a:solidFill>
                <a:latin typeface="+mn-lt"/>
                <a:ea typeface="+mn-ea"/>
                <a:cs typeface="+mn-cs"/>
              </a:rPr>
              <a:t>For it is a </a:t>
            </a:r>
            <a:r>
              <a:rPr lang="en-GB" sz="2400" b="1" dirty="0" err="1" smtClean="0">
                <a:solidFill>
                  <a:schemeClr val="tx1"/>
                </a:solidFill>
                <a:latin typeface="+mn-lt"/>
                <a:ea typeface="+mn-ea"/>
                <a:cs typeface="+mn-cs"/>
              </a:rPr>
              <a:t>certaine</a:t>
            </a:r>
            <a:r>
              <a:rPr lang="en-GB" sz="2400" b="1" dirty="0" smtClean="0">
                <a:solidFill>
                  <a:schemeClr val="tx1"/>
                </a:solidFill>
                <a:latin typeface="+mn-lt"/>
                <a:ea typeface="+mn-ea"/>
                <a:cs typeface="+mn-cs"/>
              </a:rPr>
              <a:t> rule and instruction, which by examples past, </a:t>
            </a:r>
            <a:r>
              <a:rPr lang="en-GB" sz="2400" b="1" dirty="0" err="1" smtClean="0">
                <a:solidFill>
                  <a:schemeClr val="tx1"/>
                </a:solidFill>
                <a:latin typeface="+mn-lt"/>
                <a:ea typeface="+mn-ea"/>
                <a:cs typeface="+mn-cs"/>
              </a:rPr>
              <a:t>teacheth</a:t>
            </a:r>
            <a:r>
              <a:rPr lang="en-GB" sz="2400" b="1" dirty="0" smtClean="0">
                <a:solidFill>
                  <a:schemeClr val="tx1"/>
                </a:solidFill>
                <a:latin typeface="+mn-lt"/>
                <a:ea typeface="+mn-ea"/>
                <a:cs typeface="+mn-cs"/>
              </a:rPr>
              <a:t> </a:t>
            </a:r>
            <a:r>
              <a:rPr lang="en-GB" sz="2400" b="1" dirty="0" err="1" smtClean="0">
                <a:solidFill>
                  <a:schemeClr val="tx1"/>
                </a:solidFill>
                <a:latin typeface="+mn-lt"/>
                <a:ea typeface="+mn-ea"/>
                <a:cs typeface="+mn-cs"/>
              </a:rPr>
              <a:t>vs</a:t>
            </a:r>
            <a:r>
              <a:rPr lang="en-GB" sz="2400" b="1" dirty="0" smtClean="0">
                <a:solidFill>
                  <a:schemeClr val="tx1"/>
                </a:solidFill>
                <a:latin typeface="+mn-lt"/>
                <a:ea typeface="+mn-ea"/>
                <a:cs typeface="+mn-cs"/>
              </a:rPr>
              <a:t> to </a:t>
            </a:r>
            <a:r>
              <a:rPr lang="en-GB" sz="2400" b="1" dirty="0" err="1" smtClean="0">
                <a:solidFill>
                  <a:schemeClr val="tx1"/>
                </a:solidFill>
                <a:latin typeface="+mn-lt"/>
                <a:ea typeface="+mn-ea"/>
                <a:cs typeface="+mn-cs"/>
              </a:rPr>
              <a:t>iudge</a:t>
            </a:r>
            <a:r>
              <a:rPr lang="en-GB" sz="2400" b="1" dirty="0" smtClean="0">
                <a:solidFill>
                  <a:schemeClr val="tx1"/>
                </a:solidFill>
                <a:latin typeface="+mn-lt"/>
                <a:ea typeface="+mn-ea"/>
                <a:cs typeface="+mn-cs"/>
              </a:rPr>
              <a:t> of things present, &amp; to foresee things to come: so as we may </a:t>
            </a:r>
            <a:r>
              <a:rPr lang="en-GB" sz="2400" b="1" dirty="0" err="1" smtClean="0">
                <a:solidFill>
                  <a:schemeClr val="tx1"/>
                </a:solidFill>
                <a:latin typeface="+mn-lt"/>
                <a:ea typeface="+mn-ea"/>
                <a:cs typeface="+mn-cs"/>
              </a:rPr>
              <a:t>knowe</a:t>
            </a:r>
            <a:r>
              <a:rPr lang="en-GB" sz="2400" b="1" dirty="0" smtClean="0">
                <a:solidFill>
                  <a:schemeClr val="tx1"/>
                </a:solidFill>
                <a:latin typeface="+mn-lt"/>
                <a:ea typeface="+mn-ea"/>
                <a:cs typeface="+mn-cs"/>
              </a:rPr>
              <a:t> what to like of, &amp; what to follow, what to </a:t>
            </a:r>
            <a:r>
              <a:rPr lang="en-GB" sz="2400" b="1" dirty="0" err="1" smtClean="0">
                <a:solidFill>
                  <a:schemeClr val="tx1"/>
                </a:solidFill>
                <a:latin typeface="+mn-lt"/>
                <a:ea typeface="+mn-ea"/>
                <a:cs typeface="+mn-cs"/>
              </a:rPr>
              <a:t>mislike</a:t>
            </a:r>
            <a:r>
              <a:rPr lang="en-GB" sz="2400" b="1" dirty="0" smtClean="0">
                <a:solidFill>
                  <a:schemeClr val="tx1"/>
                </a:solidFill>
                <a:latin typeface="+mn-lt"/>
                <a:ea typeface="+mn-ea"/>
                <a:cs typeface="+mn-cs"/>
              </a:rPr>
              <a:t>, and what to eschew.</a:t>
            </a:r>
          </a:p>
          <a:p>
            <a:pPr algn="l">
              <a:spcBef>
                <a:spcPct val="0"/>
              </a:spcBef>
            </a:pPr>
            <a:endParaRPr lang="en-GB" sz="2400" b="1" dirty="0" smtClean="0"/>
          </a:p>
          <a:p>
            <a:pPr algn="r">
              <a:spcBef>
                <a:spcPct val="0"/>
              </a:spcBef>
            </a:pPr>
            <a:r>
              <a:rPr lang="en-GB" sz="2400" dirty="0" err="1" smtClean="0"/>
              <a:t>Amyot</a:t>
            </a:r>
            <a:r>
              <a:rPr lang="en-GB" sz="2400" dirty="0" smtClean="0"/>
              <a:t>, </a:t>
            </a:r>
            <a:r>
              <a:rPr lang="en-GB" sz="2400" i="1" dirty="0" smtClean="0"/>
              <a:t>To The Reader </a:t>
            </a:r>
            <a:r>
              <a:rPr lang="en-GB" sz="2400" dirty="0" smtClean="0"/>
              <a:t>in</a:t>
            </a:r>
            <a:r>
              <a:rPr lang="en-GB" sz="2400" i="1" dirty="0" smtClean="0"/>
              <a:t> </a:t>
            </a:r>
            <a:r>
              <a:rPr lang="en-GB" sz="2400" dirty="0" smtClean="0"/>
              <a:t>North’s </a:t>
            </a:r>
            <a:r>
              <a:rPr lang="en-GB" sz="2400" i="1" dirty="0" smtClean="0"/>
              <a:t>Plutarch </a:t>
            </a:r>
            <a:r>
              <a:rPr lang="en-GB" sz="2400" dirty="0" smtClean="0"/>
              <a:t>(1579), sig. *iii v. </a:t>
            </a:r>
            <a:endParaRPr lang="en-GB"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08912" cy="6192688"/>
          </a:xfrm>
        </p:spPr>
        <p:txBody>
          <a:bodyPr/>
          <a:lstStyle/>
          <a:p>
            <a:pPr>
              <a:buNone/>
            </a:pPr>
            <a:r>
              <a:rPr lang="en-GB" sz="2800" dirty="0">
                <a:solidFill>
                  <a:schemeClr val="tx1"/>
                </a:solidFill>
                <a:latin typeface="+mn-lt"/>
                <a:ea typeface="+mn-ea"/>
                <a:cs typeface="+mn-cs"/>
              </a:rPr>
              <a:t>So as it is not </a:t>
            </a:r>
            <a:r>
              <a:rPr lang="en-GB" sz="2800" dirty="0" smtClean="0">
                <a:solidFill>
                  <a:schemeClr val="tx1"/>
                </a:solidFill>
                <a:latin typeface="+mn-lt"/>
                <a:ea typeface="+mn-ea"/>
                <a:cs typeface="+mn-cs"/>
              </a:rPr>
              <a:t>possible </a:t>
            </a:r>
            <a:r>
              <a:rPr lang="en-GB" sz="2800" dirty="0">
                <a:solidFill>
                  <a:schemeClr val="tx1"/>
                </a:solidFill>
                <a:latin typeface="+mn-lt"/>
                <a:ea typeface="+mn-ea"/>
                <a:cs typeface="+mn-cs"/>
              </a:rPr>
              <a:t>for any case to rise either in peace or </a:t>
            </a:r>
            <a:r>
              <a:rPr lang="en-GB" sz="2800" dirty="0" err="1" smtClean="0">
                <a:solidFill>
                  <a:schemeClr val="tx1"/>
                </a:solidFill>
                <a:latin typeface="+mn-lt"/>
                <a:ea typeface="+mn-ea"/>
                <a:cs typeface="+mn-cs"/>
              </a:rPr>
              <a:t>warre</a:t>
            </a:r>
            <a:r>
              <a:rPr lang="en-GB" sz="2800" dirty="0">
                <a:solidFill>
                  <a:schemeClr val="tx1"/>
                </a:solidFill>
                <a:latin typeface="+mn-lt"/>
                <a:ea typeface="+mn-ea"/>
                <a:cs typeface="+mn-cs"/>
              </a:rPr>
              <a:t>, in </a:t>
            </a:r>
            <a:r>
              <a:rPr lang="en-GB" sz="2800" dirty="0" err="1">
                <a:solidFill>
                  <a:schemeClr val="tx1"/>
                </a:solidFill>
                <a:latin typeface="+mn-lt"/>
                <a:ea typeface="+mn-ea"/>
                <a:cs typeface="+mn-cs"/>
              </a:rPr>
              <a:t>publike</a:t>
            </a:r>
            <a:r>
              <a:rPr lang="en-GB" sz="2800" dirty="0">
                <a:solidFill>
                  <a:schemeClr val="tx1"/>
                </a:solidFill>
                <a:latin typeface="+mn-lt"/>
                <a:ea typeface="+mn-ea"/>
                <a:cs typeface="+mn-cs"/>
              </a:rPr>
              <a:t> or </a:t>
            </a:r>
            <a:r>
              <a:rPr lang="en-GB" sz="2800" dirty="0" err="1">
                <a:solidFill>
                  <a:schemeClr val="tx1"/>
                </a:solidFill>
                <a:latin typeface="+mn-lt"/>
                <a:ea typeface="+mn-ea"/>
                <a:cs typeface="+mn-cs"/>
              </a:rPr>
              <a:t>priuate</a:t>
            </a:r>
            <a:r>
              <a:rPr lang="en-GB" sz="2800" dirty="0">
                <a:solidFill>
                  <a:schemeClr val="tx1"/>
                </a:solidFill>
                <a:latin typeface="+mn-lt"/>
                <a:ea typeface="+mn-ea"/>
                <a:cs typeface="+mn-cs"/>
              </a:rPr>
              <a:t> affaires, but that the person </a:t>
            </a:r>
            <a:r>
              <a:rPr lang="en-GB" sz="2800" dirty="0" smtClean="0">
                <a:solidFill>
                  <a:schemeClr val="tx1"/>
                </a:solidFill>
                <a:latin typeface="+mn-lt"/>
                <a:ea typeface="+mn-ea"/>
                <a:cs typeface="+mn-cs"/>
              </a:rPr>
              <a:t>which </a:t>
            </a:r>
            <a:r>
              <a:rPr lang="en-GB" sz="2800" dirty="0">
                <a:solidFill>
                  <a:schemeClr val="tx1"/>
                </a:solidFill>
                <a:latin typeface="+mn-lt"/>
                <a:ea typeface="+mn-ea"/>
                <a:cs typeface="+mn-cs"/>
              </a:rPr>
              <a:t>shall </a:t>
            </a:r>
            <a:r>
              <a:rPr lang="en-GB" sz="2800" dirty="0" err="1">
                <a:solidFill>
                  <a:schemeClr val="tx1"/>
                </a:solidFill>
                <a:latin typeface="+mn-lt"/>
                <a:ea typeface="+mn-ea"/>
                <a:cs typeface="+mn-cs"/>
              </a:rPr>
              <a:t>haue</a:t>
            </a:r>
            <a:r>
              <a:rPr lang="en-GB" sz="2800" dirty="0">
                <a:solidFill>
                  <a:schemeClr val="tx1"/>
                </a:solidFill>
                <a:latin typeface="+mn-lt"/>
                <a:ea typeface="+mn-ea"/>
                <a:cs typeface="+mn-cs"/>
              </a:rPr>
              <a:t> diligently red, </a:t>
            </a:r>
            <a:r>
              <a:rPr lang="en-GB" sz="2800" dirty="0" smtClean="0">
                <a:solidFill>
                  <a:schemeClr val="tx1"/>
                </a:solidFill>
                <a:latin typeface="+mn-lt"/>
                <a:ea typeface="+mn-ea"/>
                <a:cs typeface="+mn-cs"/>
              </a:rPr>
              <a:t>well </a:t>
            </a:r>
            <a:r>
              <a:rPr lang="en-GB" sz="2800" dirty="0" err="1">
                <a:solidFill>
                  <a:schemeClr val="tx1"/>
                </a:solidFill>
                <a:latin typeface="+mn-lt"/>
                <a:ea typeface="+mn-ea"/>
                <a:cs typeface="+mn-cs"/>
              </a:rPr>
              <a:t>conceiued</a:t>
            </a:r>
            <a:r>
              <a:rPr lang="en-GB" sz="2800" dirty="0">
                <a:solidFill>
                  <a:schemeClr val="tx1"/>
                </a:solidFill>
                <a:latin typeface="+mn-lt"/>
                <a:ea typeface="+mn-ea"/>
                <a:cs typeface="+mn-cs"/>
              </a:rPr>
              <a:t>, &amp; </a:t>
            </a:r>
            <a:r>
              <a:rPr lang="en-GB" sz="2800" dirty="0" err="1">
                <a:solidFill>
                  <a:schemeClr val="tx1"/>
                </a:solidFill>
                <a:latin typeface="+mn-lt"/>
                <a:ea typeface="+mn-ea"/>
                <a:cs typeface="+mn-cs"/>
              </a:rPr>
              <a:t>throughly</a:t>
            </a:r>
            <a:r>
              <a:rPr lang="en-GB" sz="2800" dirty="0">
                <a:solidFill>
                  <a:schemeClr val="tx1"/>
                </a:solidFill>
                <a:latin typeface="+mn-lt"/>
                <a:ea typeface="+mn-ea"/>
                <a:cs typeface="+mn-cs"/>
              </a:rPr>
              <a:t> </a:t>
            </a:r>
            <a:r>
              <a:rPr lang="en-GB" sz="2800" dirty="0" err="1">
                <a:solidFill>
                  <a:schemeClr val="tx1"/>
                </a:solidFill>
                <a:latin typeface="+mn-lt"/>
                <a:ea typeface="+mn-ea"/>
                <a:cs typeface="+mn-cs"/>
              </a:rPr>
              <a:t>remembred</a:t>
            </a:r>
            <a:r>
              <a:rPr lang="en-GB" sz="2800" dirty="0">
                <a:solidFill>
                  <a:schemeClr val="tx1"/>
                </a:solidFill>
                <a:latin typeface="+mn-lt"/>
                <a:ea typeface="+mn-ea"/>
                <a:cs typeface="+mn-cs"/>
              </a:rPr>
              <a:t> histories, shall find matter in them </a:t>
            </a:r>
            <a:r>
              <a:rPr lang="en-GB" sz="2800" dirty="0" smtClean="0">
                <a:solidFill>
                  <a:schemeClr val="tx1"/>
                </a:solidFill>
                <a:latin typeface="+mn-lt"/>
                <a:ea typeface="+mn-ea"/>
                <a:cs typeface="+mn-cs"/>
              </a:rPr>
              <a:t>whereat </a:t>
            </a:r>
            <a:r>
              <a:rPr lang="en-GB" sz="2800" dirty="0">
                <a:solidFill>
                  <a:schemeClr val="tx1"/>
                </a:solidFill>
                <a:latin typeface="+mn-lt"/>
                <a:ea typeface="+mn-ea"/>
                <a:cs typeface="+mn-cs"/>
              </a:rPr>
              <a:t>to take light, &amp; </a:t>
            </a:r>
            <a:r>
              <a:rPr lang="en-GB" sz="2800" dirty="0" err="1">
                <a:solidFill>
                  <a:schemeClr val="tx1"/>
                </a:solidFill>
                <a:latin typeface="+mn-lt"/>
                <a:ea typeface="+mn-ea"/>
                <a:cs typeface="+mn-cs"/>
              </a:rPr>
              <a:t>counsell</a:t>
            </a:r>
            <a:r>
              <a:rPr lang="en-GB" sz="2800" dirty="0">
                <a:solidFill>
                  <a:schemeClr val="tx1"/>
                </a:solidFill>
                <a:latin typeface="+mn-lt"/>
                <a:ea typeface="+mn-ea"/>
                <a:cs typeface="+mn-cs"/>
              </a:rPr>
              <a:t> </a:t>
            </a:r>
            <a:r>
              <a:rPr lang="en-GB" sz="2800" dirty="0" err="1" smtClean="0">
                <a:solidFill>
                  <a:schemeClr val="tx1"/>
                </a:solidFill>
                <a:latin typeface="+mn-lt"/>
                <a:ea typeface="+mn-ea"/>
                <a:cs typeface="+mn-cs"/>
              </a:rPr>
              <a:t>wherby</a:t>
            </a:r>
            <a:r>
              <a:rPr lang="en-GB" sz="2800" dirty="0" smtClean="0">
                <a:solidFill>
                  <a:schemeClr val="tx1"/>
                </a:solidFill>
                <a:latin typeface="+mn-lt"/>
                <a:ea typeface="+mn-ea"/>
                <a:cs typeface="+mn-cs"/>
              </a:rPr>
              <a:t> </a:t>
            </a:r>
            <a:r>
              <a:rPr lang="en-GB" sz="2800" dirty="0">
                <a:solidFill>
                  <a:schemeClr val="tx1"/>
                </a:solidFill>
                <a:latin typeface="+mn-lt"/>
                <a:ea typeface="+mn-ea"/>
                <a:cs typeface="+mn-cs"/>
              </a:rPr>
              <a:t>to </a:t>
            </a:r>
            <a:r>
              <a:rPr lang="en-GB" sz="2800" dirty="0" err="1">
                <a:solidFill>
                  <a:schemeClr val="tx1"/>
                </a:solidFill>
                <a:latin typeface="+mn-lt"/>
                <a:ea typeface="+mn-ea"/>
                <a:cs typeface="+mn-cs"/>
              </a:rPr>
              <a:t>resolue</a:t>
            </a:r>
            <a:r>
              <a:rPr lang="en-GB" sz="2800" dirty="0">
                <a:solidFill>
                  <a:schemeClr val="tx1"/>
                </a:solidFill>
                <a:latin typeface="+mn-lt"/>
                <a:ea typeface="+mn-ea"/>
                <a:cs typeface="+mn-cs"/>
              </a:rPr>
              <a:t> </a:t>
            </a:r>
            <a:r>
              <a:rPr lang="en-GB" sz="2800" dirty="0" err="1">
                <a:solidFill>
                  <a:schemeClr val="tx1"/>
                </a:solidFill>
                <a:latin typeface="+mn-lt"/>
                <a:ea typeface="+mn-ea"/>
                <a:cs typeface="+mn-cs"/>
              </a:rPr>
              <a:t>himselfe</a:t>
            </a:r>
            <a:r>
              <a:rPr lang="en-GB" sz="2800" dirty="0">
                <a:solidFill>
                  <a:schemeClr val="tx1"/>
                </a:solidFill>
                <a:latin typeface="+mn-lt"/>
                <a:ea typeface="+mn-ea"/>
                <a:cs typeface="+mn-cs"/>
              </a:rPr>
              <a:t> to take a part, or to </a:t>
            </a:r>
            <a:r>
              <a:rPr lang="en-GB" sz="2800" dirty="0" err="1">
                <a:solidFill>
                  <a:schemeClr val="tx1"/>
                </a:solidFill>
                <a:latin typeface="+mn-lt"/>
                <a:ea typeface="+mn-ea"/>
                <a:cs typeface="+mn-cs"/>
              </a:rPr>
              <a:t>geue</a:t>
            </a:r>
            <a:r>
              <a:rPr lang="en-GB" sz="2800" dirty="0">
                <a:solidFill>
                  <a:schemeClr val="tx1"/>
                </a:solidFill>
                <a:latin typeface="+mn-lt"/>
                <a:ea typeface="+mn-ea"/>
                <a:cs typeface="+mn-cs"/>
              </a:rPr>
              <a:t> </a:t>
            </a:r>
            <a:r>
              <a:rPr lang="en-GB" sz="2800" dirty="0" err="1">
                <a:solidFill>
                  <a:schemeClr val="tx1"/>
                </a:solidFill>
                <a:latin typeface="+mn-lt"/>
                <a:ea typeface="+mn-ea"/>
                <a:cs typeface="+mn-cs"/>
              </a:rPr>
              <a:t>aduice</a:t>
            </a:r>
            <a:r>
              <a:rPr lang="en-GB" sz="2800" dirty="0">
                <a:solidFill>
                  <a:schemeClr val="tx1"/>
                </a:solidFill>
                <a:latin typeface="+mn-lt"/>
                <a:ea typeface="+mn-ea"/>
                <a:cs typeface="+mn-cs"/>
              </a:rPr>
              <a:t> </a:t>
            </a:r>
            <a:r>
              <a:rPr lang="en-GB" sz="2800" dirty="0" err="1">
                <a:solidFill>
                  <a:schemeClr val="tx1"/>
                </a:solidFill>
                <a:latin typeface="+mn-lt"/>
                <a:ea typeface="+mn-ea"/>
                <a:cs typeface="+mn-cs"/>
              </a:rPr>
              <a:t>vnto</a:t>
            </a:r>
            <a:r>
              <a:rPr lang="en-GB" sz="2800" dirty="0">
                <a:solidFill>
                  <a:schemeClr val="tx1"/>
                </a:solidFill>
                <a:latin typeface="+mn-lt"/>
                <a:ea typeface="+mn-ea"/>
                <a:cs typeface="+mn-cs"/>
              </a:rPr>
              <a:t> others, </a:t>
            </a:r>
            <a:r>
              <a:rPr lang="en-GB" sz="2800" dirty="0" smtClean="0">
                <a:solidFill>
                  <a:schemeClr val="tx1"/>
                </a:solidFill>
                <a:latin typeface="+mn-lt"/>
                <a:ea typeface="+mn-ea"/>
                <a:cs typeface="+mn-cs"/>
              </a:rPr>
              <a:t>how </a:t>
            </a:r>
            <a:r>
              <a:rPr lang="en-GB" sz="2800" dirty="0">
                <a:solidFill>
                  <a:schemeClr val="tx1"/>
                </a:solidFill>
                <a:latin typeface="+mn-lt"/>
                <a:ea typeface="+mn-ea"/>
                <a:cs typeface="+mn-cs"/>
              </a:rPr>
              <a:t>to choose in </a:t>
            </a:r>
            <a:r>
              <a:rPr lang="en-GB" sz="2800" dirty="0" err="1">
                <a:solidFill>
                  <a:schemeClr val="tx1"/>
                </a:solidFill>
                <a:latin typeface="+mn-lt"/>
                <a:ea typeface="+mn-ea"/>
                <a:cs typeface="+mn-cs"/>
              </a:rPr>
              <a:t>doutfull</a:t>
            </a:r>
            <a:r>
              <a:rPr lang="en-GB" sz="2800" dirty="0">
                <a:solidFill>
                  <a:schemeClr val="tx1"/>
                </a:solidFill>
                <a:latin typeface="+mn-lt"/>
                <a:ea typeface="+mn-ea"/>
                <a:cs typeface="+mn-cs"/>
              </a:rPr>
              <a:t> &amp; </a:t>
            </a:r>
            <a:r>
              <a:rPr lang="en-GB" sz="2800" dirty="0" err="1">
                <a:solidFill>
                  <a:schemeClr val="tx1"/>
                </a:solidFill>
                <a:latin typeface="+mn-lt"/>
                <a:ea typeface="+mn-ea"/>
                <a:cs typeface="+mn-cs"/>
              </a:rPr>
              <a:t>daungerous</a:t>
            </a:r>
            <a:r>
              <a:rPr lang="en-GB" sz="2800" dirty="0">
                <a:solidFill>
                  <a:schemeClr val="tx1"/>
                </a:solidFill>
                <a:latin typeface="+mn-lt"/>
                <a:ea typeface="+mn-ea"/>
                <a:cs typeface="+mn-cs"/>
              </a:rPr>
              <a:t> cases that, </a:t>
            </a:r>
            <a:r>
              <a:rPr lang="en-GB" sz="2800" dirty="0" smtClean="0">
                <a:solidFill>
                  <a:schemeClr val="tx1"/>
                </a:solidFill>
                <a:latin typeface="+mn-lt"/>
                <a:ea typeface="+mn-ea"/>
                <a:cs typeface="+mn-cs"/>
              </a:rPr>
              <a:t>which </a:t>
            </a:r>
            <a:r>
              <a:rPr lang="en-GB" sz="2800" dirty="0">
                <a:solidFill>
                  <a:schemeClr val="tx1"/>
                </a:solidFill>
                <a:latin typeface="+mn-lt"/>
                <a:ea typeface="+mn-ea"/>
                <a:cs typeface="+mn-cs"/>
              </a:rPr>
              <a:t>may be for their most </a:t>
            </a:r>
            <a:r>
              <a:rPr lang="en-GB" sz="2800" dirty="0" err="1">
                <a:solidFill>
                  <a:schemeClr val="tx1"/>
                </a:solidFill>
                <a:latin typeface="+mn-lt"/>
                <a:ea typeface="+mn-ea"/>
                <a:cs typeface="+mn-cs"/>
              </a:rPr>
              <a:t>proffit</a:t>
            </a:r>
            <a:r>
              <a:rPr lang="en-GB" sz="2800" dirty="0">
                <a:solidFill>
                  <a:schemeClr val="tx1"/>
                </a:solidFill>
                <a:latin typeface="+mn-lt"/>
                <a:ea typeface="+mn-ea"/>
                <a:cs typeface="+mn-cs"/>
              </a:rPr>
              <a:t>, and in time to find out to </a:t>
            </a:r>
            <a:r>
              <a:rPr lang="en-GB" sz="2800" dirty="0" smtClean="0">
                <a:solidFill>
                  <a:schemeClr val="tx1"/>
                </a:solidFill>
                <a:latin typeface="+mn-lt"/>
                <a:ea typeface="+mn-ea"/>
                <a:cs typeface="+mn-cs"/>
              </a:rPr>
              <a:t>what </a:t>
            </a:r>
            <a:r>
              <a:rPr lang="en-GB" sz="2800" dirty="0" err="1">
                <a:solidFill>
                  <a:schemeClr val="tx1"/>
                </a:solidFill>
                <a:latin typeface="+mn-lt"/>
                <a:ea typeface="+mn-ea"/>
                <a:cs typeface="+mn-cs"/>
              </a:rPr>
              <a:t>poynt</a:t>
            </a:r>
            <a:r>
              <a:rPr lang="en-GB" sz="2800" dirty="0">
                <a:solidFill>
                  <a:schemeClr val="tx1"/>
                </a:solidFill>
                <a:latin typeface="+mn-lt"/>
                <a:ea typeface="+mn-ea"/>
                <a:cs typeface="+mn-cs"/>
              </a:rPr>
              <a:t> the matter </a:t>
            </a:r>
            <a:r>
              <a:rPr lang="en-GB" sz="2800" dirty="0" smtClean="0">
                <a:solidFill>
                  <a:schemeClr val="tx1"/>
                </a:solidFill>
                <a:latin typeface="+mn-lt"/>
                <a:ea typeface="+mn-ea"/>
                <a:cs typeface="+mn-cs"/>
              </a:rPr>
              <a:t>will </a:t>
            </a:r>
            <a:r>
              <a:rPr lang="en-GB" sz="2800" dirty="0">
                <a:solidFill>
                  <a:schemeClr val="tx1"/>
                </a:solidFill>
                <a:latin typeface="+mn-lt"/>
                <a:ea typeface="+mn-ea"/>
                <a:cs typeface="+mn-cs"/>
              </a:rPr>
              <a:t>come if it be </a:t>
            </a:r>
            <a:r>
              <a:rPr lang="en-GB" sz="2800" dirty="0" smtClean="0">
                <a:solidFill>
                  <a:schemeClr val="tx1"/>
                </a:solidFill>
                <a:latin typeface="+mn-lt"/>
                <a:ea typeface="+mn-ea"/>
                <a:cs typeface="+mn-cs"/>
              </a:rPr>
              <a:t>well </a:t>
            </a:r>
            <a:r>
              <a:rPr lang="en-GB" sz="2800" dirty="0">
                <a:solidFill>
                  <a:schemeClr val="tx1"/>
                </a:solidFill>
                <a:latin typeface="+mn-lt"/>
                <a:ea typeface="+mn-ea"/>
                <a:cs typeface="+mn-cs"/>
              </a:rPr>
              <a:t>handled: and </a:t>
            </a:r>
            <a:r>
              <a:rPr lang="en-GB" sz="2800" dirty="0" smtClean="0">
                <a:solidFill>
                  <a:schemeClr val="tx1"/>
                </a:solidFill>
                <a:latin typeface="+mn-lt"/>
                <a:ea typeface="+mn-ea"/>
                <a:cs typeface="+mn-cs"/>
              </a:rPr>
              <a:t>how </a:t>
            </a:r>
            <a:r>
              <a:rPr lang="en-GB" sz="2800" dirty="0">
                <a:solidFill>
                  <a:schemeClr val="tx1"/>
                </a:solidFill>
                <a:latin typeface="+mn-lt"/>
                <a:ea typeface="+mn-ea"/>
                <a:cs typeface="+mn-cs"/>
              </a:rPr>
              <a:t>to </a:t>
            </a:r>
            <a:r>
              <a:rPr lang="en-GB" sz="2800" dirty="0" err="1">
                <a:solidFill>
                  <a:schemeClr val="tx1"/>
                </a:solidFill>
                <a:latin typeface="+mn-lt"/>
                <a:ea typeface="+mn-ea"/>
                <a:cs typeface="+mn-cs"/>
              </a:rPr>
              <a:t>mo|derate</a:t>
            </a:r>
            <a:r>
              <a:rPr lang="en-GB" sz="2800" dirty="0">
                <a:solidFill>
                  <a:schemeClr val="tx1"/>
                </a:solidFill>
                <a:latin typeface="+mn-lt"/>
                <a:ea typeface="+mn-ea"/>
                <a:cs typeface="+mn-cs"/>
              </a:rPr>
              <a:t> him </a:t>
            </a:r>
            <a:r>
              <a:rPr lang="en-GB" sz="2800" dirty="0" err="1">
                <a:solidFill>
                  <a:schemeClr val="tx1"/>
                </a:solidFill>
                <a:latin typeface="+mn-lt"/>
                <a:ea typeface="+mn-ea"/>
                <a:cs typeface="+mn-cs"/>
              </a:rPr>
              <a:t>selfe</a:t>
            </a:r>
            <a:r>
              <a:rPr lang="en-GB" sz="2800" dirty="0">
                <a:solidFill>
                  <a:schemeClr val="tx1"/>
                </a:solidFill>
                <a:latin typeface="+mn-lt"/>
                <a:ea typeface="+mn-ea"/>
                <a:cs typeface="+mn-cs"/>
              </a:rPr>
              <a:t> in </a:t>
            </a:r>
            <a:r>
              <a:rPr lang="en-GB" sz="2800" dirty="0" err="1">
                <a:solidFill>
                  <a:schemeClr val="tx1"/>
                </a:solidFill>
                <a:latin typeface="+mn-lt"/>
                <a:ea typeface="+mn-ea"/>
                <a:cs typeface="+mn-cs"/>
              </a:rPr>
              <a:t>prosperitie</a:t>
            </a:r>
            <a:r>
              <a:rPr lang="en-GB" sz="2800" dirty="0">
                <a:solidFill>
                  <a:schemeClr val="tx1"/>
                </a:solidFill>
                <a:latin typeface="+mn-lt"/>
                <a:ea typeface="+mn-ea"/>
                <a:cs typeface="+mn-cs"/>
              </a:rPr>
              <a:t>, and </a:t>
            </a:r>
            <a:r>
              <a:rPr lang="en-GB" sz="2800" dirty="0" smtClean="0">
                <a:solidFill>
                  <a:schemeClr val="tx1"/>
                </a:solidFill>
                <a:latin typeface="+mn-lt"/>
                <a:ea typeface="+mn-ea"/>
                <a:cs typeface="+mn-cs"/>
              </a:rPr>
              <a:t>how </a:t>
            </a:r>
            <a:r>
              <a:rPr lang="en-GB" sz="2800" dirty="0">
                <a:solidFill>
                  <a:schemeClr val="tx1"/>
                </a:solidFill>
                <a:latin typeface="+mn-lt"/>
                <a:ea typeface="+mn-ea"/>
                <a:cs typeface="+mn-cs"/>
              </a:rPr>
              <a:t>to </a:t>
            </a:r>
            <a:r>
              <a:rPr lang="en-GB" sz="2800" dirty="0" err="1">
                <a:solidFill>
                  <a:schemeClr val="tx1"/>
                </a:solidFill>
                <a:latin typeface="+mn-lt"/>
                <a:ea typeface="+mn-ea"/>
                <a:cs typeface="+mn-cs"/>
              </a:rPr>
              <a:t>cheere</a:t>
            </a:r>
            <a:r>
              <a:rPr lang="en-GB" sz="2800" dirty="0">
                <a:solidFill>
                  <a:schemeClr val="tx1"/>
                </a:solidFill>
                <a:latin typeface="+mn-lt"/>
                <a:ea typeface="+mn-ea"/>
                <a:cs typeface="+mn-cs"/>
              </a:rPr>
              <a:t> </a:t>
            </a:r>
            <a:r>
              <a:rPr lang="en-GB" sz="2800" dirty="0" err="1">
                <a:solidFill>
                  <a:schemeClr val="tx1"/>
                </a:solidFill>
                <a:latin typeface="+mn-lt"/>
                <a:ea typeface="+mn-ea"/>
                <a:cs typeface="+mn-cs"/>
              </a:rPr>
              <a:t>vp</a:t>
            </a:r>
            <a:r>
              <a:rPr lang="en-GB" sz="2800" dirty="0">
                <a:solidFill>
                  <a:schemeClr val="tx1"/>
                </a:solidFill>
                <a:latin typeface="+mn-lt"/>
                <a:ea typeface="+mn-ea"/>
                <a:cs typeface="+mn-cs"/>
              </a:rPr>
              <a:t> and </a:t>
            </a:r>
            <a:r>
              <a:rPr lang="en-GB" sz="2800" dirty="0" err="1">
                <a:solidFill>
                  <a:schemeClr val="tx1"/>
                </a:solidFill>
                <a:latin typeface="+mn-lt"/>
                <a:ea typeface="+mn-ea"/>
                <a:cs typeface="+mn-cs"/>
              </a:rPr>
              <a:t>beare</a:t>
            </a:r>
            <a:r>
              <a:rPr lang="en-GB" sz="2800" dirty="0">
                <a:solidFill>
                  <a:schemeClr val="tx1"/>
                </a:solidFill>
                <a:latin typeface="+mn-lt"/>
                <a:ea typeface="+mn-ea"/>
                <a:cs typeface="+mn-cs"/>
              </a:rPr>
              <a:t> him </a:t>
            </a:r>
            <a:r>
              <a:rPr lang="en-GB" sz="2800" dirty="0" err="1">
                <a:solidFill>
                  <a:schemeClr val="tx1"/>
                </a:solidFill>
                <a:latin typeface="+mn-lt"/>
                <a:ea typeface="+mn-ea"/>
                <a:cs typeface="+mn-cs"/>
              </a:rPr>
              <a:t>selfe</a:t>
            </a:r>
            <a:r>
              <a:rPr lang="en-GB" sz="2800" dirty="0">
                <a:solidFill>
                  <a:schemeClr val="tx1"/>
                </a:solidFill>
                <a:latin typeface="+mn-lt"/>
                <a:ea typeface="+mn-ea"/>
                <a:cs typeface="+mn-cs"/>
              </a:rPr>
              <a:t> in </a:t>
            </a:r>
            <a:r>
              <a:rPr lang="en-GB" sz="2800" dirty="0" err="1">
                <a:solidFill>
                  <a:schemeClr val="tx1"/>
                </a:solidFill>
                <a:latin typeface="+mn-lt"/>
                <a:ea typeface="+mn-ea"/>
                <a:cs typeface="+mn-cs"/>
              </a:rPr>
              <a:t>aduersitie</a:t>
            </a:r>
            <a:r>
              <a:rPr lang="en-GB" sz="2800" dirty="0" smtClean="0">
                <a:solidFill>
                  <a:schemeClr val="tx1"/>
                </a:solidFill>
                <a:latin typeface="+mn-lt"/>
                <a:ea typeface="+mn-ea"/>
                <a:cs typeface="+mn-cs"/>
              </a:rPr>
              <a:t>.</a:t>
            </a:r>
          </a:p>
          <a:p>
            <a:pPr>
              <a:buNone/>
            </a:pPr>
            <a:endParaRPr lang="en-GB" sz="2800" dirty="0"/>
          </a:p>
          <a:p>
            <a:pPr algn="r">
              <a:buNone/>
            </a:pPr>
            <a:r>
              <a:rPr lang="en-GB" sz="2400" dirty="0" err="1" smtClean="0"/>
              <a:t>Amyot</a:t>
            </a:r>
            <a:r>
              <a:rPr lang="en-GB" sz="2400" dirty="0" smtClean="0"/>
              <a:t>, </a:t>
            </a:r>
            <a:r>
              <a:rPr lang="en-GB" sz="2400" i="1" dirty="0" smtClean="0"/>
              <a:t>To The Reader </a:t>
            </a:r>
            <a:r>
              <a:rPr lang="en-GB" sz="2400" dirty="0" smtClean="0"/>
              <a:t>in</a:t>
            </a:r>
            <a:r>
              <a:rPr lang="en-GB" sz="2400" i="1" dirty="0" smtClean="0"/>
              <a:t> </a:t>
            </a:r>
            <a:r>
              <a:rPr lang="en-GB" sz="2400" dirty="0" smtClean="0"/>
              <a:t>North’s </a:t>
            </a:r>
            <a:r>
              <a:rPr lang="en-GB" sz="2400" i="1" dirty="0" smtClean="0"/>
              <a:t>Plutarch </a:t>
            </a:r>
            <a:r>
              <a:rPr lang="en-GB" sz="2400" dirty="0" smtClean="0"/>
              <a:t>(1579), sig. *</a:t>
            </a:r>
            <a:r>
              <a:rPr lang="en-GB" sz="2400" dirty="0" err="1" smtClean="0"/>
              <a:t>iiii</a:t>
            </a:r>
            <a:r>
              <a:rPr lang="en-GB" sz="2400" dirty="0" smtClean="0"/>
              <a:t> r.</a:t>
            </a:r>
            <a:endParaRPr lang="en-GB" sz="2800" dirty="0" smtClean="0"/>
          </a:p>
          <a:p>
            <a:pPr>
              <a:buNone/>
            </a:pPr>
            <a:endParaRPr lang="en-GB"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subTitle" idx="1"/>
          </p:nvPr>
        </p:nvSpPr>
        <p:spPr>
          <a:xfrm>
            <a:off x="304800" y="533400"/>
            <a:ext cx="8458200" cy="5867400"/>
          </a:xfrm>
        </p:spPr>
        <p:txBody>
          <a:bodyPr/>
          <a:lstStyle/>
          <a:p>
            <a:pPr algn="l">
              <a:spcBef>
                <a:spcPct val="0"/>
              </a:spcBef>
            </a:pPr>
            <a:r>
              <a:rPr lang="en-GB" sz="2000" dirty="0" smtClean="0"/>
              <a:t>CAESAR</a:t>
            </a:r>
            <a:r>
              <a:rPr lang="en-GB" sz="2800" dirty="0"/>
              <a:t>			</a:t>
            </a:r>
          </a:p>
          <a:p>
            <a:pPr algn="l">
              <a:spcBef>
                <a:spcPct val="0"/>
              </a:spcBef>
            </a:pPr>
            <a:r>
              <a:rPr lang="en-GB" sz="2800" dirty="0"/>
              <a:t>			But yet let me lament </a:t>
            </a:r>
          </a:p>
          <a:p>
            <a:pPr algn="l">
              <a:spcBef>
                <a:spcPct val="0"/>
              </a:spcBef>
            </a:pPr>
            <a:r>
              <a:rPr lang="en-GB" sz="2800" dirty="0"/>
              <a:t>With tears as sovereign as the blood of hearts</a:t>
            </a:r>
          </a:p>
          <a:p>
            <a:pPr algn="l">
              <a:spcBef>
                <a:spcPct val="0"/>
              </a:spcBef>
            </a:pPr>
            <a:r>
              <a:rPr lang="en-GB" sz="2800" dirty="0"/>
              <a:t>That thou, my brother, my competitor</a:t>
            </a:r>
          </a:p>
          <a:p>
            <a:pPr algn="l">
              <a:spcBef>
                <a:spcPct val="0"/>
              </a:spcBef>
            </a:pPr>
            <a:r>
              <a:rPr lang="en-GB" sz="2800" dirty="0"/>
              <a:t>In top of all design, my mate in empire,</a:t>
            </a:r>
          </a:p>
          <a:p>
            <a:pPr algn="l">
              <a:spcBef>
                <a:spcPct val="0"/>
              </a:spcBef>
            </a:pPr>
            <a:r>
              <a:rPr lang="en-GB" sz="2800" dirty="0"/>
              <a:t>Friend and companion in the front of war,</a:t>
            </a:r>
          </a:p>
          <a:p>
            <a:pPr algn="l">
              <a:spcBef>
                <a:spcPct val="0"/>
              </a:spcBef>
            </a:pPr>
            <a:r>
              <a:rPr lang="en-GB" sz="2800" dirty="0"/>
              <a:t>The arm of mine own body, and the heart</a:t>
            </a:r>
          </a:p>
          <a:p>
            <a:pPr algn="l">
              <a:spcBef>
                <a:spcPct val="0"/>
              </a:spcBef>
            </a:pPr>
            <a:r>
              <a:rPr lang="en-GB" sz="2800" dirty="0"/>
              <a:t>Where mine his thoughts did kindle—that our stars</a:t>
            </a:r>
          </a:p>
          <a:p>
            <a:pPr algn="l">
              <a:spcBef>
                <a:spcPct val="0"/>
              </a:spcBef>
            </a:pPr>
            <a:r>
              <a:rPr lang="en-GB" sz="2800" dirty="0" err="1"/>
              <a:t>Unreconciliable</a:t>
            </a:r>
            <a:r>
              <a:rPr lang="en-GB" sz="2800" dirty="0"/>
              <a:t> should divide </a:t>
            </a:r>
          </a:p>
          <a:p>
            <a:pPr algn="l">
              <a:spcBef>
                <a:spcPct val="0"/>
              </a:spcBef>
            </a:pPr>
            <a:r>
              <a:rPr lang="en-GB" sz="2800" dirty="0"/>
              <a:t>Our </a:t>
            </a:r>
            <a:r>
              <a:rPr lang="en-GB" sz="2800" dirty="0" err="1"/>
              <a:t>equalness</a:t>
            </a:r>
            <a:r>
              <a:rPr lang="en-GB" sz="2800" dirty="0"/>
              <a:t> to this. Hear me, good friends—</a:t>
            </a:r>
          </a:p>
          <a:p>
            <a:pPr algn="l">
              <a:spcBef>
                <a:spcPct val="0"/>
              </a:spcBef>
            </a:pPr>
            <a:r>
              <a:rPr lang="en-GB" sz="2800" i="1" dirty="0"/>
              <a:t>Enter an Egyptian</a:t>
            </a:r>
            <a:endParaRPr lang="en-GB" sz="2800" dirty="0"/>
          </a:p>
          <a:p>
            <a:pPr algn="l">
              <a:spcBef>
                <a:spcPct val="0"/>
              </a:spcBef>
            </a:pPr>
            <a:r>
              <a:rPr lang="en-GB" sz="2800" dirty="0"/>
              <a:t>But I will tell you at some </a:t>
            </a:r>
            <a:r>
              <a:rPr lang="en-GB" sz="2800" dirty="0" err="1"/>
              <a:t>meeter</a:t>
            </a:r>
            <a:r>
              <a:rPr lang="en-GB" sz="2800" dirty="0"/>
              <a:t> season:</a:t>
            </a:r>
          </a:p>
          <a:p>
            <a:pPr algn="r">
              <a:spcBef>
                <a:spcPct val="0"/>
              </a:spcBef>
            </a:pPr>
            <a:r>
              <a:rPr lang="en-GB" sz="2800" i="1" dirty="0" smtClean="0"/>
              <a:t>Antony &amp; Cleopatra</a:t>
            </a:r>
            <a:r>
              <a:rPr lang="en-GB" sz="2800" dirty="0" smtClean="0"/>
              <a:t>, 5.1.40-49</a:t>
            </a:r>
            <a:endParaRPr lang="en-GB"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subTitle" idx="1"/>
          </p:nvPr>
        </p:nvSpPr>
        <p:spPr>
          <a:xfrm>
            <a:off x="304800" y="533400"/>
            <a:ext cx="8458200" cy="5867400"/>
          </a:xfrm>
        </p:spPr>
        <p:txBody>
          <a:bodyPr/>
          <a:lstStyle/>
          <a:p>
            <a:pPr algn="l"/>
            <a:r>
              <a:rPr lang="en-GB" b="1" i="1" smtClean="0"/>
              <a:t>compet-ere</a:t>
            </a:r>
            <a:r>
              <a:rPr lang="en-GB" smtClean="0"/>
              <a:t>, in its post-classical active sense ‘to strive after (something) in company or together’, </a:t>
            </a:r>
          </a:p>
          <a:p>
            <a:pPr algn="l"/>
            <a:r>
              <a:rPr lang="en-GB" b="1" i="1" smtClean="0"/>
              <a:t>com</a:t>
            </a:r>
            <a:r>
              <a:rPr lang="en-GB" i="1" smtClean="0"/>
              <a:t>-</a:t>
            </a:r>
            <a:r>
              <a:rPr lang="en-GB" smtClean="0"/>
              <a:t> together + </a:t>
            </a:r>
            <a:r>
              <a:rPr lang="en-GB" b="1" i="1" smtClean="0"/>
              <a:t>petere</a:t>
            </a:r>
            <a:r>
              <a:rPr lang="en-GB" smtClean="0"/>
              <a:t> to aim at, go toward, try to reach, seek, etc.: </a:t>
            </a:r>
          </a:p>
          <a:p>
            <a:pPr algn="l"/>
            <a:endParaRPr lang="en-GB" smtClean="0"/>
          </a:p>
          <a:p>
            <a:pPr algn="l"/>
            <a:r>
              <a:rPr lang="en-GB" b="1" smtClean="0"/>
              <a:t>compete, </a:t>
            </a:r>
            <a:r>
              <a:rPr lang="en-GB" b="1" i="1" smtClean="0"/>
              <a:t>v.</a:t>
            </a:r>
            <a:r>
              <a:rPr lang="en-GB" b="1" baseline="30000" smtClean="0"/>
              <a:t>2</a:t>
            </a:r>
            <a:endParaRPr lang="en-GB" b="1" smtClean="0"/>
          </a:p>
          <a:p>
            <a:pPr algn="l"/>
            <a:r>
              <a:rPr lang="en-GB" b="1" smtClean="0"/>
              <a:t>1.</a:t>
            </a:r>
            <a:r>
              <a:rPr lang="en-GB" smtClean="0"/>
              <a:t> </a:t>
            </a:r>
            <a:r>
              <a:rPr lang="en-GB" i="1" smtClean="0"/>
              <a:t>intr.</a:t>
            </a:r>
            <a:r>
              <a:rPr lang="en-GB" smtClean="0"/>
              <a:t> To enter into or be put in rivalry </a:t>
            </a:r>
            <a:r>
              <a:rPr lang="en-GB" i="1" smtClean="0"/>
              <a:t>with</a:t>
            </a:r>
            <a:r>
              <a:rPr lang="en-GB" smtClean="0"/>
              <a:t>, to vie </a:t>
            </a:r>
            <a:r>
              <a:rPr lang="en-GB" i="1" smtClean="0"/>
              <a:t>with</a:t>
            </a:r>
            <a:r>
              <a:rPr lang="en-GB" smtClean="0"/>
              <a:t> another </a:t>
            </a:r>
            <a:r>
              <a:rPr lang="en-GB" i="1" smtClean="0"/>
              <a:t>in</a:t>
            </a:r>
            <a:r>
              <a:rPr lang="en-GB" smtClean="0"/>
              <a:t> any respect. </a:t>
            </a:r>
          </a:p>
          <a:p>
            <a:pPr algn="l"/>
            <a:r>
              <a:rPr lang="en-GB" b="1" smtClean="0"/>
              <a:t>2.</a:t>
            </a:r>
            <a:r>
              <a:rPr lang="en-GB" smtClean="0"/>
              <a:t> To strive </a:t>
            </a:r>
            <a:r>
              <a:rPr lang="en-GB" i="1" smtClean="0"/>
              <a:t>with</a:t>
            </a:r>
            <a:r>
              <a:rPr lang="en-GB" smtClean="0"/>
              <a:t> another, </a:t>
            </a:r>
            <a:r>
              <a:rPr lang="en-GB" i="1" smtClean="0"/>
              <a:t>for</a:t>
            </a:r>
            <a:r>
              <a:rPr lang="en-GB" smtClean="0"/>
              <a:t> the attainment of a thing, </a:t>
            </a:r>
            <a:r>
              <a:rPr lang="en-GB" i="1" smtClean="0"/>
              <a:t>in</a:t>
            </a:r>
            <a:r>
              <a:rPr lang="en-GB" smtClean="0"/>
              <a:t> doing something. </a:t>
            </a:r>
          </a:p>
          <a:p>
            <a:pPr algn="l"/>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subTitle" idx="1"/>
          </p:nvPr>
        </p:nvSpPr>
        <p:spPr>
          <a:xfrm>
            <a:off x="304800" y="533400"/>
            <a:ext cx="8458200" cy="5867400"/>
          </a:xfrm>
        </p:spPr>
        <p:txBody>
          <a:bodyPr/>
          <a:lstStyle/>
          <a:p>
            <a:pPr algn="l">
              <a:spcBef>
                <a:spcPct val="0"/>
              </a:spcBef>
            </a:pPr>
            <a:r>
              <a:rPr lang="en-GB" sz="2000" dirty="0"/>
              <a:t>CAESAR</a:t>
            </a:r>
            <a:r>
              <a:rPr lang="en-GB" sz="2800" dirty="0"/>
              <a:t>			</a:t>
            </a:r>
          </a:p>
          <a:p>
            <a:pPr algn="l">
              <a:spcBef>
                <a:spcPct val="0"/>
              </a:spcBef>
            </a:pPr>
            <a:r>
              <a:rPr lang="en-GB" sz="2800" dirty="0"/>
              <a:t>			But yet let me lament </a:t>
            </a:r>
          </a:p>
          <a:p>
            <a:pPr algn="l">
              <a:spcBef>
                <a:spcPct val="0"/>
              </a:spcBef>
            </a:pPr>
            <a:r>
              <a:rPr lang="en-GB" sz="2800" dirty="0"/>
              <a:t>With tears as sovereign as the blood of hearts</a:t>
            </a:r>
          </a:p>
          <a:p>
            <a:pPr algn="l">
              <a:spcBef>
                <a:spcPct val="0"/>
              </a:spcBef>
            </a:pPr>
            <a:r>
              <a:rPr lang="en-GB" sz="2800" dirty="0"/>
              <a:t>That thou, my brother, my competitor</a:t>
            </a:r>
          </a:p>
          <a:p>
            <a:pPr algn="l">
              <a:spcBef>
                <a:spcPct val="0"/>
              </a:spcBef>
            </a:pPr>
            <a:r>
              <a:rPr lang="en-GB" sz="2800" dirty="0"/>
              <a:t>In top of all design, my mate in empire,</a:t>
            </a:r>
          </a:p>
          <a:p>
            <a:pPr algn="l">
              <a:spcBef>
                <a:spcPct val="0"/>
              </a:spcBef>
            </a:pPr>
            <a:r>
              <a:rPr lang="en-GB" sz="2800" dirty="0"/>
              <a:t>Friend and companion in the front of war,</a:t>
            </a:r>
          </a:p>
          <a:p>
            <a:pPr algn="l">
              <a:spcBef>
                <a:spcPct val="0"/>
              </a:spcBef>
            </a:pPr>
            <a:r>
              <a:rPr lang="en-GB" sz="2800" dirty="0"/>
              <a:t>The arm of mine own body, and the heart</a:t>
            </a:r>
          </a:p>
          <a:p>
            <a:pPr algn="l">
              <a:spcBef>
                <a:spcPct val="0"/>
              </a:spcBef>
            </a:pPr>
            <a:r>
              <a:rPr lang="en-GB" sz="2800" dirty="0"/>
              <a:t>Where mine his thoughts did kindle—that our stars</a:t>
            </a:r>
          </a:p>
          <a:p>
            <a:pPr algn="l">
              <a:spcBef>
                <a:spcPct val="0"/>
              </a:spcBef>
            </a:pPr>
            <a:r>
              <a:rPr lang="en-GB" sz="2800" dirty="0" err="1"/>
              <a:t>Unreconciliable</a:t>
            </a:r>
            <a:r>
              <a:rPr lang="en-GB" sz="2800" dirty="0"/>
              <a:t> should divide </a:t>
            </a:r>
          </a:p>
          <a:p>
            <a:pPr algn="l">
              <a:spcBef>
                <a:spcPct val="0"/>
              </a:spcBef>
            </a:pPr>
            <a:r>
              <a:rPr lang="en-GB" sz="2800" dirty="0"/>
              <a:t>Our </a:t>
            </a:r>
            <a:r>
              <a:rPr lang="en-GB" sz="2800" dirty="0" err="1"/>
              <a:t>equalness</a:t>
            </a:r>
            <a:r>
              <a:rPr lang="en-GB" sz="2800" dirty="0"/>
              <a:t> to this. Hear me, good friends—</a:t>
            </a:r>
          </a:p>
          <a:p>
            <a:pPr algn="l">
              <a:spcBef>
                <a:spcPct val="0"/>
              </a:spcBef>
            </a:pPr>
            <a:r>
              <a:rPr lang="en-GB" sz="2800" i="1" dirty="0"/>
              <a:t>Enter an Egyptian</a:t>
            </a:r>
            <a:endParaRPr lang="en-GB" sz="2800" dirty="0"/>
          </a:p>
          <a:p>
            <a:pPr algn="l">
              <a:spcBef>
                <a:spcPct val="0"/>
              </a:spcBef>
            </a:pPr>
            <a:r>
              <a:rPr lang="en-GB" sz="2800" dirty="0"/>
              <a:t>But I will tell you at some </a:t>
            </a:r>
            <a:r>
              <a:rPr lang="en-GB" sz="2800" dirty="0" err="1"/>
              <a:t>meeter</a:t>
            </a:r>
            <a:r>
              <a:rPr lang="en-GB" sz="2800" dirty="0"/>
              <a:t> season:</a:t>
            </a:r>
          </a:p>
          <a:p>
            <a:pPr algn="r">
              <a:spcBef>
                <a:spcPct val="0"/>
              </a:spcBef>
            </a:pPr>
            <a:r>
              <a:rPr lang="en-GB" sz="2800" i="1" dirty="0" smtClean="0"/>
              <a:t>A &amp; C</a:t>
            </a:r>
            <a:r>
              <a:rPr lang="en-GB" sz="2800" dirty="0" smtClean="0"/>
              <a:t>, 5.1.40-49</a:t>
            </a:r>
            <a:endParaRPr lang="en-GB" sz="2800" dirty="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589</TotalTime>
  <Words>1802</Words>
  <Application>Microsoft Office PowerPoint</Application>
  <PresentationFormat>On-screen Show (4:3)</PresentationFormat>
  <Paragraphs>231</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Teresa Grant</dc:creator>
  <cp:lastModifiedBy>IT Services</cp:lastModifiedBy>
  <cp:revision>50</cp:revision>
  <dcterms:created xsi:type="dcterms:W3CDTF">2006-02-26T22:24:44Z</dcterms:created>
  <dcterms:modified xsi:type="dcterms:W3CDTF">2012-01-22T23:21:00Z</dcterms:modified>
</cp:coreProperties>
</file>