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1"/>
  </p:handoutMasterIdLst>
  <p:sldIdLst>
    <p:sldId id="256" r:id="rId2"/>
    <p:sldId id="259" r:id="rId3"/>
    <p:sldId id="260" r:id="rId4"/>
    <p:sldId id="261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4" r:id="rId16"/>
    <p:sldId id="276" r:id="rId17"/>
    <p:sldId id="273" r:id="rId18"/>
    <p:sldId id="277" r:id="rId19"/>
    <p:sldId id="279" r:id="rId20"/>
  </p:sldIdLst>
  <p:sldSz cx="9144000" cy="6858000" type="screen4x3"/>
  <p:notesSz cx="6854825" cy="97504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0213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3025" y="0"/>
            <a:ext cx="2970213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79E87E-0DB1-40CE-8108-311D60B472E3}" type="datetimeFigureOut">
              <a:rPr lang="en-GB" smtClean="0"/>
              <a:t>23/10/2011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261475"/>
            <a:ext cx="2970213" cy="48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3025" y="9261475"/>
            <a:ext cx="2970213" cy="48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582DE-9955-4AAE-B86C-158FCBAF0E29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58C4D-3C45-4B72-BADD-9B47F163A8CE}" type="datetimeFigureOut">
              <a:rPr lang="en-GB" smtClean="0"/>
              <a:pPr/>
              <a:t>23/10/2011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92400-95B8-476F-B504-B658C3AA890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58C4D-3C45-4B72-BADD-9B47F163A8CE}" type="datetimeFigureOut">
              <a:rPr lang="en-GB" smtClean="0"/>
              <a:pPr/>
              <a:t>23/10/2011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92400-95B8-476F-B504-B658C3AA890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58C4D-3C45-4B72-BADD-9B47F163A8CE}" type="datetimeFigureOut">
              <a:rPr lang="en-GB" smtClean="0"/>
              <a:pPr/>
              <a:t>23/10/2011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92400-95B8-476F-B504-B658C3AA890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58C4D-3C45-4B72-BADD-9B47F163A8CE}" type="datetimeFigureOut">
              <a:rPr lang="en-GB" smtClean="0"/>
              <a:pPr/>
              <a:t>23/10/2011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92400-95B8-476F-B504-B658C3AA890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58C4D-3C45-4B72-BADD-9B47F163A8CE}" type="datetimeFigureOut">
              <a:rPr lang="en-GB" smtClean="0"/>
              <a:pPr/>
              <a:t>23/10/2011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92400-95B8-476F-B504-B658C3AA890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58C4D-3C45-4B72-BADD-9B47F163A8CE}" type="datetimeFigureOut">
              <a:rPr lang="en-GB" smtClean="0"/>
              <a:pPr/>
              <a:t>23/10/2011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92400-95B8-476F-B504-B658C3AA890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58C4D-3C45-4B72-BADD-9B47F163A8CE}" type="datetimeFigureOut">
              <a:rPr lang="en-GB" smtClean="0"/>
              <a:pPr/>
              <a:t>23/10/2011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92400-95B8-476F-B504-B658C3AA890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58C4D-3C45-4B72-BADD-9B47F163A8CE}" type="datetimeFigureOut">
              <a:rPr lang="en-GB" smtClean="0"/>
              <a:pPr/>
              <a:t>23/10/2011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92400-95B8-476F-B504-B658C3AA890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58C4D-3C45-4B72-BADD-9B47F163A8CE}" type="datetimeFigureOut">
              <a:rPr lang="en-GB" smtClean="0"/>
              <a:pPr/>
              <a:t>23/10/2011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92400-95B8-476F-B504-B658C3AA890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58C4D-3C45-4B72-BADD-9B47F163A8CE}" type="datetimeFigureOut">
              <a:rPr lang="en-GB" smtClean="0"/>
              <a:pPr/>
              <a:t>23/10/2011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92400-95B8-476F-B504-B658C3AA890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58C4D-3C45-4B72-BADD-9B47F163A8CE}" type="datetimeFigureOut">
              <a:rPr lang="en-GB" smtClean="0"/>
              <a:pPr/>
              <a:t>23/10/2011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92400-95B8-476F-B504-B658C3AA890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58C4D-3C45-4B72-BADD-9B47F163A8CE}" type="datetimeFigureOut">
              <a:rPr lang="en-GB" smtClean="0"/>
              <a:pPr/>
              <a:t>23/10/2011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392400-95B8-476F-B504-B658C3AA890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Shakespeare and Selected Dramatists of His Time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i="1" dirty="0" smtClean="0"/>
              <a:t>Love’s Labour’s </a:t>
            </a:r>
            <a:r>
              <a:rPr lang="en-GB" i="1" dirty="0" smtClean="0"/>
              <a:t>Lost</a:t>
            </a:r>
            <a:endParaRPr lang="en-GB" i="1" dirty="0" smtClean="0"/>
          </a:p>
          <a:p>
            <a:r>
              <a:rPr lang="en-GB" dirty="0" smtClean="0"/>
              <a:t>24</a:t>
            </a:r>
            <a:r>
              <a:rPr lang="en-GB" baseline="30000" dirty="0" smtClean="0"/>
              <a:t>th</a:t>
            </a:r>
            <a:r>
              <a:rPr lang="en-GB" dirty="0" smtClean="0"/>
              <a:t> October 2011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7"/>
            <a:ext cx="8229600" cy="579351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GB" dirty="0" smtClean="0"/>
              <a:t>The Poets </a:t>
            </a:r>
            <a:r>
              <a:rPr lang="en-GB" dirty="0" err="1" smtClean="0"/>
              <a:t>deuised</a:t>
            </a:r>
            <a:r>
              <a:rPr lang="en-GB" dirty="0" smtClean="0"/>
              <a:t> to </a:t>
            </a:r>
            <a:r>
              <a:rPr lang="en-GB" dirty="0" err="1" smtClean="0"/>
              <a:t>haue</a:t>
            </a:r>
            <a:r>
              <a:rPr lang="en-GB" dirty="0" smtClean="0"/>
              <a:t> many parts played at once by two or three or </a:t>
            </a:r>
            <a:r>
              <a:rPr lang="en-GB" dirty="0" err="1" smtClean="0"/>
              <a:t>foure</a:t>
            </a:r>
            <a:r>
              <a:rPr lang="en-GB" dirty="0" smtClean="0"/>
              <a:t> persons, that debated the matters of the world, sometimes of their </a:t>
            </a:r>
            <a:r>
              <a:rPr lang="en-GB" dirty="0" err="1" smtClean="0"/>
              <a:t>owne</a:t>
            </a:r>
            <a:r>
              <a:rPr lang="en-GB" dirty="0" smtClean="0"/>
              <a:t> </a:t>
            </a:r>
            <a:r>
              <a:rPr lang="en-GB" dirty="0" err="1" smtClean="0"/>
              <a:t>priuate</a:t>
            </a:r>
            <a:r>
              <a:rPr lang="en-GB" dirty="0" smtClean="0"/>
              <a:t> affaires, sometimes of their neighbours, but </a:t>
            </a:r>
            <a:r>
              <a:rPr lang="en-GB" dirty="0" err="1" smtClean="0"/>
              <a:t>neuer</a:t>
            </a:r>
            <a:r>
              <a:rPr lang="en-GB" dirty="0" smtClean="0"/>
              <a:t> </a:t>
            </a:r>
            <a:r>
              <a:rPr lang="en-GB" dirty="0" err="1" smtClean="0"/>
              <a:t>medling</a:t>
            </a:r>
            <a:r>
              <a:rPr lang="en-GB" dirty="0" smtClean="0"/>
              <a:t> with any Princes matters nor such high personages, but commonly of </a:t>
            </a:r>
            <a:r>
              <a:rPr lang="en-GB" dirty="0" err="1" smtClean="0"/>
              <a:t>marchants</a:t>
            </a:r>
            <a:r>
              <a:rPr lang="en-GB" dirty="0" smtClean="0"/>
              <a:t>, </a:t>
            </a:r>
            <a:r>
              <a:rPr lang="en-GB" dirty="0" err="1" smtClean="0"/>
              <a:t>souldiers</a:t>
            </a:r>
            <a:r>
              <a:rPr lang="en-GB" dirty="0" smtClean="0"/>
              <a:t>, artificers, good honest </a:t>
            </a:r>
            <a:r>
              <a:rPr lang="en-GB" dirty="0" err="1" smtClean="0"/>
              <a:t>housholders</a:t>
            </a:r>
            <a:r>
              <a:rPr lang="en-GB" dirty="0" smtClean="0"/>
              <a:t>, and also of </a:t>
            </a:r>
            <a:r>
              <a:rPr lang="en-GB" dirty="0" err="1" smtClean="0"/>
              <a:t>vnthrifty</a:t>
            </a:r>
            <a:r>
              <a:rPr lang="en-GB" dirty="0" smtClean="0"/>
              <a:t> </a:t>
            </a:r>
            <a:r>
              <a:rPr lang="en-GB" dirty="0" err="1" smtClean="0"/>
              <a:t>youthes</a:t>
            </a:r>
            <a:r>
              <a:rPr lang="en-GB" dirty="0" smtClean="0"/>
              <a:t>, </a:t>
            </a:r>
            <a:r>
              <a:rPr lang="en-GB" dirty="0" err="1" smtClean="0"/>
              <a:t>yong</a:t>
            </a:r>
            <a:r>
              <a:rPr lang="en-GB" dirty="0" smtClean="0"/>
              <a:t> damsels, old nurses, bawds, brokers, ruffians and parasites, with such like, in whose </a:t>
            </a:r>
            <a:r>
              <a:rPr lang="en-GB" dirty="0" err="1" smtClean="0"/>
              <a:t>behauiors</a:t>
            </a:r>
            <a:r>
              <a:rPr lang="en-GB" dirty="0" smtClean="0"/>
              <a:t>, </a:t>
            </a:r>
            <a:r>
              <a:rPr lang="en-GB" dirty="0" err="1" smtClean="0"/>
              <a:t>lyeth</a:t>
            </a:r>
            <a:r>
              <a:rPr lang="en-GB" dirty="0" smtClean="0"/>
              <a:t> in effect the whole course and trade of mans life, and therefore tended altogether to the good amendment of man by discipline and example. </a:t>
            </a:r>
          </a:p>
          <a:p>
            <a:pPr algn="r">
              <a:buNone/>
            </a:pPr>
            <a:r>
              <a:rPr lang="en-GB" sz="2800" dirty="0" smtClean="0"/>
              <a:t>George </a:t>
            </a:r>
            <a:r>
              <a:rPr lang="en-GB" sz="2800" dirty="0" err="1" smtClean="0"/>
              <a:t>Puttenham</a:t>
            </a:r>
            <a:r>
              <a:rPr lang="en-GB" sz="2800" dirty="0" smtClean="0"/>
              <a:t>, </a:t>
            </a:r>
            <a:r>
              <a:rPr lang="en-GB" sz="2800" i="1" dirty="0" smtClean="0"/>
              <a:t>The Arte of English </a:t>
            </a:r>
            <a:r>
              <a:rPr lang="en-GB" sz="2800" i="1" dirty="0" err="1" smtClean="0"/>
              <a:t>Poesie</a:t>
            </a:r>
            <a:r>
              <a:rPr lang="en-GB" sz="2800" i="1" dirty="0" smtClean="0"/>
              <a:t> </a:t>
            </a:r>
            <a:r>
              <a:rPr lang="en-GB" sz="2800" dirty="0" smtClean="0"/>
              <a:t>(1589)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3"/>
            <a:ext cx="8229600" cy="5649494"/>
          </a:xfrm>
        </p:spPr>
        <p:txBody>
          <a:bodyPr/>
          <a:lstStyle/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But rather, a busy loving courtier; a heartless threatening </a:t>
            </a:r>
            <a:r>
              <a:rPr lang="en-GB" dirty="0" err="1" smtClean="0"/>
              <a:t>Thraso</a:t>
            </a:r>
            <a:r>
              <a:rPr lang="en-GB" dirty="0" smtClean="0"/>
              <a:t>; a self-wise-seeming schoolmaster; an awry-transformed traveller. These, if we saw walk in stage names, which we play naturally, therein were delightful laughter, and teaching delightfulness.</a:t>
            </a:r>
          </a:p>
          <a:p>
            <a:pPr>
              <a:buNone/>
            </a:pPr>
            <a:endParaRPr lang="en-GB" dirty="0" smtClean="0"/>
          </a:p>
          <a:p>
            <a:pPr algn="r">
              <a:buNone/>
            </a:pPr>
            <a:r>
              <a:rPr lang="en-GB" sz="2800" dirty="0" smtClean="0"/>
              <a:t>Philip Sidney, </a:t>
            </a:r>
            <a:r>
              <a:rPr lang="en-GB" sz="2800" i="1" dirty="0" smtClean="0"/>
              <a:t>Defence of Poetry</a:t>
            </a:r>
            <a:r>
              <a:rPr lang="en-GB" sz="2800" dirty="0" smtClean="0"/>
              <a:t> (pr. 1595)</a:t>
            </a:r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480719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GB" cap="small" dirty="0" smtClean="0"/>
              <a:t>Nathaniel</a:t>
            </a:r>
          </a:p>
          <a:p>
            <a:pPr>
              <a:spcBef>
                <a:spcPts val="0"/>
              </a:spcBef>
              <a:buNone/>
            </a:pPr>
            <a:r>
              <a:rPr lang="en-GB" dirty="0" smtClean="0"/>
              <a:t>Where will you find men worthy enough to present them?</a:t>
            </a:r>
          </a:p>
          <a:p>
            <a:pPr>
              <a:buNone/>
            </a:pPr>
            <a:r>
              <a:rPr lang="en-GB" cap="small" dirty="0" err="1" smtClean="0"/>
              <a:t>Holofernes</a:t>
            </a:r>
            <a:endParaRPr lang="en-GB" cap="small" dirty="0" smtClean="0"/>
          </a:p>
          <a:p>
            <a:pPr>
              <a:buNone/>
            </a:pPr>
            <a:r>
              <a:rPr lang="en-GB" dirty="0" smtClean="0"/>
              <a:t>Joshua, yourself; this gallant gentleman, Judas Maccabaeus; this swain, because of his great limb or joint, shall pass Pompey the Great; the page, Hercules.</a:t>
            </a:r>
            <a:endParaRPr lang="en-GB" cap="small" dirty="0" smtClean="0"/>
          </a:p>
          <a:p>
            <a:pPr>
              <a:buNone/>
            </a:pPr>
            <a:r>
              <a:rPr lang="en-GB" cap="small" dirty="0" err="1" smtClean="0"/>
              <a:t>Armado</a:t>
            </a:r>
            <a:endParaRPr lang="en-GB" cap="small" dirty="0" smtClean="0"/>
          </a:p>
          <a:p>
            <a:pPr>
              <a:buNone/>
            </a:pPr>
            <a:r>
              <a:rPr lang="en-GB" dirty="0" smtClean="0"/>
              <a:t>Pardon, sir, error! He is not quantity enough for that Worthy’s thumb. He is not so big as the end of his club.</a:t>
            </a:r>
            <a:endParaRPr lang="en-GB" cap="small" dirty="0" smtClean="0"/>
          </a:p>
          <a:p>
            <a:pPr>
              <a:buNone/>
            </a:pPr>
            <a:r>
              <a:rPr lang="en-GB" cap="small" dirty="0" err="1" smtClean="0"/>
              <a:t>Holofernes</a:t>
            </a:r>
            <a:endParaRPr lang="en-GB" cap="small" dirty="0" smtClean="0"/>
          </a:p>
          <a:p>
            <a:pPr>
              <a:buNone/>
            </a:pPr>
            <a:r>
              <a:rPr lang="en-GB" dirty="0" smtClean="0"/>
              <a:t>Shall I have audience? He shall present Hercules in minority. His enter and exit shall be strangling a snake; and I will have an apology for that purpose.</a:t>
            </a:r>
          </a:p>
          <a:p>
            <a:pPr>
              <a:buNone/>
            </a:pPr>
            <a:r>
              <a:rPr lang="en-GB" cap="small" dirty="0" smtClean="0"/>
              <a:t>Moth</a:t>
            </a:r>
          </a:p>
          <a:p>
            <a:pPr>
              <a:buNone/>
            </a:pPr>
            <a:r>
              <a:rPr lang="en-GB" dirty="0" smtClean="0"/>
              <a:t>An excellent device! So if any of the audience hiss, you may cry, ‘Well done, Hercules! Now thou </a:t>
            </a:r>
            <a:r>
              <a:rPr lang="en-GB" dirty="0" err="1" smtClean="0"/>
              <a:t>crushest</a:t>
            </a:r>
            <a:r>
              <a:rPr lang="en-GB" dirty="0" smtClean="0"/>
              <a:t> the snake!’ That is the way to make an offence gracious, though few have the grace to do it.</a:t>
            </a:r>
          </a:p>
          <a:p>
            <a:pPr>
              <a:buNone/>
            </a:pPr>
            <a:r>
              <a:rPr lang="en-GB" cap="small" dirty="0" err="1" smtClean="0"/>
              <a:t>Armado</a:t>
            </a:r>
            <a:endParaRPr lang="en-GB" cap="small" dirty="0" smtClean="0"/>
          </a:p>
          <a:p>
            <a:pPr>
              <a:buNone/>
            </a:pPr>
            <a:r>
              <a:rPr lang="en-GB" dirty="0" smtClean="0"/>
              <a:t>For the rest of the Worthies?</a:t>
            </a:r>
          </a:p>
          <a:p>
            <a:pPr>
              <a:buNone/>
            </a:pPr>
            <a:r>
              <a:rPr lang="en-GB" cap="small" dirty="0" err="1" smtClean="0"/>
              <a:t>Holofernes</a:t>
            </a:r>
            <a:endParaRPr lang="en-GB" cap="small" dirty="0" smtClean="0"/>
          </a:p>
          <a:p>
            <a:pPr>
              <a:buNone/>
            </a:pPr>
            <a:r>
              <a:rPr lang="en-GB" dirty="0" smtClean="0"/>
              <a:t>I shall play three myself.</a:t>
            </a:r>
          </a:p>
          <a:p>
            <a:pPr>
              <a:buNone/>
            </a:pPr>
            <a:r>
              <a:rPr lang="en-GB" cap="small" dirty="0" smtClean="0"/>
              <a:t>Moth</a:t>
            </a:r>
          </a:p>
          <a:p>
            <a:pPr>
              <a:buNone/>
            </a:pPr>
            <a:r>
              <a:rPr lang="en-GB" dirty="0" smtClean="0"/>
              <a:t>Thrice-worthy gentleman. </a:t>
            </a:r>
          </a:p>
          <a:p>
            <a:pPr algn="r">
              <a:buNone/>
            </a:pPr>
            <a:r>
              <a:rPr lang="en-GB" i="1" cap="small" dirty="0" smtClean="0"/>
              <a:t>LLL</a:t>
            </a:r>
            <a:r>
              <a:rPr lang="en-GB" cap="small" dirty="0" smtClean="0"/>
              <a:t>, 5.1.116-135</a:t>
            </a:r>
            <a:endParaRPr lang="en-GB" i="1" cap="small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5"/>
            <a:ext cx="8229600" cy="5721502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buNone/>
            </a:pPr>
            <a:r>
              <a:rPr lang="en-GB" cap="small" dirty="0" smtClean="0"/>
              <a:t>Starveling</a:t>
            </a:r>
          </a:p>
          <a:p>
            <a:pPr>
              <a:spcBef>
                <a:spcPts val="0"/>
              </a:spcBef>
              <a:buNone/>
            </a:pPr>
            <a:r>
              <a:rPr lang="en-GB" dirty="0" smtClean="0"/>
              <a:t>I believe we must leave the killing out, when all is done.</a:t>
            </a:r>
          </a:p>
          <a:p>
            <a:pPr>
              <a:spcBef>
                <a:spcPts val="0"/>
              </a:spcBef>
              <a:buNone/>
            </a:pPr>
            <a:r>
              <a:rPr lang="en-GB" cap="small" dirty="0" smtClean="0"/>
              <a:t>Bottom</a:t>
            </a:r>
          </a:p>
          <a:p>
            <a:pPr>
              <a:spcBef>
                <a:spcPts val="0"/>
              </a:spcBef>
              <a:buNone/>
            </a:pPr>
            <a:r>
              <a:rPr lang="en-GB" dirty="0" smtClean="0"/>
              <a:t>Not a whit! I have a device to make all well. Write me a prologue, and the prologue seem to say we will do no harm with our swords, and that </a:t>
            </a:r>
            <a:r>
              <a:rPr lang="en-GB" dirty="0" err="1" smtClean="0"/>
              <a:t>Pyramus</a:t>
            </a:r>
            <a:r>
              <a:rPr lang="en-GB" dirty="0" smtClean="0"/>
              <a:t> is not </a:t>
            </a:r>
            <a:r>
              <a:rPr lang="en-GB" dirty="0" err="1" smtClean="0"/>
              <a:t>kill’d</a:t>
            </a:r>
            <a:r>
              <a:rPr lang="en-GB" dirty="0" smtClean="0"/>
              <a:t> indeed; and for the more better assurance, tell them that I </a:t>
            </a:r>
            <a:r>
              <a:rPr lang="en-GB" dirty="0" err="1" smtClean="0"/>
              <a:t>Pyramus</a:t>
            </a:r>
            <a:r>
              <a:rPr lang="en-GB" dirty="0" smtClean="0"/>
              <a:t> am not </a:t>
            </a:r>
            <a:r>
              <a:rPr lang="en-GB" dirty="0" err="1" smtClean="0"/>
              <a:t>Pyramus</a:t>
            </a:r>
            <a:r>
              <a:rPr lang="en-GB" dirty="0" smtClean="0"/>
              <a:t>, but Bottom the weaver. This will put them out of fear.</a:t>
            </a:r>
          </a:p>
          <a:p>
            <a:pPr algn="r">
              <a:spcBef>
                <a:spcPts val="0"/>
              </a:spcBef>
              <a:buNone/>
            </a:pPr>
            <a:r>
              <a:rPr lang="en-GB" i="1" dirty="0" smtClean="0"/>
              <a:t>MSDN</a:t>
            </a:r>
            <a:r>
              <a:rPr lang="en-GB" dirty="0" smtClean="0"/>
              <a:t>, III.i.14-22</a:t>
            </a:r>
            <a:endParaRPr lang="en-GB" i="1" dirty="0" smtClean="0"/>
          </a:p>
          <a:p>
            <a:pPr>
              <a:spcBef>
                <a:spcPts val="0"/>
              </a:spcBef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120680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  <a:buNone/>
            </a:pPr>
            <a:r>
              <a:rPr lang="en-GB" cap="small" dirty="0" smtClean="0"/>
              <a:t>Bottom</a:t>
            </a:r>
          </a:p>
          <a:p>
            <a:pPr>
              <a:spcBef>
                <a:spcPts val="0"/>
              </a:spcBef>
              <a:buNone/>
            </a:pPr>
            <a:r>
              <a:rPr lang="en-GB" dirty="0" smtClean="0"/>
              <a:t>Let me play </a:t>
            </a:r>
            <a:r>
              <a:rPr lang="en-GB" dirty="0" err="1" smtClean="0"/>
              <a:t>Thisby</a:t>
            </a:r>
            <a:r>
              <a:rPr lang="en-GB" dirty="0" smtClean="0"/>
              <a:t> too. I’ll speak in a monstrous little voice, “</a:t>
            </a:r>
            <a:r>
              <a:rPr lang="en-GB" dirty="0" err="1" smtClean="0"/>
              <a:t>Thisne</a:t>
            </a:r>
            <a:r>
              <a:rPr lang="en-GB" dirty="0" smtClean="0"/>
              <a:t>! </a:t>
            </a:r>
            <a:r>
              <a:rPr lang="en-GB" dirty="0" err="1" smtClean="0"/>
              <a:t>Thisne</a:t>
            </a:r>
            <a:r>
              <a:rPr lang="en-GB" dirty="0" smtClean="0"/>
              <a:t>! A </a:t>
            </a:r>
            <a:r>
              <a:rPr lang="en-GB" dirty="0" err="1" smtClean="0"/>
              <a:t>Pyramus</a:t>
            </a:r>
            <a:r>
              <a:rPr lang="en-GB" dirty="0" smtClean="0"/>
              <a:t> my lover dear! Thy </a:t>
            </a:r>
            <a:r>
              <a:rPr lang="en-GB" dirty="0" err="1" smtClean="0"/>
              <a:t>Thisby</a:t>
            </a:r>
            <a:r>
              <a:rPr lang="en-GB" dirty="0" smtClean="0"/>
              <a:t> dear and lady dear”.</a:t>
            </a:r>
          </a:p>
          <a:p>
            <a:pPr>
              <a:spcBef>
                <a:spcPts val="0"/>
              </a:spcBef>
              <a:buNone/>
            </a:pPr>
            <a:r>
              <a:rPr lang="en-GB" cap="small" dirty="0" smtClean="0"/>
              <a:t>Quince</a:t>
            </a:r>
          </a:p>
          <a:p>
            <a:pPr>
              <a:spcBef>
                <a:spcPts val="0"/>
              </a:spcBef>
              <a:buNone/>
            </a:pPr>
            <a:r>
              <a:rPr lang="en-GB" dirty="0" smtClean="0"/>
              <a:t>No, no, you must play </a:t>
            </a:r>
            <a:r>
              <a:rPr lang="en-GB" dirty="0" err="1" smtClean="0"/>
              <a:t>Pyramus</a:t>
            </a:r>
            <a:r>
              <a:rPr lang="en-GB" dirty="0" smtClean="0"/>
              <a:t>, and Flute, you </a:t>
            </a:r>
            <a:r>
              <a:rPr lang="en-GB" dirty="0" err="1" smtClean="0"/>
              <a:t>Thisby</a:t>
            </a:r>
            <a:r>
              <a:rPr lang="en-GB" dirty="0" smtClean="0"/>
              <a:t>. </a:t>
            </a:r>
          </a:p>
          <a:p>
            <a:pPr>
              <a:spcBef>
                <a:spcPts val="0"/>
              </a:spcBef>
              <a:buNone/>
            </a:pPr>
            <a:r>
              <a:rPr lang="en-GB" dirty="0" smtClean="0"/>
              <a:t>…</a:t>
            </a:r>
          </a:p>
          <a:p>
            <a:pPr>
              <a:spcBef>
                <a:spcPts val="0"/>
              </a:spcBef>
              <a:buNone/>
            </a:pPr>
            <a:r>
              <a:rPr lang="en-GB" cap="small" dirty="0" smtClean="0"/>
              <a:t>Bottom</a:t>
            </a:r>
          </a:p>
          <a:p>
            <a:pPr>
              <a:spcBef>
                <a:spcPts val="0"/>
              </a:spcBef>
              <a:buNone/>
            </a:pPr>
            <a:r>
              <a:rPr lang="en-GB" dirty="0" smtClean="0"/>
              <a:t>Let me play the lion too. I will roar, that I will do any man’s heart good to hear me. I will roar that I will make the Duke say, “Let him roar again; let him roar again.”</a:t>
            </a:r>
          </a:p>
          <a:p>
            <a:pPr algn="r">
              <a:spcBef>
                <a:spcPts val="0"/>
              </a:spcBef>
              <a:buNone/>
            </a:pPr>
            <a:r>
              <a:rPr lang="en-GB" i="1" dirty="0" smtClean="0"/>
              <a:t>MSND</a:t>
            </a:r>
            <a:r>
              <a:rPr lang="en-GB" dirty="0" smtClean="0"/>
              <a:t>, I.ii.51-56; 70-3.</a:t>
            </a:r>
            <a:endParaRPr lang="en-GB" i="1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5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0"/>
              </a:spcBef>
              <a:buNone/>
            </a:pPr>
            <a:r>
              <a:rPr lang="en-GB" cap="small" dirty="0" err="1" smtClean="0"/>
              <a:t>Theseus</a:t>
            </a:r>
            <a:endParaRPr lang="en-GB" cap="small" dirty="0" smtClean="0"/>
          </a:p>
          <a:p>
            <a:pPr>
              <a:spcBef>
                <a:spcPts val="0"/>
              </a:spcBef>
              <a:buNone/>
            </a:pPr>
            <a:r>
              <a:rPr lang="en-GB" dirty="0" smtClean="0"/>
              <a:t>I will hear that play; </a:t>
            </a:r>
          </a:p>
          <a:p>
            <a:pPr>
              <a:spcBef>
                <a:spcPts val="0"/>
              </a:spcBef>
              <a:buNone/>
            </a:pPr>
            <a:r>
              <a:rPr lang="en-GB" dirty="0" smtClean="0"/>
              <a:t>For never any thing can be amiss, </a:t>
            </a:r>
          </a:p>
          <a:p>
            <a:pPr>
              <a:spcBef>
                <a:spcPts val="0"/>
              </a:spcBef>
              <a:buNone/>
            </a:pPr>
            <a:r>
              <a:rPr lang="en-GB" dirty="0" smtClean="0"/>
              <a:t>When </a:t>
            </a:r>
            <a:r>
              <a:rPr lang="en-GB" dirty="0" err="1" smtClean="0"/>
              <a:t>simpleness</a:t>
            </a:r>
            <a:r>
              <a:rPr lang="en-GB" dirty="0" smtClean="0"/>
              <a:t> and duty tender it… </a:t>
            </a:r>
          </a:p>
          <a:p>
            <a:pPr>
              <a:spcBef>
                <a:spcPts val="0"/>
              </a:spcBef>
              <a:buNone/>
            </a:pPr>
            <a:endParaRPr lang="en-GB" dirty="0" smtClean="0"/>
          </a:p>
          <a:p>
            <a:pPr>
              <a:spcBef>
                <a:spcPts val="0"/>
              </a:spcBef>
              <a:buNone/>
            </a:pPr>
            <a:r>
              <a:rPr lang="en-GB" dirty="0" smtClean="0"/>
              <a:t>Where I have come, great clerks have purposed </a:t>
            </a:r>
          </a:p>
          <a:p>
            <a:pPr>
              <a:spcBef>
                <a:spcPts val="0"/>
              </a:spcBef>
              <a:buNone/>
            </a:pPr>
            <a:r>
              <a:rPr lang="en-GB" dirty="0" smtClean="0"/>
              <a:t>To greet me with premeditated welcomes</a:t>
            </a:r>
          </a:p>
          <a:p>
            <a:pPr>
              <a:spcBef>
                <a:spcPts val="0"/>
              </a:spcBef>
              <a:buNone/>
            </a:pPr>
            <a:r>
              <a:rPr lang="en-GB" dirty="0" smtClean="0"/>
              <a:t>Where I have seen them shiver and look pale, </a:t>
            </a:r>
          </a:p>
          <a:p>
            <a:pPr>
              <a:spcBef>
                <a:spcPts val="0"/>
              </a:spcBef>
              <a:buNone/>
            </a:pPr>
            <a:r>
              <a:rPr lang="en-GB" dirty="0" smtClean="0"/>
              <a:t>Make periods in the midst of sentences, </a:t>
            </a:r>
          </a:p>
          <a:p>
            <a:pPr>
              <a:spcBef>
                <a:spcPts val="0"/>
              </a:spcBef>
              <a:buNone/>
            </a:pPr>
            <a:r>
              <a:rPr lang="en-GB" dirty="0" smtClean="0"/>
              <a:t>Throttle their </a:t>
            </a:r>
            <a:r>
              <a:rPr lang="en-GB" dirty="0" err="1" smtClean="0"/>
              <a:t>practic’d</a:t>
            </a:r>
            <a:r>
              <a:rPr lang="en-GB" dirty="0" smtClean="0"/>
              <a:t> accent in their fears,</a:t>
            </a:r>
          </a:p>
          <a:p>
            <a:pPr>
              <a:spcBef>
                <a:spcPts val="0"/>
              </a:spcBef>
              <a:buNone/>
            </a:pPr>
            <a:r>
              <a:rPr lang="en-GB" dirty="0" smtClean="0"/>
              <a:t>And in conclusion dumbly have broke off, </a:t>
            </a:r>
          </a:p>
          <a:p>
            <a:pPr>
              <a:spcBef>
                <a:spcPts val="0"/>
              </a:spcBef>
              <a:buNone/>
            </a:pPr>
            <a:r>
              <a:rPr lang="en-GB" dirty="0" smtClean="0"/>
              <a:t>Not paying me a welcome. Trust me, sweet, </a:t>
            </a:r>
          </a:p>
          <a:p>
            <a:pPr>
              <a:spcBef>
                <a:spcPts val="0"/>
              </a:spcBef>
              <a:buNone/>
            </a:pPr>
            <a:r>
              <a:rPr lang="en-GB" dirty="0" smtClean="0"/>
              <a:t>Out of this silence yet I </a:t>
            </a:r>
            <a:r>
              <a:rPr lang="en-GB" dirty="0" err="1" smtClean="0"/>
              <a:t>pick’d</a:t>
            </a:r>
            <a:r>
              <a:rPr lang="en-GB" dirty="0" smtClean="0"/>
              <a:t> a welcome; </a:t>
            </a:r>
          </a:p>
          <a:p>
            <a:pPr>
              <a:spcBef>
                <a:spcPts val="0"/>
              </a:spcBef>
              <a:buNone/>
            </a:pPr>
            <a:r>
              <a:rPr lang="en-GB" dirty="0" smtClean="0"/>
              <a:t>And in the modesty of fearful duty</a:t>
            </a:r>
          </a:p>
          <a:p>
            <a:pPr>
              <a:spcBef>
                <a:spcPts val="0"/>
              </a:spcBef>
              <a:buNone/>
            </a:pPr>
            <a:r>
              <a:rPr lang="en-GB" dirty="0" smtClean="0"/>
              <a:t>I read as much as from the rattling tongue</a:t>
            </a:r>
          </a:p>
          <a:p>
            <a:pPr>
              <a:spcBef>
                <a:spcPts val="0"/>
              </a:spcBef>
              <a:buNone/>
            </a:pPr>
            <a:r>
              <a:rPr lang="en-GB" dirty="0" smtClean="0"/>
              <a:t>Of saucy and audacious eloquence. </a:t>
            </a:r>
          </a:p>
          <a:p>
            <a:pPr>
              <a:spcBef>
                <a:spcPts val="0"/>
              </a:spcBef>
              <a:buNone/>
            </a:pPr>
            <a:r>
              <a:rPr lang="en-GB" dirty="0" smtClean="0"/>
              <a:t>Love, therefore, and tongue-tied simplicity</a:t>
            </a:r>
          </a:p>
          <a:p>
            <a:pPr>
              <a:spcBef>
                <a:spcPts val="0"/>
              </a:spcBef>
              <a:buNone/>
            </a:pPr>
            <a:r>
              <a:rPr lang="en-GB" dirty="0" smtClean="0"/>
              <a:t>In least speak most, to my capacity.</a:t>
            </a:r>
          </a:p>
          <a:p>
            <a:pPr algn="r">
              <a:spcBef>
                <a:spcPts val="0"/>
              </a:spcBef>
              <a:buNone/>
            </a:pPr>
            <a:r>
              <a:rPr lang="en-GB" i="1" dirty="0" smtClean="0"/>
              <a:t>MSDN</a:t>
            </a:r>
            <a:r>
              <a:rPr lang="en-GB" dirty="0" smtClean="0"/>
              <a:t>, V.i.82-4; 93-105.</a:t>
            </a:r>
            <a:endParaRPr lang="en-GB" i="1" dirty="0" smtClean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264695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  <a:buNone/>
            </a:pPr>
            <a:r>
              <a:rPr lang="en-GB" sz="2800" cap="small" dirty="0" smtClean="0"/>
              <a:t>King</a:t>
            </a:r>
          </a:p>
          <a:p>
            <a:pPr>
              <a:spcBef>
                <a:spcPts val="0"/>
              </a:spcBef>
              <a:buNone/>
            </a:pPr>
            <a:r>
              <a:rPr lang="en-GB" sz="2800" dirty="0" err="1" smtClean="0"/>
              <a:t>Berowne</a:t>
            </a:r>
            <a:r>
              <a:rPr lang="en-GB" sz="2800" dirty="0" smtClean="0"/>
              <a:t>, they will shame us. Let them not approach. </a:t>
            </a:r>
          </a:p>
          <a:p>
            <a:pPr>
              <a:spcBef>
                <a:spcPts val="0"/>
              </a:spcBef>
              <a:buNone/>
            </a:pPr>
            <a:r>
              <a:rPr lang="en-GB" sz="2800" cap="small" dirty="0" err="1" smtClean="0"/>
              <a:t>Berowne</a:t>
            </a:r>
            <a:endParaRPr lang="en-GB" sz="2800" cap="small" dirty="0" smtClean="0"/>
          </a:p>
          <a:p>
            <a:pPr>
              <a:spcBef>
                <a:spcPts val="0"/>
              </a:spcBef>
              <a:buNone/>
            </a:pPr>
            <a:r>
              <a:rPr lang="en-GB" sz="2800" dirty="0" smtClean="0"/>
              <a:t>We are shame-proof, my lord; and ’tis some policy</a:t>
            </a:r>
          </a:p>
          <a:p>
            <a:pPr>
              <a:spcBef>
                <a:spcPts val="0"/>
              </a:spcBef>
              <a:buNone/>
            </a:pPr>
            <a:r>
              <a:rPr lang="en-GB" sz="2800" dirty="0" smtClean="0"/>
              <a:t>To have one show worse than the King’s and his company.</a:t>
            </a:r>
          </a:p>
          <a:p>
            <a:pPr>
              <a:spcBef>
                <a:spcPts val="0"/>
              </a:spcBef>
              <a:buNone/>
            </a:pPr>
            <a:r>
              <a:rPr lang="en-GB" sz="2800" cap="small" dirty="0" smtClean="0"/>
              <a:t>King</a:t>
            </a:r>
          </a:p>
          <a:p>
            <a:pPr>
              <a:spcBef>
                <a:spcPts val="0"/>
              </a:spcBef>
              <a:buNone/>
            </a:pPr>
            <a:r>
              <a:rPr lang="en-GB" sz="2800" dirty="0" smtClean="0"/>
              <a:t>I say they shall not come.</a:t>
            </a:r>
          </a:p>
          <a:p>
            <a:pPr>
              <a:spcBef>
                <a:spcPts val="0"/>
              </a:spcBef>
              <a:buNone/>
            </a:pPr>
            <a:r>
              <a:rPr lang="en-GB" sz="2800" cap="small" dirty="0" smtClean="0"/>
              <a:t>Princess</a:t>
            </a:r>
          </a:p>
          <a:p>
            <a:pPr>
              <a:spcBef>
                <a:spcPts val="0"/>
              </a:spcBef>
              <a:buNone/>
            </a:pPr>
            <a:r>
              <a:rPr lang="en-GB" sz="2800" dirty="0" smtClean="0"/>
              <a:t>Nay, my good lord, let me </a:t>
            </a:r>
            <a:r>
              <a:rPr lang="en-GB" sz="2800" dirty="0" err="1" smtClean="0"/>
              <a:t>o’errule</a:t>
            </a:r>
            <a:r>
              <a:rPr lang="en-GB" sz="2800" dirty="0" smtClean="0"/>
              <a:t> you now.</a:t>
            </a:r>
          </a:p>
          <a:p>
            <a:pPr>
              <a:spcBef>
                <a:spcPts val="0"/>
              </a:spcBef>
              <a:buNone/>
            </a:pPr>
            <a:r>
              <a:rPr lang="en-GB" sz="2800" dirty="0" smtClean="0"/>
              <a:t>That sport best pleases that doth least know how – </a:t>
            </a:r>
          </a:p>
          <a:p>
            <a:pPr>
              <a:spcBef>
                <a:spcPts val="0"/>
              </a:spcBef>
              <a:buNone/>
            </a:pPr>
            <a:r>
              <a:rPr lang="en-GB" sz="2800" dirty="0" smtClean="0"/>
              <a:t>Where zeal strives to content and the contents</a:t>
            </a:r>
          </a:p>
          <a:p>
            <a:pPr>
              <a:spcBef>
                <a:spcPts val="0"/>
              </a:spcBef>
              <a:buNone/>
            </a:pPr>
            <a:r>
              <a:rPr lang="en-GB" sz="2800" dirty="0" smtClean="0"/>
              <a:t>Dies in the zeal of that which it presents;</a:t>
            </a:r>
          </a:p>
          <a:p>
            <a:pPr>
              <a:spcBef>
                <a:spcPts val="0"/>
              </a:spcBef>
              <a:buNone/>
            </a:pPr>
            <a:r>
              <a:rPr lang="en-GB" sz="2800" dirty="0" smtClean="0"/>
              <a:t>Their form confounded makes most form in mirth, </a:t>
            </a:r>
          </a:p>
          <a:p>
            <a:pPr>
              <a:spcBef>
                <a:spcPts val="0"/>
              </a:spcBef>
              <a:buNone/>
            </a:pPr>
            <a:r>
              <a:rPr lang="en-GB" sz="2800" dirty="0" smtClean="0"/>
              <a:t>When great things labouring perish in their birth.</a:t>
            </a:r>
          </a:p>
          <a:p>
            <a:pPr>
              <a:spcBef>
                <a:spcPts val="0"/>
              </a:spcBef>
              <a:buNone/>
            </a:pPr>
            <a:r>
              <a:rPr lang="en-GB" sz="2800" cap="small" dirty="0" err="1" smtClean="0"/>
              <a:t>Berowne</a:t>
            </a:r>
            <a:endParaRPr lang="en-GB" sz="2800" cap="small" dirty="0" smtClean="0"/>
          </a:p>
          <a:p>
            <a:pPr>
              <a:spcBef>
                <a:spcPts val="0"/>
              </a:spcBef>
              <a:buNone/>
            </a:pPr>
            <a:r>
              <a:rPr lang="en-GB" sz="2800" dirty="0" smtClean="0"/>
              <a:t>A right description of our sport, my lord. </a:t>
            </a:r>
          </a:p>
          <a:p>
            <a:pPr algn="r">
              <a:spcBef>
                <a:spcPts val="0"/>
              </a:spcBef>
              <a:buNone/>
            </a:pPr>
            <a:r>
              <a:rPr lang="en-GB" i="1" dirty="0" smtClean="0"/>
              <a:t>LLL</a:t>
            </a:r>
            <a:r>
              <a:rPr lang="en-GB" dirty="0" smtClean="0"/>
              <a:t>, V.ii.509-19.</a:t>
            </a:r>
            <a:endParaRPr lang="en-GB" i="1" dirty="0" smtClean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5"/>
            <a:ext cx="8229600" cy="572150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GB" i="1" dirty="0" smtClean="0"/>
              <a:t>Two Gentlemen </a:t>
            </a:r>
            <a:r>
              <a:rPr lang="en-GB" dirty="0" smtClean="0"/>
              <a:t>presents its courtship </a:t>
            </a:r>
            <a:r>
              <a:rPr lang="en-GB" dirty="0" err="1" smtClean="0"/>
              <a:t>behavior</a:t>
            </a:r>
            <a:r>
              <a:rPr lang="en-GB" dirty="0" smtClean="0"/>
              <a:t> as an inept sort of playacting, the rote performance of a bad script that has little relation to the living circumstances within which it is played out. In this respect Shakespeare’s characters in </a:t>
            </a:r>
            <a:r>
              <a:rPr lang="en-GB" i="1" dirty="0" smtClean="0"/>
              <a:t>Two Gentlemen</a:t>
            </a:r>
            <a:r>
              <a:rPr lang="en-GB" dirty="0" smtClean="0"/>
              <a:t> are all too clearly </a:t>
            </a:r>
            <a:r>
              <a:rPr lang="en-GB" i="1" dirty="0" err="1" smtClean="0"/>
              <a:t>charactered</a:t>
            </a:r>
            <a:r>
              <a:rPr lang="en-GB" dirty="0" smtClean="0"/>
              <a:t>; they aspire not to independent life, but rather to insertion within a discourse by Castiglione or </a:t>
            </a:r>
            <a:r>
              <a:rPr lang="en-GB" dirty="0" err="1" smtClean="0"/>
              <a:t>Capellanus</a:t>
            </a:r>
            <a:r>
              <a:rPr lang="en-GB" dirty="0" smtClean="0"/>
              <a:t>.</a:t>
            </a:r>
          </a:p>
          <a:p>
            <a:pPr>
              <a:buNone/>
            </a:pPr>
            <a:endParaRPr lang="en-GB" dirty="0" smtClean="0"/>
          </a:p>
          <a:p>
            <a:pPr algn="r">
              <a:buNone/>
            </a:pPr>
            <a:r>
              <a:rPr lang="en-GB" sz="2800" dirty="0" smtClean="0"/>
              <a:t>Bruce </a:t>
            </a:r>
            <a:r>
              <a:rPr lang="en-GB" sz="2800" dirty="0" err="1" smtClean="0"/>
              <a:t>Boehrer</a:t>
            </a:r>
            <a:r>
              <a:rPr lang="en-GB" sz="2800" dirty="0" smtClean="0"/>
              <a:t>, </a:t>
            </a:r>
            <a:r>
              <a:rPr lang="en-GB" sz="2800" i="1" dirty="0" smtClean="0"/>
              <a:t>Shakespeare Among the Animals </a:t>
            </a:r>
          </a:p>
          <a:p>
            <a:pPr algn="r">
              <a:buNone/>
            </a:pPr>
            <a:r>
              <a:rPr lang="en-GB" sz="2800" dirty="0" smtClean="0"/>
              <a:t>(Palgrave, 2002), p. 158.</a:t>
            </a:r>
            <a:endParaRPr lang="en-GB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GB" dirty="0" smtClean="0"/>
              <a:t>O never will I trust to speeches penned, </a:t>
            </a:r>
          </a:p>
          <a:p>
            <a:pPr>
              <a:buNone/>
            </a:pPr>
            <a:r>
              <a:rPr lang="en-GB" dirty="0" smtClean="0"/>
              <a:t>Nor to the motion of a schoolboy’s tongue,</a:t>
            </a:r>
          </a:p>
          <a:p>
            <a:pPr>
              <a:buNone/>
            </a:pPr>
            <a:r>
              <a:rPr lang="en-GB" dirty="0" smtClean="0"/>
              <a:t>Nor never come in visor to my friend,</a:t>
            </a:r>
          </a:p>
          <a:p>
            <a:pPr>
              <a:buNone/>
            </a:pPr>
            <a:r>
              <a:rPr lang="en-GB" dirty="0" smtClean="0"/>
              <a:t>Nor woo in rhyme like a blind </a:t>
            </a:r>
            <a:r>
              <a:rPr lang="en-GB" dirty="0" err="1" smtClean="0"/>
              <a:t>harper’s</a:t>
            </a:r>
            <a:r>
              <a:rPr lang="en-GB" dirty="0" smtClean="0"/>
              <a:t> song. </a:t>
            </a:r>
          </a:p>
          <a:p>
            <a:pPr>
              <a:buNone/>
            </a:pPr>
            <a:r>
              <a:rPr lang="en-GB" dirty="0" smtClean="0"/>
              <a:t>Taffeta phrases, silken terms precise, </a:t>
            </a:r>
          </a:p>
          <a:p>
            <a:pPr>
              <a:buNone/>
            </a:pPr>
            <a:r>
              <a:rPr lang="en-GB" dirty="0" smtClean="0"/>
              <a:t>Three-piled hyperboles, spruce affectation,</a:t>
            </a:r>
          </a:p>
          <a:p>
            <a:pPr>
              <a:buNone/>
            </a:pPr>
            <a:r>
              <a:rPr lang="en-GB" dirty="0" smtClean="0"/>
              <a:t>Figures </a:t>
            </a:r>
            <a:r>
              <a:rPr lang="en-GB" dirty="0" err="1" smtClean="0"/>
              <a:t>pedantical</a:t>
            </a:r>
            <a:r>
              <a:rPr lang="en-GB" dirty="0" smtClean="0"/>
              <a:t>: these summer flies</a:t>
            </a:r>
          </a:p>
          <a:p>
            <a:pPr>
              <a:buNone/>
            </a:pPr>
            <a:r>
              <a:rPr lang="en-GB" dirty="0" smtClean="0"/>
              <a:t>Have blown me full of maggot ostentation. </a:t>
            </a:r>
          </a:p>
          <a:p>
            <a:pPr>
              <a:buNone/>
            </a:pPr>
            <a:r>
              <a:rPr lang="en-GB" dirty="0" smtClean="0"/>
              <a:t>I do forswear them, and I here protest, </a:t>
            </a:r>
          </a:p>
          <a:p>
            <a:pPr>
              <a:buNone/>
            </a:pPr>
            <a:r>
              <a:rPr lang="en-GB" dirty="0" smtClean="0"/>
              <a:t>By this white glove – how white the hand, God knows! – </a:t>
            </a:r>
          </a:p>
          <a:p>
            <a:pPr>
              <a:buNone/>
            </a:pPr>
            <a:r>
              <a:rPr lang="en-GB" dirty="0" smtClean="0"/>
              <a:t>Henceforth my wooing mind shall be expressed</a:t>
            </a:r>
          </a:p>
          <a:p>
            <a:pPr>
              <a:buNone/>
            </a:pPr>
            <a:r>
              <a:rPr lang="en-GB" dirty="0" smtClean="0"/>
              <a:t>In russet yeas and honest kersey </a:t>
            </a:r>
            <a:r>
              <a:rPr lang="en-GB" dirty="0" err="1" smtClean="0"/>
              <a:t>noes</a:t>
            </a:r>
            <a:r>
              <a:rPr lang="en-GB" dirty="0" smtClean="0"/>
              <a:t>. </a:t>
            </a:r>
          </a:p>
          <a:p>
            <a:pPr>
              <a:buNone/>
            </a:pPr>
            <a:r>
              <a:rPr lang="en-GB" dirty="0" smtClean="0"/>
              <a:t>And to begin: wench, so God help me, law!</a:t>
            </a:r>
          </a:p>
          <a:p>
            <a:pPr>
              <a:buNone/>
            </a:pPr>
            <a:r>
              <a:rPr lang="en-GB" dirty="0" smtClean="0"/>
              <a:t>My love to thee is sound, </a:t>
            </a:r>
            <a:r>
              <a:rPr lang="en-GB" i="1" dirty="0" smtClean="0"/>
              <a:t>sans</a:t>
            </a:r>
            <a:r>
              <a:rPr lang="en-GB" dirty="0" smtClean="0"/>
              <a:t> crack or flaw.</a:t>
            </a:r>
          </a:p>
          <a:p>
            <a:pPr algn="r">
              <a:buNone/>
            </a:pPr>
            <a:r>
              <a:rPr lang="en-GB" i="1" dirty="0" smtClean="0"/>
              <a:t>LLL, </a:t>
            </a:r>
            <a:r>
              <a:rPr lang="en-GB" dirty="0" smtClean="0"/>
              <a:t>V.ii.402-415</a:t>
            </a:r>
            <a:endParaRPr lang="en-GB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08720"/>
            <a:ext cx="8712968" cy="56886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cap="small" dirty="0" smtClean="0"/>
              <a:t>Princess</a:t>
            </a:r>
          </a:p>
          <a:p>
            <a:pPr>
              <a:buNone/>
            </a:pPr>
            <a:r>
              <a:rPr lang="en-GB" dirty="0" smtClean="0"/>
              <a:t>There’s no such sport as sport by sport </a:t>
            </a:r>
            <a:r>
              <a:rPr lang="en-GB" dirty="0" err="1" smtClean="0"/>
              <a:t>o’erthrown</a:t>
            </a:r>
            <a:r>
              <a:rPr lang="en-GB" dirty="0" smtClean="0"/>
              <a:t>, </a:t>
            </a:r>
          </a:p>
          <a:p>
            <a:pPr>
              <a:buNone/>
            </a:pPr>
            <a:r>
              <a:rPr lang="en-GB" dirty="0" smtClean="0"/>
              <a:t>To make theirs ours and ours none but our own. </a:t>
            </a:r>
          </a:p>
          <a:p>
            <a:pPr>
              <a:buNone/>
            </a:pPr>
            <a:r>
              <a:rPr lang="en-GB" dirty="0" smtClean="0"/>
              <a:t>So shall we stay, mocking intended game, </a:t>
            </a:r>
          </a:p>
          <a:p>
            <a:pPr>
              <a:buNone/>
            </a:pPr>
            <a:r>
              <a:rPr lang="en-GB" dirty="0" smtClean="0"/>
              <a:t>And they well-mocked, depart away with shame.</a:t>
            </a:r>
          </a:p>
          <a:p>
            <a:pPr algn="r">
              <a:buNone/>
            </a:pPr>
            <a:r>
              <a:rPr lang="en-GB" i="1" dirty="0" smtClean="0"/>
              <a:t>LLL, </a:t>
            </a:r>
            <a:r>
              <a:rPr lang="en-GB" dirty="0" smtClean="0"/>
              <a:t>V.ii.153-6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Dates for your Diary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Week 5, Wed 2</a:t>
            </a:r>
            <a:r>
              <a:rPr lang="en-GB" baseline="30000" dirty="0" smtClean="0"/>
              <a:t>nd</a:t>
            </a:r>
            <a:r>
              <a:rPr lang="en-GB" dirty="0" smtClean="0"/>
              <a:t> – Sat 5</a:t>
            </a:r>
            <a:r>
              <a:rPr lang="en-GB" baseline="30000" dirty="0" smtClean="0"/>
              <a:t>th</a:t>
            </a:r>
            <a:r>
              <a:rPr lang="en-GB" dirty="0" smtClean="0"/>
              <a:t> November 2011, </a:t>
            </a:r>
            <a:r>
              <a:rPr lang="en-GB" i="1" dirty="0" smtClean="0"/>
              <a:t>Faustus </a:t>
            </a:r>
            <a:r>
              <a:rPr lang="en-GB" dirty="0" smtClean="0"/>
              <a:t>in Warwick Arts Centre Studio Theatre (7.45 pm)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Week 5, Saturday 5</a:t>
            </a:r>
            <a:r>
              <a:rPr lang="en-GB" baseline="30000" dirty="0" smtClean="0">
                <a:solidFill>
                  <a:srgbClr val="FF0000"/>
                </a:solidFill>
              </a:rPr>
              <a:t>th</a:t>
            </a:r>
            <a:r>
              <a:rPr lang="en-GB" dirty="0" smtClean="0">
                <a:solidFill>
                  <a:srgbClr val="FF0000"/>
                </a:solidFill>
              </a:rPr>
              <a:t> November, 2011, 11 am. ‘Shakespeare on Film’ season in Warwick Arts Centre, preview of </a:t>
            </a:r>
            <a:r>
              <a:rPr lang="en-GB" i="1" dirty="0" smtClean="0">
                <a:solidFill>
                  <a:srgbClr val="FF0000"/>
                </a:solidFill>
              </a:rPr>
              <a:t>Coriolanus, </a:t>
            </a:r>
            <a:r>
              <a:rPr lang="en-GB" dirty="0" smtClean="0">
                <a:solidFill>
                  <a:srgbClr val="FF0000"/>
                </a:solidFill>
              </a:rPr>
              <a:t>dir. Fiennes, intr. Tony Howard. </a:t>
            </a:r>
          </a:p>
          <a:p>
            <a:r>
              <a:rPr lang="en-GB" dirty="0" smtClean="0"/>
              <a:t>Term 3. Tuesday 1</a:t>
            </a:r>
            <a:r>
              <a:rPr lang="en-GB" baseline="30000" dirty="0" smtClean="0"/>
              <a:t>st</a:t>
            </a:r>
            <a:r>
              <a:rPr lang="en-GB" dirty="0" smtClean="0"/>
              <a:t> May 2012, Propeller </a:t>
            </a:r>
            <a:r>
              <a:rPr lang="en-GB" i="1" dirty="0" smtClean="0"/>
              <a:t>Winter’s Tale</a:t>
            </a:r>
            <a:r>
              <a:rPr lang="en-GB" dirty="0" smtClean="0"/>
              <a:t> at Belgrade Theatre, Coventry.</a:t>
            </a:r>
          </a:p>
          <a:p>
            <a:pPr>
              <a:buNone/>
            </a:pPr>
            <a:r>
              <a:rPr lang="en-GB" dirty="0"/>
              <a:t>	</a:t>
            </a:r>
            <a:r>
              <a:rPr lang="en-GB" dirty="0" smtClean="0"/>
              <a:t> 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5"/>
            <a:ext cx="8229600" cy="5649491"/>
          </a:xfrm>
        </p:spPr>
        <p:txBody>
          <a:bodyPr/>
          <a:lstStyle/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sz="2800" dirty="0" smtClean="0"/>
              <a:t>Genuine exam question (English Literature Dept, University Glasgow, c. 1987) 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If Shakespeare’s comedies aren’t funny, what on earth is the point of them?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5"/>
            <a:ext cx="8229600" cy="612068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GB" sz="3400" dirty="0" smtClean="0"/>
              <a:t>Chronology of Shakespeare’s Plays </a:t>
            </a:r>
          </a:p>
          <a:p>
            <a:pPr>
              <a:buNone/>
            </a:pPr>
            <a:r>
              <a:rPr lang="en-GB" sz="2600" dirty="0" smtClean="0"/>
              <a:t>(according to </a:t>
            </a:r>
            <a:r>
              <a:rPr lang="en-GB" sz="2600" i="1" dirty="0" smtClean="0"/>
              <a:t>Oxford Shakespeare</a:t>
            </a:r>
            <a:r>
              <a:rPr lang="en-GB" sz="2600" dirty="0" smtClean="0"/>
              <a:t>)</a:t>
            </a:r>
          </a:p>
          <a:p>
            <a:pPr>
              <a:buNone/>
            </a:pPr>
            <a:endParaRPr lang="en-GB" dirty="0" smtClean="0"/>
          </a:p>
          <a:p>
            <a:pPr lvl="1">
              <a:buNone/>
            </a:pPr>
            <a:r>
              <a:rPr lang="en-GB" i="1" dirty="0" smtClean="0"/>
              <a:t>The Two Gentlemen of Verona</a:t>
            </a:r>
            <a:r>
              <a:rPr lang="en-GB" dirty="0" smtClean="0"/>
              <a:t> (1589-1591)  </a:t>
            </a:r>
          </a:p>
          <a:p>
            <a:pPr lvl="1">
              <a:buNone/>
            </a:pPr>
            <a:r>
              <a:rPr lang="en-GB" i="1" dirty="0" smtClean="0"/>
              <a:t>The Taming of the Shrew</a:t>
            </a:r>
            <a:r>
              <a:rPr lang="en-GB" dirty="0" smtClean="0"/>
              <a:t> (1590-1594) </a:t>
            </a:r>
          </a:p>
          <a:p>
            <a:pPr lvl="1">
              <a:buNone/>
            </a:pPr>
            <a:r>
              <a:rPr lang="en-GB" i="1" dirty="0" smtClean="0"/>
              <a:t>Henry VI, Part 2</a:t>
            </a:r>
            <a:r>
              <a:rPr lang="en-GB" dirty="0" smtClean="0"/>
              <a:t> (1590-1591) </a:t>
            </a:r>
          </a:p>
          <a:p>
            <a:pPr lvl="1">
              <a:buNone/>
            </a:pPr>
            <a:r>
              <a:rPr lang="en-GB" i="1" dirty="0" smtClean="0"/>
              <a:t>Henry VI, Part 3</a:t>
            </a:r>
            <a:r>
              <a:rPr lang="en-GB" dirty="0" smtClean="0"/>
              <a:t> (1590-1591) </a:t>
            </a:r>
          </a:p>
          <a:p>
            <a:pPr lvl="1">
              <a:buNone/>
            </a:pPr>
            <a:r>
              <a:rPr lang="en-GB" i="1" dirty="0" smtClean="0"/>
              <a:t>Henry VI, Part 1</a:t>
            </a:r>
            <a:r>
              <a:rPr lang="en-GB" dirty="0" smtClean="0"/>
              <a:t> (1591) </a:t>
            </a:r>
          </a:p>
          <a:p>
            <a:pPr lvl="1">
              <a:buNone/>
            </a:pPr>
            <a:r>
              <a:rPr lang="en-GB" i="1" dirty="0" smtClean="0"/>
              <a:t>Titus Andronicus</a:t>
            </a:r>
            <a:r>
              <a:rPr lang="en-GB" dirty="0" smtClean="0"/>
              <a:t> (1591-1592) </a:t>
            </a:r>
          </a:p>
          <a:p>
            <a:pPr lvl="1">
              <a:buNone/>
            </a:pPr>
            <a:r>
              <a:rPr lang="en-GB" i="1" dirty="0" smtClean="0"/>
              <a:t>Richard III</a:t>
            </a:r>
            <a:r>
              <a:rPr lang="en-GB" dirty="0" smtClean="0"/>
              <a:t> (1592) </a:t>
            </a:r>
          </a:p>
          <a:p>
            <a:pPr lvl="1">
              <a:buNone/>
            </a:pPr>
            <a:r>
              <a:rPr lang="en-GB" i="1" dirty="0" smtClean="0"/>
              <a:t>Edward III </a:t>
            </a:r>
            <a:r>
              <a:rPr lang="en-GB" dirty="0" smtClean="0"/>
              <a:t>(1592-1593) </a:t>
            </a:r>
          </a:p>
          <a:p>
            <a:pPr lvl="1">
              <a:buNone/>
            </a:pPr>
            <a:r>
              <a:rPr lang="en-GB" i="1" dirty="0" smtClean="0"/>
              <a:t>The Comedy of Errors </a:t>
            </a:r>
            <a:r>
              <a:rPr lang="en-GB" dirty="0" smtClean="0"/>
              <a:t>(1594) </a:t>
            </a:r>
          </a:p>
          <a:p>
            <a:pPr lvl="1">
              <a:buNone/>
            </a:pPr>
            <a:r>
              <a:rPr lang="en-GB" i="1" dirty="0" smtClean="0"/>
              <a:t>Love's Labour's Lost </a:t>
            </a:r>
            <a:r>
              <a:rPr lang="en-GB" dirty="0" smtClean="0"/>
              <a:t>(1594-1595) </a:t>
            </a:r>
          </a:p>
          <a:p>
            <a:pPr lvl="1">
              <a:buNone/>
            </a:pPr>
            <a:r>
              <a:rPr lang="en-GB" i="1" dirty="0" smtClean="0"/>
              <a:t>Love's Labour's Won </a:t>
            </a:r>
            <a:r>
              <a:rPr lang="en-GB" dirty="0" smtClean="0"/>
              <a:t>(1595) </a:t>
            </a:r>
          </a:p>
          <a:p>
            <a:pPr lvl="1">
              <a:buNone/>
            </a:pPr>
            <a:r>
              <a:rPr lang="en-GB" i="1" dirty="0" smtClean="0"/>
              <a:t>Richard II </a:t>
            </a:r>
            <a:r>
              <a:rPr lang="en-GB" dirty="0" smtClean="0"/>
              <a:t>(1595) </a:t>
            </a:r>
          </a:p>
          <a:p>
            <a:pPr lvl="1">
              <a:buNone/>
            </a:pPr>
            <a:r>
              <a:rPr lang="en-GB" i="1" dirty="0" smtClean="0"/>
              <a:t>Romeo and Juliet </a:t>
            </a:r>
            <a:r>
              <a:rPr lang="en-GB" dirty="0" smtClean="0"/>
              <a:t>(1593-1595) </a:t>
            </a:r>
          </a:p>
          <a:p>
            <a:pPr lvl="1">
              <a:buNone/>
            </a:pPr>
            <a:r>
              <a:rPr lang="en-GB" i="1" dirty="0" smtClean="0"/>
              <a:t>A Midsummer Night's Dream</a:t>
            </a:r>
            <a:r>
              <a:rPr lang="en-GB" dirty="0" smtClean="0"/>
              <a:t> (1595) </a:t>
            </a:r>
          </a:p>
          <a:p>
            <a:pPr lvl="1">
              <a:buNone/>
            </a:pPr>
            <a:r>
              <a:rPr lang="en-GB" i="1" dirty="0" smtClean="0"/>
              <a:t>The Life and Death of King John</a:t>
            </a:r>
            <a:r>
              <a:rPr lang="en-GB" dirty="0" smtClean="0"/>
              <a:t> (1596-1597) </a:t>
            </a:r>
          </a:p>
          <a:p>
            <a:pPr lvl="1">
              <a:buNone/>
            </a:pPr>
            <a:r>
              <a:rPr lang="en-GB" i="1" dirty="0" smtClean="0"/>
              <a:t>The Merchant of Venice</a:t>
            </a:r>
            <a:r>
              <a:rPr lang="en-GB" dirty="0" smtClean="0"/>
              <a:t> (1596)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mapoftheatres"/>
          <p:cNvPicPr>
            <a:picLocks noChangeAspect="1"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auto">
          <a:xfrm>
            <a:off x="539552" y="692696"/>
            <a:ext cx="7924800" cy="53324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26" descr="swan theat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3" y="332656"/>
            <a:ext cx="4779963" cy="62277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3"/>
            <a:ext cx="8229600" cy="5217443"/>
          </a:xfrm>
        </p:spPr>
        <p:txBody>
          <a:bodyPr/>
          <a:lstStyle/>
          <a:p>
            <a:pPr>
              <a:buNone/>
            </a:pPr>
            <a:r>
              <a:rPr lang="en-GB" sz="2400" cap="small" dirty="0" smtClean="0"/>
              <a:t>KING</a:t>
            </a:r>
          </a:p>
          <a:p>
            <a:pPr>
              <a:buNone/>
            </a:pPr>
            <a:r>
              <a:rPr lang="en-GB" sz="2400" dirty="0" smtClean="0"/>
              <a:t>Let fame, that all hunt after in their lives, </a:t>
            </a:r>
          </a:p>
          <a:p>
            <a:pPr>
              <a:buNone/>
            </a:pPr>
            <a:r>
              <a:rPr lang="en-GB" sz="2400" dirty="0" smtClean="0"/>
              <a:t>Live registered upon our brazen tombs, </a:t>
            </a:r>
          </a:p>
          <a:p>
            <a:pPr>
              <a:buNone/>
            </a:pPr>
            <a:r>
              <a:rPr lang="en-GB" sz="2400" dirty="0" smtClean="0"/>
              <a:t>And then grace us in the disgrace of death; </a:t>
            </a:r>
          </a:p>
          <a:p>
            <a:pPr>
              <a:buNone/>
            </a:pPr>
            <a:r>
              <a:rPr lang="en-GB" sz="2400" dirty="0" smtClean="0"/>
              <a:t>When, spite of cormorant devouring time, </a:t>
            </a:r>
          </a:p>
          <a:p>
            <a:pPr>
              <a:buNone/>
            </a:pPr>
            <a:r>
              <a:rPr lang="en-GB" sz="2400" dirty="0" err="1" smtClean="0"/>
              <a:t>Th’endeavour</a:t>
            </a:r>
            <a:r>
              <a:rPr lang="en-GB" sz="2400" dirty="0" smtClean="0"/>
              <a:t> of this present breath may buy</a:t>
            </a:r>
          </a:p>
          <a:p>
            <a:pPr>
              <a:buNone/>
            </a:pPr>
            <a:r>
              <a:rPr lang="en-GB" sz="2400" dirty="0" smtClean="0"/>
              <a:t>That honour which shall bate his scythe’s keen edge, </a:t>
            </a:r>
          </a:p>
          <a:p>
            <a:pPr>
              <a:buNone/>
            </a:pPr>
            <a:r>
              <a:rPr lang="en-GB" sz="2400" dirty="0" smtClean="0"/>
              <a:t>And make us heirs of all eternity. </a:t>
            </a:r>
          </a:p>
          <a:p>
            <a:pPr>
              <a:buNone/>
            </a:pPr>
            <a:endParaRPr lang="en-GB" sz="2400" dirty="0" smtClean="0"/>
          </a:p>
          <a:p>
            <a:pPr algn="r">
              <a:buNone/>
            </a:pPr>
            <a:r>
              <a:rPr lang="en-GB" sz="2400" i="1" dirty="0" smtClean="0"/>
              <a:t>LLL</a:t>
            </a:r>
            <a:r>
              <a:rPr lang="en-GB" sz="2400" dirty="0" smtClean="0"/>
              <a:t>, 1.1.1-7.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51"/>
            <a:ext cx="8229600" cy="5865515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GB" sz="4400" dirty="0" smtClean="0"/>
              <a:t>Compare to </a:t>
            </a:r>
            <a:r>
              <a:rPr lang="en-GB" sz="4400" i="1" dirty="0" smtClean="0"/>
              <a:t>Sonnets </a:t>
            </a:r>
            <a:r>
              <a:rPr lang="en-GB" sz="4400" dirty="0" smtClean="0"/>
              <a:t>19, 55, 63-5, 100.</a:t>
            </a:r>
          </a:p>
          <a:p>
            <a:pPr>
              <a:buNone/>
            </a:pPr>
            <a:endParaRPr lang="en-GB" sz="4400" dirty="0" smtClean="0"/>
          </a:p>
          <a:p>
            <a:pPr fontAlgn="t">
              <a:buNone/>
            </a:pPr>
            <a:r>
              <a:rPr lang="en-GB" sz="4400" b="1" dirty="0" smtClean="0"/>
              <a:t>SONNET 65</a:t>
            </a:r>
          </a:p>
          <a:p>
            <a:pPr fontAlgn="t">
              <a:buNone/>
            </a:pPr>
            <a:r>
              <a:rPr lang="en-GB" sz="4400" dirty="0" smtClean="0"/>
              <a:t>	Since brass, nor stone, nor earth, nor boundless sea,</a:t>
            </a:r>
            <a:br>
              <a:rPr lang="en-GB" sz="4400" dirty="0" smtClean="0"/>
            </a:br>
            <a:r>
              <a:rPr lang="en-GB" sz="4400" dirty="0" smtClean="0"/>
              <a:t>But sad mortality o'er-sways their power, </a:t>
            </a:r>
            <a:br>
              <a:rPr lang="en-GB" sz="4400" dirty="0" smtClean="0"/>
            </a:br>
            <a:r>
              <a:rPr lang="en-GB" sz="4400" dirty="0" smtClean="0"/>
              <a:t>How with this rage shall beauty hold a plea, </a:t>
            </a:r>
            <a:br>
              <a:rPr lang="en-GB" sz="4400" dirty="0" smtClean="0"/>
            </a:br>
            <a:r>
              <a:rPr lang="en-GB" sz="4400" dirty="0" smtClean="0"/>
              <a:t>Whose action is no stronger than a flower? </a:t>
            </a:r>
            <a:br>
              <a:rPr lang="en-GB" sz="4400" dirty="0" smtClean="0"/>
            </a:br>
            <a:r>
              <a:rPr lang="en-GB" sz="4400" dirty="0" smtClean="0"/>
              <a:t>O, how shall summer's honey breath hold out </a:t>
            </a:r>
            <a:br>
              <a:rPr lang="en-GB" sz="4400" dirty="0" smtClean="0"/>
            </a:br>
            <a:r>
              <a:rPr lang="en-GB" sz="4400" dirty="0" smtClean="0"/>
              <a:t>Against the wreckful siege of battering days, </a:t>
            </a:r>
            <a:br>
              <a:rPr lang="en-GB" sz="4400" dirty="0" smtClean="0"/>
            </a:br>
            <a:r>
              <a:rPr lang="en-GB" sz="4400" dirty="0" smtClean="0"/>
              <a:t>When rocks impregnable are not so stout, </a:t>
            </a:r>
            <a:br>
              <a:rPr lang="en-GB" sz="4400" dirty="0" smtClean="0"/>
            </a:br>
            <a:r>
              <a:rPr lang="en-GB" sz="4400" dirty="0" smtClean="0"/>
              <a:t>Nor gates of steel so strong, but Time decays?</a:t>
            </a:r>
            <a:br>
              <a:rPr lang="en-GB" sz="4400" dirty="0" smtClean="0"/>
            </a:br>
            <a:r>
              <a:rPr lang="en-GB" sz="4400" dirty="0" smtClean="0"/>
              <a:t>O fearful meditation! where, alack, </a:t>
            </a:r>
            <a:br>
              <a:rPr lang="en-GB" sz="4400" dirty="0" smtClean="0"/>
            </a:br>
            <a:r>
              <a:rPr lang="en-GB" sz="4400" dirty="0" smtClean="0"/>
              <a:t>Shall Time's best jewel from Time's chest lie hid?</a:t>
            </a:r>
            <a:br>
              <a:rPr lang="en-GB" sz="4400" dirty="0" smtClean="0"/>
            </a:br>
            <a:r>
              <a:rPr lang="en-GB" sz="4400" dirty="0" smtClean="0"/>
              <a:t>Or what strong hand can hold his swift foot back? </a:t>
            </a:r>
            <a:br>
              <a:rPr lang="en-GB" sz="4400" dirty="0" smtClean="0"/>
            </a:br>
            <a:r>
              <a:rPr lang="en-GB" sz="4400" dirty="0" smtClean="0"/>
              <a:t>Or who his spoil of beauty can forbid? </a:t>
            </a:r>
            <a:br>
              <a:rPr lang="en-GB" sz="4400" dirty="0" smtClean="0"/>
            </a:br>
            <a:r>
              <a:rPr lang="en-GB" sz="4400" dirty="0" smtClean="0"/>
              <a:t>   O, none, unless this miracle have might,</a:t>
            </a:r>
            <a:br>
              <a:rPr lang="en-GB" sz="4400" dirty="0" smtClean="0"/>
            </a:br>
            <a:r>
              <a:rPr lang="en-GB" sz="4400" dirty="0" smtClean="0"/>
              <a:t>   That in black ink my love may still shine bright.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i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0"/>
              </a:spcBef>
              <a:buNone/>
            </a:pPr>
            <a:r>
              <a:rPr lang="en-GB" sz="2800" cap="small" dirty="0" smtClean="0"/>
              <a:t>Rosaline</a:t>
            </a:r>
          </a:p>
          <a:p>
            <a:pPr>
              <a:spcBef>
                <a:spcPts val="0"/>
              </a:spcBef>
              <a:buNone/>
            </a:pPr>
            <a:r>
              <a:rPr lang="en-GB" sz="2800" dirty="0" smtClean="0"/>
              <a:t>Nay, I have verses too, I thank </a:t>
            </a:r>
            <a:r>
              <a:rPr lang="en-GB" sz="2800" dirty="0" err="1" smtClean="0"/>
              <a:t>Berowne</a:t>
            </a:r>
            <a:r>
              <a:rPr lang="en-GB" sz="2800" dirty="0" smtClean="0"/>
              <a:t>; </a:t>
            </a:r>
          </a:p>
          <a:p>
            <a:pPr>
              <a:spcBef>
                <a:spcPts val="0"/>
              </a:spcBef>
              <a:buNone/>
            </a:pPr>
            <a:r>
              <a:rPr lang="en-GB" sz="2800" dirty="0" smtClean="0"/>
              <a:t>The numbers true, and, were the numbering too,</a:t>
            </a:r>
          </a:p>
          <a:p>
            <a:pPr>
              <a:spcBef>
                <a:spcPts val="0"/>
              </a:spcBef>
              <a:buNone/>
            </a:pPr>
            <a:r>
              <a:rPr lang="en-GB" sz="2800" dirty="0" smtClean="0"/>
              <a:t>I were the fairest goddess on the ground. </a:t>
            </a:r>
          </a:p>
          <a:p>
            <a:pPr>
              <a:spcBef>
                <a:spcPts val="0"/>
              </a:spcBef>
              <a:buNone/>
            </a:pPr>
            <a:r>
              <a:rPr lang="en-GB" sz="2800" dirty="0" smtClean="0"/>
              <a:t>I am compared to twenty thousand fairs. </a:t>
            </a:r>
          </a:p>
          <a:p>
            <a:pPr>
              <a:spcBef>
                <a:spcPts val="0"/>
              </a:spcBef>
              <a:buNone/>
            </a:pPr>
            <a:r>
              <a:rPr lang="en-GB" sz="2800" dirty="0" smtClean="0"/>
              <a:t>O, he hath drawn my picture in his letter!</a:t>
            </a:r>
          </a:p>
          <a:p>
            <a:pPr>
              <a:spcBef>
                <a:spcPts val="0"/>
              </a:spcBef>
              <a:buNone/>
            </a:pPr>
            <a:endParaRPr lang="en-GB" sz="2800" dirty="0" smtClean="0"/>
          </a:p>
          <a:p>
            <a:pPr>
              <a:spcBef>
                <a:spcPts val="0"/>
              </a:spcBef>
              <a:buNone/>
            </a:pPr>
            <a:r>
              <a:rPr lang="en-GB" sz="2800" cap="small" dirty="0" smtClean="0"/>
              <a:t>Princess</a:t>
            </a:r>
          </a:p>
          <a:p>
            <a:pPr>
              <a:spcBef>
                <a:spcPts val="0"/>
              </a:spcBef>
              <a:buNone/>
            </a:pPr>
            <a:r>
              <a:rPr lang="en-GB" sz="2800" dirty="0" smtClean="0"/>
              <a:t>Anything like?</a:t>
            </a:r>
          </a:p>
          <a:p>
            <a:pPr>
              <a:spcBef>
                <a:spcPts val="0"/>
              </a:spcBef>
              <a:buNone/>
            </a:pPr>
            <a:endParaRPr lang="en-GB" sz="2800" dirty="0" smtClean="0"/>
          </a:p>
          <a:p>
            <a:pPr>
              <a:spcBef>
                <a:spcPts val="0"/>
              </a:spcBef>
              <a:buNone/>
            </a:pPr>
            <a:r>
              <a:rPr lang="en-GB" sz="2800" cap="small" dirty="0" smtClean="0"/>
              <a:t>Rosaline</a:t>
            </a:r>
            <a:endParaRPr lang="en-GB" sz="2800" dirty="0" smtClean="0"/>
          </a:p>
          <a:p>
            <a:pPr>
              <a:spcBef>
                <a:spcPts val="0"/>
              </a:spcBef>
              <a:buNone/>
            </a:pPr>
            <a:r>
              <a:rPr lang="en-GB" sz="2800" dirty="0" smtClean="0"/>
              <a:t>Much in the letters, nothing in the praise. </a:t>
            </a:r>
          </a:p>
          <a:p>
            <a:pPr>
              <a:spcBef>
                <a:spcPts val="0"/>
              </a:spcBef>
              <a:buNone/>
            </a:pPr>
            <a:endParaRPr lang="en-GB" sz="2800" dirty="0" smtClean="0"/>
          </a:p>
          <a:p>
            <a:pPr>
              <a:spcBef>
                <a:spcPts val="0"/>
              </a:spcBef>
              <a:buNone/>
            </a:pPr>
            <a:r>
              <a:rPr lang="en-GB" sz="2800" cap="small" dirty="0" smtClean="0"/>
              <a:t>Princess</a:t>
            </a:r>
          </a:p>
          <a:p>
            <a:pPr>
              <a:spcBef>
                <a:spcPts val="0"/>
              </a:spcBef>
              <a:buNone/>
            </a:pPr>
            <a:r>
              <a:rPr lang="en-GB" sz="2800" dirty="0" smtClean="0"/>
              <a:t>Beauteous as ink: a good conclusion.</a:t>
            </a:r>
          </a:p>
          <a:p>
            <a:pPr>
              <a:spcBef>
                <a:spcPts val="0"/>
              </a:spcBef>
              <a:buNone/>
            </a:pPr>
            <a:endParaRPr lang="en-GB" sz="2800" dirty="0" smtClean="0"/>
          </a:p>
          <a:p>
            <a:pPr>
              <a:spcBef>
                <a:spcPts val="0"/>
              </a:spcBef>
              <a:buNone/>
            </a:pPr>
            <a:r>
              <a:rPr lang="en-GB" sz="2800" cap="small" dirty="0" smtClean="0"/>
              <a:t>Katherine</a:t>
            </a:r>
          </a:p>
          <a:p>
            <a:pPr>
              <a:spcBef>
                <a:spcPts val="0"/>
              </a:spcBef>
              <a:buNone/>
            </a:pPr>
            <a:r>
              <a:rPr lang="en-GB" sz="2800" dirty="0" smtClean="0"/>
              <a:t>Fair as a text B in a copy-book.</a:t>
            </a:r>
          </a:p>
          <a:p>
            <a:pPr algn="r">
              <a:spcBef>
                <a:spcPts val="0"/>
              </a:spcBef>
              <a:buNone/>
            </a:pPr>
            <a:r>
              <a:rPr lang="en-GB" sz="2800" i="1" dirty="0" smtClean="0"/>
              <a:t>LLL</a:t>
            </a:r>
            <a:r>
              <a:rPr lang="en-GB" sz="2800" dirty="0" smtClean="0"/>
              <a:t>, 5.2.34-42</a:t>
            </a:r>
            <a:endParaRPr lang="en-GB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hakespeare Introductory Lectur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Shakespeare Introductory Lecture</Template>
  <TotalTime>366</TotalTime>
  <Words>1475</Words>
  <Application>Microsoft Office PowerPoint</Application>
  <PresentationFormat>On-screen Show (4:3)</PresentationFormat>
  <Paragraphs>162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Shakespeare Introductory Lecture</vt:lpstr>
      <vt:lpstr>Shakespeare and Selected Dramatists of His Time</vt:lpstr>
      <vt:lpstr>Dates for your Diary 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Company>University of Warwick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Shakespeare and Selected Dramatists of His Time</dc:title>
  <dc:creator>IT Services</dc:creator>
  <cp:lastModifiedBy>IT Services</cp:lastModifiedBy>
  <cp:revision>45</cp:revision>
  <dcterms:created xsi:type="dcterms:W3CDTF">2011-10-23T15:42:38Z</dcterms:created>
  <dcterms:modified xsi:type="dcterms:W3CDTF">2011-10-23T21:50:54Z</dcterms:modified>
</cp:coreProperties>
</file>