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4D6A1-216B-4913-A376-87529A7D53BF}" type="datetimeFigureOut">
              <a:rPr lang="en-GB" smtClean="0"/>
              <a:t>22/04/2012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EE225-7873-4180-A186-B483A5875D2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.org.uk/events/other/archive/rose2010.s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Marlowe, Shakespeare, Jonson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Revision Lecture, </a:t>
            </a:r>
          </a:p>
          <a:p>
            <a:r>
              <a:rPr lang="en-GB" dirty="0" smtClean="0"/>
              <a:t>23</a:t>
            </a:r>
            <a:r>
              <a:rPr lang="en-GB" baseline="30000" dirty="0" smtClean="0"/>
              <a:t>rd</a:t>
            </a:r>
            <a:r>
              <a:rPr lang="en-GB" dirty="0" smtClean="0"/>
              <a:t> April 2012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800px-London_map_showing_Shakespearean_theatr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8622407" cy="52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utaway_colo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350515" cy="54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594928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Copyright, Society of Theatre Research at </a:t>
            </a:r>
            <a:r>
              <a:rPr lang="en-GB" dirty="0" smtClean="0">
                <a:hlinkClick r:id="rId3"/>
              </a:rPr>
              <a:t>http://www.str.org.uk/events/other/archive/rose2010.shtml</a:t>
            </a:r>
            <a:r>
              <a:rPr lang="en-GB" dirty="0" smtClean="0"/>
              <a:t> 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000" i="1" dirty="0" err="1" smtClean="0"/>
              <a:t>Videna</a:t>
            </a:r>
            <a:endParaRPr lang="en-GB" sz="2000" i="1" dirty="0" smtClean="0"/>
          </a:p>
          <a:p>
            <a:pPr>
              <a:buNone/>
            </a:pPr>
            <a:r>
              <a:rPr lang="en-GB" sz="2000" dirty="0" smtClean="0"/>
              <a:t>Here </a:t>
            </a:r>
            <a:r>
              <a:rPr lang="en-GB" sz="2000" dirty="0" err="1" smtClean="0"/>
              <a:t>resteth</a:t>
            </a:r>
            <a:r>
              <a:rPr lang="en-GB" sz="2000" dirty="0" smtClean="0"/>
              <a:t> all. But if they fail thereof, </a:t>
            </a:r>
          </a:p>
          <a:p>
            <a:pPr>
              <a:buNone/>
            </a:pPr>
            <a:r>
              <a:rPr lang="en-GB" sz="2000" dirty="0" smtClean="0"/>
              <a:t>And in the end bring forth an ill success, </a:t>
            </a:r>
          </a:p>
          <a:p>
            <a:pPr>
              <a:buNone/>
            </a:pPr>
            <a:r>
              <a:rPr lang="en-GB" sz="2000" dirty="0" smtClean="0"/>
              <a:t>On them and theirs the mischief shall befall. </a:t>
            </a:r>
          </a:p>
          <a:p>
            <a:pPr>
              <a:buNone/>
            </a:pPr>
            <a:r>
              <a:rPr lang="en-GB" sz="2000" dirty="0" smtClean="0"/>
              <a:t>And so I pray the gods requite it them;</a:t>
            </a:r>
          </a:p>
          <a:p>
            <a:pPr>
              <a:buNone/>
            </a:pPr>
            <a:r>
              <a:rPr lang="en-GB" sz="2000" dirty="0" smtClean="0"/>
              <a:t>And so they will, for so is wont to be</a:t>
            </a:r>
          </a:p>
          <a:p>
            <a:pPr>
              <a:buNone/>
            </a:pPr>
            <a:r>
              <a:rPr lang="en-GB" sz="2000" dirty="0" smtClean="0"/>
              <a:t>When lords and trusted rulers under kings, </a:t>
            </a:r>
          </a:p>
          <a:p>
            <a:pPr>
              <a:buNone/>
            </a:pPr>
            <a:r>
              <a:rPr lang="en-GB" sz="2000" dirty="0" smtClean="0"/>
              <a:t>To please the present fancy of the prince, </a:t>
            </a:r>
          </a:p>
          <a:p>
            <a:pPr>
              <a:buNone/>
            </a:pPr>
            <a:r>
              <a:rPr lang="en-GB" sz="2000" dirty="0" smtClean="0"/>
              <a:t>With wrong transpose the course of governance,</a:t>
            </a:r>
          </a:p>
          <a:p>
            <a:pPr>
              <a:buNone/>
            </a:pPr>
            <a:r>
              <a:rPr lang="en-GB" sz="2000" dirty="0" smtClean="0"/>
              <a:t>Murders, mischief, or civil sword at length, </a:t>
            </a:r>
          </a:p>
          <a:p>
            <a:pPr>
              <a:buNone/>
            </a:pPr>
            <a:r>
              <a:rPr lang="en-GB" sz="2000" dirty="0" smtClean="0"/>
              <a:t>Or mutual treason or a just revenge, </a:t>
            </a:r>
          </a:p>
          <a:p>
            <a:pPr>
              <a:buNone/>
            </a:pPr>
            <a:r>
              <a:rPr lang="en-GB" sz="2000" dirty="0" smtClean="0"/>
              <a:t>When right succeeding line returns again,</a:t>
            </a:r>
          </a:p>
          <a:p>
            <a:pPr>
              <a:buNone/>
            </a:pPr>
            <a:r>
              <a:rPr lang="en-GB" sz="2000" dirty="0" smtClean="0"/>
              <a:t>By Jove’s just judgment and deserved wrath,</a:t>
            </a:r>
          </a:p>
          <a:p>
            <a:pPr>
              <a:buNone/>
            </a:pPr>
            <a:r>
              <a:rPr lang="en-GB" sz="2000" dirty="0" smtClean="0"/>
              <a:t>Brings them to cruel and reproachful death</a:t>
            </a:r>
          </a:p>
          <a:p>
            <a:pPr>
              <a:buNone/>
            </a:pPr>
            <a:r>
              <a:rPr lang="en-GB" sz="2000" dirty="0" smtClean="0"/>
              <a:t>And roots their names and </a:t>
            </a:r>
            <a:r>
              <a:rPr lang="en-GB" sz="2000" dirty="0" err="1" smtClean="0"/>
              <a:t>kindreds</a:t>
            </a:r>
            <a:r>
              <a:rPr lang="en-GB" sz="2000" dirty="0" smtClean="0"/>
              <a:t> in the earth.</a:t>
            </a:r>
          </a:p>
          <a:p>
            <a:pPr>
              <a:buNone/>
            </a:pPr>
            <a:endParaRPr lang="en-GB" sz="2000" dirty="0" smtClean="0"/>
          </a:p>
          <a:p>
            <a:pPr algn="r">
              <a:buNone/>
            </a:pPr>
            <a:r>
              <a:rPr lang="en-GB" sz="2000" dirty="0" smtClean="0"/>
              <a:t>Sackville and Norton, </a:t>
            </a:r>
            <a:r>
              <a:rPr lang="en-GB" sz="2000" i="1" dirty="0" err="1" smtClean="0"/>
              <a:t>Gorbuduc</a:t>
            </a:r>
            <a:r>
              <a:rPr lang="en-GB" sz="2000" dirty="0" smtClean="0"/>
              <a:t> (1561), I.i.54-67 </a:t>
            </a:r>
            <a:endParaRPr lang="en-GB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GB" sz="2000" i="1" dirty="0" smtClean="0"/>
              <a:t>Meander</a:t>
            </a:r>
          </a:p>
          <a:p>
            <a:pPr>
              <a:buNone/>
            </a:pPr>
            <a:r>
              <a:rPr lang="en-GB" sz="2000" dirty="0" smtClean="0"/>
              <a:t>Then, noble soldiers, to entrap their thieves</a:t>
            </a:r>
          </a:p>
          <a:p>
            <a:pPr>
              <a:buNone/>
            </a:pPr>
            <a:r>
              <a:rPr lang="en-GB" sz="2000" dirty="0" smtClean="0"/>
              <a:t>That live confounded in disordered troops, </a:t>
            </a:r>
          </a:p>
          <a:p>
            <a:pPr>
              <a:buNone/>
            </a:pPr>
            <a:r>
              <a:rPr lang="en-GB" sz="2000" dirty="0" smtClean="0"/>
              <a:t>If wealth or riches may prevail with them, </a:t>
            </a:r>
          </a:p>
          <a:p>
            <a:pPr>
              <a:buNone/>
            </a:pPr>
            <a:r>
              <a:rPr lang="en-GB" sz="2000" dirty="0" smtClean="0"/>
              <a:t>We have our camels laden all with gold</a:t>
            </a:r>
          </a:p>
          <a:p>
            <a:pPr>
              <a:buNone/>
            </a:pPr>
            <a:r>
              <a:rPr lang="en-GB" sz="2000" dirty="0" smtClean="0"/>
              <a:t>Which you that be but common soldiers</a:t>
            </a:r>
          </a:p>
          <a:p>
            <a:pPr>
              <a:buNone/>
            </a:pPr>
            <a:r>
              <a:rPr lang="en-GB" sz="2000" dirty="0" smtClean="0"/>
              <a:t>Shall fling in every corner of the field, </a:t>
            </a:r>
          </a:p>
          <a:p>
            <a:pPr>
              <a:buNone/>
            </a:pPr>
            <a:r>
              <a:rPr lang="en-GB" sz="2000" dirty="0" smtClean="0"/>
              <a:t>And while the base-born Tartars take it up,</a:t>
            </a:r>
          </a:p>
          <a:p>
            <a:pPr>
              <a:buNone/>
            </a:pPr>
            <a:r>
              <a:rPr lang="en-GB" sz="2000" dirty="0" smtClean="0"/>
              <a:t>You, fighting more for honour than for gold, </a:t>
            </a:r>
          </a:p>
          <a:p>
            <a:pPr>
              <a:buNone/>
            </a:pPr>
            <a:r>
              <a:rPr lang="en-GB" sz="2000" dirty="0" smtClean="0"/>
              <a:t>Shall massacre those greedy-minded slaves; </a:t>
            </a:r>
          </a:p>
          <a:p>
            <a:pPr>
              <a:buNone/>
            </a:pPr>
            <a:r>
              <a:rPr lang="en-GB" sz="2000" dirty="0" smtClean="0"/>
              <a:t>And when their scattered army is subdued</a:t>
            </a:r>
          </a:p>
          <a:p>
            <a:pPr>
              <a:buNone/>
            </a:pPr>
            <a:r>
              <a:rPr lang="en-GB" sz="2000" dirty="0" smtClean="0"/>
              <a:t>And you march on their slaughtered carcasses, </a:t>
            </a:r>
          </a:p>
          <a:p>
            <a:pPr>
              <a:buNone/>
            </a:pPr>
            <a:r>
              <a:rPr lang="en-GB" sz="2000" dirty="0" smtClean="0"/>
              <a:t>Share equally the gold that bought their lives</a:t>
            </a:r>
          </a:p>
          <a:p>
            <a:pPr>
              <a:buNone/>
            </a:pPr>
            <a:r>
              <a:rPr lang="en-GB" sz="2000" dirty="0" smtClean="0"/>
              <a:t>And live like gentlemen in Persia.</a:t>
            </a:r>
          </a:p>
          <a:p>
            <a:pPr>
              <a:buNone/>
            </a:pPr>
            <a:r>
              <a:rPr lang="en-GB" sz="2000" dirty="0" smtClean="0"/>
              <a:t>Strike up the drum, and march courageously!</a:t>
            </a:r>
          </a:p>
          <a:p>
            <a:pPr>
              <a:buNone/>
            </a:pPr>
            <a:r>
              <a:rPr lang="en-GB" sz="2000" dirty="0" smtClean="0"/>
              <a:t>Fortune herself doth sit upon our crests.</a:t>
            </a:r>
          </a:p>
          <a:p>
            <a:pPr>
              <a:buNone/>
            </a:pPr>
            <a:endParaRPr lang="en-GB" sz="2000" dirty="0" smtClean="0"/>
          </a:p>
          <a:p>
            <a:pPr algn="r">
              <a:buNone/>
            </a:pPr>
            <a:r>
              <a:rPr lang="en-GB" sz="2000" dirty="0" smtClean="0"/>
              <a:t>Marlowe, </a:t>
            </a:r>
            <a:r>
              <a:rPr lang="en-GB" sz="2000" i="1" dirty="0" err="1" smtClean="0"/>
              <a:t>Tamberlaine</a:t>
            </a:r>
            <a:r>
              <a:rPr lang="en-GB" sz="2000" i="1" dirty="0" smtClean="0"/>
              <a:t> Part 1</a:t>
            </a:r>
            <a:r>
              <a:rPr lang="en-GB" sz="2000" dirty="0" smtClean="0"/>
              <a:t> (1587), II.ii.59-73 </a:t>
            </a:r>
            <a:endParaRPr lang="en-GB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400" dirty="0" smtClean="0"/>
              <a:t>“alchemists of eloquence, who (mounted on the stage of arrogance) think to outbrave better pens with the swelling bombast of bragging blank verse.”</a:t>
            </a:r>
          </a:p>
          <a:p>
            <a:pPr algn="r">
              <a:buNone/>
            </a:pPr>
            <a:r>
              <a:rPr lang="en-GB" sz="2400" dirty="0" smtClean="0"/>
              <a:t>Thomas </a:t>
            </a:r>
            <a:r>
              <a:rPr lang="en-GB" sz="2400" dirty="0" err="1" smtClean="0"/>
              <a:t>Nashe</a:t>
            </a:r>
            <a:r>
              <a:rPr lang="en-GB" sz="2400" dirty="0" smtClean="0"/>
              <a:t>,</a:t>
            </a:r>
            <a:r>
              <a:rPr lang="en-GB" sz="2400" i="1" dirty="0" smtClean="0"/>
              <a:t> </a:t>
            </a:r>
            <a:r>
              <a:rPr lang="en-GB" sz="2400" dirty="0" smtClean="0"/>
              <a:t>Preface to Greene’s </a:t>
            </a:r>
            <a:r>
              <a:rPr lang="en-GB" sz="2400" i="1" dirty="0" err="1" smtClean="0"/>
              <a:t>Menaphon</a:t>
            </a:r>
            <a:r>
              <a:rPr lang="en-GB" sz="2400" dirty="0" smtClean="0"/>
              <a:t> (1589).</a:t>
            </a:r>
          </a:p>
          <a:p>
            <a:pPr algn="r"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/>
          </a:p>
          <a:p>
            <a:pPr>
              <a:buNone/>
            </a:pPr>
            <a:r>
              <a:rPr lang="en-GB" sz="2400" dirty="0" smtClean="0"/>
              <a:t>“From jigging veins of rhyming mother-wits</a:t>
            </a:r>
          </a:p>
          <a:p>
            <a:pPr>
              <a:buNone/>
            </a:pPr>
            <a:r>
              <a:rPr lang="en-GB" sz="2400" dirty="0" smtClean="0"/>
              <a:t>And such conceits as </a:t>
            </a:r>
            <a:r>
              <a:rPr lang="en-GB" sz="2400" dirty="0" err="1" smtClean="0"/>
              <a:t>clownage</a:t>
            </a:r>
            <a:r>
              <a:rPr lang="en-GB" sz="2400" dirty="0" smtClean="0"/>
              <a:t> keeps in pay</a:t>
            </a:r>
          </a:p>
          <a:p>
            <a:pPr>
              <a:buNone/>
            </a:pPr>
            <a:r>
              <a:rPr lang="en-GB" sz="2400" dirty="0" smtClean="0"/>
              <a:t>We’ll lead you to the stately tent of War,</a:t>
            </a:r>
          </a:p>
          <a:p>
            <a:pPr>
              <a:buNone/>
            </a:pPr>
            <a:r>
              <a:rPr lang="en-GB" sz="2400" dirty="0" smtClean="0"/>
              <a:t>Where you shall hear the Scythian </a:t>
            </a:r>
            <a:r>
              <a:rPr lang="en-GB" sz="2400" dirty="0" err="1" smtClean="0"/>
              <a:t>Tamberlaine</a:t>
            </a:r>
            <a:endParaRPr lang="en-GB" sz="2400" dirty="0" smtClean="0"/>
          </a:p>
          <a:p>
            <a:pPr>
              <a:buNone/>
            </a:pPr>
            <a:r>
              <a:rPr lang="en-GB" sz="2400" dirty="0" err="1" smtClean="0"/>
              <a:t>Threat’ning</a:t>
            </a:r>
            <a:r>
              <a:rPr lang="en-GB" sz="2400" dirty="0" smtClean="0"/>
              <a:t> the world with high astounding terms</a:t>
            </a:r>
          </a:p>
          <a:p>
            <a:pPr>
              <a:buNone/>
            </a:pPr>
            <a:r>
              <a:rPr lang="en-GB" sz="2400" dirty="0" smtClean="0"/>
              <a:t>And scourging kingdoms with his conquering sword.</a:t>
            </a:r>
          </a:p>
          <a:p>
            <a:pPr>
              <a:buNone/>
            </a:pPr>
            <a:r>
              <a:rPr lang="en-GB" sz="2400" dirty="0" smtClean="0"/>
              <a:t>View but his picture in this tragic glass, </a:t>
            </a:r>
          </a:p>
          <a:p>
            <a:pPr>
              <a:buNone/>
            </a:pPr>
            <a:r>
              <a:rPr lang="en-GB" sz="2400" dirty="0" smtClean="0"/>
              <a:t>And then applaud his fortunes as you please.  </a:t>
            </a:r>
          </a:p>
          <a:p>
            <a:pPr>
              <a:buNone/>
            </a:pPr>
            <a:endParaRPr lang="en-GB" sz="2400" dirty="0" smtClean="0"/>
          </a:p>
          <a:p>
            <a:pPr algn="r">
              <a:buNone/>
            </a:pPr>
            <a:r>
              <a:rPr lang="en-GB" sz="2400" dirty="0" smtClean="0"/>
              <a:t>Marlowe, </a:t>
            </a:r>
            <a:r>
              <a:rPr lang="en-GB" sz="2400" i="1" dirty="0" err="1" smtClean="0"/>
              <a:t>Tamberlaine</a:t>
            </a:r>
            <a:r>
              <a:rPr lang="en-GB" sz="2400" i="1" dirty="0" smtClean="0"/>
              <a:t> Part 1</a:t>
            </a:r>
            <a:r>
              <a:rPr lang="en-GB" sz="2400" dirty="0" smtClean="0"/>
              <a:t> (1587), Prologue.</a:t>
            </a:r>
            <a:r>
              <a:rPr lang="en-GB" sz="2000" dirty="0" smtClean="0"/>
              <a:t> </a:t>
            </a:r>
            <a:endParaRPr lang="en-GB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0"/>
            <a:ext cx="8784976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GB" sz="2000" dirty="0" smtClean="0"/>
              <a:t>“[that] the engrafted overflow of some kill-cow conceit that </a:t>
            </a:r>
            <a:r>
              <a:rPr lang="en-GB" sz="2000" dirty="0" err="1" smtClean="0"/>
              <a:t>overcloyeth</a:t>
            </a:r>
            <a:r>
              <a:rPr lang="en-GB" sz="2000" dirty="0" smtClean="0"/>
              <a:t> their imagination…commits the digestion of their choleric encumbrances to the spacious volubility of a drumming </a:t>
            </a:r>
            <a:r>
              <a:rPr lang="en-GB" sz="2000" dirty="0" err="1" smtClean="0"/>
              <a:t>decasyllabon</a:t>
            </a:r>
            <a:r>
              <a:rPr lang="en-GB" sz="2000" dirty="0" smtClean="0"/>
              <a:t>” </a:t>
            </a:r>
          </a:p>
          <a:p>
            <a:pPr algn="r">
              <a:buNone/>
            </a:pPr>
            <a:r>
              <a:rPr lang="en-GB" sz="2000" dirty="0" smtClean="0"/>
              <a:t>Thomas </a:t>
            </a:r>
            <a:r>
              <a:rPr lang="en-GB" sz="2000" dirty="0" err="1" smtClean="0"/>
              <a:t>Nashe</a:t>
            </a:r>
            <a:r>
              <a:rPr lang="en-GB" sz="2000" dirty="0" smtClean="0"/>
              <a:t>,</a:t>
            </a:r>
            <a:r>
              <a:rPr lang="en-GB" sz="2000" i="1" dirty="0" smtClean="0"/>
              <a:t> </a:t>
            </a:r>
            <a:r>
              <a:rPr lang="en-GB" sz="2000" dirty="0" smtClean="0"/>
              <a:t>Preface to Greene’s </a:t>
            </a:r>
            <a:r>
              <a:rPr lang="en-GB" sz="2000" i="1" dirty="0" err="1" smtClean="0"/>
              <a:t>Menaphon</a:t>
            </a:r>
            <a:r>
              <a:rPr lang="en-GB" sz="2000" dirty="0" smtClean="0"/>
              <a:t> (1589).</a:t>
            </a:r>
          </a:p>
          <a:p>
            <a:pPr algn="r"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I’ll have them fly to India for gold, </a:t>
            </a:r>
          </a:p>
          <a:p>
            <a:pPr>
              <a:buNone/>
            </a:pPr>
            <a:r>
              <a:rPr lang="en-GB" sz="2000" dirty="0" smtClean="0"/>
              <a:t>Ransack the ocean for orient pearl, </a:t>
            </a:r>
          </a:p>
          <a:p>
            <a:pPr>
              <a:buNone/>
            </a:pPr>
            <a:r>
              <a:rPr lang="en-GB" sz="2000" dirty="0" smtClean="0"/>
              <a:t>And search all corners of the new-found world</a:t>
            </a:r>
          </a:p>
          <a:p>
            <a:pPr>
              <a:buNone/>
            </a:pPr>
            <a:r>
              <a:rPr lang="en-GB" sz="2000" dirty="0" smtClean="0"/>
              <a:t>For pleasant fruits and princely delicates. </a:t>
            </a:r>
          </a:p>
          <a:p>
            <a:pPr>
              <a:buNone/>
            </a:pPr>
            <a:r>
              <a:rPr lang="en-GB" sz="2000" dirty="0" smtClean="0"/>
              <a:t>I’ll have them read me strange philosophy</a:t>
            </a:r>
          </a:p>
          <a:p>
            <a:pPr>
              <a:buNone/>
            </a:pPr>
            <a:r>
              <a:rPr lang="en-GB" sz="2000" dirty="0" smtClean="0"/>
              <a:t>And tell the secrets of all foreign kings. </a:t>
            </a:r>
          </a:p>
          <a:p>
            <a:pPr>
              <a:buNone/>
            </a:pPr>
            <a:r>
              <a:rPr lang="en-GB" sz="2000" dirty="0" smtClean="0"/>
              <a:t>I’ll have them fil</a:t>
            </a:r>
            <a:r>
              <a:rPr lang="en-GB" sz="2000" dirty="0" smtClean="0"/>
              <a:t>l the public schools with silk,</a:t>
            </a:r>
          </a:p>
          <a:p>
            <a:pPr>
              <a:buNone/>
            </a:pPr>
            <a:r>
              <a:rPr lang="en-GB" sz="2000" dirty="0" smtClean="0"/>
              <a:t>Wherewith the students shall be bravely clad. </a:t>
            </a:r>
          </a:p>
          <a:p>
            <a:pPr>
              <a:buNone/>
            </a:pPr>
            <a:r>
              <a:rPr lang="en-GB" sz="2000" dirty="0" smtClean="0"/>
              <a:t>I’ll levy soldiers with the coin they bring</a:t>
            </a:r>
          </a:p>
          <a:p>
            <a:pPr>
              <a:buNone/>
            </a:pPr>
            <a:r>
              <a:rPr lang="en-GB" sz="2000" dirty="0" smtClean="0"/>
              <a:t>And chase the Prince of Parma from our land, </a:t>
            </a:r>
          </a:p>
          <a:p>
            <a:pPr>
              <a:buNone/>
            </a:pPr>
            <a:r>
              <a:rPr lang="en-GB" sz="2000" dirty="0" smtClean="0"/>
              <a:t>And reign sole king of all the provinces;</a:t>
            </a:r>
          </a:p>
          <a:p>
            <a:pPr>
              <a:buNone/>
            </a:pPr>
            <a:r>
              <a:rPr lang="en-GB" sz="2000" dirty="0" smtClean="0"/>
              <a:t>Yea, stranger engines for the brunt of war</a:t>
            </a:r>
          </a:p>
          <a:p>
            <a:pPr>
              <a:buNone/>
            </a:pPr>
            <a:r>
              <a:rPr lang="en-GB" sz="2000" dirty="0" smtClean="0"/>
              <a:t>Than was the fiery keel at Antwerp bridge</a:t>
            </a:r>
          </a:p>
          <a:p>
            <a:pPr>
              <a:buNone/>
            </a:pPr>
            <a:r>
              <a:rPr lang="en-GB" sz="2000" dirty="0" smtClean="0"/>
              <a:t>I’ll make my servile spirits to invent.</a:t>
            </a:r>
            <a:endParaRPr lang="en-GB" sz="2000" dirty="0" smtClean="0"/>
          </a:p>
          <a:p>
            <a:pPr>
              <a:buNone/>
            </a:pPr>
            <a:r>
              <a:rPr lang="en-GB" sz="2000" i="1" dirty="0"/>
              <a:t>	</a:t>
            </a:r>
            <a:r>
              <a:rPr lang="en-GB" sz="2000" i="1" dirty="0" smtClean="0"/>
              <a:t>				Dr Faustus, </a:t>
            </a:r>
            <a:r>
              <a:rPr lang="en-GB" sz="2000" dirty="0" smtClean="0"/>
              <a:t>B-text, I.i.81-95.</a:t>
            </a:r>
          </a:p>
          <a:p>
            <a:pPr>
              <a:buNone/>
            </a:pPr>
            <a:endParaRPr lang="en-GB" sz="22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589240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400" dirty="0" smtClean="0"/>
              <a:t>How can you fancy one who looks so fierce, </a:t>
            </a:r>
          </a:p>
          <a:p>
            <a:pPr>
              <a:buNone/>
            </a:pPr>
            <a:r>
              <a:rPr lang="en-GB" sz="2400" dirty="0" smtClean="0"/>
              <a:t>Only disposed to martial stratagems.</a:t>
            </a:r>
          </a:p>
          <a:p>
            <a:pPr>
              <a:buNone/>
            </a:pPr>
            <a:r>
              <a:rPr lang="en-GB" sz="2400" dirty="0" smtClean="0"/>
              <a:t>Who, when he shall embrace you in his arms, </a:t>
            </a:r>
          </a:p>
          <a:p>
            <a:pPr>
              <a:buNone/>
            </a:pPr>
            <a:r>
              <a:rPr lang="en-GB" sz="2400" dirty="0" smtClean="0"/>
              <a:t>Will tell you how many thousand men he slew, </a:t>
            </a:r>
          </a:p>
          <a:p>
            <a:pPr>
              <a:buNone/>
            </a:pPr>
            <a:r>
              <a:rPr lang="en-GB" sz="2400" dirty="0" smtClean="0"/>
              <a:t>And when you look for amorous discourse</a:t>
            </a:r>
          </a:p>
          <a:p>
            <a:pPr>
              <a:buNone/>
            </a:pPr>
            <a:r>
              <a:rPr lang="en-GB" sz="2400" dirty="0" smtClean="0"/>
              <a:t>Will rattle forth his facts of war and blood – </a:t>
            </a:r>
          </a:p>
          <a:p>
            <a:pPr>
              <a:buNone/>
            </a:pPr>
            <a:r>
              <a:rPr lang="en-GB" sz="2400" dirty="0" smtClean="0"/>
              <a:t>Too harsh a subject for your dainty ears. </a:t>
            </a:r>
            <a:endParaRPr lang="en-GB" sz="2400" dirty="0" smtClean="0"/>
          </a:p>
          <a:p>
            <a:pPr>
              <a:buNone/>
            </a:pPr>
            <a:r>
              <a:rPr lang="en-GB" sz="2400" i="1" dirty="0"/>
              <a:t>	</a:t>
            </a:r>
            <a:r>
              <a:rPr lang="en-GB" sz="2400" i="1" dirty="0" smtClean="0"/>
              <a:t>				</a:t>
            </a:r>
            <a:r>
              <a:rPr lang="en-GB" sz="2400" i="1" dirty="0" err="1" smtClean="0"/>
              <a:t>Tamberlaine</a:t>
            </a:r>
            <a:r>
              <a:rPr lang="en-GB" sz="2400" i="1" dirty="0" smtClean="0"/>
              <a:t> Part 1, </a:t>
            </a:r>
            <a:r>
              <a:rPr lang="en-GB" sz="2400" dirty="0" smtClean="0"/>
              <a:t>III.ii.40-6.</a:t>
            </a:r>
          </a:p>
          <a:p>
            <a:pPr>
              <a:buNone/>
            </a:pPr>
            <a:endParaRPr lang="en-GB" sz="2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0"/>
            <a:ext cx="8784976" cy="6858000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When Learning’s Triumph o’er her </a:t>
            </a:r>
            <a:r>
              <a:rPr lang="en-GB" sz="2000" dirty="0" err="1" smtClean="0"/>
              <a:t>barb’rous</a:t>
            </a:r>
            <a:r>
              <a:rPr lang="en-GB" sz="2000" dirty="0" smtClean="0"/>
              <a:t> Foes</a:t>
            </a:r>
          </a:p>
          <a:p>
            <a:pPr>
              <a:buNone/>
            </a:pPr>
            <a:r>
              <a:rPr lang="en-GB" sz="2000" dirty="0" smtClean="0"/>
              <a:t>First </a:t>
            </a:r>
            <a:r>
              <a:rPr lang="en-GB" sz="2000" dirty="0" err="1" smtClean="0"/>
              <a:t>rear’d</a:t>
            </a:r>
            <a:r>
              <a:rPr lang="en-GB" sz="2000" dirty="0" smtClean="0"/>
              <a:t> the Stage, immortal </a:t>
            </a:r>
            <a:r>
              <a:rPr lang="en-GB" sz="2000" dirty="0" err="1" smtClean="0"/>
              <a:t>Shakespear</a:t>
            </a:r>
            <a:r>
              <a:rPr lang="en-GB" sz="2000" dirty="0" smtClean="0"/>
              <a:t> rose;</a:t>
            </a:r>
          </a:p>
          <a:p>
            <a:pPr>
              <a:buNone/>
            </a:pPr>
            <a:r>
              <a:rPr lang="en-GB" sz="2000" dirty="0" smtClean="0"/>
              <a:t>Each Change of many coloured Life he drew,</a:t>
            </a:r>
          </a:p>
          <a:p>
            <a:pPr>
              <a:buNone/>
            </a:pPr>
            <a:r>
              <a:rPr lang="en-GB" sz="2000" dirty="0" smtClean="0"/>
              <a:t>Exhausted Worlds, and then </a:t>
            </a:r>
            <a:r>
              <a:rPr lang="en-GB" sz="2000" dirty="0" err="1" smtClean="0"/>
              <a:t>imagin’d</a:t>
            </a:r>
            <a:r>
              <a:rPr lang="en-GB" sz="2000" dirty="0" smtClean="0"/>
              <a:t> new:</a:t>
            </a:r>
          </a:p>
          <a:p>
            <a:pPr>
              <a:buNone/>
            </a:pPr>
            <a:r>
              <a:rPr lang="en-GB" sz="2000" dirty="0" smtClean="0"/>
              <a:t>And panting Time </a:t>
            </a:r>
            <a:r>
              <a:rPr lang="en-GB" sz="2000" dirty="0" err="1" smtClean="0"/>
              <a:t>toil’d</a:t>
            </a:r>
            <a:r>
              <a:rPr lang="en-GB" sz="2000" dirty="0" smtClean="0"/>
              <a:t> after him in vain:</a:t>
            </a:r>
          </a:p>
          <a:p>
            <a:pPr>
              <a:buNone/>
            </a:pPr>
            <a:r>
              <a:rPr lang="en-GB" sz="2000" dirty="0" smtClean="0"/>
              <a:t>His </a:t>
            </a:r>
            <a:r>
              <a:rPr lang="en-GB" sz="2000" dirty="0" err="1" smtClean="0"/>
              <a:t>pow’rful</a:t>
            </a:r>
            <a:r>
              <a:rPr lang="en-GB" sz="2000" dirty="0" smtClean="0"/>
              <a:t> Strokes presiding Truth </a:t>
            </a:r>
            <a:r>
              <a:rPr lang="en-GB" sz="2000" dirty="0" err="1" smtClean="0"/>
              <a:t>impress’d</a:t>
            </a:r>
            <a:r>
              <a:rPr lang="en-GB" sz="2000" dirty="0" smtClean="0"/>
              <a:t>, </a:t>
            </a:r>
          </a:p>
          <a:p>
            <a:pPr>
              <a:buNone/>
            </a:pPr>
            <a:r>
              <a:rPr lang="en-GB" sz="2000" dirty="0" smtClean="0"/>
              <a:t>And </a:t>
            </a:r>
            <a:r>
              <a:rPr lang="en-GB" sz="2000" dirty="0" err="1" smtClean="0"/>
              <a:t>unresisted</a:t>
            </a:r>
            <a:r>
              <a:rPr lang="en-GB" sz="2000" dirty="0" smtClean="0"/>
              <a:t> Passion </a:t>
            </a:r>
            <a:r>
              <a:rPr lang="en-GB" sz="2000" dirty="0" err="1" smtClean="0"/>
              <a:t>storm’d</a:t>
            </a:r>
            <a:r>
              <a:rPr lang="en-GB" sz="2000" dirty="0" smtClean="0"/>
              <a:t> the Breast.</a:t>
            </a:r>
          </a:p>
          <a:p>
            <a:pPr>
              <a:buNone/>
            </a:pPr>
            <a:r>
              <a:rPr lang="en-GB" sz="2000" dirty="0" smtClean="0"/>
              <a:t>Then Johnson came, instructed from the School, </a:t>
            </a:r>
          </a:p>
          <a:p>
            <a:pPr>
              <a:buNone/>
            </a:pPr>
            <a:r>
              <a:rPr lang="en-GB" sz="2000" dirty="0" smtClean="0"/>
              <a:t>To please in Method, and invent by Rule; </a:t>
            </a:r>
          </a:p>
          <a:p>
            <a:pPr>
              <a:buNone/>
            </a:pPr>
            <a:r>
              <a:rPr lang="en-GB" sz="2000" dirty="0" smtClean="0"/>
              <a:t>His studious Patience, and laborious Art, </a:t>
            </a:r>
          </a:p>
          <a:p>
            <a:pPr>
              <a:buNone/>
            </a:pPr>
            <a:r>
              <a:rPr lang="en-GB" sz="2000" dirty="0" smtClean="0"/>
              <a:t>By regular Approach </a:t>
            </a:r>
            <a:r>
              <a:rPr lang="en-GB" sz="2000" dirty="0" err="1" smtClean="0"/>
              <a:t>essay’d</a:t>
            </a:r>
            <a:r>
              <a:rPr lang="en-GB" sz="2000" dirty="0" smtClean="0"/>
              <a:t> the Heart;</a:t>
            </a:r>
          </a:p>
          <a:p>
            <a:pPr>
              <a:buNone/>
            </a:pPr>
            <a:r>
              <a:rPr lang="en-GB" sz="2000" dirty="0" smtClean="0"/>
              <a:t>Cold Approbation gave the </a:t>
            </a:r>
            <a:r>
              <a:rPr lang="en-GB" sz="2000" dirty="0" err="1" smtClean="0"/>
              <a:t>ling’ring</a:t>
            </a:r>
            <a:r>
              <a:rPr lang="en-GB" sz="2000" dirty="0" smtClean="0"/>
              <a:t> Bays, </a:t>
            </a:r>
          </a:p>
          <a:p>
            <a:pPr>
              <a:buNone/>
            </a:pPr>
            <a:r>
              <a:rPr lang="en-GB" sz="2000" dirty="0" smtClean="0"/>
              <a:t>For those who durst not censure, scarce </a:t>
            </a:r>
            <a:r>
              <a:rPr lang="en-GB" sz="2000" dirty="0" err="1" smtClean="0"/>
              <a:t>cou’d</a:t>
            </a:r>
            <a:r>
              <a:rPr lang="en-GB" sz="2000" dirty="0" smtClean="0"/>
              <a:t> praise.</a:t>
            </a:r>
          </a:p>
          <a:p>
            <a:pPr>
              <a:buNone/>
            </a:pPr>
            <a:endParaRPr lang="en-GB" sz="2000" dirty="0"/>
          </a:p>
          <a:p>
            <a:pPr algn="r">
              <a:buNone/>
            </a:pPr>
            <a:r>
              <a:rPr lang="en-GB" sz="2000" dirty="0" smtClean="0"/>
              <a:t>Samuel Johnson, from ‘The Prologue Spoken by Mr Garrick’, printed in </a:t>
            </a:r>
            <a:r>
              <a:rPr lang="en-GB" sz="2000" i="1" dirty="0" smtClean="0"/>
              <a:t>Prologue and Epilogue Spoken at the Opening of the Theatre at Drury Lane 1747</a:t>
            </a:r>
          </a:p>
          <a:p>
            <a:pPr>
              <a:buNone/>
            </a:pPr>
            <a:r>
              <a:rPr lang="en-GB" sz="2000" dirty="0" smtClean="0"/>
              <a:t>  </a:t>
            </a:r>
          </a:p>
          <a:p>
            <a:pPr>
              <a:buNone/>
            </a:pPr>
            <a:endParaRPr lang="en-GB" sz="22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756</Words>
  <Application>Microsoft Office PowerPoint</Application>
  <PresentationFormat>On-screen Show (4:3)</PresentationFormat>
  <Paragraphs>98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Marlowe, Shakespeare, Jonson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University of Warwick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Jonson v. Shakespeare: A Critical Tradition</dc:title>
  <dc:creator>IT Services</dc:creator>
  <cp:lastModifiedBy>IT Services</cp:lastModifiedBy>
  <cp:revision>22</cp:revision>
  <dcterms:created xsi:type="dcterms:W3CDTF">2012-04-22T13:49:40Z</dcterms:created>
  <dcterms:modified xsi:type="dcterms:W3CDTF">2012-04-22T22:04:09Z</dcterms:modified>
</cp:coreProperties>
</file>