
<file path=[Content_Types].xml><?xml version="1.0" encoding="utf-8"?>
<Types xmlns="http://schemas.openxmlformats.org/package/2006/content-types">
  <Override PartName="/ppt/slideLayouts/slideLayout18.xml" ContentType="application/vnd.openxmlformats-officedocument.presentationml.slideLayout+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14.xml" ContentType="application/vnd.openxmlformats-officedocument.presentationml.slideLayout+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Layouts/slideLayout17.xml" ContentType="application/vnd.openxmlformats-officedocument.presentationml.slideLayout+xml"/>
  <Override PartName="/ppt/slideLayouts/slideLayout20.xml" ContentType="application/vnd.openxmlformats-officedocument.presentationml.slideLayout+xml"/>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13.xml" ContentType="application/vnd.openxmlformats-officedocument.presentationml.slideLayout+xml"/>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60" r:id="rId1"/>
  </p:sldMasterIdLst>
  <p:sldIdLst>
    <p:sldId id="256" r:id="rId2"/>
    <p:sldId id="269" r:id="rId3"/>
    <p:sldId id="270" r:id="rId4"/>
    <p:sldId id="268" r:id="rId5"/>
    <p:sldId id="271" r:id="rId6"/>
    <p:sldId id="272" r:id="rId7"/>
    <p:sldId id="273" r:id="rId8"/>
    <p:sldId id="274" r:id="rId9"/>
    <p:sldId id="257" r:id="rId10"/>
    <p:sldId id="276" r:id="rId11"/>
    <p:sldId id="264" r:id="rId12"/>
    <p:sldId id="265" r:id="rId13"/>
    <p:sldId id="277" r:id="rId14"/>
    <p:sldId id="278" r:id="rId15"/>
    <p:sldId id="262" r:id="rId16"/>
    <p:sldId id="279" r:id="rId17"/>
    <p:sldId id="281" r:id="rId18"/>
    <p:sldId id="26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E19F5"/>
  </p:clrMru>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 uri="{FD5EFAAD-0ECE-453E-9831-46B23BE46B34}">
      <p15:chartTrackingRefBased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2408"/>
    <p:restoredTop sz="94599"/>
  </p:normalViewPr>
  <p:slideViewPr>
    <p:cSldViewPr>
      <p:cViewPr varScale="1">
        <p:scale>
          <a:sx n="154" d="100"/>
          <a:sy n="154" d="100"/>
        </p:scale>
        <p:origin x="-1360" y="-10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GB"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lang="en-GB"/>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54F136C1-A414-4D3B-8D6C-42268F8C8EA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tabLst/>
              <a:defRPr sz="1800"/>
            </a:lvl6pPr>
            <a:lvl7pPr marL="2290763" indent="-344488">
              <a:tabLst/>
              <a:defRPr sz="1800"/>
            </a:lvl7pPr>
            <a:lvl8pPr marL="2290763" indent="-344488">
              <a:tabLst/>
              <a:defRPr sz="1800"/>
            </a:lvl8pPr>
            <a:lvl9pPr marL="2290763" indent="-344488">
              <a:tabLst/>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Date Placeholder 2"/>
          <p:cNvSpPr>
            <a:spLocks noGrp="1"/>
          </p:cNvSpPr>
          <p:nvPr>
            <p:ph type="dt" sz="half" idx="10"/>
          </p:nvPr>
        </p:nvSpPr>
        <p:spPr/>
        <p:txBody>
          <a:bodyPr/>
          <a:lstStyle/>
          <a:p>
            <a:fld id="{6F588D85-AE83-40BB-9EFE-13DC3C782317}" type="datetimeFigureOut">
              <a:rPr lang="en-GB" smtClean="0"/>
              <a:pPr/>
              <a:t>11/14/17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588D85-AE83-40BB-9EFE-13DC3C782317}" type="datetimeFigureOut">
              <a:rPr lang="en-GB" smtClean="0"/>
              <a:pPr/>
              <a:t>11/14/17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GB"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marL="2290763" indent="-344488">
              <a:defRPr sz="2000"/>
            </a:lvl7pPr>
            <a:lvl8pPr marL="2290763" indent="-344488">
              <a:defRPr sz="2000"/>
            </a:lvl8pPr>
            <a:lvl9pPr marL="2290763" indent="-344488">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Text Placeholder 3"/>
          <p:cNvSpPr>
            <a:spLocks noGrp="1"/>
          </p:cNvSpPr>
          <p:nvPr>
            <p:ph type="body" sz="half" idx="2"/>
          </p:nvPr>
        </p:nvSpPr>
        <p:spPr>
          <a:xfrm>
            <a:off x="914398" y="2866030"/>
            <a:ext cx="3563938"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GB"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spcBef>
                <a:spcPts val="60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GB" smtClean="0"/>
              <a:t>Drag picture to placeholder or click icon to add</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GB"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GB" smtClean="0"/>
              <a:t>Drag picture to placeholder or click icon to add</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GB"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lvl5pPr>
              <a:defRPr/>
            </a:lvl5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10"/>
          </p:nvPr>
        </p:nvSpPr>
        <p:spPr/>
        <p:txBody>
          <a:body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GB" smtClean="0"/>
              <a:t>Click to edit Master title style</a:t>
            </a:r>
            <a:endParaRPr dirty="0"/>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dirty="0"/>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GB"/>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54F136C1-A414-4D3B-8D6C-42268F8C8EA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GB"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ts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GB" smtClean="0"/>
              <a:t>Click to edit Master text styles</a:t>
            </a:r>
          </a:p>
        </p:txBody>
      </p:sp>
      <p:sp>
        <p:nvSpPr>
          <p:cNvPr id="4" name="Date Placeholder 3"/>
          <p:cNvSpPr>
            <a:spLocks noGrp="1"/>
          </p:cNvSpPr>
          <p:nvPr>
            <p:ph type="dt" sz="half" idx="10"/>
          </p:nvPr>
        </p:nvSpPr>
        <p:spPr/>
        <p:txBody>
          <a:body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F136C1-A414-4D3B-8D6C-42268F8C8EA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GB"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GB"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F588D85-AE83-40BB-9EFE-13DC3C782317}" type="datetimeFigureOut">
              <a:rPr lang="en-GB" smtClean="0"/>
              <a:pPr/>
              <a:t>11/14/17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54F136C1-A414-4D3B-8D6C-42268F8C8EA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GB"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GB" smtClean="0"/>
              <a:t>Drag picture to placeholder or click icon to add</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marL="2290763" indent="-344488">
              <a:defRPr sz="1800"/>
            </a:lvl6pPr>
            <a:lvl7pPr marL="2290763" indent="-344488">
              <a:defRPr sz="1800"/>
            </a:lvl7pPr>
            <a:lvl8pPr marL="2290763" indent="-344488">
              <a:defRPr sz="1800"/>
            </a:lvl8pPr>
            <a:lvl9pPr marL="2290763" indent="-344488">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marL="2290763" indent="-344488">
              <a:defRPr sz="1600"/>
            </a:lvl6pPr>
            <a:lvl7pPr marL="2290763" indent="-344488">
              <a:defRPr sz="1600"/>
            </a:lvl7pPr>
            <a:lvl8pPr marL="2290763" indent="-344488">
              <a:defRPr sz="1600"/>
            </a:lvl8pPr>
            <a:lvl9pPr marL="2290763" indent="-344488">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7" name="Date Placeholder 6"/>
          <p:cNvSpPr>
            <a:spLocks noGrp="1"/>
          </p:cNvSpPr>
          <p:nvPr>
            <p:ph type="dt" sz="half" idx="10"/>
          </p:nvPr>
        </p:nvSpPr>
        <p:spPr/>
        <p:txBody>
          <a:bodyPr/>
          <a:lstStyle/>
          <a:p>
            <a:fld id="{6F588D85-AE83-40BB-9EFE-13DC3C782317}" type="datetimeFigureOut">
              <a:rPr lang="en-GB" smtClean="0"/>
              <a:pPr/>
              <a:t>11/14/17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54F136C1-A414-4D3B-8D6C-42268F8C8EA5}" type="slidenum">
              <a:rPr lang="en-GB" smtClean="0"/>
              <a:pPr/>
              <a:t>‹#›</a:t>
            </a:fld>
            <a:endParaRPr lang="en-GB"/>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5" name="Date Placeholder 4"/>
          <p:cNvSpPr>
            <a:spLocks noGrp="1"/>
          </p:cNvSpPr>
          <p:nvPr>
            <p:ph type="dt" sz="half" idx="10"/>
          </p:nvPr>
        </p:nvSpPr>
        <p:spPr/>
        <p:txBody>
          <a:bodyPr/>
          <a:lstStyle/>
          <a:p>
            <a:fld id="{6F588D85-AE83-40BB-9EFE-13DC3C782317}" type="datetimeFigureOut">
              <a:rPr lang="en-GB" smtClean="0"/>
              <a:pPr/>
              <a:t>11/14/17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54F136C1-A414-4D3B-8D6C-42268F8C8EA5}" type="slidenum">
              <a:rPr lang="en-GB" smtClean="0"/>
              <a:pPr/>
              <a:t>‹#›</a:t>
            </a:fld>
            <a:endParaRPr lang="en-GB"/>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20" Type="http://schemas.openxmlformats.org/officeDocument/2006/relationships/slideLayout" Target="../slideLayouts/slideLayout20.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24" Type="http://schemas.openxmlformats.org/officeDocument/2006/relationships/image" Target="../media/image8.png"/><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GB"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dirty="0"/>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6F588D85-AE83-40BB-9EFE-13DC3C782317}" type="datetimeFigureOut">
              <a:rPr lang="en-GB" smtClean="0"/>
              <a:pPr/>
              <a:t>11/14/17</a:t>
            </a:fld>
            <a:endParaRPr lang="en-GB"/>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GB"/>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54F136C1-A414-4D3B-8D6C-42268F8C8EA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29076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6pPr>
      <a:lvl7pPr marL="2625725" indent="-344488" algn="l" defTabSz="914400" rtl="0" eaLnBrk="1" latinLnBrk="0" hangingPunct="1">
        <a:spcBef>
          <a:spcPct val="20000"/>
        </a:spcBef>
        <a:buSzPct val="90000"/>
        <a:buFontTx/>
        <a:buBlip>
          <a:blip r:embed="rId24"/>
        </a:buBlip>
        <a:defRPr lang="en-US" sz="1800" kern="1200" dirty="0" smtClean="0">
          <a:solidFill>
            <a:schemeClr val="tx1"/>
          </a:solidFill>
          <a:latin typeface="+mn-lt"/>
          <a:ea typeface="+mn-ea"/>
          <a:cs typeface="+mn-cs"/>
        </a:defRPr>
      </a:lvl7pPr>
      <a:lvl8pPr marL="2970213" indent="-344488" algn="l" defTabSz="914400" rtl="0" eaLnBrk="1" latinLnBrk="0" hangingPunct="1">
        <a:spcBef>
          <a:spcPct val="20000"/>
        </a:spcBef>
        <a:buSzPct val="90000"/>
        <a:buFontTx/>
        <a:buBlip>
          <a:blip r:embed="rId22"/>
        </a:buBlip>
        <a:defRPr lang="en-US" sz="1800" kern="1200" dirty="0" smtClean="0">
          <a:solidFill>
            <a:schemeClr val="tx1"/>
          </a:solidFill>
          <a:latin typeface="+mn-lt"/>
          <a:ea typeface="+mn-ea"/>
          <a:cs typeface="+mn-cs"/>
        </a:defRPr>
      </a:lvl8pPr>
      <a:lvl9pPr marL="3313113" indent="-344488" algn="l" defTabSz="914400" rtl="0" eaLnBrk="1" latinLnBrk="0" hangingPunct="1">
        <a:spcBef>
          <a:spcPct val="20000"/>
        </a:spcBef>
        <a:buSzPct val="90000"/>
        <a:buFontTx/>
        <a:buBlip>
          <a:blip r:embed="rId23"/>
        </a:buBlip>
        <a:defRPr lang="en-US" sz="1800" kern="1200" dirty="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 Id="rId3" Type="http://schemas.openxmlformats.org/officeDocument/2006/relationships/image" Target="../media/image2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jpeg"/><Relationship Id="rId1" Type="http://schemas.openxmlformats.org/officeDocument/2006/relationships/slideLayout" Target="../slideLayouts/slideLayout2.xml"/><Relationship Id="rId2"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jpeg"/><Relationship Id="rId3" Type="http://schemas.openxmlformats.org/officeDocument/2006/relationships/image" Target="../media/image2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image" Target="../media/image1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GB" dirty="0" smtClean="0"/>
              <a:t>-</a:t>
            </a:r>
          </a:p>
          <a:p>
            <a:endParaRPr lang="en-GB" dirty="0"/>
          </a:p>
        </p:txBody>
      </p:sp>
      <p:sp>
        <p:nvSpPr>
          <p:cNvPr id="5" name="TextBox 4"/>
          <p:cNvSpPr txBox="1"/>
          <p:nvPr/>
        </p:nvSpPr>
        <p:spPr>
          <a:xfrm>
            <a:off x="827584" y="980728"/>
            <a:ext cx="7920880" cy="1938992"/>
          </a:xfrm>
          <a:prstGeom prst="rect">
            <a:avLst/>
          </a:prstGeom>
          <a:noFill/>
        </p:spPr>
        <p:txBody>
          <a:bodyPr wrap="square" rtlCol="0">
            <a:spAutoFit/>
          </a:bodyPr>
          <a:lstStyle/>
          <a:p>
            <a:r>
              <a:rPr lang="en-US" sz="4000" dirty="0" smtClean="0"/>
              <a:t>Richard II </a:t>
            </a:r>
          </a:p>
          <a:p>
            <a:r>
              <a:rPr lang="en-US" sz="4000" dirty="0"/>
              <a:t> </a:t>
            </a:r>
            <a:r>
              <a:rPr lang="en-US" sz="4000" dirty="0" smtClean="0"/>
              <a:t>         -- or --  </a:t>
            </a:r>
          </a:p>
          <a:p>
            <a:r>
              <a:rPr lang="en-US" sz="4000" i="1" dirty="0" smtClean="0"/>
              <a:t>	      </a:t>
            </a:r>
            <a:r>
              <a:rPr lang="en-US" sz="4000" dirty="0" smtClean="0"/>
              <a:t>a tale of two buckets </a:t>
            </a:r>
          </a:p>
        </p:txBody>
      </p:sp>
      <p:pic>
        <p:nvPicPr>
          <p:cNvPr id="4" name="Picture 3"/>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81062" y="2991865"/>
            <a:ext cx="2826842" cy="3850179"/>
          </a:xfrm>
          <a:prstGeom prst="rect">
            <a:avLst/>
          </a:prstGeom>
        </p:spPr>
      </p:pic>
      <p:sp>
        <p:nvSpPr>
          <p:cNvPr id="6" name="TextBox 5"/>
          <p:cNvSpPr txBox="1"/>
          <p:nvPr/>
        </p:nvSpPr>
        <p:spPr>
          <a:xfrm>
            <a:off x="4181399" y="3900448"/>
            <a:ext cx="4906888" cy="2862322"/>
          </a:xfrm>
          <a:prstGeom prst="rect">
            <a:avLst/>
          </a:prstGeom>
          <a:noFill/>
        </p:spPr>
        <p:txBody>
          <a:bodyPr wrap="square" rtlCol="0">
            <a:spAutoFit/>
          </a:bodyPr>
          <a:lstStyle/>
          <a:p>
            <a:r>
              <a:rPr lang="en-US" dirty="0" smtClean="0"/>
              <a:t>Give me the crown. Here cousin, seize the crown.</a:t>
            </a:r>
          </a:p>
          <a:p>
            <a:r>
              <a:rPr lang="en-US" dirty="0" smtClean="0"/>
              <a:t>Here, cousin.</a:t>
            </a:r>
          </a:p>
          <a:p>
            <a:r>
              <a:rPr lang="en-US" dirty="0" smtClean="0"/>
              <a:t>On this side my hand, and on that side yours.</a:t>
            </a:r>
          </a:p>
          <a:p>
            <a:r>
              <a:rPr lang="en-US" dirty="0" smtClean="0"/>
              <a:t>Now is this golden crown like a deep well</a:t>
            </a:r>
          </a:p>
          <a:p>
            <a:r>
              <a:rPr lang="en-US" dirty="0" smtClean="0"/>
              <a:t>That owes two buckets, filling one another,</a:t>
            </a:r>
          </a:p>
          <a:p>
            <a:r>
              <a:rPr lang="en-US" dirty="0" smtClean="0"/>
              <a:t>The emptier ever dancing in the air.</a:t>
            </a:r>
          </a:p>
          <a:p>
            <a:r>
              <a:rPr lang="en-US" dirty="0" smtClean="0"/>
              <a:t>The other down, unseen, and full of water.</a:t>
            </a:r>
          </a:p>
          <a:p>
            <a:r>
              <a:rPr lang="en-US" dirty="0" smtClean="0"/>
              <a:t>That bucket down and full of tears am I,</a:t>
            </a:r>
          </a:p>
          <a:p>
            <a:r>
              <a:rPr lang="en-US" dirty="0" smtClean="0"/>
              <a:t>Drinking my griefs whist you mount up on high.</a:t>
            </a:r>
          </a:p>
          <a:p>
            <a:r>
              <a:rPr lang="en-US" dirty="0"/>
              <a:t>	</a:t>
            </a:r>
            <a:r>
              <a:rPr lang="en-US" dirty="0" smtClean="0"/>
              <a:t>		           (4.1.181-89)</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89129560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683568" y="332656"/>
            <a:ext cx="7344816" cy="6740307"/>
          </a:xfrm>
          <a:prstGeom prst="rect">
            <a:avLst/>
          </a:prstGeom>
          <a:noFill/>
        </p:spPr>
        <p:txBody>
          <a:bodyPr wrap="square" rtlCol="0">
            <a:spAutoFit/>
          </a:bodyPr>
          <a:lstStyle/>
          <a:p>
            <a:r>
              <a:rPr lang="en-US" dirty="0" smtClean="0"/>
              <a:t>Richard: … Now for our Irish wars…</a:t>
            </a:r>
          </a:p>
          <a:p>
            <a:r>
              <a:rPr lang="en-US" dirty="0" smtClean="0"/>
              <a:t>And for these great affairs do ask some charge, / … we do seize to us</a:t>
            </a:r>
          </a:p>
          <a:p>
            <a:r>
              <a:rPr lang="en-US" dirty="0" smtClean="0"/>
              <a:t>The plate, coin, revenues, and </a:t>
            </a:r>
            <a:r>
              <a:rPr lang="en-US" dirty="0" err="1" smtClean="0"/>
              <a:t>moveables</a:t>
            </a:r>
            <a:endParaRPr lang="en-US" dirty="0" smtClean="0"/>
          </a:p>
          <a:p>
            <a:r>
              <a:rPr lang="en-US" dirty="0" smtClean="0"/>
              <a:t>Whereof our uncle Gaunt did stand </a:t>
            </a:r>
            <a:r>
              <a:rPr lang="en-US" dirty="0" err="1" smtClean="0"/>
              <a:t>possess’d</a:t>
            </a:r>
            <a:r>
              <a:rPr lang="en-US" dirty="0" smtClean="0"/>
              <a:t>… […]</a:t>
            </a:r>
          </a:p>
          <a:p>
            <a:endParaRPr lang="en-US" dirty="0"/>
          </a:p>
          <a:p>
            <a:r>
              <a:rPr lang="en-US" dirty="0" smtClean="0"/>
              <a:t>York: Seek you to seize and gripe into your hands</a:t>
            </a:r>
          </a:p>
          <a:p>
            <a:r>
              <a:rPr lang="en-US" dirty="0" smtClean="0"/>
              <a:t>The royalties and rights of </a:t>
            </a:r>
            <a:r>
              <a:rPr lang="en-US" dirty="0" err="1" smtClean="0"/>
              <a:t>banish’d</a:t>
            </a:r>
            <a:r>
              <a:rPr lang="en-US" dirty="0" smtClean="0"/>
              <a:t> Hereford?</a:t>
            </a:r>
          </a:p>
          <a:p>
            <a:r>
              <a:rPr lang="en-US" dirty="0" smtClean="0"/>
              <a:t>Is not Gaunt dead? And doth not Hereford live?</a:t>
            </a:r>
          </a:p>
          <a:p>
            <a:r>
              <a:rPr lang="en-US" dirty="0" smtClean="0"/>
              <a:t>Was not Gaunt just? And is not Harry true?</a:t>
            </a:r>
          </a:p>
          <a:p>
            <a:r>
              <a:rPr lang="en-US" dirty="0" smtClean="0"/>
              <a:t>Did not the one deserve to have an heir?</a:t>
            </a:r>
          </a:p>
          <a:p>
            <a:r>
              <a:rPr lang="en-US" dirty="0" smtClean="0"/>
              <a:t>Is not his heir a well-deserving son?</a:t>
            </a:r>
          </a:p>
          <a:p>
            <a:r>
              <a:rPr lang="en-US" dirty="0" smtClean="0">
                <a:solidFill>
                  <a:srgbClr val="0070C0"/>
                </a:solidFill>
              </a:rPr>
              <a:t>Take Hereford’s rights away, and take from Time</a:t>
            </a:r>
          </a:p>
          <a:p>
            <a:r>
              <a:rPr lang="en-US" dirty="0" smtClean="0">
                <a:solidFill>
                  <a:srgbClr val="0070C0"/>
                </a:solidFill>
              </a:rPr>
              <a:t>His charters and his customary rights.</a:t>
            </a:r>
          </a:p>
          <a:p>
            <a:r>
              <a:rPr lang="en-US" dirty="0" smtClean="0">
                <a:solidFill>
                  <a:srgbClr val="0070C0"/>
                </a:solidFill>
              </a:rPr>
              <a:t>Let not tomorrow then ensue today.</a:t>
            </a:r>
          </a:p>
          <a:p>
            <a:r>
              <a:rPr lang="en-US" dirty="0" smtClean="0">
                <a:solidFill>
                  <a:srgbClr val="0070C0"/>
                </a:solidFill>
              </a:rPr>
              <a:t>Be not thyself – for how art thou a king</a:t>
            </a:r>
          </a:p>
          <a:p>
            <a:r>
              <a:rPr lang="en-US" dirty="0" smtClean="0">
                <a:solidFill>
                  <a:srgbClr val="0070C0"/>
                </a:solidFill>
              </a:rPr>
              <a:t>But by fair sequence and succession?  …</a:t>
            </a:r>
          </a:p>
          <a:p>
            <a:r>
              <a:rPr lang="en-US" dirty="0" smtClean="0"/>
              <a:t>If you do wrongfully seize Hereford’s rights…</a:t>
            </a:r>
          </a:p>
          <a:p>
            <a:r>
              <a:rPr lang="en-US" dirty="0" smtClean="0"/>
              <a:t>You pluck a thousand dangers on your head…</a:t>
            </a:r>
          </a:p>
          <a:p>
            <a:r>
              <a:rPr lang="en-US" dirty="0" smtClean="0"/>
              <a:t>And prick my tender patience to those </a:t>
            </a:r>
            <a:r>
              <a:rPr lang="en-US" dirty="0" smtClean="0">
                <a:solidFill>
                  <a:srgbClr val="1E19F5"/>
                </a:solidFill>
              </a:rPr>
              <a:t>thoughts</a:t>
            </a:r>
          </a:p>
          <a:p>
            <a:r>
              <a:rPr lang="en-US" dirty="0" smtClean="0">
                <a:solidFill>
                  <a:srgbClr val="1E19F5"/>
                </a:solidFill>
              </a:rPr>
              <a:t>Which </a:t>
            </a:r>
            <a:r>
              <a:rPr lang="en-US" dirty="0" err="1" smtClean="0">
                <a:solidFill>
                  <a:srgbClr val="1E19F5"/>
                </a:solidFill>
              </a:rPr>
              <a:t>honour</a:t>
            </a:r>
            <a:r>
              <a:rPr lang="en-US" dirty="0" smtClean="0">
                <a:solidFill>
                  <a:srgbClr val="1E19F5"/>
                </a:solidFill>
              </a:rPr>
              <a:t> and allegiance cannot think</a:t>
            </a:r>
            <a:r>
              <a:rPr lang="en-US" dirty="0" smtClean="0"/>
              <a:t>.</a:t>
            </a:r>
          </a:p>
          <a:p>
            <a:r>
              <a:rPr lang="en-US" dirty="0" smtClean="0"/>
              <a:t>Richard: Think what you will, we seize into our hands</a:t>
            </a:r>
          </a:p>
          <a:p>
            <a:r>
              <a:rPr lang="en-US" dirty="0" smtClean="0"/>
              <a:t>His plate, his goods, his money and his lands. (2.1.155 – 210)</a:t>
            </a:r>
          </a:p>
          <a:p>
            <a:endParaRPr lang="en-US" dirty="0" smtClean="0"/>
          </a:p>
          <a:p>
            <a:r>
              <a:rPr lang="en-US" dirty="0" smtClean="0"/>
              <a:t>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776805153"/>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extBox 5"/>
          <p:cNvSpPr txBox="1"/>
          <p:nvPr/>
        </p:nvSpPr>
        <p:spPr>
          <a:xfrm>
            <a:off x="4139952" y="1556792"/>
            <a:ext cx="4824536" cy="4985980"/>
          </a:xfrm>
          <a:prstGeom prst="rect">
            <a:avLst/>
          </a:prstGeom>
          <a:noFill/>
        </p:spPr>
        <p:txBody>
          <a:bodyPr wrap="square" rtlCol="0">
            <a:spAutoFit/>
          </a:bodyPr>
          <a:lstStyle/>
          <a:p>
            <a:r>
              <a:rPr lang="en-US" dirty="0" smtClean="0"/>
              <a:t>The lining of his coffers shall make coats</a:t>
            </a:r>
          </a:p>
          <a:p>
            <a:r>
              <a:rPr lang="en-US" dirty="0" smtClean="0"/>
              <a:t>To deck our soldiers for these Irish wars 1.4.62-4</a:t>
            </a:r>
          </a:p>
          <a:p>
            <a:endParaRPr lang="en-US" dirty="0"/>
          </a:p>
          <a:p>
            <a:endParaRPr lang="en-US" dirty="0"/>
          </a:p>
          <a:p>
            <a:r>
              <a:rPr lang="en-US" sz="1400" dirty="0" smtClean="0"/>
              <a:t>King Henry:  The skipping king, he ambled up and down</a:t>
            </a:r>
          </a:p>
          <a:p>
            <a:r>
              <a:rPr lang="en-US" sz="1400" dirty="0" smtClean="0"/>
              <a:t>With shallow jesters and rash </a:t>
            </a:r>
            <a:r>
              <a:rPr lang="en-US" sz="1400" dirty="0" err="1" smtClean="0"/>
              <a:t>bavin</a:t>
            </a:r>
            <a:r>
              <a:rPr lang="en-US" sz="1400" dirty="0" smtClean="0"/>
              <a:t> wits…</a:t>
            </a:r>
          </a:p>
          <a:p>
            <a:r>
              <a:rPr lang="en-US" sz="1400" dirty="0" smtClean="0"/>
              <a:t>Mingled his royalty with </a:t>
            </a:r>
            <a:r>
              <a:rPr lang="en-US" sz="1400" dirty="0" err="1" smtClean="0"/>
              <a:t>cap’ring</a:t>
            </a:r>
            <a:r>
              <a:rPr lang="en-US" sz="1400" dirty="0" smtClean="0"/>
              <a:t> fools; </a:t>
            </a:r>
          </a:p>
          <a:p>
            <a:r>
              <a:rPr lang="en-US" sz="1400" dirty="0" smtClean="0"/>
              <a:t>Had his great name profaned with their scorns…</a:t>
            </a:r>
          </a:p>
          <a:p>
            <a:r>
              <a:rPr lang="en-US" sz="1400" dirty="0" smtClean="0"/>
              <a:t>Grew a companion to the common streets, </a:t>
            </a:r>
          </a:p>
          <a:p>
            <a:r>
              <a:rPr lang="en-US" sz="1400" dirty="0" err="1" smtClean="0"/>
              <a:t>Enfeoff’d</a:t>
            </a:r>
            <a:r>
              <a:rPr lang="en-US" sz="1400" dirty="0" smtClean="0"/>
              <a:t> himself to popularity. (</a:t>
            </a:r>
            <a:r>
              <a:rPr lang="en-US" sz="1400" i="1" dirty="0" smtClean="0"/>
              <a:t>Henry IV Part I</a:t>
            </a:r>
            <a:r>
              <a:rPr lang="en-US" sz="1400" dirty="0" smtClean="0"/>
              <a:t>, 3.2.60-69)</a:t>
            </a:r>
          </a:p>
          <a:p>
            <a:endParaRPr lang="en-US" sz="1400" dirty="0"/>
          </a:p>
          <a:p>
            <a:r>
              <a:rPr lang="en-US" sz="1400" dirty="0" smtClean="0"/>
              <a:t>		* * * *</a:t>
            </a:r>
          </a:p>
          <a:p>
            <a:r>
              <a:rPr lang="en-US" sz="1400" dirty="0" smtClean="0"/>
              <a:t>Gaunt: O, had thy grandsire, with a prophet’s eye,</a:t>
            </a:r>
          </a:p>
          <a:p>
            <a:r>
              <a:rPr lang="en-US" sz="1400" dirty="0" smtClean="0"/>
              <a:t>Seen how his son’s son should destroy his sons,</a:t>
            </a:r>
          </a:p>
          <a:p>
            <a:r>
              <a:rPr lang="en-US" sz="1400" dirty="0" smtClean="0"/>
              <a:t>From forth thy reach he would have laid thy shame, </a:t>
            </a:r>
          </a:p>
          <a:p>
            <a:r>
              <a:rPr lang="en-US" sz="1400" dirty="0" smtClean="0">
                <a:solidFill>
                  <a:srgbClr val="0070C0"/>
                </a:solidFill>
              </a:rPr>
              <a:t>Deposing thee before thou wert </a:t>
            </a:r>
            <a:r>
              <a:rPr lang="en-US" sz="1400" dirty="0" err="1" smtClean="0">
                <a:solidFill>
                  <a:srgbClr val="0070C0"/>
                </a:solidFill>
              </a:rPr>
              <a:t>possess’d</a:t>
            </a:r>
            <a:r>
              <a:rPr lang="en-US" sz="1400" dirty="0" smtClean="0">
                <a:solidFill>
                  <a:srgbClr val="0070C0"/>
                </a:solidFill>
              </a:rPr>
              <a:t>,</a:t>
            </a:r>
          </a:p>
          <a:p>
            <a:r>
              <a:rPr lang="en-US" sz="1400" dirty="0" smtClean="0">
                <a:solidFill>
                  <a:srgbClr val="0070C0"/>
                </a:solidFill>
              </a:rPr>
              <a:t>Which are </a:t>
            </a:r>
            <a:r>
              <a:rPr lang="en-US" sz="1400" dirty="0" err="1" smtClean="0">
                <a:solidFill>
                  <a:srgbClr val="0070C0"/>
                </a:solidFill>
              </a:rPr>
              <a:t>possess’d</a:t>
            </a:r>
            <a:r>
              <a:rPr lang="en-US" sz="1400" dirty="0" smtClean="0">
                <a:solidFill>
                  <a:srgbClr val="0070C0"/>
                </a:solidFill>
              </a:rPr>
              <a:t> now to depose thyself…</a:t>
            </a:r>
          </a:p>
          <a:p>
            <a:r>
              <a:rPr lang="en-US" sz="1400" dirty="0" smtClean="0"/>
              <a:t>Landlord of England art thou now, not king.</a:t>
            </a:r>
          </a:p>
          <a:p>
            <a:r>
              <a:rPr lang="en-US" sz="1400" dirty="0"/>
              <a:t>	</a:t>
            </a:r>
            <a:r>
              <a:rPr lang="en-US" sz="1400" dirty="0" smtClean="0"/>
              <a:t>	(</a:t>
            </a:r>
            <a:r>
              <a:rPr lang="en-US" sz="1400" i="1" dirty="0" smtClean="0"/>
              <a:t>Richard II</a:t>
            </a:r>
            <a:r>
              <a:rPr lang="en-US" sz="1400" dirty="0" smtClean="0"/>
              <a:t>, 104-07, 113)</a:t>
            </a:r>
          </a:p>
          <a:p>
            <a:r>
              <a:rPr lang="en-US" dirty="0" smtClean="0"/>
              <a:t> </a:t>
            </a:r>
            <a:endParaRPr lang="en-US" sz="1200" dirty="0" smtClean="0"/>
          </a:p>
          <a:p>
            <a:r>
              <a:rPr lang="en-US" sz="1200" dirty="0"/>
              <a:t>Fiona Shaw as Richard, National Theatre </a:t>
            </a:r>
            <a:r>
              <a:rPr lang="en-US" sz="1200" dirty="0" smtClean="0"/>
              <a:t>1995. Directed by Deborah Warner</a:t>
            </a:r>
            <a:endParaRPr lang="en-US" sz="1200"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r="12493"/>
          <a:stretch/>
        </p:blipFill>
        <p:spPr>
          <a:xfrm>
            <a:off x="-33451" y="0"/>
            <a:ext cx="4029387" cy="6858000"/>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4220125"/>
      </p:ext>
    </p:extLst>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587" y="30223"/>
            <a:ext cx="6064403" cy="4056062"/>
          </a:xfrm>
        </p:spPr>
      </p:pic>
      <p:pic>
        <p:nvPicPr>
          <p:cNvPr id="5" name="Picture 4"/>
          <p:cNvPicPr>
            <a:picLocks noChangeAspect="1"/>
          </p:cNvPicPr>
          <p:nvPr/>
        </p:nvPicPr>
        <p:blipFill rotWithShape="1">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1480" r="6402"/>
          <a:stretch/>
        </p:blipFill>
        <p:spPr>
          <a:xfrm>
            <a:off x="5399584" y="1240549"/>
            <a:ext cx="3744416" cy="5691471"/>
          </a:xfrm>
          <a:prstGeom prst="rect">
            <a:avLst/>
          </a:prstGeom>
        </p:spPr>
      </p:pic>
      <p:sp>
        <p:nvSpPr>
          <p:cNvPr id="2" name="TextBox 1"/>
          <p:cNvSpPr txBox="1"/>
          <p:nvPr/>
        </p:nvSpPr>
        <p:spPr>
          <a:xfrm>
            <a:off x="1475656" y="4293096"/>
            <a:ext cx="3818717" cy="2308324"/>
          </a:xfrm>
          <a:prstGeom prst="rect">
            <a:avLst/>
          </a:prstGeom>
          <a:noFill/>
        </p:spPr>
        <p:txBody>
          <a:bodyPr wrap="square" rtlCol="0">
            <a:spAutoFit/>
          </a:bodyPr>
          <a:lstStyle/>
          <a:p>
            <a:r>
              <a:rPr lang="en-US" dirty="0" smtClean="0"/>
              <a:t>Mark Rylance as Richard, Globe, 2003 directed by Tim Carroll</a:t>
            </a:r>
          </a:p>
          <a:p>
            <a:endParaRPr lang="en-US" dirty="0"/>
          </a:p>
          <a:p>
            <a:endParaRPr lang="en-US" dirty="0" smtClean="0"/>
          </a:p>
          <a:p>
            <a:endParaRPr lang="en-US" dirty="0"/>
          </a:p>
          <a:p>
            <a:r>
              <a:rPr lang="en-US" dirty="0" smtClean="0"/>
              <a:t>Jonathan Slinger as</a:t>
            </a:r>
          </a:p>
          <a:p>
            <a:r>
              <a:rPr lang="en-US" dirty="0" smtClean="0"/>
              <a:t>Richard, RSC, 2007 directed </a:t>
            </a:r>
          </a:p>
          <a:p>
            <a:r>
              <a:rPr lang="en-US" dirty="0" smtClean="0"/>
              <a:t>By Michael Boyd</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28427968"/>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971600" y="404664"/>
            <a:ext cx="5976664" cy="6586418"/>
          </a:xfrm>
          <a:prstGeom prst="rect">
            <a:avLst/>
          </a:prstGeom>
          <a:noFill/>
        </p:spPr>
        <p:txBody>
          <a:bodyPr wrap="square" rtlCol="0">
            <a:spAutoFit/>
          </a:bodyPr>
          <a:lstStyle/>
          <a:p>
            <a:r>
              <a:rPr lang="en-US" sz="1600" dirty="0" smtClean="0"/>
              <a:t>Richard:  [… </a:t>
            </a:r>
            <a:r>
              <a:rPr lang="en-US" sz="1400" dirty="0" smtClean="0"/>
              <a:t>]     [K]</a:t>
            </a:r>
            <a:r>
              <a:rPr lang="en-US" sz="1400" dirty="0" err="1" smtClean="0"/>
              <a:t>now’st</a:t>
            </a:r>
            <a:r>
              <a:rPr lang="en-US" sz="1400" dirty="0" smtClean="0"/>
              <a:t> </a:t>
            </a:r>
            <a:r>
              <a:rPr lang="en-US" sz="1400" dirty="0"/>
              <a:t>thou not</a:t>
            </a:r>
            <a:br>
              <a:rPr lang="en-US" sz="1400" dirty="0"/>
            </a:br>
            <a:r>
              <a:rPr lang="en-US" sz="1400" dirty="0"/>
              <a:t>That when </a:t>
            </a:r>
            <a:r>
              <a:rPr lang="en-US" sz="1400" dirty="0">
                <a:solidFill>
                  <a:srgbClr val="0070C0"/>
                </a:solidFill>
              </a:rPr>
              <a:t>the searching eye of heaven </a:t>
            </a:r>
            <a:r>
              <a:rPr lang="en-US" sz="1400" dirty="0"/>
              <a:t>is hid</a:t>
            </a:r>
            <a:br>
              <a:rPr lang="en-US" sz="1400" dirty="0"/>
            </a:br>
            <a:r>
              <a:rPr lang="en-US" sz="1400" dirty="0"/>
              <a:t>Behind the globe that lights the lower world,</a:t>
            </a:r>
            <a:br>
              <a:rPr lang="en-US" sz="1400" dirty="0"/>
            </a:br>
            <a:r>
              <a:rPr lang="en-US" sz="1400" dirty="0"/>
              <a:t>Then thieves and robbers range abroad unseen</a:t>
            </a:r>
            <a:br>
              <a:rPr lang="en-US" sz="1400" dirty="0"/>
            </a:br>
            <a:r>
              <a:rPr lang="en-US" sz="1400" dirty="0"/>
              <a:t>In murders and in outrage boldly here?</a:t>
            </a:r>
            <a:br>
              <a:rPr lang="en-US" sz="1400" dirty="0"/>
            </a:br>
            <a:r>
              <a:rPr lang="en-US" sz="1400" dirty="0"/>
              <a:t>But when from under this terrestrial ball</a:t>
            </a:r>
            <a:br>
              <a:rPr lang="en-US" sz="1400" dirty="0"/>
            </a:br>
            <a:r>
              <a:rPr lang="en-US" sz="1400" dirty="0"/>
              <a:t>He fires the proud tops of the eastern pines</a:t>
            </a:r>
            <a:br>
              <a:rPr lang="en-US" sz="1400" dirty="0"/>
            </a:br>
            <a:r>
              <a:rPr lang="en-US" sz="1400" dirty="0"/>
              <a:t>And darts his light through every guilty hole,</a:t>
            </a:r>
            <a:br>
              <a:rPr lang="en-US" sz="1400" dirty="0"/>
            </a:br>
            <a:r>
              <a:rPr lang="en-US" sz="1400" dirty="0"/>
              <a:t>Then murders, treasons, and detested sins,</a:t>
            </a:r>
            <a:br>
              <a:rPr lang="en-US" sz="1400" dirty="0"/>
            </a:br>
            <a:r>
              <a:rPr lang="en-US" sz="1400" dirty="0"/>
              <a:t>The cloak of night being plucked from off </a:t>
            </a:r>
            <a:r>
              <a:rPr lang="en-US" sz="1400" dirty="0" smtClean="0"/>
              <a:t>their backs</a:t>
            </a:r>
            <a:r>
              <a:rPr lang="en-US" sz="1400" dirty="0"/>
              <a:t>,</a:t>
            </a:r>
            <a:br>
              <a:rPr lang="en-US" sz="1400" dirty="0"/>
            </a:br>
            <a:r>
              <a:rPr lang="en-US" sz="1400" dirty="0"/>
              <a:t>Stand bare and naked, trembling at themselves.</a:t>
            </a:r>
            <a:br>
              <a:rPr lang="en-US" sz="1400" dirty="0"/>
            </a:br>
            <a:r>
              <a:rPr lang="en-US" sz="1400" dirty="0"/>
              <a:t>So when this thief, this traitor Bolingbroke,</a:t>
            </a:r>
            <a:br>
              <a:rPr lang="en-US" sz="1400" dirty="0"/>
            </a:br>
            <a:r>
              <a:rPr lang="en-US" sz="1400" dirty="0"/>
              <a:t>Who all this while hath reveled in the night</a:t>
            </a:r>
            <a:br>
              <a:rPr lang="en-US" sz="1400" dirty="0"/>
            </a:br>
            <a:r>
              <a:rPr lang="en-US" sz="1400" dirty="0"/>
              <a:t>Whilst we were </a:t>
            </a:r>
            <a:r>
              <a:rPr lang="en-US" sz="1400" dirty="0" err="1"/>
              <a:t>wand’ring</a:t>
            </a:r>
            <a:r>
              <a:rPr lang="en-US" sz="1400" dirty="0"/>
              <a:t> with the Antipodes,</a:t>
            </a:r>
            <a:br>
              <a:rPr lang="en-US" sz="1400" dirty="0"/>
            </a:br>
            <a:r>
              <a:rPr lang="en-US" sz="1400" dirty="0"/>
              <a:t>Shall see us rising in our throne, the east,</a:t>
            </a:r>
            <a:br>
              <a:rPr lang="en-US" sz="1400" dirty="0"/>
            </a:br>
            <a:r>
              <a:rPr lang="en-US" sz="1400" dirty="0"/>
              <a:t>His treasons will sit blushing in his face,</a:t>
            </a:r>
            <a:br>
              <a:rPr lang="en-US" sz="1400" dirty="0"/>
            </a:br>
            <a:r>
              <a:rPr lang="en-US" sz="1400" dirty="0"/>
              <a:t>Not able to endure the sight of day,</a:t>
            </a:r>
            <a:br>
              <a:rPr lang="en-US" sz="1400" dirty="0"/>
            </a:br>
            <a:r>
              <a:rPr lang="en-US" sz="1400" dirty="0"/>
              <a:t>But self-affrighted, tremble at his sin.</a:t>
            </a:r>
            <a:br>
              <a:rPr lang="en-US" sz="1400" dirty="0"/>
            </a:br>
            <a:r>
              <a:rPr lang="en-US" sz="1400" dirty="0">
                <a:solidFill>
                  <a:srgbClr val="0070C0"/>
                </a:solidFill>
              </a:rPr>
              <a:t>Not all the water in the rough rude sea</a:t>
            </a:r>
            <a:br>
              <a:rPr lang="en-US" sz="1400" dirty="0">
                <a:solidFill>
                  <a:srgbClr val="0070C0"/>
                </a:solidFill>
              </a:rPr>
            </a:br>
            <a:r>
              <a:rPr lang="en-US" sz="1400" dirty="0">
                <a:solidFill>
                  <a:srgbClr val="0070C0"/>
                </a:solidFill>
              </a:rPr>
              <a:t>Can wash the balm off from an anointed king.</a:t>
            </a:r>
            <a:br>
              <a:rPr lang="en-US" sz="1400" dirty="0">
                <a:solidFill>
                  <a:srgbClr val="0070C0"/>
                </a:solidFill>
              </a:rPr>
            </a:br>
            <a:r>
              <a:rPr lang="en-US" sz="1400" dirty="0">
                <a:solidFill>
                  <a:srgbClr val="0070C0"/>
                </a:solidFill>
              </a:rPr>
              <a:t>The breath of worldly men cannot depose</a:t>
            </a:r>
            <a:br>
              <a:rPr lang="en-US" sz="1400" dirty="0">
                <a:solidFill>
                  <a:srgbClr val="0070C0"/>
                </a:solidFill>
              </a:rPr>
            </a:br>
            <a:r>
              <a:rPr lang="en-US" sz="1400" dirty="0">
                <a:solidFill>
                  <a:srgbClr val="0070C0"/>
                </a:solidFill>
              </a:rPr>
              <a:t>The deputy elected by the Lord.</a:t>
            </a:r>
            <a:r>
              <a:rPr lang="en-US" sz="1400" dirty="0"/>
              <a:t/>
            </a:r>
            <a:br>
              <a:rPr lang="en-US" sz="1400" dirty="0"/>
            </a:br>
            <a:r>
              <a:rPr lang="en-US" sz="1400" dirty="0">
                <a:solidFill>
                  <a:srgbClr val="1E19F5"/>
                </a:solidFill>
              </a:rPr>
              <a:t>For every man that Bolingbroke hath pressed</a:t>
            </a:r>
            <a:br>
              <a:rPr lang="en-US" sz="1400" dirty="0">
                <a:solidFill>
                  <a:srgbClr val="1E19F5"/>
                </a:solidFill>
              </a:rPr>
            </a:br>
            <a:r>
              <a:rPr lang="en-US" sz="1400" dirty="0">
                <a:solidFill>
                  <a:srgbClr val="1E19F5"/>
                </a:solidFill>
              </a:rPr>
              <a:t>To lift shrewd steel against our golden crown,</a:t>
            </a:r>
            <a:br>
              <a:rPr lang="en-US" sz="1400" dirty="0">
                <a:solidFill>
                  <a:srgbClr val="1E19F5"/>
                </a:solidFill>
              </a:rPr>
            </a:br>
            <a:r>
              <a:rPr lang="en-US" sz="1400" dirty="0">
                <a:solidFill>
                  <a:srgbClr val="1E19F5"/>
                </a:solidFill>
              </a:rPr>
              <a:t>God for His Richard hath in heavenly pay</a:t>
            </a:r>
            <a:br>
              <a:rPr lang="en-US" sz="1400" dirty="0">
                <a:solidFill>
                  <a:srgbClr val="1E19F5"/>
                </a:solidFill>
              </a:rPr>
            </a:br>
            <a:r>
              <a:rPr lang="en-US" sz="1400" dirty="0">
                <a:solidFill>
                  <a:srgbClr val="1E19F5"/>
                </a:solidFill>
              </a:rPr>
              <a:t>A glorious angel.</a:t>
            </a:r>
            <a:r>
              <a:rPr lang="en-US" sz="1400" dirty="0">
                <a:solidFill>
                  <a:srgbClr val="7030A0"/>
                </a:solidFill>
              </a:rPr>
              <a:t> </a:t>
            </a:r>
            <a:r>
              <a:rPr lang="en-US" sz="1400" dirty="0"/>
              <a:t>Then, if angels fight,</a:t>
            </a:r>
            <a:br>
              <a:rPr lang="en-US" sz="1400" dirty="0"/>
            </a:br>
            <a:r>
              <a:rPr lang="en-US" sz="1400" dirty="0"/>
              <a:t>Weak men must fall, for heaven still guards the right</a:t>
            </a:r>
            <a:r>
              <a:rPr lang="en-US" sz="1400" dirty="0" smtClean="0"/>
              <a:t>.   (3.2.36-62)</a:t>
            </a:r>
            <a:r>
              <a:rPr lang="en-US" sz="1400" dirty="0"/>
              <a:t/>
            </a:r>
            <a:br>
              <a:rPr lang="en-US" sz="1400" dirty="0"/>
            </a:br>
            <a:endParaRPr lang="en-US" sz="1400" dirty="0"/>
          </a:p>
          <a:p>
            <a:r>
              <a:rPr lang="en-US" sz="1400" dirty="0"/>
              <a:t/>
            </a:r>
            <a:br>
              <a:rPr lang="en-US" sz="1400" dirty="0"/>
            </a:br>
            <a:endParaRPr lang="en-US" sz="14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5725515"/>
      </p:ext>
    </p:extLst>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683568" y="44624"/>
            <a:ext cx="7560840" cy="7017306"/>
          </a:xfrm>
          <a:prstGeom prst="rect">
            <a:avLst/>
          </a:prstGeom>
          <a:noFill/>
        </p:spPr>
        <p:txBody>
          <a:bodyPr wrap="square" rtlCol="0">
            <a:spAutoFit/>
          </a:bodyPr>
          <a:lstStyle/>
          <a:p>
            <a:r>
              <a:rPr lang="en-US" sz="1600" dirty="0"/>
              <a:t>KING RICHARD </a:t>
            </a:r>
            <a:r>
              <a:rPr lang="en-US" sz="1600" dirty="0" smtClean="0"/>
              <a:t>[…]  </a:t>
            </a:r>
            <a:r>
              <a:rPr lang="en-US" sz="1600" dirty="0"/>
              <a:t>Of comfort no man speak.</a:t>
            </a:r>
            <a:br>
              <a:rPr lang="en-US" sz="1600" dirty="0"/>
            </a:br>
            <a:r>
              <a:rPr lang="en-US" sz="1600" dirty="0"/>
              <a:t>Let’s talk of graves, of worms, and epitaphs,</a:t>
            </a:r>
            <a:br>
              <a:rPr lang="en-US" sz="1600" dirty="0"/>
            </a:br>
            <a:r>
              <a:rPr lang="en-US" sz="1600" dirty="0"/>
              <a:t>Make dust our paper, and with rainy eyes</a:t>
            </a:r>
            <a:br>
              <a:rPr lang="en-US" sz="1600" dirty="0"/>
            </a:br>
            <a:r>
              <a:rPr lang="en-US" sz="1600" dirty="0"/>
              <a:t>Write sorrow on the bosom of the earth.</a:t>
            </a:r>
            <a:br>
              <a:rPr lang="en-US" sz="1600" dirty="0"/>
            </a:br>
            <a:r>
              <a:rPr lang="en-US" sz="1600" dirty="0"/>
              <a:t>Let’s choose executors and talk of wills.</a:t>
            </a:r>
            <a:br>
              <a:rPr lang="en-US" sz="1600" dirty="0"/>
            </a:br>
            <a:r>
              <a:rPr lang="en-US" sz="1600" dirty="0"/>
              <a:t>And yet not so, for what can we bequeath</a:t>
            </a:r>
            <a:br>
              <a:rPr lang="en-US" sz="1600" dirty="0"/>
            </a:br>
            <a:r>
              <a:rPr lang="en-US" sz="1600" dirty="0"/>
              <a:t>Save our </a:t>
            </a:r>
            <a:r>
              <a:rPr lang="en-US" sz="1600" dirty="0" err="1"/>
              <a:t>deposèd</a:t>
            </a:r>
            <a:r>
              <a:rPr lang="en-US" sz="1600" dirty="0"/>
              <a:t> bodies to the ground?</a:t>
            </a:r>
            <a:br>
              <a:rPr lang="en-US" sz="1600" dirty="0"/>
            </a:br>
            <a:r>
              <a:rPr lang="en-US" sz="1600" dirty="0"/>
              <a:t>Our lands, our lives, and all are Bolingbroke’s,</a:t>
            </a:r>
            <a:br>
              <a:rPr lang="en-US" sz="1600" dirty="0"/>
            </a:br>
            <a:r>
              <a:rPr lang="en-US" sz="1600" dirty="0"/>
              <a:t>And nothing can we call our own but death</a:t>
            </a:r>
            <a:br>
              <a:rPr lang="en-US" sz="1600" dirty="0"/>
            </a:br>
            <a:r>
              <a:rPr lang="en-US" sz="1600" dirty="0"/>
              <a:t>And that small model of the barren earth</a:t>
            </a:r>
            <a:br>
              <a:rPr lang="en-US" sz="1600" dirty="0"/>
            </a:br>
            <a:r>
              <a:rPr lang="en-US" sz="1600" dirty="0"/>
              <a:t>Which serves as paste and cover to our bones.</a:t>
            </a:r>
            <a:br>
              <a:rPr lang="en-US" sz="1600" dirty="0"/>
            </a:br>
            <a:r>
              <a:rPr lang="en-US" sz="1600" dirty="0"/>
              <a:t>For God’s sake, </a:t>
            </a:r>
            <a:r>
              <a:rPr lang="en-US" sz="1600" dirty="0">
                <a:solidFill>
                  <a:srgbClr val="1E19F5"/>
                </a:solidFill>
              </a:rPr>
              <a:t>let us sit upon the ground</a:t>
            </a:r>
            <a:br>
              <a:rPr lang="en-US" sz="1600" dirty="0">
                <a:solidFill>
                  <a:srgbClr val="1E19F5"/>
                </a:solidFill>
              </a:rPr>
            </a:br>
            <a:r>
              <a:rPr lang="en-US" sz="1600" dirty="0">
                <a:solidFill>
                  <a:srgbClr val="1E19F5"/>
                </a:solidFill>
              </a:rPr>
              <a:t>And tell sad stories of the death of kings—</a:t>
            </a:r>
            <a:r>
              <a:rPr lang="en-US" sz="1600" dirty="0"/>
              <a:t/>
            </a:r>
            <a:br>
              <a:rPr lang="en-US" sz="1600" dirty="0"/>
            </a:br>
            <a:r>
              <a:rPr lang="en-US" sz="1600" dirty="0"/>
              <a:t>How some have been deposed, some slain in war,</a:t>
            </a:r>
            <a:br>
              <a:rPr lang="en-US" sz="1600" dirty="0"/>
            </a:br>
            <a:r>
              <a:rPr lang="en-US" sz="1600" dirty="0"/>
              <a:t>Some haunted by the ghosts they have deposed,</a:t>
            </a:r>
            <a:br>
              <a:rPr lang="en-US" sz="1600" dirty="0"/>
            </a:br>
            <a:r>
              <a:rPr lang="en-US" sz="1600" dirty="0"/>
              <a:t>Some poisoned by their wives, some sleeping killed,</a:t>
            </a:r>
            <a:br>
              <a:rPr lang="en-US" sz="1600" dirty="0"/>
            </a:br>
            <a:r>
              <a:rPr lang="en-US" sz="1600" dirty="0"/>
              <a:t>All murdered. </a:t>
            </a:r>
            <a:r>
              <a:rPr lang="en-US" sz="1600" dirty="0">
                <a:solidFill>
                  <a:srgbClr val="1E19F5"/>
                </a:solidFill>
              </a:rPr>
              <a:t>For within the hollow crown</a:t>
            </a:r>
            <a:br>
              <a:rPr lang="en-US" sz="1600" dirty="0">
                <a:solidFill>
                  <a:srgbClr val="1E19F5"/>
                </a:solidFill>
              </a:rPr>
            </a:br>
            <a:r>
              <a:rPr lang="en-US" sz="1600" dirty="0">
                <a:solidFill>
                  <a:srgbClr val="1E19F5"/>
                </a:solidFill>
              </a:rPr>
              <a:t>That rounds the mortal temples of a king</a:t>
            </a:r>
            <a:br>
              <a:rPr lang="en-US" sz="1600" dirty="0">
                <a:solidFill>
                  <a:srgbClr val="1E19F5"/>
                </a:solidFill>
              </a:rPr>
            </a:br>
            <a:r>
              <a:rPr lang="en-US" sz="1600" dirty="0">
                <a:solidFill>
                  <a:srgbClr val="1E19F5"/>
                </a:solidFill>
              </a:rPr>
              <a:t>Keeps Death his court, and there the antic sits,</a:t>
            </a:r>
            <a:br>
              <a:rPr lang="en-US" sz="1600" dirty="0">
                <a:solidFill>
                  <a:srgbClr val="1E19F5"/>
                </a:solidFill>
              </a:rPr>
            </a:br>
            <a:r>
              <a:rPr lang="en-US" sz="1600" dirty="0">
                <a:solidFill>
                  <a:srgbClr val="1E19F5"/>
                </a:solidFill>
              </a:rPr>
              <a:t>Scoffing his state and grinning at his pomp,</a:t>
            </a:r>
            <a:br>
              <a:rPr lang="en-US" sz="1600" dirty="0">
                <a:solidFill>
                  <a:srgbClr val="1E19F5"/>
                </a:solidFill>
              </a:rPr>
            </a:br>
            <a:r>
              <a:rPr lang="en-US" sz="1600" dirty="0">
                <a:solidFill>
                  <a:srgbClr val="1E19F5"/>
                </a:solidFill>
              </a:rPr>
              <a:t>Allowing him a breath, a little scene,</a:t>
            </a:r>
            <a:br>
              <a:rPr lang="en-US" sz="1600" dirty="0">
                <a:solidFill>
                  <a:srgbClr val="1E19F5"/>
                </a:solidFill>
              </a:rPr>
            </a:br>
            <a:r>
              <a:rPr lang="en-US" sz="1600" dirty="0">
                <a:solidFill>
                  <a:srgbClr val="1E19F5"/>
                </a:solidFill>
              </a:rPr>
              <a:t>To </a:t>
            </a:r>
            <a:r>
              <a:rPr lang="en-US" sz="1600" dirty="0" err="1" smtClean="0">
                <a:solidFill>
                  <a:srgbClr val="1E19F5"/>
                </a:solidFill>
              </a:rPr>
              <a:t>monarchise</a:t>
            </a:r>
            <a:r>
              <a:rPr lang="en-US" sz="1600" dirty="0">
                <a:solidFill>
                  <a:srgbClr val="1E19F5"/>
                </a:solidFill>
              </a:rPr>
              <a:t>, be feared, and kill with looks,</a:t>
            </a:r>
            <a:br>
              <a:rPr lang="en-US" sz="1600" dirty="0">
                <a:solidFill>
                  <a:srgbClr val="1E19F5"/>
                </a:solidFill>
              </a:rPr>
            </a:br>
            <a:r>
              <a:rPr lang="en-US" sz="1600" dirty="0">
                <a:solidFill>
                  <a:srgbClr val="1E19F5"/>
                </a:solidFill>
              </a:rPr>
              <a:t>Infusing him with self and vain conceit,</a:t>
            </a:r>
            <a:br>
              <a:rPr lang="en-US" sz="1600" dirty="0">
                <a:solidFill>
                  <a:srgbClr val="1E19F5"/>
                </a:solidFill>
              </a:rPr>
            </a:br>
            <a:r>
              <a:rPr lang="en-US" sz="1600" dirty="0">
                <a:solidFill>
                  <a:srgbClr val="1E19F5"/>
                </a:solidFill>
              </a:rPr>
              <a:t>As if this flesh which walls about our life</a:t>
            </a:r>
            <a:br>
              <a:rPr lang="en-US" sz="1600" dirty="0">
                <a:solidFill>
                  <a:srgbClr val="1E19F5"/>
                </a:solidFill>
              </a:rPr>
            </a:br>
            <a:r>
              <a:rPr lang="en-US" sz="1600" dirty="0">
                <a:solidFill>
                  <a:srgbClr val="1E19F5"/>
                </a:solidFill>
              </a:rPr>
              <a:t>Were brass impregnable; and humored thus,</a:t>
            </a:r>
            <a:br>
              <a:rPr lang="en-US" sz="1600" dirty="0">
                <a:solidFill>
                  <a:srgbClr val="1E19F5"/>
                </a:solidFill>
              </a:rPr>
            </a:br>
            <a:r>
              <a:rPr lang="en-US" sz="1600" dirty="0">
                <a:solidFill>
                  <a:srgbClr val="1E19F5"/>
                </a:solidFill>
              </a:rPr>
              <a:t>Comes at the last and with a little pin</a:t>
            </a:r>
            <a:br>
              <a:rPr lang="en-US" sz="1600" dirty="0">
                <a:solidFill>
                  <a:srgbClr val="1E19F5"/>
                </a:solidFill>
              </a:rPr>
            </a:br>
            <a:r>
              <a:rPr lang="en-US" sz="1600" dirty="0">
                <a:solidFill>
                  <a:srgbClr val="1E19F5"/>
                </a:solidFill>
              </a:rPr>
              <a:t>Bores through his castle wall, and farewell, king!</a:t>
            </a:r>
            <a:r>
              <a:rPr lang="en-US" sz="1400" dirty="0"/>
              <a:t/>
            </a:r>
            <a:br>
              <a:rPr lang="en-US" sz="1400" dirty="0"/>
            </a:br>
            <a:endParaRPr lang="en-US" dirty="0"/>
          </a:p>
        </p:txBody>
      </p:sp>
      <p:sp>
        <p:nvSpPr>
          <p:cNvPr id="5" name="TextBox 4"/>
          <p:cNvSpPr txBox="1"/>
          <p:nvPr/>
        </p:nvSpPr>
        <p:spPr>
          <a:xfrm>
            <a:off x="5148064" y="11253"/>
            <a:ext cx="3995936" cy="2431435"/>
          </a:xfrm>
          <a:prstGeom prst="rect">
            <a:avLst/>
          </a:prstGeom>
          <a:noFill/>
        </p:spPr>
        <p:txBody>
          <a:bodyPr wrap="square" rtlCol="0">
            <a:spAutoFit/>
          </a:bodyPr>
          <a:lstStyle/>
          <a:p>
            <a:r>
              <a:rPr lang="en-US" sz="1600" dirty="0"/>
              <a:t>Cover your heads, and mock not flesh and blood</a:t>
            </a:r>
            <a:br>
              <a:rPr lang="en-US" sz="1600" dirty="0"/>
            </a:br>
            <a:r>
              <a:rPr lang="en-US" sz="1600" dirty="0"/>
              <a:t>With solemn reverence. </a:t>
            </a:r>
            <a:r>
              <a:rPr lang="en-US" sz="1600" dirty="0">
                <a:solidFill>
                  <a:srgbClr val="1E19F5"/>
                </a:solidFill>
              </a:rPr>
              <a:t>Throw away respect,</a:t>
            </a:r>
            <a:br>
              <a:rPr lang="en-US" sz="1600" dirty="0">
                <a:solidFill>
                  <a:srgbClr val="1E19F5"/>
                </a:solidFill>
              </a:rPr>
            </a:br>
            <a:r>
              <a:rPr lang="en-US" sz="1600" dirty="0">
                <a:solidFill>
                  <a:srgbClr val="1E19F5"/>
                </a:solidFill>
              </a:rPr>
              <a:t>Tradition, form, and ceremonious duty,</a:t>
            </a:r>
            <a:br>
              <a:rPr lang="en-US" sz="1600" dirty="0">
                <a:solidFill>
                  <a:srgbClr val="1E19F5"/>
                </a:solidFill>
              </a:rPr>
            </a:br>
            <a:r>
              <a:rPr lang="en-US" sz="1600" dirty="0">
                <a:solidFill>
                  <a:srgbClr val="1E19F5"/>
                </a:solidFill>
              </a:rPr>
              <a:t>For you have but mistook me all this while.</a:t>
            </a:r>
            <a:br>
              <a:rPr lang="en-US" sz="1600" dirty="0">
                <a:solidFill>
                  <a:srgbClr val="1E19F5"/>
                </a:solidFill>
              </a:rPr>
            </a:br>
            <a:r>
              <a:rPr lang="en-US" sz="1600" dirty="0">
                <a:solidFill>
                  <a:srgbClr val="1E19F5"/>
                </a:solidFill>
              </a:rPr>
              <a:t>I live with bread like you, feel want,</a:t>
            </a:r>
            <a:br>
              <a:rPr lang="en-US" sz="1600" dirty="0">
                <a:solidFill>
                  <a:srgbClr val="1E19F5"/>
                </a:solidFill>
              </a:rPr>
            </a:br>
            <a:r>
              <a:rPr lang="en-US" sz="1600" dirty="0">
                <a:solidFill>
                  <a:srgbClr val="1E19F5"/>
                </a:solidFill>
              </a:rPr>
              <a:t>Taste grief, need friends. Subjected thus,</a:t>
            </a:r>
            <a:br>
              <a:rPr lang="en-US" sz="1600" dirty="0">
                <a:solidFill>
                  <a:srgbClr val="1E19F5"/>
                </a:solidFill>
              </a:rPr>
            </a:br>
            <a:r>
              <a:rPr lang="en-US" sz="1600" dirty="0">
                <a:solidFill>
                  <a:srgbClr val="1E19F5"/>
                </a:solidFill>
              </a:rPr>
              <a:t>How can you say to me I am a king</a:t>
            </a:r>
            <a:r>
              <a:rPr lang="en-US" sz="1600" dirty="0" smtClean="0">
                <a:solidFill>
                  <a:srgbClr val="1E19F5"/>
                </a:solidFill>
              </a:rPr>
              <a:t>?</a:t>
            </a:r>
            <a:r>
              <a:rPr lang="en-US" sz="1600" dirty="0" smtClean="0"/>
              <a:t> </a:t>
            </a:r>
            <a:r>
              <a:rPr lang="en-US" sz="1400" dirty="0" smtClean="0"/>
              <a:t>(3.2.144—77)</a:t>
            </a:r>
          </a:p>
          <a:p>
            <a:r>
              <a:rPr lang="en-US" sz="1200" dirty="0"/>
              <a:t>	</a:t>
            </a:r>
            <a:r>
              <a:rPr lang="en-US" sz="1200" dirty="0" smtClean="0"/>
              <a:t>Sam West as Richard RSC 2000 directed by</a:t>
            </a:r>
          </a:p>
          <a:p>
            <a:r>
              <a:rPr lang="en-US" sz="1200" dirty="0"/>
              <a:t>	</a:t>
            </a:r>
            <a:r>
              <a:rPr lang="en-US" sz="1200" dirty="0" smtClean="0"/>
              <a:t>Stephen </a:t>
            </a:r>
            <a:r>
              <a:rPr lang="en-US" sz="1200" dirty="0" err="1" smtClean="0"/>
              <a:t>Pimlott</a:t>
            </a:r>
            <a:endParaRPr lang="en-US" sz="1200" dirty="0"/>
          </a:p>
        </p:txBody>
      </p:sp>
      <p:pic>
        <p:nvPicPr>
          <p:cNvPr id="6" name="Picture 5"/>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150176" y="2365129"/>
            <a:ext cx="3544028" cy="5311133"/>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2482866"/>
      </p:ext>
    </p:extLst>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177348" y="152419"/>
            <a:ext cx="4754692" cy="8309967"/>
          </a:xfrm>
          <a:prstGeom prst="rect">
            <a:avLst/>
          </a:prstGeom>
          <a:noFill/>
        </p:spPr>
        <p:txBody>
          <a:bodyPr wrap="square" rtlCol="0">
            <a:spAutoFit/>
          </a:bodyPr>
          <a:lstStyle/>
          <a:p>
            <a:r>
              <a:rPr lang="en-US" sz="1600" dirty="0" smtClean="0"/>
              <a:t>Bolingbroke: Go to the rude ribs of that ancient castle… </a:t>
            </a:r>
          </a:p>
          <a:p>
            <a:r>
              <a:rPr lang="en-US" sz="1600" dirty="0" smtClean="0"/>
              <a:t> …  and thus deliver:</a:t>
            </a:r>
          </a:p>
          <a:p>
            <a:r>
              <a:rPr lang="en-US" sz="1600" dirty="0" smtClean="0">
                <a:solidFill>
                  <a:srgbClr val="1E19F5"/>
                </a:solidFill>
              </a:rPr>
              <a:t>Henry </a:t>
            </a:r>
            <a:r>
              <a:rPr lang="en-US" sz="1600" dirty="0">
                <a:solidFill>
                  <a:srgbClr val="1E19F5"/>
                </a:solidFill>
              </a:rPr>
              <a:t>Bolingbroke</a:t>
            </a:r>
            <a:r>
              <a:rPr lang="en-US" sz="1600" dirty="0"/>
              <a:t/>
            </a:r>
            <a:br>
              <a:rPr lang="en-US" sz="1600" dirty="0"/>
            </a:br>
            <a:r>
              <a:rPr lang="en-US" sz="1600" dirty="0"/>
              <a:t>On both his knees doth kiss King Richard’s hand</a:t>
            </a:r>
            <a:br>
              <a:rPr lang="en-US" sz="1600" dirty="0"/>
            </a:br>
            <a:r>
              <a:rPr lang="en-US" sz="1600" dirty="0" smtClean="0"/>
              <a:t>And </a:t>
            </a:r>
            <a:r>
              <a:rPr lang="en-US" sz="1600" dirty="0" smtClean="0">
                <a:solidFill>
                  <a:srgbClr val="1E19F5"/>
                </a:solidFill>
              </a:rPr>
              <a:t>sends allegiance and true faith of heart</a:t>
            </a:r>
            <a:r>
              <a:rPr lang="en-US" sz="1600" dirty="0"/>
              <a:t/>
            </a:r>
            <a:br>
              <a:rPr lang="en-US" sz="1600" dirty="0"/>
            </a:br>
            <a:r>
              <a:rPr lang="en-US" sz="1600" dirty="0"/>
              <a:t>To his most royal person, hither </a:t>
            </a:r>
            <a:r>
              <a:rPr lang="en-US" sz="1600" dirty="0" smtClean="0"/>
              <a:t>come</a:t>
            </a:r>
            <a:r>
              <a:rPr lang="en-US" sz="1600" dirty="0"/>
              <a:t/>
            </a:r>
            <a:br>
              <a:rPr lang="en-US" sz="1600" dirty="0"/>
            </a:br>
            <a:r>
              <a:rPr lang="en-US" sz="1600" dirty="0">
                <a:solidFill>
                  <a:srgbClr val="1E19F5"/>
                </a:solidFill>
              </a:rPr>
              <a:t>Even at his feet to lay my arms and power</a:t>
            </a:r>
            <a:r>
              <a:rPr lang="en-US" sz="1600" dirty="0"/>
              <a:t>,</a:t>
            </a:r>
            <a:br>
              <a:rPr lang="en-US" sz="1600" dirty="0"/>
            </a:br>
            <a:r>
              <a:rPr lang="en-US" sz="1600" dirty="0">
                <a:solidFill>
                  <a:srgbClr val="1E19F5"/>
                </a:solidFill>
              </a:rPr>
              <a:t>Provided that my banishment repealed</a:t>
            </a:r>
            <a:br>
              <a:rPr lang="en-US" sz="1600" dirty="0">
                <a:solidFill>
                  <a:srgbClr val="1E19F5"/>
                </a:solidFill>
              </a:rPr>
            </a:br>
            <a:r>
              <a:rPr lang="en-US" sz="1600" dirty="0">
                <a:solidFill>
                  <a:srgbClr val="1E19F5"/>
                </a:solidFill>
              </a:rPr>
              <a:t>And lands restored again be freely granted.</a:t>
            </a:r>
            <a:r>
              <a:rPr lang="en-US" sz="1600" dirty="0"/>
              <a:t/>
            </a:r>
            <a:br>
              <a:rPr lang="en-US" sz="1600" dirty="0"/>
            </a:br>
            <a:r>
              <a:rPr lang="en-US" sz="1600" dirty="0">
                <a:solidFill>
                  <a:srgbClr val="1E19F5"/>
                </a:solidFill>
              </a:rPr>
              <a:t>If not, I’ll use the advantage of my power</a:t>
            </a:r>
            <a:r>
              <a:rPr lang="en-US" sz="1600" dirty="0"/>
              <a:t/>
            </a:r>
            <a:br>
              <a:rPr lang="en-US" sz="1600" dirty="0"/>
            </a:br>
            <a:r>
              <a:rPr lang="en-US" sz="1600" dirty="0"/>
              <a:t>And lay the summer’s dust with showers of blood</a:t>
            </a:r>
            <a:br>
              <a:rPr lang="en-US" sz="1600" dirty="0"/>
            </a:br>
            <a:r>
              <a:rPr lang="en-US" sz="1600" dirty="0"/>
              <a:t>Rained from the wounds of </a:t>
            </a:r>
            <a:r>
              <a:rPr lang="en-US" sz="1600" dirty="0" smtClean="0"/>
              <a:t>slaughtered Englishmen — </a:t>
            </a:r>
          </a:p>
          <a:p>
            <a:r>
              <a:rPr lang="en-US" sz="1600" dirty="0" smtClean="0"/>
              <a:t>The which, how far off from the mind of Bolingbroke</a:t>
            </a:r>
          </a:p>
          <a:p>
            <a:r>
              <a:rPr lang="en-US" sz="1600" dirty="0" smtClean="0"/>
              <a:t>It is …My stooping duty tenderly shall show. (3.3.31-48)</a:t>
            </a:r>
          </a:p>
          <a:p>
            <a:r>
              <a:rPr lang="en-US" sz="1600" dirty="0" smtClean="0"/>
              <a:t>	                * * * * *</a:t>
            </a:r>
            <a:endParaRPr lang="en-US" sz="1600" dirty="0"/>
          </a:p>
          <a:p>
            <a:r>
              <a:rPr lang="en-US" sz="1600" dirty="0" smtClean="0"/>
              <a:t>Richard (to Northumberland): We are </a:t>
            </a:r>
            <a:r>
              <a:rPr lang="en-US" sz="1600" dirty="0" err="1" smtClean="0"/>
              <a:t>amaz’d</a:t>
            </a:r>
            <a:r>
              <a:rPr lang="en-US" sz="1600" dirty="0" smtClean="0"/>
              <a:t>, and </a:t>
            </a:r>
          </a:p>
          <a:p>
            <a:r>
              <a:rPr lang="en-US" sz="1600" dirty="0" smtClean="0"/>
              <a:t>	thus long have we stood</a:t>
            </a:r>
          </a:p>
          <a:p>
            <a:r>
              <a:rPr lang="en-US" sz="1600" dirty="0" smtClean="0"/>
              <a:t>To watch the fearful bending of thy knee,</a:t>
            </a:r>
          </a:p>
          <a:p>
            <a:r>
              <a:rPr lang="en-US" sz="1600" dirty="0" smtClean="0"/>
              <a:t>Because we thought </a:t>
            </a:r>
            <a:r>
              <a:rPr lang="en-US" sz="1600" dirty="0" err="1" smtClean="0"/>
              <a:t>ourself</a:t>
            </a:r>
            <a:r>
              <a:rPr lang="en-US" sz="1600" dirty="0" smtClean="0"/>
              <a:t> thy lawful king.</a:t>
            </a:r>
          </a:p>
          <a:p>
            <a:r>
              <a:rPr lang="en-US" sz="1600" dirty="0" smtClean="0"/>
              <a:t>And if we be, how dare thy joints forget</a:t>
            </a:r>
          </a:p>
          <a:p>
            <a:r>
              <a:rPr lang="en-US" sz="1600" dirty="0" smtClean="0"/>
              <a:t>To pay their awful duty to our presence? …</a:t>
            </a:r>
          </a:p>
          <a:p>
            <a:r>
              <a:rPr lang="en-US" sz="1600" dirty="0" smtClean="0"/>
              <a:t>…though you think…we are barren and bereft of friends,</a:t>
            </a:r>
          </a:p>
          <a:p>
            <a:r>
              <a:rPr lang="en-US" sz="1600" dirty="0" smtClean="0"/>
              <a:t>Yet </a:t>
            </a:r>
            <a:r>
              <a:rPr lang="en-US" sz="1600" dirty="0" smtClean="0">
                <a:solidFill>
                  <a:srgbClr val="1E19F5"/>
                </a:solidFill>
              </a:rPr>
              <a:t>know, my master, God omnipotent,</a:t>
            </a:r>
          </a:p>
          <a:p>
            <a:r>
              <a:rPr lang="en-US" sz="1600" dirty="0" smtClean="0">
                <a:solidFill>
                  <a:srgbClr val="1E19F5"/>
                </a:solidFill>
              </a:rPr>
              <a:t>Is mustering in his clouds, on our behalf,</a:t>
            </a:r>
          </a:p>
          <a:p>
            <a:r>
              <a:rPr lang="en-US" sz="1600" dirty="0" smtClean="0">
                <a:solidFill>
                  <a:srgbClr val="1E19F5"/>
                </a:solidFill>
              </a:rPr>
              <a:t>Armies of pestilence, and they shall strike</a:t>
            </a:r>
          </a:p>
          <a:p>
            <a:r>
              <a:rPr lang="en-US" sz="1600" dirty="0" smtClean="0">
                <a:solidFill>
                  <a:srgbClr val="1E19F5"/>
                </a:solidFill>
              </a:rPr>
              <a:t>Your children yet unborn and </a:t>
            </a:r>
            <a:r>
              <a:rPr lang="en-US" sz="1600" dirty="0" err="1" smtClean="0">
                <a:solidFill>
                  <a:srgbClr val="1E19F5"/>
                </a:solidFill>
              </a:rPr>
              <a:t>unbegot</a:t>
            </a:r>
            <a:endParaRPr lang="en-US" sz="1600" dirty="0" smtClean="0">
              <a:solidFill>
                <a:srgbClr val="1E19F5"/>
              </a:solidFill>
            </a:endParaRPr>
          </a:p>
          <a:p>
            <a:r>
              <a:rPr lang="en-US" sz="1600" dirty="0" smtClean="0"/>
              <a:t>That lift your vassal hands against my head … (3.3.72-89)</a:t>
            </a:r>
          </a:p>
          <a:p>
            <a:endParaRPr lang="en-US" sz="1600" dirty="0"/>
          </a:p>
          <a:p>
            <a:endParaRPr lang="en-US" sz="1600" dirty="0" smtClean="0"/>
          </a:p>
          <a:p>
            <a:endParaRPr lang="en-US" sz="1600" dirty="0"/>
          </a:p>
          <a:p>
            <a:r>
              <a:rPr lang="en-US" dirty="0"/>
              <a:t/>
            </a:r>
            <a:br>
              <a:rPr lang="en-US" dirty="0"/>
            </a:br>
            <a:endParaRPr lang="en-US" dirty="0"/>
          </a:p>
          <a:p>
            <a:endParaRPr lang="en-US" dirty="0"/>
          </a:p>
        </p:txBody>
      </p:sp>
      <p:sp>
        <p:nvSpPr>
          <p:cNvPr id="8" name="Rectangle 7"/>
          <p:cNvSpPr>
            <a:spLocks noChangeArrowheads="1"/>
          </p:cNvSpPr>
          <p:nvPr/>
        </p:nvSpPr>
        <p:spPr bwMode="auto">
          <a:xfrm>
            <a:off x="152400" y="-5510670"/>
            <a:ext cx="6939880" cy="11326178"/>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dirty="0">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smtClean="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4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charset="0"/>
              </a:rPr>
              <a:t/>
            </a:r>
            <a:br>
              <a:rPr kumimoji="0" lang="en-US" altLang="en-US" sz="1800" b="0" i="0" u="none" strike="noStrike" cap="none" normalizeH="0" baseline="0" dirty="0">
                <a:ln>
                  <a:noFill/>
                </a:ln>
                <a:solidFill>
                  <a:schemeClr val="tx1"/>
                </a:solidFill>
                <a:effectLst/>
                <a:latin typeface="Arial" charset="0"/>
              </a:rPr>
            </a:br>
            <a:endParaRPr kumimoji="0" lang="en-US" altLang="en-US" sz="1800" b="0" i="0" u="none" strike="noStrike" cap="none" normalizeH="0" baseline="0" dirty="0">
              <a:ln>
                <a:noFill/>
              </a:ln>
              <a:solidFill>
                <a:schemeClr val="tx1"/>
              </a:solidFill>
              <a:effectLst/>
              <a:latin typeface="Arial" charset="0"/>
            </a:endParaRPr>
          </a:p>
        </p:txBody>
      </p:sp>
      <p:sp>
        <p:nvSpPr>
          <p:cNvPr id="9" name="TextBox 8"/>
          <p:cNvSpPr txBox="1"/>
          <p:nvPr/>
        </p:nvSpPr>
        <p:spPr>
          <a:xfrm>
            <a:off x="4835615" y="1628800"/>
            <a:ext cx="4281813" cy="4524315"/>
          </a:xfrm>
          <a:prstGeom prst="rect">
            <a:avLst/>
          </a:prstGeom>
          <a:noFill/>
        </p:spPr>
        <p:txBody>
          <a:bodyPr wrap="none" rtlCol="0">
            <a:spAutoFit/>
          </a:bodyPr>
          <a:lstStyle/>
          <a:p>
            <a:r>
              <a:rPr lang="en-US" altLang="en-US" sz="1600" dirty="0"/>
              <a:t>Northumberland: … Thy thrice-noble cousin,</a:t>
            </a:r>
            <a:br>
              <a:rPr lang="en-US" altLang="en-US" sz="1600" dirty="0"/>
            </a:br>
            <a:r>
              <a:rPr lang="en-US" altLang="en-US" sz="1600" dirty="0">
                <a:solidFill>
                  <a:srgbClr val="1E19F5"/>
                </a:solidFill>
              </a:rPr>
              <a:t>Harry Bolingbroke, doth humbly kiss thy hand</a:t>
            </a:r>
            <a:r>
              <a:rPr lang="en-US" altLang="en-US" sz="1600" dirty="0"/>
              <a:t>,</a:t>
            </a:r>
            <a:br>
              <a:rPr lang="en-US" altLang="en-US" sz="1600" dirty="0"/>
            </a:br>
            <a:r>
              <a:rPr lang="en-US" altLang="en-US" sz="1600" dirty="0">
                <a:solidFill>
                  <a:srgbClr val="1E19F5"/>
                </a:solidFill>
              </a:rPr>
              <a:t>And</a:t>
            </a:r>
            <a:r>
              <a:rPr lang="en-US" altLang="en-US" sz="1600" dirty="0"/>
              <a:t> by the honorable tomb he </a:t>
            </a:r>
            <a:r>
              <a:rPr lang="en-US" altLang="en-US" sz="1600" dirty="0">
                <a:solidFill>
                  <a:srgbClr val="1E19F5"/>
                </a:solidFill>
              </a:rPr>
              <a:t>swears</a:t>
            </a:r>
            <a:r>
              <a:rPr lang="en-US" altLang="en-US" sz="1600" dirty="0"/>
              <a:t/>
            </a:r>
            <a:br>
              <a:rPr lang="en-US" altLang="en-US" sz="1600" dirty="0"/>
            </a:br>
            <a:r>
              <a:rPr lang="en-US" altLang="en-US" sz="1600" dirty="0"/>
              <a:t>That stands upon your royal grandsire’s bones,</a:t>
            </a:r>
            <a:br>
              <a:rPr lang="en-US" altLang="en-US" sz="1600" dirty="0"/>
            </a:br>
            <a:r>
              <a:rPr lang="en-US" altLang="en-US" sz="1600" dirty="0">
                <a:solidFill>
                  <a:srgbClr val="1E19F5"/>
                </a:solidFill>
              </a:rPr>
              <a:t>And</a:t>
            </a:r>
            <a:r>
              <a:rPr lang="en-US" altLang="en-US" sz="1600" dirty="0"/>
              <a:t> by the royalties of both your bloods,</a:t>
            </a:r>
            <a:br>
              <a:rPr lang="en-US" altLang="en-US" sz="1600" dirty="0"/>
            </a:br>
            <a:r>
              <a:rPr lang="en-US" altLang="en-US" sz="1600" dirty="0"/>
              <a:t>Currents that spring from one most gracious head,</a:t>
            </a:r>
            <a:br>
              <a:rPr lang="en-US" altLang="en-US" sz="1600" dirty="0"/>
            </a:br>
            <a:r>
              <a:rPr lang="en-US" altLang="en-US" sz="1600" dirty="0">
                <a:solidFill>
                  <a:srgbClr val="1E19F5"/>
                </a:solidFill>
              </a:rPr>
              <a:t>And</a:t>
            </a:r>
            <a:r>
              <a:rPr lang="en-US" altLang="en-US" sz="1600" dirty="0"/>
              <a:t> by the buried hand of warlike Gaunt,</a:t>
            </a:r>
            <a:br>
              <a:rPr lang="en-US" altLang="en-US" sz="1600" dirty="0"/>
            </a:br>
            <a:r>
              <a:rPr lang="en-US" altLang="en-US" sz="1600" dirty="0">
                <a:solidFill>
                  <a:srgbClr val="1E19F5"/>
                </a:solidFill>
              </a:rPr>
              <a:t>And</a:t>
            </a:r>
            <a:r>
              <a:rPr lang="en-US" altLang="en-US" sz="1600" dirty="0"/>
              <a:t> by the worth and honor of himself,</a:t>
            </a:r>
            <a:br>
              <a:rPr lang="en-US" altLang="en-US" sz="1600" dirty="0"/>
            </a:br>
            <a:r>
              <a:rPr lang="en-US" altLang="en-US" sz="1600" dirty="0"/>
              <a:t>Comprising all that may be sworn or said,</a:t>
            </a:r>
            <a:br>
              <a:rPr lang="en-US" altLang="en-US" sz="1600" dirty="0"/>
            </a:br>
            <a:r>
              <a:rPr lang="en-US" altLang="en-US" sz="1600" dirty="0">
                <a:solidFill>
                  <a:srgbClr val="1E19F5"/>
                </a:solidFill>
              </a:rPr>
              <a:t>His coming hither hath no further scope</a:t>
            </a:r>
            <a:br>
              <a:rPr lang="en-US" altLang="en-US" sz="1600" dirty="0">
                <a:solidFill>
                  <a:srgbClr val="1E19F5"/>
                </a:solidFill>
              </a:rPr>
            </a:br>
            <a:r>
              <a:rPr lang="en-US" altLang="en-US" sz="1600" dirty="0">
                <a:solidFill>
                  <a:srgbClr val="1E19F5"/>
                </a:solidFill>
              </a:rPr>
              <a:t>Than for his lineal royalties, and to beg</a:t>
            </a:r>
            <a:br>
              <a:rPr lang="en-US" altLang="en-US" sz="1600" dirty="0">
                <a:solidFill>
                  <a:srgbClr val="1E19F5"/>
                </a:solidFill>
              </a:rPr>
            </a:br>
            <a:r>
              <a:rPr lang="en-US" altLang="en-US" sz="1600" dirty="0">
                <a:solidFill>
                  <a:srgbClr val="1E19F5"/>
                </a:solidFill>
              </a:rPr>
              <a:t>Enfranchisement immediate on his knees</a:t>
            </a:r>
            <a:r>
              <a:rPr lang="en-US" altLang="en-US" sz="1600" dirty="0"/>
              <a:t>;</a:t>
            </a:r>
            <a:br>
              <a:rPr lang="en-US" altLang="en-US" sz="1600" dirty="0"/>
            </a:br>
            <a:r>
              <a:rPr lang="en-US" altLang="en-US" sz="1600" dirty="0">
                <a:solidFill>
                  <a:srgbClr val="1E19F5"/>
                </a:solidFill>
              </a:rPr>
              <a:t>Which</a:t>
            </a:r>
            <a:r>
              <a:rPr lang="en-US" altLang="en-US" sz="1600" dirty="0"/>
              <a:t> on thy royal party </a:t>
            </a:r>
            <a:r>
              <a:rPr lang="en-US" altLang="en-US" sz="1600" dirty="0">
                <a:solidFill>
                  <a:srgbClr val="1E19F5"/>
                </a:solidFill>
              </a:rPr>
              <a:t>granted</a:t>
            </a:r>
            <a:r>
              <a:rPr lang="en-US" altLang="en-US" sz="1600" dirty="0"/>
              <a:t> once,</a:t>
            </a:r>
            <a:br>
              <a:rPr lang="en-US" altLang="en-US" sz="1600" dirty="0"/>
            </a:br>
            <a:r>
              <a:rPr lang="en-US" altLang="en-US" sz="1600" dirty="0">
                <a:solidFill>
                  <a:srgbClr val="1E19F5"/>
                </a:solidFill>
              </a:rPr>
              <a:t>His glittering arms he will commend to rust,</a:t>
            </a:r>
            <a:r>
              <a:rPr lang="en-US" altLang="en-US" sz="1600" dirty="0"/>
              <a:t/>
            </a:r>
            <a:br>
              <a:rPr lang="en-US" altLang="en-US" sz="1600" dirty="0"/>
            </a:br>
            <a:r>
              <a:rPr lang="en-US" altLang="en-US" sz="1600" dirty="0"/>
              <a:t>His </a:t>
            </a:r>
            <a:r>
              <a:rPr lang="en-US" altLang="en-US" sz="1600" dirty="0" err="1"/>
              <a:t>barbèd</a:t>
            </a:r>
            <a:r>
              <a:rPr lang="en-US" altLang="en-US" sz="1600" dirty="0"/>
              <a:t> steeds to stables, and his heart</a:t>
            </a:r>
            <a:br>
              <a:rPr lang="en-US" altLang="en-US" sz="1600" dirty="0"/>
            </a:br>
            <a:r>
              <a:rPr lang="en-US" altLang="en-US" sz="1600" dirty="0"/>
              <a:t>To faithful service of your Majesty.</a:t>
            </a:r>
            <a:br>
              <a:rPr lang="en-US" altLang="en-US" sz="1600" dirty="0"/>
            </a:br>
            <a:r>
              <a:rPr lang="en-US" altLang="en-US" sz="1600" dirty="0">
                <a:solidFill>
                  <a:srgbClr val="1E19F5"/>
                </a:solidFill>
              </a:rPr>
              <a:t>This swears he</a:t>
            </a:r>
            <a:r>
              <a:rPr lang="en-US" altLang="en-US" sz="1600" dirty="0"/>
              <a:t>, as he is  a prince and  just,</a:t>
            </a:r>
            <a:br>
              <a:rPr lang="en-US" altLang="en-US" sz="1600" dirty="0"/>
            </a:br>
            <a:r>
              <a:rPr lang="en-US" altLang="en-US" sz="1600" dirty="0"/>
              <a:t>And as I am a gentleman </a:t>
            </a:r>
            <a:r>
              <a:rPr lang="en-US" altLang="en-US" sz="1600" dirty="0">
                <a:solidFill>
                  <a:srgbClr val="1E19F5"/>
                </a:solidFill>
              </a:rPr>
              <a:t>I credit him</a:t>
            </a:r>
            <a:r>
              <a:rPr lang="en-US" altLang="en-US" sz="1600" dirty="0" smtClean="0"/>
              <a:t>.  (3.3.103-20)</a:t>
            </a:r>
            <a:endParaRPr lang="en-US" sz="16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0216662"/>
      </p:ext>
    </p:extLst>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539552" y="908720"/>
            <a:ext cx="7632848" cy="2232248"/>
          </a:xfrm>
          <a:prstGeom prst="rect">
            <a:avLst/>
          </a:prstGeom>
          <a:noFill/>
        </p:spPr>
        <p:txBody>
          <a:bodyPr wrap="square" rtlCol="0">
            <a:spAutoFit/>
          </a:bodyPr>
          <a:lstStyle/>
          <a:p>
            <a:endParaRPr lang="en-US"/>
          </a:p>
        </p:txBody>
      </p:sp>
      <p:sp>
        <p:nvSpPr>
          <p:cNvPr id="6" name="Rectangle 8"/>
          <p:cNvSpPr>
            <a:spLocks noChangeArrowheads="1"/>
          </p:cNvSpPr>
          <p:nvPr/>
        </p:nvSpPr>
        <p:spPr bwMode="auto">
          <a:xfrm>
            <a:off x="1187624" y="537119"/>
            <a:ext cx="6264696" cy="6647974"/>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chemeClr val="tx1"/>
                </a:solidFill>
                <a:effectLst/>
                <a:latin typeface="+mj-lt"/>
              </a:rPr>
              <a:t>BOLINGBROKE Stand all apart,</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And show fair duty to his </a:t>
            </a:r>
            <a:r>
              <a:rPr kumimoji="0" lang="en-US" altLang="en-US" sz="1600" b="0" i="0" u="none" strike="noStrike" cap="none" normalizeH="0" baseline="0" dirty="0" smtClean="0">
                <a:ln>
                  <a:noFill/>
                </a:ln>
                <a:solidFill>
                  <a:schemeClr val="tx1"/>
                </a:solidFill>
                <a:effectLst/>
                <a:latin typeface="+mj-lt"/>
              </a:rPr>
              <a:t>Majesty.</a:t>
            </a:r>
            <a:r>
              <a:rPr kumimoji="0" lang="en-US" altLang="en-US" sz="1600" b="0" i="0" u="none" strike="noStrike" cap="none" normalizeH="0" baseline="0" dirty="0">
                <a:ln>
                  <a:noFill/>
                </a:ln>
                <a:solidFill>
                  <a:schemeClr val="tx1"/>
                </a:solidFill>
                <a:effectLst/>
                <a:latin typeface="+mj-lt"/>
              </a:rPr>
              <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My gracious lord.</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KING RICHARD </a:t>
            </a:r>
            <a:r>
              <a:rPr kumimoji="0" lang="en-US" altLang="en-US" sz="1600" b="0" i="0" u="none" strike="noStrike" cap="none" normalizeH="0" baseline="0" dirty="0" smtClean="0">
                <a:ln>
                  <a:noFill/>
                </a:ln>
                <a:solidFill>
                  <a:schemeClr val="tx1"/>
                </a:solidFill>
                <a:effectLst/>
                <a:latin typeface="+mj-lt"/>
              </a:rPr>
              <a:t>Fair </a:t>
            </a:r>
            <a:r>
              <a:rPr kumimoji="0" lang="en-US" altLang="en-US" sz="1600" b="0" i="0" u="none" strike="noStrike" cap="none" normalizeH="0" baseline="0" dirty="0">
                <a:ln>
                  <a:noFill/>
                </a:ln>
                <a:solidFill>
                  <a:schemeClr val="tx1"/>
                </a:solidFill>
                <a:effectLst/>
                <a:latin typeface="+mj-lt"/>
              </a:rPr>
              <a:t>cousin, you debase your princely knee</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To make the base earth proud with kissing it.</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Me rather had my heart might feel your love</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Than my unpleased eye see your courtesy.</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Up, cousin, up. Your heart is up, I know,</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Thus high at least </a:t>
            </a:r>
            <a:r>
              <a:rPr kumimoji="0" lang="en-US" altLang="en-US" sz="1600" b="0" i="0" u="none" strike="noStrike" cap="none" normalizeH="0" baseline="0" dirty="0" smtClean="0">
                <a:ln>
                  <a:noFill/>
                </a:ln>
                <a:solidFill>
                  <a:schemeClr val="tx1"/>
                </a:solidFill>
                <a:effectLst/>
                <a:latin typeface="+mj-lt"/>
              </a:rPr>
              <a:t>although</a:t>
            </a:r>
            <a:r>
              <a:rPr kumimoji="0" lang="en-US" altLang="en-US" sz="1600" b="0" i="0" u="none" strike="noStrike" cap="none" normalizeH="0" dirty="0" smtClean="0">
                <a:ln>
                  <a:noFill/>
                </a:ln>
                <a:solidFill>
                  <a:schemeClr val="tx1"/>
                </a:solidFill>
                <a:effectLst/>
                <a:latin typeface="+mj-lt"/>
              </a:rPr>
              <a:t> </a:t>
            </a:r>
            <a:r>
              <a:rPr kumimoji="0" lang="en-US" altLang="en-US" sz="1600" b="0" i="0" u="none" strike="noStrike" cap="none" normalizeH="0" baseline="0" dirty="0" smtClean="0">
                <a:ln>
                  <a:noFill/>
                </a:ln>
                <a:solidFill>
                  <a:schemeClr val="tx1"/>
                </a:solidFill>
                <a:effectLst/>
                <a:latin typeface="+mj-lt"/>
              </a:rPr>
              <a:t>your </a:t>
            </a:r>
            <a:r>
              <a:rPr kumimoji="0" lang="en-US" altLang="en-US" sz="1600" b="0" i="0" u="none" strike="noStrike" cap="none" normalizeH="0" baseline="0" dirty="0">
                <a:ln>
                  <a:noFill/>
                </a:ln>
                <a:solidFill>
                  <a:schemeClr val="tx1"/>
                </a:solidFill>
                <a:effectLst/>
                <a:latin typeface="+mj-lt"/>
              </a:rPr>
              <a:t>knee be low.</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BOLINGBROKE,   </a:t>
            </a:r>
            <a:r>
              <a:rPr kumimoji="0" lang="en-US" altLang="en-US" sz="1600" b="0" i="0" u="none" strike="noStrike" cap="none" normalizeH="0" baseline="0" dirty="0" smtClean="0">
                <a:ln>
                  <a:noFill/>
                </a:ln>
                <a:solidFill>
                  <a:srgbClr val="1E19F5"/>
                </a:solidFill>
                <a:effectLst/>
                <a:latin typeface="+mj-lt"/>
              </a:rPr>
              <a:t>My </a:t>
            </a:r>
            <a:r>
              <a:rPr kumimoji="0" lang="en-US" altLang="en-US" sz="1600" b="0" i="0" u="none" strike="noStrike" cap="none" normalizeH="0" baseline="0" dirty="0">
                <a:ln>
                  <a:noFill/>
                </a:ln>
                <a:solidFill>
                  <a:srgbClr val="1E19F5"/>
                </a:solidFill>
                <a:effectLst/>
                <a:latin typeface="+mj-lt"/>
              </a:rPr>
              <a:t>gracious lord, I come but for mine own</a:t>
            </a:r>
            <a:r>
              <a:rPr kumimoji="0" lang="en-US" altLang="en-US" sz="1600" b="0" i="0" u="none" strike="noStrike" cap="none" normalizeH="0" baseline="0" dirty="0">
                <a:ln>
                  <a:noFill/>
                </a:ln>
                <a:solidFill>
                  <a:schemeClr val="tx1"/>
                </a:solidFill>
                <a:effectLst/>
                <a:latin typeface="+mj-lt"/>
              </a:rPr>
              <a:t>.</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KING RICHARD </a:t>
            </a:r>
            <a:r>
              <a:rPr kumimoji="0" lang="en-US" altLang="en-US" sz="1600" b="0" i="0" u="none" strike="noStrike" cap="none" normalizeH="0" baseline="0" dirty="0" smtClean="0">
                <a:ln>
                  <a:noFill/>
                </a:ln>
                <a:solidFill>
                  <a:srgbClr val="1E19F5"/>
                </a:solidFill>
                <a:effectLst/>
                <a:latin typeface="+mj-lt"/>
              </a:rPr>
              <a:t>Your </a:t>
            </a:r>
            <a:r>
              <a:rPr kumimoji="0" lang="en-US" altLang="en-US" sz="1600" b="0" i="0" u="none" strike="noStrike" cap="none" normalizeH="0" baseline="0" dirty="0">
                <a:ln>
                  <a:noFill/>
                </a:ln>
                <a:solidFill>
                  <a:srgbClr val="1E19F5"/>
                </a:solidFill>
                <a:effectLst/>
                <a:latin typeface="+mj-lt"/>
              </a:rPr>
              <a:t>own is yours, and I am yours, and all.</a:t>
            </a:r>
            <a:r>
              <a:rPr kumimoji="0" lang="en-US" altLang="en-US" sz="1600" b="0" i="0" u="none" strike="noStrike" cap="none" normalizeH="0" baseline="0" dirty="0">
                <a:ln>
                  <a:noFill/>
                </a:ln>
                <a:solidFill>
                  <a:schemeClr val="tx1"/>
                </a:solidFill>
                <a:effectLst/>
                <a:latin typeface="+mj-lt"/>
              </a:rPr>
              <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BOLINGBROKE </a:t>
            </a:r>
            <a:r>
              <a:rPr kumimoji="0" lang="en-US" altLang="en-US" sz="1600" b="0" i="0" u="none" strike="noStrike" cap="none" normalizeH="0" baseline="0" dirty="0" smtClean="0">
                <a:ln>
                  <a:noFill/>
                </a:ln>
                <a:solidFill>
                  <a:schemeClr val="tx1"/>
                </a:solidFill>
                <a:effectLst/>
                <a:latin typeface="+mj-lt"/>
              </a:rPr>
              <a:t>So </a:t>
            </a:r>
            <a:r>
              <a:rPr kumimoji="0" lang="en-US" altLang="en-US" sz="1600" b="0" i="0" u="none" strike="noStrike" cap="none" normalizeH="0" baseline="0" dirty="0">
                <a:ln>
                  <a:noFill/>
                </a:ln>
                <a:solidFill>
                  <a:schemeClr val="tx1"/>
                </a:solidFill>
                <a:effectLst/>
                <a:latin typeface="+mj-lt"/>
              </a:rPr>
              <a:t>far be mine, my most </a:t>
            </a:r>
            <a:r>
              <a:rPr kumimoji="0" lang="en-US" altLang="en-US" sz="1600" b="0" i="0" u="none" strike="noStrike" cap="none" normalizeH="0" baseline="0" dirty="0" err="1">
                <a:ln>
                  <a:noFill/>
                </a:ln>
                <a:solidFill>
                  <a:schemeClr val="tx1"/>
                </a:solidFill>
                <a:effectLst/>
                <a:latin typeface="+mj-lt"/>
              </a:rPr>
              <a:t>redoubted</a:t>
            </a:r>
            <a:r>
              <a:rPr kumimoji="0" lang="en-US" altLang="en-US" sz="1600" b="0" i="0" u="none" strike="noStrike" cap="none" normalizeH="0" baseline="0" dirty="0">
                <a:ln>
                  <a:noFill/>
                </a:ln>
                <a:solidFill>
                  <a:schemeClr val="tx1"/>
                </a:solidFill>
                <a:effectLst/>
                <a:latin typeface="+mj-lt"/>
              </a:rPr>
              <a:t> lord,</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As my true service shall deserve your love.</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KING RICHARD </a:t>
            </a:r>
            <a:r>
              <a:rPr kumimoji="0" lang="en-US" altLang="en-US" sz="1600" b="0" i="0" u="none" strike="noStrike" cap="none" normalizeH="0" baseline="0" dirty="0" smtClean="0">
                <a:ln>
                  <a:noFill/>
                </a:ln>
                <a:solidFill>
                  <a:schemeClr val="tx1"/>
                </a:solidFill>
                <a:effectLst/>
                <a:latin typeface="+mj-lt"/>
              </a:rPr>
              <a:t>Well </a:t>
            </a:r>
            <a:r>
              <a:rPr kumimoji="0" lang="en-US" altLang="en-US" sz="1600" b="0" i="0" u="none" strike="noStrike" cap="none" normalizeH="0" baseline="0" dirty="0">
                <a:ln>
                  <a:noFill/>
                </a:ln>
                <a:solidFill>
                  <a:schemeClr val="tx1"/>
                </a:solidFill>
                <a:effectLst/>
                <a:latin typeface="+mj-lt"/>
              </a:rPr>
              <a:t>you deserve. They well deserve to have</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That know the </a:t>
            </a:r>
            <a:r>
              <a:rPr kumimoji="0" lang="en-US" altLang="en-US" sz="1600" b="0" i="0" u="none" strike="noStrike" cap="none" normalizeH="0" baseline="0" dirty="0" err="1">
                <a:ln>
                  <a:noFill/>
                </a:ln>
                <a:solidFill>
                  <a:schemeClr val="tx1"/>
                </a:solidFill>
                <a:effectLst/>
                <a:latin typeface="+mj-lt"/>
              </a:rPr>
              <a:t>strong’st</a:t>
            </a:r>
            <a:r>
              <a:rPr kumimoji="0" lang="en-US" altLang="en-US" sz="1600" b="0" i="0" u="none" strike="noStrike" cap="none" normalizeH="0" baseline="0" dirty="0">
                <a:ln>
                  <a:noFill/>
                </a:ln>
                <a:solidFill>
                  <a:schemeClr val="tx1"/>
                </a:solidFill>
                <a:effectLst/>
                <a:latin typeface="+mj-lt"/>
              </a:rPr>
              <a:t> and surest way to get.—</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Uncle, give me your hands. Nay, dry your eyes.</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Tears show their love but want their remedies.—</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rgbClr val="1E19F5"/>
                </a:solidFill>
                <a:effectLst/>
                <a:latin typeface="+mj-lt"/>
              </a:rPr>
              <a:t>Cousin, I am too young to be your father,</a:t>
            </a:r>
            <a:br>
              <a:rPr kumimoji="0" lang="en-US" altLang="en-US" sz="1600" b="0" i="0" u="none" strike="noStrike" cap="none" normalizeH="0" baseline="0" dirty="0">
                <a:ln>
                  <a:noFill/>
                </a:ln>
                <a:solidFill>
                  <a:srgbClr val="1E19F5"/>
                </a:solidFill>
                <a:effectLst/>
                <a:latin typeface="+mj-lt"/>
              </a:rPr>
            </a:br>
            <a:r>
              <a:rPr kumimoji="0" lang="en-US" altLang="en-US" sz="1600" b="0" i="0" u="none" strike="noStrike" cap="none" normalizeH="0" baseline="0" dirty="0">
                <a:ln>
                  <a:noFill/>
                </a:ln>
                <a:solidFill>
                  <a:srgbClr val="1E19F5"/>
                </a:solidFill>
                <a:effectLst/>
                <a:latin typeface="+mj-lt"/>
              </a:rPr>
              <a:t>Though you are old enough to be my heir.</a:t>
            </a:r>
            <a:br>
              <a:rPr kumimoji="0" lang="en-US" altLang="en-US" sz="1600" b="0" i="0" u="none" strike="noStrike" cap="none" normalizeH="0" baseline="0" dirty="0">
                <a:ln>
                  <a:noFill/>
                </a:ln>
                <a:solidFill>
                  <a:srgbClr val="1E19F5"/>
                </a:solidFill>
                <a:effectLst/>
                <a:latin typeface="+mj-lt"/>
              </a:rPr>
            </a:br>
            <a:r>
              <a:rPr kumimoji="0" lang="en-US" altLang="en-US" sz="1600" b="0" i="0" u="none" strike="noStrike" cap="none" normalizeH="0" baseline="0" dirty="0">
                <a:ln>
                  <a:noFill/>
                </a:ln>
                <a:solidFill>
                  <a:srgbClr val="1E19F5"/>
                </a:solidFill>
                <a:effectLst/>
                <a:latin typeface="+mj-lt"/>
              </a:rPr>
              <a:t>What you will have I’ll give, and willing too,</a:t>
            </a:r>
            <a:br>
              <a:rPr kumimoji="0" lang="en-US" altLang="en-US" sz="1600" b="0" i="0" u="none" strike="noStrike" cap="none" normalizeH="0" baseline="0" dirty="0">
                <a:ln>
                  <a:noFill/>
                </a:ln>
                <a:solidFill>
                  <a:srgbClr val="1E19F5"/>
                </a:solidFill>
                <a:effectLst/>
                <a:latin typeface="+mj-lt"/>
              </a:rPr>
            </a:br>
            <a:r>
              <a:rPr kumimoji="0" lang="en-US" altLang="en-US" sz="1600" b="0" i="0" u="none" strike="noStrike" cap="none" normalizeH="0" baseline="0" dirty="0">
                <a:ln>
                  <a:noFill/>
                </a:ln>
                <a:solidFill>
                  <a:srgbClr val="1E19F5"/>
                </a:solidFill>
                <a:effectLst/>
                <a:latin typeface="+mj-lt"/>
              </a:rPr>
              <a:t>For do we must what force will have us do.</a:t>
            </a:r>
            <a:r>
              <a:rPr kumimoji="0" lang="en-US" altLang="en-US" sz="1600" b="0" i="0" u="none" strike="noStrike" cap="none" normalizeH="0" baseline="0" dirty="0">
                <a:ln>
                  <a:noFill/>
                </a:ln>
                <a:solidFill>
                  <a:schemeClr val="tx1"/>
                </a:solidFill>
                <a:effectLst/>
                <a:latin typeface="+mj-lt"/>
              </a:rPr>
              <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rgbClr val="7030A0"/>
                </a:solidFill>
                <a:effectLst/>
                <a:latin typeface="+mj-lt"/>
              </a:rPr>
              <a:t>Set on towards London, cousin, is it so?</a:t>
            </a:r>
            <a:r>
              <a:rPr kumimoji="0" lang="en-US" altLang="en-US" sz="1600" b="0" i="0" u="none" strike="noStrike" cap="none" normalizeH="0" baseline="0" dirty="0">
                <a:ln>
                  <a:noFill/>
                </a:ln>
                <a:solidFill>
                  <a:schemeClr val="tx1"/>
                </a:solidFill>
                <a:effectLst/>
                <a:latin typeface="+mj-lt"/>
              </a:rPr>
              <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BOLINGBROKE </a:t>
            </a:r>
            <a:r>
              <a:rPr kumimoji="0" lang="en-US" altLang="en-US" sz="1600" b="0" i="0" u="none" strike="noStrike" cap="none" normalizeH="0" baseline="0" dirty="0" smtClean="0">
                <a:ln>
                  <a:noFill/>
                </a:ln>
                <a:solidFill>
                  <a:srgbClr val="7030A0"/>
                </a:solidFill>
                <a:effectLst/>
                <a:latin typeface="+mj-lt"/>
              </a:rPr>
              <a:t>Yea</a:t>
            </a:r>
            <a:r>
              <a:rPr kumimoji="0" lang="en-US" altLang="en-US" sz="1600" b="0" i="0" u="none" strike="noStrike" cap="none" normalizeH="0" baseline="0" dirty="0">
                <a:ln>
                  <a:noFill/>
                </a:ln>
                <a:solidFill>
                  <a:srgbClr val="7030A0"/>
                </a:solidFill>
                <a:effectLst/>
                <a:latin typeface="+mj-lt"/>
              </a:rPr>
              <a:t>, my good lord.</a:t>
            </a:r>
            <a:r>
              <a:rPr kumimoji="0" lang="en-US" altLang="en-US" sz="1600" b="0" i="0" u="none" strike="noStrike" cap="none" normalizeH="0" baseline="0" dirty="0">
                <a:ln>
                  <a:noFill/>
                </a:ln>
                <a:solidFill>
                  <a:schemeClr val="tx1"/>
                </a:solidFill>
                <a:effectLst/>
                <a:latin typeface="+mj-lt"/>
              </a:rPr>
              <a:t/>
            </a:r>
            <a:br>
              <a:rPr kumimoji="0" lang="en-US" altLang="en-US" sz="1600" b="0" i="0" u="none" strike="noStrike" cap="none" normalizeH="0" baseline="0" dirty="0">
                <a:ln>
                  <a:noFill/>
                </a:ln>
                <a:solidFill>
                  <a:schemeClr val="tx1"/>
                </a:solidFill>
                <a:effectLst/>
                <a:latin typeface="+mj-lt"/>
              </a:rPr>
            </a:br>
            <a:r>
              <a:rPr kumimoji="0" lang="en-US" altLang="en-US" sz="1600" b="0" i="0" u="none" strike="noStrike" cap="none" normalizeH="0" baseline="0" dirty="0">
                <a:ln>
                  <a:noFill/>
                </a:ln>
                <a:solidFill>
                  <a:schemeClr val="tx1"/>
                </a:solidFill>
                <a:effectLst/>
                <a:latin typeface="+mj-lt"/>
              </a:rPr>
              <a:t>KING RICHARD </a:t>
            </a:r>
            <a:r>
              <a:rPr kumimoji="0" lang="en-US" altLang="en-US" sz="1600" b="0" i="0" u="none" strike="noStrike" cap="none" normalizeH="0" baseline="0" dirty="0">
                <a:ln>
                  <a:noFill/>
                </a:ln>
                <a:solidFill>
                  <a:srgbClr val="7030A0"/>
                </a:solidFill>
                <a:effectLst/>
                <a:latin typeface="+mj-lt"/>
              </a:rPr>
              <a:t>Then I must not say no</a:t>
            </a:r>
            <a:r>
              <a:rPr kumimoji="0" lang="en-US" altLang="en-US" sz="1600" b="0" i="0" u="none" strike="noStrike" cap="none" normalizeH="0" baseline="0" dirty="0" smtClean="0">
                <a:ln>
                  <a:noFill/>
                </a:ln>
                <a:solidFill>
                  <a:schemeClr val="tx1"/>
                </a:solidFill>
                <a:effectLst/>
                <a:latin typeface="+mj-lt"/>
              </a:rPr>
              <a:t>. (3.3.187-210)</a:t>
            </a:r>
            <a:r>
              <a:rPr kumimoji="0" lang="en-US" altLang="en-US" sz="1400" b="0" i="0" u="none" strike="noStrike" cap="none" normalizeH="0" baseline="0" dirty="0">
                <a:ln>
                  <a:noFill/>
                </a:ln>
                <a:solidFill>
                  <a:schemeClr val="tx1"/>
                </a:solidFill>
                <a:effectLst/>
                <a:latin typeface="Arial" charset="0"/>
              </a:rPr>
              <a:t/>
            </a:r>
            <a:br>
              <a:rPr kumimoji="0" lang="en-US" altLang="en-US" sz="1400" b="0" i="0" u="none" strike="noStrike" cap="none" normalizeH="0" baseline="0" dirty="0">
                <a:ln>
                  <a:noFill/>
                </a:ln>
                <a:solidFill>
                  <a:schemeClr val="tx1"/>
                </a:solidFill>
                <a:effectLst/>
                <a:latin typeface="Arial" charset="0"/>
              </a:rPr>
            </a:br>
            <a:endParaRPr kumimoji="0" lang="en-US" altLang="en-US" sz="1400" b="0" i="0" u="none" strike="noStrike" cap="none" normalizeH="0" baseline="0" dirty="0">
              <a:ln>
                <a:noFill/>
              </a:ln>
              <a:solidFill>
                <a:schemeClr val="tx1"/>
              </a:solidFill>
              <a:effectLst/>
              <a:latin typeface="Arial"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dirty="0">
                <a:ln>
                  <a:noFill/>
                </a:ln>
                <a:solidFill>
                  <a:schemeClr val="tx1"/>
                </a:solidFill>
                <a:effectLst/>
                <a:latin typeface="Arial" charset="0"/>
              </a:rPr>
              <a:t/>
            </a:r>
            <a:br>
              <a:rPr kumimoji="0" lang="en-US" altLang="en-US" sz="1400" b="0" i="0" u="none" strike="noStrike" cap="none" normalizeH="0" baseline="0" dirty="0">
                <a:ln>
                  <a:noFill/>
                </a:ln>
                <a:solidFill>
                  <a:schemeClr val="tx1"/>
                </a:solidFill>
                <a:effectLst/>
                <a:latin typeface="Arial" charset="0"/>
              </a:rPr>
            </a:br>
            <a:endParaRPr kumimoji="0" lang="en-US" altLang="en-US" sz="1400" b="0" i="0" u="none" strike="noStrike" cap="none" normalizeH="0" baseline="0" dirty="0">
              <a:ln>
                <a:noFill/>
              </a:ln>
              <a:solidFill>
                <a:schemeClr val="tx1"/>
              </a:solidFill>
              <a:effectLst/>
              <a:latin typeface="Arial" charset="0"/>
            </a:endParaRPr>
          </a:p>
        </p:txBody>
      </p:sp>
      <p:pic>
        <p:nvPicPr>
          <p:cNvPr id="2061" name="Picture 13" descr="ditorial emendation"/>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37220" y="152400"/>
            <a:ext cx="304800" cy="609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28027517"/>
      </p:ext>
    </p:extLst>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552264" y="215443"/>
            <a:ext cx="8340216" cy="7171194"/>
          </a:xfrm>
          <a:prstGeom prst="rect">
            <a:avLst/>
          </a:prstGeom>
          <a:noFill/>
          <a:ln>
            <a:noFill/>
          </a:ln>
          <a:effectLst/>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400" b="0" i="0" u="none" strike="noStrike" cap="none" normalizeH="0" baseline="0" dirty="0" smtClean="0">
                <a:ln>
                  <a:noFill/>
                </a:ln>
                <a:solidFill>
                  <a:schemeClr val="tx1"/>
                </a:solidFill>
                <a:effectLst/>
                <a:latin typeface="+mj-lt"/>
              </a:rPr>
              <a:t>Richard: </a:t>
            </a:r>
            <a:r>
              <a:rPr kumimoji="0" lang="en-US" altLang="en-US" sz="1400" b="0" i="0" u="none" strike="noStrike" cap="none" normalizeH="0" baseline="0" dirty="0" smtClean="0">
                <a:ln>
                  <a:noFill/>
                </a:ln>
                <a:solidFill>
                  <a:srgbClr val="1E19F5"/>
                </a:solidFill>
                <a:effectLst/>
                <a:latin typeface="+mj-lt"/>
              </a:rPr>
              <a:t>An </a:t>
            </a:r>
            <a:r>
              <a:rPr kumimoji="0" lang="en-US" altLang="en-US" sz="1400" b="0" i="0" u="none" strike="noStrike" cap="none" normalizeH="0" baseline="0" dirty="0">
                <a:ln>
                  <a:noFill/>
                </a:ln>
                <a:solidFill>
                  <a:srgbClr val="1E19F5"/>
                </a:solidFill>
                <a:effectLst/>
                <a:latin typeface="+mj-lt"/>
              </a:rPr>
              <a:t>if my word be sterling yet in England,</a:t>
            </a:r>
            <a:br>
              <a:rPr kumimoji="0" lang="en-US" altLang="en-US" sz="1400" b="0" i="0" u="none" strike="noStrike" cap="none" normalizeH="0" baseline="0" dirty="0">
                <a:ln>
                  <a:noFill/>
                </a:ln>
                <a:solidFill>
                  <a:srgbClr val="1E19F5"/>
                </a:solidFill>
                <a:effectLst/>
                <a:latin typeface="+mj-lt"/>
              </a:rPr>
            </a:br>
            <a:r>
              <a:rPr kumimoji="0" lang="en-US" altLang="en-US" sz="1400" b="0" i="0" u="none" strike="noStrike" cap="none" normalizeH="0" baseline="0" dirty="0">
                <a:ln>
                  <a:noFill/>
                </a:ln>
                <a:solidFill>
                  <a:srgbClr val="1E19F5"/>
                </a:solidFill>
                <a:effectLst/>
                <a:latin typeface="+mj-lt"/>
              </a:rPr>
              <a:t>Let it command a mirror hither straight,</a:t>
            </a:r>
            <a:br>
              <a:rPr kumimoji="0" lang="en-US" altLang="en-US" sz="1400" b="0" i="0" u="none" strike="noStrike" cap="none" normalizeH="0" baseline="0" dirty="0">
                <a:ln>
                  <a:noFill/>
                </a:ln>
                <a:solidFill>
                  <a:srgbClr val="1E19F5"/>
                </a:solidFill>
                <a:effectLst/>
                <a:latin typeface="+mj-lt"/>
              </a:rPr>
            </a:br>
            <a:r>
              <a:rPr kumimoji="0" lang="en-US" altLang="en-US" sz="1400" b="0" i="0" u="none" strike="noStrike" cap="none" normalizeH="0" baseline="0" dirty="0">
                <a:ln>
                  <a:noFill/>
                </a:ln>
                <a:solidFill>
                  <a:srgbClr val="1E19F5"/>
                </a:solidFill>
                <a:effectLst/>
                <a:latin typeface="+mj-lt"/>
              </a:rPr>
              <a:t>That it may show me what a face I have</a:t>
            </a:r>
            <a:br>
              <a:rPr kumimoji="0" lang="en-US" altLang="en-US" sz="1400" b="0" i="0" u="none" strike="noStrike" cap="none" normalizeH="0" baseline="0" dirty="0">
                <a:ln>
                  <a:noFill/>
                </a:ln>
                <a:solidFill>
                  <a:srgbClr val="1E19F5"/>
                </a:solidFill>
                <a:effectLst/>
                <a:latin typeface="+mj-lt"/>
              </a:rPr>
            </a:br>
            <a:r>
              <a:rPr kumimoji="0" lang="en-US" altLang="en-US" sz="1400" b="0" i="0" u="none" strike="noStrike" cap="none" normalizeH="0" baseline="0" dirty="0">
                <a:ln>
                  <a:noFill/>
                </a:ln>
                <a:solidFill>
                  <a:srgbClr val="1E19F5"/>
                </a:solidFill>
                <a:effectLst/>
                <a:latin typeface="+mj-lt"/>
              </a:rPr>
              <a:t>Since it is bankrupt of his majesty.</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BOLINGBROKE </a:t>
            </a:r>
            <a:r>
              <a:rPr kumimoji="0" lang="en-US" altLang="en-US" sz="1400" b="0" i="0" u="none" strike="noStrike" cap="none" normalizeH="0" baseline="0" dirty="0" smtClean="0">
                <a:ln>
                  <a:noFill/>
                </a:ln>
                <a:solidFill>
                  <a:schemeClr val="tx1"/>
                </a:solidFill>
                <a:effectLst/>
                <a:latin typeface="+mj-lt"/>
              </a:rPr>
              <a:t>Go</a:t>
            </a:r>
            <a:r>
              <a:rPr kumimoji="0" lang="en-US" altLang="en-US" sz="1400" b="0" i="0" u="none" strike="noStrike" cap="none" normalizeH="0" baseline="0" dirty="0">
                <a:ln>
                  <a:noFill/>
                </a:ln>
                <a:solidFill>
                  <a:schemeClr val="tx1"/>
                </a:solidFill>
                <a:effectLst/>
                <a:latin typeface="+mj-lt"/>
              </a:rPr>
              <a:t>, some of you, and fetch a looking-glass</a:t>
            </a:r>
            <a:r>
              <a:rPr kumimoji="0" lang="en-US" altLang="en-US" sz="1400" b="0" i="0" u="none" strike="noStrike" cap="none" normalizeH="0" baseline="0" dirty="0" smtClean="0">
                <a:ln>
                  <a:noFill/>
                </a:ln>
                <a:solidFill>
                  <a:schemeClr val="tx1"/>
                </a:solidFill>
                <a:effectLst/>
                <a:latin typeface="+mj-lt"/>
              </a:rPr>
              <a:t>.</a:t>
            </a:r>
            <a:r>
              <a:rPr lang="en-US" altLang="en-US" sz="1400" dirty="0">
                <a:latin typeface="+mj-lt"/>
              </a:rPr>
              <a:t> </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  </a:t>
            </a:r>
            <a:r>
              <a:rPr kumimoji="0" lang="en-US" altLang="en-US" sz="1400" b="0" i="0" u="none" strike="noStrike" cap="none" normalizeH="0" baseline="0" dirty="0" smtClean="0">
                <a:ln>
                  <a:noFill/>
                </a:ln>
                <a:solidFill>
                  <a:schemeClr val="tx1"/>
                </a:solidFill>
                <a:effectLst/>
                <a:latin typeface="+mj-lt"/>
              </a:rPr>
              <a:t>NORTHUMBERLAND</a:t>
            </a:r>
            <a:r>
              <a:rPr kumimoji="0" lang="en-US" altLang="en-US" sz="1400" b="0" i="0" u="none" strike="noStrike" cap="none" normalizeH="0" baseline="0" dirty="0">
                <a:ln>
                  <a:noFill/>
                </a:ln>
                <a:solidFill>
                  <a:schemeClr val="tx1"/>
                </a:solidFill>
                <a:effectLst/>
                <a:latin typeface="+mj-lt"/>
              </a:rPr>
              <a:t> </a:t>
            </a:r>
            <a:r>
              <a:rPr kumimoji="0" lang="en-US" altLang="en-US" sz="1400" b="0" i="0" u="none" strike="noStrike" cap="none" normalizeH="0" baseline="0" dirty="0" smtClean="0">
                <a:ln>
                  <a:noFill/>
                </a:ln>
                <a:solidFill>
                  <a:srgbClr val="1E19F5"/>
                </a:solidFill>
                <a:effectLst/>
                <a:latin typeface="+mj-lt"/>
              </a:rPr>
              <a:t>Read </a:t>
            </a:r>
            <a:r>
              <a:rPr kumimoji="0" lang="en-US" altLang="en-US" sz="1400" b="0" i="0" u="none" strike="noStrike" cap="none" normalizeH="0" baseline="0" dirty="0">
                <a:ln>
                  <a:noFill/>
                </a:ln>
                <a:solidFill>
                  <a:srgbClr val="1E19F5"/>
                </a:solidFill>
                <a:effectLst/>
                <a:latin typeface="+mj-lt"/>
              </a:rPr>
              <a:t>o’er this paper while the glass doth come</a:t>
            </a:r>
            <a:r>
              <a:rPr kumimoji="0" lang="en-US" altLang="en-US" sz="1400" b="0" i="0" u="none" strike="noStrike" cap="none" normalizeH="0" baseline="0" dirty="0">
                <a:ln>
                  <a:noFill/>
                </a:ln>
                <a:solidFill>
                  <a:schemeClr val="tx1"/>
                </a:solidFill>
                <a:effectLst/>
                <a:latin typeface="+mj-lt"/>
              </a:rPr>
              <a:t>.</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KING RICHARD </a:t>
            </a:r>
            <a:r>
              <a:rPr kumimoji="0" lang="en-US" altLang="en-US" sz="1400" b="0" i="0" u="none" strike="noStrike" cap="none" normalizeH="0" baseline="0" dirty="0" smtClean="0">
                <a:ln>
                  <a:noFill/>
                </a:ln>
                <a:solidFill>
                  <a:schemeClr val="tx1"/>
                </a:solidFill>
                <a:effectLst/>
                <a:latin typeface="+mj-lt"/>
              </a:rPr>
              <a:t>Fiend</a:t>
            </a:r>
            <a:r>
              <a:rPr kumimoji="0" lang="en-US" altLang="en-US" sz="1400" b="0" i="0" u="none" strike="noStrike" cap="none" normalizeH="0" baseline="0" dirty="0">
                <a:ln>
                  <a:noFill/>
                </a:ln>
                <a:solidFill>
                  <a:schemeClr val="tx1"/>
                </a:solidFill>
                <a:effectLst/>
                <a:latin typeface="+mj-lt"/>
              </a:rPr>
              <a:t>, thou torments me ere I come to hell!</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BOLINGBROKE </a:t>
            </a:r>
            <a:r>
              <a:rPr kumimoji="0" lang="en-US" altLang="en-US" sz="1400" b="0" i="0" u="none" strike="noStrike" cap="none" normalizeH="0" baseline="0" dirty="0" smtClean="0">
                <a:ln>
                  <a:noFill/>
                </a:ln>
                <a:solidFill>
                  <a:schemeClr val="tx1"/>
                </a:solidFill>
                <a:effectLst/>
                <a:latin typeface="+mj-lt"/>
              </a:rPr>
              <a:t>Urge </a:t>
            </a:r>
            <a:r>
              <a:rPr kumimoji="0" lang="en-US" altLang="en-US" sz="1400" b="0" i="0" u="none" strike="noStrike" cap="none" normalizeH="0" baseline="0" dirty="0">
                <a:ln>
                  <a:noFill/>
                </a:ln>
                <a:solidFill>
                  <a:schemeClr val="tx1"/>
                </a:solidFill>
                <a:effectLst/>
                <a:latin typeface="+mj-lt"/>
              </a:rPr>
              <a:t>it no more, my Lord Northumberland.</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NORTHUMBERLAND </a:t>
            </a:r>
            <a:r>
              <a:rPr kumimoji="0" lang="en-US" altLang="en-US" sz="1400" b="0" i="0" u="none" strike="noStrike" cap="none" normalizeH="0" baseline="0" dirty="0" smtClean="0">
                <a:ln>
                  <a:noFill/>
                </a:ln>
                <a:solidFill>
                  <a:schemeClr val="tx1"/>
                </a:solidFill>
                <a:effectLst/>
                <a:latin typeface="+mj-lt"/>
              </a:rPr>
              <a:t>The </a:t>
            </a:r>
            <a:r>
              <a:rPr kumimoji="0" lang="en-US" altLang="en-US" sz="1400" b="0" i="0" u="none" strike="noStrike" cap="none" normalizeH="0" baseline="0" dirty="0">
                <a:ln>
                  <a:noFill/>
                </a:ln>
                <a:solidFill>
                  <a:schemeClr val="tx1"/>
                </a:solidFill>
                <a:effectLst/>
                <a:latin typeface="+mj-lt"/>
              </a:rPr>
              <a:t>commons will not then be satisfied.</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KING RICHARD </a:t>
            </a:r>
            <a:r>
              <a:rPr kumimoji="0" lang="en-US" altLang="en-US" sz="1400" b="0" i="0" u="none" strike="noStrike" cap="none" normalizeH="0" baseline="0" dirty="0" smtClean="0">
                <a:ln>
                  <a:noFill/>
                </a:ln>
                <a:solidFill>
                  <a:srgbClr val="1E19F5"/>
                </a:solidFill>
                <a:effectLst/>
                <a:latin typeface="+mj-lt"/>
              </a:rPr>
              <a:t>They </a:t>
            </a:r>
            <a:r>
              <a:rPr kumimoji="0" lang="en-US" altLang="en-US" sz="1400" b="0" i="0" u="none" strike="noStrike" cap="none" normalizeH="0" baseline="0" dirty="0">
                <a:ln>
                  <a:noFill/>
                </a:ln>
                <a:solidFill>
                  <a:srgbClr val="1E19F5"/>
                </a:solidFill>
                <a:effectLst/>
                <a:latin typeface="+mj-lt"/>
              </a:rPr>
              <a:t>shall be satisfied. I’ll read enough</a:t>
            </a:r>
            <a:br>
              <a:rPr kumimoji="0" lang="en-US" altLang="en-US" sz="1400" b="0" i="0" u="none" strike="noStrike" cap="none" normalizeH="0" baseline="0" dirty="0">
                <a:ln>
                  <a:noFill/>
                </a:ln>
                <a:solidFill>
                  <a:srgbClr val="1E19F5"/>
                </a:solidFill>
                <a:effectLst/>
                <a:latin typeface="+mj-lt"/>
              </a:rPr>
            </a:br>
            <a:r>
              <a:rPr kumimoji="0" lang="en-US" altLang="en-US" sz="1400" b="0" i="0" u="none" strike="noStrike" cap="none" normalizeH="0" baseline="0" dirty="0">
                <a:ln>
                  <a:noFill/>
                </a:ln>
                <a:solidFill>
                  <a:srgbClr val="1E19F5"/>
                </a:solidFill>
                <a:effectLst/>
                <a:latin typeface="+mj-lt"/>
              </a:rPr>
              <a:t>When I do see the very book indeed</a:t>
            </a:r>
            <a:br>
              <a:rPr kumimoji="0" lang="en-US" altLang="en-US" sz="1400" b="0" i="0" u="none" strike="noStrike" cap="none" normalizeH="0" baseline="0" dirty="0">
                <a:ln>
                  <a:noFill/>
                </a:ln>
                <a:solidFill>
                  <a:srgbClr val="1E19F5"/>
                </a:solidFill>
                <a:effectLst/>
                <a:latin typeface="+mj-lt"/>
              </a:rPr>
            </a:br>
            <a:r>
              <a:rPr kumimoji="0" lang="en-US" altLang="en-US" sz="1400" b="0" i="0" u="none" strike="noStrike" cap="none" normalizeH="0" baseline="0" dirty="0">
                <a:ln>
                  <a:noFill/>
                </a:ln>
                <a:solidFill>
                  <a:srgbClr val="1E19F5"/>
                </a:solidFill>
                <a:effectLst/>
                <a:latin typeface="+mj-lt"/>
              </a:rPr>
              <a:t>Where all my sins are writ, and that’s myself</a:t>
            </a:r>
            <a:r>
              <a:rPr kumimoji="0" lang="en-US" altLang="en-US" sz="1400" b="0" i="0" u="none" strike="noStrike" cap="none" normalizeH="0" baseline="0" dirty="0" smtClean="0">
                <a:ln>
                  <a:noFill/>
                </a:ln>
                <a:solidFill>
                  <a:srgbClr val="1E19F5"/>
                </a:solidFill>
                <a:effectLst/>
                <a:latin typeface="+mj-lt"/>
              </a:rPr>
              <a:t>.</a:t>
            </a:r>
            <a:r>
              <a:rPr lang="en-US" altLang="en-US" dirty="0">
                <a:latin typeface="+mj-lt"/>
              </a:rPr>
              <a:t> </a:t>
            </a:r>
            <a:r>
              <a:rPr lang="en-US" altLang="en-US" dirty="0" smtClean="0">
                <a:latin typeface="+mj-lt"/>
              </a:rPr>
              <a:t>[</a:t>
            </a:r>
            <a:r>
              <a:rPr lang="en-US" altLang="en-US" sz="1400" dirty="0" smtClean="0">
                <a:latin typeface="+mj-lt"/>
              </a:rPr>
              <a:t>Enter </a:t>
            </a:r>
            <a:r>
              <a:rPr lang="en-US" altLang="en-US" sz="1400" dirty="0">
                <a:latin typeface="+mj-lt"/>
              </a:rPr>
              <a:t>one with a </a:t>
            </a:r>
            <a:r>
              <a:rPr lang="en-US" altLang="en-US" sz="1400" dirty="0" smtClean="0">
                <a:latin typeface="+mj-lt"/>
              </a:rPr>
              <a:t>glass]</a:t>
            </a:r>
            <a:r>
              <a:rPr kumimoji="0" lang="en-US" altLang="en-US" sz="1400" b="0" i="0" u="none" strike="noStrike" cap="none" normalizeH="0" baseline="0" dirty="0">
                <a:ln>
                  <a:noFill/>
                </a:ln>
                <a:solidFill>
                  <a:schemeClr val="tx1"/>
                </a:solidFill>
                <a:effectLst/>
                <a:latin typeface="Arial" charset="0"/>
              </a:rPr>
              <a:t/>
            </a:r>
            <a:br>
              <a:rPr kumimoji="0" lang="en-US" altLang="en-US" sz="1400" b="0" i="0" u="none" strike="noStrike" cap="none" normalizeH="0" baseline="0" dirty="0">
                <a:ln>
                  <a:noFill/>
                </a:ln>
                <a:solidFill>
                  <a:schemeClr val="tx1"/>
                </a:solidFill>
                <a:effectLst/>
                <a:latin typeface="Arial" charset="0"/>
              </a:rPr>
            </a:br>
            <a:r>
              <a:rPr kumimoji="0" lang="en-US" altLang="en-US" sz="1400" b="0" i="0" u="none" strike="noStrike" cap="none" normalizeH="0" baseline="0" dirty="0" smtClean="0">
                <a:ln>
                  <a:noFill/>
                </a:ln>
                <a:solidFill>
                  <a:srgbClr val="1E19F5"/>
                </a:solidFill>
                <a:effectLst/>
                <a:latin typeface="+mj-lt"/>
              </a:rPr>
              <a:t>Give </a:t>
            </a:r>
            <a:r>
              <a:rPr kumimoji="0" lang="en-US" altLang="en-US" sz="1400" b="0" i="0" u="none" strike="noStrike" cap="none" normalizeH="0" baseline="0" dirty="0">
                <a:ln>
                  <a:noFill/>
                </a:ln>
                <a:solidFill>
                  <a:srgbClr val="1E19F5"/>
                </a:solidFill>
                <a:effectLst/>
                <a:latin typeface="+mj-lt"/>
              </a:rPr>
              <a:t>me that glass, and therein will I </a:t>
            </a:r>
            <a:r>
              <a:rPr kumimoji="0" lang="en-US" altLang="en-US" sz="1400" b="0" i="0" u="none" strike="noStrike" cap="none" normalizeH="0" baseline="0" dirty="0" smtClean="0">
                <a:ln>
                  <a:noFill/>
                </a:ln>
                <a:solidFill>
                  <a:srgbClr val="1E19F5"/>
                </a:solidFill>
                <a:effectLst/>
                <a:latin typeface="+mj-lt"/>
              </a:rPr>
              <a:t>read.</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No deeper wrinkles yet? Hath sorrow struck</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So many blows upon this face of mine</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And made no deeper wounds? O </a:t>
            </a:r>
            <a:r>
              <a:rPr kumimoji="0" lang="en-US" altLang="en-US" sz="1400" b="0" i="0" u="none" strike="noStrike" cap="none" normalizeH="0" baseline="0" dirty="0" err="1">
                <a:ln>
                  <a:noFill/>
                </a:ln>
                <a:solidFill>
                  <a:schemeClr val="tx1"/>
                </a:solidFill>
                <a:effectLst/>
                <a:latin typeface="+mj-lt"/>
              </a:rPr>
              <a:t>flatt’ring</a:t>
            </a:r>
            <a:r>
              <a:rPr kumimoji="0" lang="en-US" altLang="en-US" sz="1400" b="0" i="0" u="none" strike="noStrike" cap="none" normalizeH="0" baseline="0" dirty="0">
                <a:ln>
                  <a:noFill/>
                </a:ln>
                <a:solidFill>
                  <a:schemeClr val="tx1"/>
                </a:solidFill>
                <a:effectLst/>
                <a:latin typeface="+mj-lt"/>
              </a:rPr>
              <a:t> glass,</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Like to my followers in prosperity,</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Thou dost beguile me. </a:t>
            </a:r>
            <a:r>
              <a:rPr kumimoji="0" lang="en-US" altLang="en-US" sz="1400" b="0" i="0" u="none" strike="noStrike" cap="none" normalizeH="0" baseline="0" dirty="0">
                <a:ln>
                  <a:noFill/>
                </a:ln>
                <a:solidFill>
                  <a:srgbClr val="1E19F5"/>
                </a:solidFill>
                <a:effectLst/>
                <a:latin typeface="+mj-lt"/>
              </a:rPr>
              <a:t>Was this face the face</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That every day under his household roof</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Did keep ten thousand men? </a:t>
            </a:r>
            <a:r>
              <a:rPr kumimoji="0" lang="en-US" altLang="en-US" sz="1400" b="0" i="0" u="none" strike="noStrike" cap="none" normalizeH="0" baseline="0" dirty="0">
                <a:ln>
                  <a:noFill/>
                </a:ln>
                <a:solidFill>
                  <a:srgbClr val="1E19F5"/>
                </a:solidFill>
                <a:effectLst/>
                <a:latin typeface="+mj-lt"/>
              </a:rPr>
              <a:t>Was this the face</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That like the sun did make beholders wink?</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rgbClr val="1E19F5"/>
                </a:solidFill>
                <a:effectLst/>
                <a:latin typeface="+mj-lt"/>
              </a:rPr>
              <a:t>Is this the face which faced</a:t>
            </a:r>
            <a:r>
              <a:rPr kumimoji="0" lang="en-US" altLang="en-US" sz="1400" b="0" i="0" u="none" strike="noStrike" cap="none" normalizeH="0" baseline="0" dirty="0">
                <a:ln>
                  <a:noFill/>
                </a:ln>
                <a:solidFill>
                  <a:schemeClr val="tx1"/>
                </a:solidFill>
                <a:effectLst/>
                <a:latin typeface="+mj-lt"/>
              </a:rPr>
              <a:t> so many follies,</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That was </a:t>
            </a:r>
            <a:r>
              <a:rPr kumimoji="0" lang="en-US" altLang="en-US" sz="1400" b="0" i="0" u="none" strike="noStrike" cap="none" normalizeH="0" baseline="0" dirty="0">
                <a:ln>
                  <a:noFill/>
                </a:ln>
                <a:solidFill>
                  <a:srgbClr val="1E19F5"/>
                </a:solidFill>
                <a:effectLst/>
                <a:latin typeface="+mj-lt"/>
              </a:rPr>
              <a:t>at last outfaced</a:t>
            </a:r>
            <a:r>
              <a:rPr kumimoji="0" lang="en-US" altLang="en-US" sz="1400" b="0" i="0" u="none" strike="noStrike" cap="none" normalizeH="0" baseline="0" dirty="0">
                <a:ln>
                  <a:noFill/>
                </a:ln>
                <a:solidFill>
                  <a:schemeClr val="tx1"/>
                </a:solidFill>
                <a:effectLst/>
                <a:latin typeface="+mj-lt"/>
              </a:rPr>
              <a:t> by Bolingbroke?</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A brittle glory </a:t>
            </a:r>
            <a:r>
              <a:rPr kumimoji="0" lang="en-US" altLang="en-US" sz="1400" b="0" i="0" u="none" strike="noStrike" cap="none" normalizeH="0" baseline="0" dirty="0" err="1">
                <a:ln>
                  <a:noFill/>
                </a:ln>
                <a:solidFill>
                  <a:schemeClr val="tx1"/>
                </a:solidFill>
                <a:effectLst/>
                <a:latin typeface="+mj-lt"/>
              </a:rPr>
              <a:t>shineth</a:t>
            </a:r>
            <a:r>
              <a:rPr kumimoji="0" lang="en-US" altLang="en-US" sz="1400" b="0" i="0" u="none" strike="noStrike" cap="none" normalizeH="0" baseline="0" dirty="0">
                <a:ln>
                  <a:noFill/>
                </a:ln>
                <a:solidFill>
                  <a:schemeClr val="tx1"/>
                </a:solidFill>
                <a:effectLst/>
                <a:latin typeface="+mj-lt"/>
              </a:rPr>
              <a:t> in this face.</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As brittle as the glory is the </a:t>
            </a:r>
            <a:r>
              <a:rPr kumimoji="0" lang="en-US" altLang="en-US" sz="1400" b="0" i="0" u="none" strike="noStrike" cap="none" normalizeH="0" baseline="0" dirty="0" smtClean="0">
                <a:ln>
                  <a:noFill/>
                </a:ln>
                <a:solidFill>
                  <a:schemeClr val="tx1"/>
                </a:solidFill>
                <a:effectLst/>
                <a:latin typeface="+mj-lt"/>
              </a:rPr>
              <a:t>face,</a:t>
            </a:r>
            <a:r>
              <a:rPr lang="en-US" altLang="en-US" sz="1400" dirty="0" smtClean="0">
                <a:latin typeface="+mj-lt"/>
              </a:rPr>
              <a:t> [</a:t>
            </a:r>
            <a:r>
              <a:rPr kumimoji="0" lang="en-US" altLang="en-US" sz="1400" b="0" i="0" u="none" strike="noStrike" cap="none" normalizeH="0" baseline="0" dirty="0" smtClean="0">
                <a:ln>
                  <a:noFill/>
                </a:ln>
                <a:solidFill>
                  <a:schemeClr val="tx1"/>
                </a:solidFill>
                <a:effectLst/>
                <a:latin typeface="+mj-lt"/>
              </a:rPr>
              <a:t>He</a:t>
            </a:r>
            <a:r>
              <a:rPr kumimoji="0" lang="en-US" altLang="en-US" sz="1400" b="0" i="0" u="none" strike="noStrike" cap="none" normalizeH="0" baseline="0" dirty="0">
                <a:ln>
                  <a:noFill/>
                </a:ln>
                <a:solidFill>
                  <a:schemeClr val="tx1"/>
                </a:solidFill>
                <a:effectLst/>
                <a:latin typeface="+mj-lt"/>
              </a:rPr>
              <a:t> breaks the mirror</a:t>
            </a:r>
            <a:r>
              <a:rPr kumimoji="0" lang="en-US" altLang="en-US" sz="1400" b="0" i="0" u="none" strike="noStrike" cap="none" normalizeH="0" baseline="0" dirty="0" smtClean="0">
                <a:ln>
                  <a:noFill/>
                </a:ln>
                <a:solidFill>
                  <a:schemeClr val="tx1"/>
                </a:solidFill>
                <a:effectLst/>
                <a:latin typeface="+mj-lt"/>
              </a:rPr>
              <a:t>.] </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For there it is, cracked in an hundred shivers.—</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Mark, silent king, the moral of this sport</a:t>
            </a:r>
            <a:r>
              <a:rPr kumimoji="0" lang="en-US" altLang="en-US" sz="1400" b="0" i="0" u="none" strike="noStrike" cap="none" normalizeH="0" baseline="0" dirty="0" smtClean="0">
                <a:ln>
                  <a:noFill/>
                </a:ln>
                <a:solidFill>
                  <a:schemeClr val="tx1"/>
                </a:solidFill>
                <a:effectLst/>
                <a:latin typeface="+mj-lt"/>
              </a:rPr>
              <a:t>:		</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How soon my sorrow hath destroyed my face</a:t>
            </a:r>
            <a:r>
              <a:rPr kumimoji="0" lang="en-US" altLang="en-US" sz="1400" b="0" i="0" u="none" strike="noStrike" cap="none" normalizeH="0" baseline="0" dirty="0" smtClean="0">
                <a:ln>
                  <a:noFill/>
                </a:ln>
                <a:solidFill>
                  <a:schemeClr val="tx1"/>
                </a:solidFill>
                <a:effectLst/>
                <a:latin typeface="+mj-lt"/>
              </a:rPr>
              <a:t>.		</a:t>
            </a:r>
            <a:r>
              <a:rPr kumimoji="0" lang="en-US" altLang="en-US" sz="1200" b="0" i="0" u="none" strike="noStrike" cap="none" normalizeH="0" baseline="0" dirty="0" smtClean="0">
                <a:ln>
                  <a:noFill/>
                </a:ln>
                <a:solidFill>
                  <a:schemeClr val="tx1"/>
                </a:solidFill>
                <a:effectLst/>
                <a:latin typeface="+mj-lt"/>
              </a:rPr>
              <a:t>David Tennant</a:t>
            </a:r>
            <a:r>
              <a:rPr kumimoji="0" lang="en-US" altLang="en-US" sz="1200" b="0" i="0" u="none" strike="noStrike" cap="none" normalizeH="0" dirty="0" smtClean="0">
                <a:ln>
                  <a:noFill/>
                </a:ln>
                <a:solidFill>
                  <a:schemeClr val="tx1"/>
                </a:solidFill>
                <a:effectLst/>
                <a:latin typeface="+mj-lt"/>
              </a:rPr>
              <a:t> RSC 2013 directed by Gregory Doran</a:t>
            </a:r>
            <a:r>
              <a:rPr kumimoji="0" lang="en-US" altLang="en-US" sz="1400" b="0" i="0" u="none" strike="noStrike" cap="none" normalizeH="0" baseline="0" dirty="0">
                <a:ln>
                  <a:noFill/>
                </a:ln>
                <a:solidFill>
                  <a:schemeClr val="tx1"/>
                </a:solidFill>
                <a:effectLst/>
                <a:latin typeface="+mj-lt"/>
              </a:rPr>
              <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BOLINGBROKE </a:t>
            </a:r>
            <a:r>
              <a:rPr kumimoji="0" lang="en-US" altLang="en-US" sz="1400" b="0" i="0" u="none" strike="noStrike" cap="none" normalizeH="0" baseline="0" dirty="0" smtClean="0">
                <a:ln>
                  <a:noFill/>
                </a:ln>
                <a:solidFill>
                  <a:schemeClr val="tx1"/>
                </a:solidFill>
                <a:effectLst/>
                <a:latin typeface="+mj-lt"/>
              </a:rPr>
              <a:t>The </a:t>
            </a:r>
            <a:r>
              <a:rPr kumimoji="0" lang="en-US" altLang="en-US" sz="1400" b="0" i="0" u="none" strike="noStrike" cap="none" normalizeH="0" baseline="0" dirty="0">
                <a:ln>
                  <a:noFill/>
                </a:ln>
                <a:solidFill>
                  <a:schemeClr val="tx1"/>
                </a:solidFill>
                <a:effectLst/>
                <a:latin typeface="+mj-lt"/>
              </a:rPr>
              <a:t>shadow of your sorrow hath destroyed</a:t>
            </a:r>
            <a:br>
              <a:rPr kumimoji="0" lang="en-US" altLang="en-US" sz="1400" b="0" i="0" u="none" strike="noStrike" cap="none" normalizeH="0" baseline="0" dirty="0">
                <a:ln>
                  <a:noFill/>
                </a:ln>
                <a:solidFill>
                  <a:schemeClr val="tx1"/>
                </a:solidFill>
                <a:effectLst/>
                <a:latin typeface="+mj-lt"/>
              </a:rPr>
            </a:br>
            <a:r>
              <a:rPr kumimoji="0" lang="en-US" altLang="en-US" sz="1400" b="0" i="0" u="none" strike="noStrike" cap="none" normalizeH="0" baseline="0" dirty="0">
                <a:ln>
                  <a:noFill/>
                </a:ln>
                <a:solidFill>
                  <a:schemeClr val="tx1"/>
                </a:solidFill>
                <a:effectLst/>
                <a:latin typeface="+mj-lt"/>
              </a:rPr>
              <a:t>The shadow of your face</a:t>
            </a:r>
            <a:r>
              <a:rPr kumimoji="0" lang="en-US" altLang="en-US" sz="1400" b="0" i="0" u="none" strike="noStrike" cap="none" normalizeH="0" baseline="0" dirty="0" smtClean="0">
                <a:ln>
                  <a:noFill/>
                </a:ln>
                <a:solidFill>
                  <a:schemeClr val="tx1"/>
                </a:solidFill>
                <a:effectLst/>
                <a:latin typeface="+mj-lt"/>
              </a:rPr>
              <a:t>. (4.1.264-94)</a:t>
            </a:r>
            <a:endParaRPr kumimoji="0" lang="en-US" altLang="en-US" sz="1400" b="0" i="0" u="none" strike="noStrike" cap="none" normalizeH="0" baseline="0" dirty="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charset="0"/>
              </a:rPr>
              <a:t/>
            </a:r>
            <a:br>
              <a:rPr kumimoji="0" lang="en-US" altLang="en-US" sz="1800" b="0" i="0" u="none" strike="noStrike" cap="none" normalizeH="0" baseline="0" dirty="0">
                <a:ln>
                  <a:noFill/>
                </a:ln>
                <a:solidFill>
                  <a:schemeClr val="tx1"/>
                </a:solidFill>
                <a:effectLst/>
                <a:latin typeface="Arial" charset="0"/>
              </a:rPr>
            </a:br>
            <a:endParaRPr kumimoji="0" lang="en-US" altLang="en-US" sz="1800" b="0" i="0" u="none" strike="noStrike" cap="none" normalizeH="0" baseline="0" dirty="0">
              <a:ln>
                <a:noFill/>
              </a:ln>
              <a:solidFill>
                <a:schemeClr val="tx1"/>
              </a:solidFill>
              <a:effectLst/>
              <a:latin typeface="Arial" charset="0"/>
            </a:endParaRPr>
          </a:p>
        </p:txBody>
      </p:sp>
      <p:pic>
        <p:nvPicPr>
          <p:cNvPr id="4099" name="Picture 3" descr="ditorial emendations to the text from the Folio"/>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flipH="1">
            <a:off x="-756592" y="152400"/>
            <a:ext cx="908992" cy="609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0" name="Picture 4" descr="ditorial emendations to the text from the Folio"/>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0696" y="55984"/>
            <a:ext cx="228600" cy="609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1" name="Picture 5" descr="ditorial emendations to the text from the Folio"/>
          <p:cNvPicPr>
            <a:picLocks noChangeAspect="1" noChangeArrowheads="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50033" y="27992"/>
            <a:ext cx="228600" cy="609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102" name="Picture 6" descr="ditorial emendations to the text from the Folio"/>
          <p:cNvPicPr>
            <a:picLocks noChangeAspect="1" noChangeArrowheads="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40568" y="-963488"/>
            <a:ext cx="228600" cy="609600"/>
          </a:xfrm>
          <a:prstGeom prst="rect">
            <a:avLst/>
          </a:prstGeom>
          <a:noFill/>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12" name="Picture 11"/>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644008" y="2996952"/>
            <a:ext cx="4609458" cy="2981698"/>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83359412"/>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10548"/>
            <a:ext cx="3883868" cy="5178490"/>
          </a:xfrm>
          <a:prstGeom prst="rect">
            <a:avLst/>
          </a:prstGeom>
        </p:spPr>
      </p:pic>
      <p:pic>
        <p:nvPicPr>
          <p:cNvPr id="3" name="Content Placeholder 3"/>
          <p:cNvPicPr>
            <a:picLocks noGrp="1" noChangeAspect="1"/>
          </p:cNvPicPr>
          <p:nvPr>
            <p:ph idx="1"/>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2555776" y="2806586"/>
            <a:ext cx="3268141" cy="4051414"/>
          </a:xfrm>
        </p:spPr>
      </p:pic>
      <p:sp>
        <p:nvSpPr>
          <p:cNvPr id="4" name="TextBox 3"/>
          <p:cNvSpPr txBox="1"/>
          <p:nvPr/>
        </p:nvSpPr>
        <p:spPr>
          <a:xfrm>
            <a:off x="4009318" y="188640"/>
            <a:ext cx="5315210" cy="6124754"/>
          </a:xfrm>
          <a:prstGeom prst="rect">
            <a:avLst/>
          </a:prstGeom>
          <a:noFill/>
        </p:spPr>
        <p:txBody>
          <a:bodyPr wrap="square" rtlCol="0">
            <a:spAutoFit/>
          </a:bodyPr>
          <a:lstStyle/>
          <a:p>
            <a:r>
              <a:rPr lang="en-US" sz="1400" dirty="0" smtClean="0"/>
              <a:t>I have been studying how I may compare</a:t>
            </a:r>
          </a:p>
          <a:p>
            <a:r>
              <a:rPr lang="en-US" sz="1400" dirty="0" smtClean="0"/>
              <a:t>This prison where I live unto the world; </a:t>
            </a:r>
          </a:p>
          <a:p>
            <a:r>
              <a:rPr lang="en-US" sz="1400" dirty="0" smtClean="0"/>
              <a:t>And for because the world is populous,</a:t>
            </a:r>
          </a:p>
          <a:p>
            <a:r>
              <a:rPr lang="en-US" sz="1400" dirty="0" smtClean="0"/>
              <a:t>And here is not a creature but myself,</a:t>
            </a:r>
          </a:p>
          <a:p>
            <a:r>
              <a:rPr lang="en-US" sz="1400" dirty="0" smtClean="0"/>
              <a:t>I cannot do it. Yet I’ll hammer it out.</a:t>
            </a:r>
          </a:p>
          <a:p>
            <a:r>
              <a:rPr lang="en-US" sz="1400" dirty="0" smtClean="0"/>
              <a:t>My brain I’ll prove the female to my soul,</a:t>
            </a:r>
          </a:p>
          <a:p>
            <a:r>
              <a:rPr lang="en-US" sz="1400" dirty="0" smtClean="0"/>
              <a:t>My soul the father; and these two beget</a:t>
            </a:r>
          </a:p>
          <a:p>
            <a:r>
              <a:rPr lang="en-US" sz="1400" dirty="0" smtClean="0"/>
              <a:t>A generation of still-breeding thoughts; </a:t>
            </a:r>
          </a:p>
          <a:p>
            <a:r>
              <a:rPr lang="en-US" sz="1400" dirty="0" smtClean="0"/>
              <a:t>And these same thoughts people this little world …</a:t>
            </a:r>
          </a:p>
          <a:p>
            <a:endParaRPr lang="en-US" sz="1400" dirty="0"/>
          </a:p>
          <a:p>
            <a:r>
              <a:rPr lang="en-US" sz="1400" dirty="0" smtClean="0"/>
              <a:t>… Sometimes am I a king</a:t>
            </a:r>
          </a:p>
          <a:p>
            <a:r>
              <a:rPr lang="en-US" sz="1400" dirty="0"/>
              <a:t>	</a:t>
            </a:r>
            <a:r>
              <a:rPr lang="en-US" sz="1400" dirty="0" smtClean="0"/>
              <a:t>               Then treasons make me wish myself a beggar.</a:t>
            </a:r>
          </a:p>
          <a:p>
            <a:r>
              <a:rPr lang="en-US" sz="1400" dirty="0"/>
              <a:t>	 </a:t>
            </a:r>
            <a:r>
              <a:rPr lang="en-US" sz="1400" dirty="0" smtClean="0"/>
              <a:t>              	And so I am. Then crushing penury</a:t>
            </a:r>
          </a:p>
          <a:p>
            <a:r>
              <a:rPr lang="en-US" sz="1400" dirty="0"/>
              <a:t>	</a:t>
            </a:r>
            <a:r>
              <a:rPr lang="en-US" sz="1400" dirty="0" smtClean="0"/>
              <a:t>	Persuades me I was better when a king;</a:t>
            </a:r>
          </a:p>
          <a:p>
            <a:r>
              <a:rPr lang="en-US" sz="1400" dirty="0"/>
              <a:t>	</a:t>
            </a:r>
            <a:r>
              <a:rPr lang="en-US" sz="1400" dirty="0" smtClean="0"/>
              <a:t>	Then am I </a:t>
            </a:r>
            <a:r>
              <a:rPr lang="en-US" sz="1400" dirty="0" err="1" smtClean="0"/>
              <a:t>king’d</a:t>
            </a:r>
            <a:r>
              <a:rPr lang="en-US" sz="1400" dirty="0" smtClean="0"/>
              <a:t> again; and by-and-by</a:t>
            </a:r>
          </a:p>
          <a:p>
            <a:r>
              <a:rPr lang="en-US" sz="1400" dirty="0"/>
              <a:t>	</a:t>
            </a:r>
            <a:r>
              <a:rPr lang="en-US" sz="1400" dirty="0" smtClean="0"/>
              <a:t>	Think that I am un-</a:t>
            </a:r>
            <a:r>
              <a:rPr lang="en-US" sz="1400" dirty="0" err="1" smtClean="0"/>
              <a:t>king’d</a:t>
            </a:r>
            <a:r>
              <a:rPr lang="en-US" sz="1400" dirty="0" smtClean="0"/>
              <a:t> by Bolingbroke,</a:t>
            </a:r>
          </a:p>
          <a:p>
            <a:r>
              <a:rPr lang="en-US" sz="1400" dirty="0"/>
              <a:t>	</a:t>
            </a:r>
            <a:r>
              <a:rPr lang="en-US" sz="1400" dirty="0" smtClean="0"/>
              <a:t>	And straight am nothing. But whate’er I be,</a:t>
            </a:r>
          </a:p>
          <a:p>
            <a:r>
              <a:rPr lang="en-US" sz="1400" dirty="0"/>
              <a:t>	</a:t>
            </a:r>
            <a:r>
              <a:rPr lang="en-US" sz="1400" dirty="0" smtClean="0"/>
              <a:t>	Nor I, nor any man that but man in,</a:t>
            </a:r>
          </a:p>
          <a:p>
            <a:r>
              <a:rPr lang="en-US" sz="1400" dirty="0"/>
              <a:t>	</a:t>
            </a:r>
            <a:r>
              <a:rPr lang="en-US" sz="1400" dirty="0" smtClean="0"/>
              <a:t>	With nothing shall be </a:t>
            </a:r>
            <a:r>
              <a:rPr lang="en-US" sz="1400" dirty="0" err="1" smtClean="0"/>
              <a:t>pleas’d</a:t>
            </a:r>
            <a:r>
              <a:rPr lang="en-US" sz="1400" dirty="0" smtClean="0"/>
              <a:t> till he be </a:t>
            </a:r>
            <a:r>
              <a:rPr lang="en-US" sz="1400" dirty="0" err="1" smtClean="0"/>
              <a:t>eas’d</a:t>
            </a:r>
            <a:endParaRPr lang="en-US" sz="1400" dirty="0" smtClean="0"/>
          </a:p>
          <a:p>
            <a:r>
              <a:rPr lang="en-US" sz="1400" dirty="0"/>
              <a:t>	</a:t>
            </a:r>
            <a:r>
              <a:rPr lang="en-US" sz="1400" dirty="0" smtClean="0"/>
              <a:t>	With being nothing.</a:t>
            </a:r>
          </a:p>
          <a:p>
            <a:endParaRPr lang="en-US" sz="1400" dirty="0"/>
          </a:p>
          <a:p>
            <a:endParaRPr lang="en-US" sz="1400" dirty="0" smtClean="0"/>
          </a:p>
          <a:p>
            <a:r>
              <a:rPr lang="en-US" sz="1400" dirty="0"/>
              <a:t>	</a:t>
            </a:r>
            <a:r>
              <a:rPr lang="en-US" sz="1400" dirty="0" smtClean="0"/>
              <a:t>	I wasted time, </a:t>
            </a:r>
            <a:r>
              <a:rPr lang="en-US" sz="1400" dirty="0"/>
              <a:t>a</a:t>
            </a:r>
            <a:r>
              <a:rPr lang="en-US" sz="1400" dirty="0" smtClean="0"/>
              <a:t>nd now doth time waste me.  </a:t>
            </a:r>
          </a:p>
          <a:p>
            <a:endParaRPr lang="en-US" sz="1400" dirty="0"/>
          </a:p>
          <a:p>
            <a:endParaRPr lang="en-US" sz="1400" dirty="0" smtClean="0"/>
          </a:p>
          <a:p>
            <a:endParaRPr lang="en-US" sz="1400" dirty="0"/>
          </a:p>
          <a:p>
            <a:endParaRPr lang="en-US" sz="1400" dirty="0" smtClean="0"/>
          </a:p>
          <a:p>
            <a:r>
              <a:rPr lang="en-US" sz="1400" dirty="0"/>
              <a:t>	</a:t>
            </a:r>
            <a:r>
              <a:rPr lang="en-US" sz="1400" dirty="0" smtClean="0"/>
              <a:t>	History or Tragedy?   </a:t>
            </a:r>
            <a:endParaRPr lang="en-US" sz="1400" dirty="0"/>
          </a:p>
        </p:txBody>
      </p:sp>
      <p:sp>
        <p:nvSpPr>
          <p:cNvPr id="5" name="TextBox 4"/>
          <p:cNvSpPr txBox="1"/>
          <p:nvPr/>
        </p:nvSpPr>
        <p:spPr>
          <a:xfrm>
            <a:off x="179512" y="5517232"/>
            <a:ext cx="2308004" cy="1384995"/>
          </a:xfrm>
          <a:prstGeom prst="rect">
            <a:avLst/>
          </a:prstGeom>
          <a:noFill/>
        </p:spPr>
        <p:txBody>
          <a:bodyPr wrap="none" rtlCol="0">
            <a:spAutoFit/>
          </a:bodyPr>
          <a:lstStyle/>
          <a:p>
            <a:r>
              <a:rPr lang="en-US" sz="1200" dirty="0" smtClean="0"/>
              <a:t>Fiona Shaw NT 1995 directed by </a:t>
            </a:r>
          </a:p>
          <a:p>
            <a:r>
              <a:rPr lang="en-US" sz="1200" dirty="0" smtClean="0"/>
              <a:t>Deborah Warner</a:t>
            </a:r>
          </a:p>
          <a:p>
            <a:endParaRPr lang="en-US" sz="1200" dirty="0"/>
          </a:p>
          <a:p>
            <a:endParaRPr lang="en-US" sz="1200" dirty="0" smtClean="0"/>
          </a:p>
          <a:p>
            <a:endParaRPr lang="en-US" sz="1200" dirty="0"/>
          </a:p>
          <a:p>
            <a:r>
              <a:rPr lang="en-US" sz="1200" dirty="0" smtClean="0"/>
              <a:t>Jeremy Irons RSC 1986 directed by</a:t>
            </a:r>
          </a:p>
          <a:p>
            <a:r>
              <a:rPr lang="en-US" sz="1200" dirty="0" smtClean="0"/>
              <a:t>Barry Kyle</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23695269"/>
      </p:ext>
    </p:extLst>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3568" y="908720"/>
            <a:ext cx="7313613" cy="5832648"/>
          </a:xfrm>
        </p:spPr>
        <p:txBody>
          <a:bodyPr>
            <a:normAutofit lnSpcReduction="10000"/>
          </a:bodyPr>
          <a:lstStyle/>
          <a:p>
            <a:r>
              <a:rPr lang="en-US" dirty="0" smtClean="0"/>
              <a:t>Preliminaries</a:t>
            </a:r>
          </a:p>
          <a:p>
            <a:r>
              <a:rPr lang="en-US" i="1" dirty="0" smtClean="0"/>
              <a:t>Richard II</a:t>
            </a:r>
            <a:r>
              <a:rPr lang="en-US" dirty="0" smtClean="0"/>
              <a:t>, written ca. 1595, belongs to the period of </a:t>
            </a:r>
            <a:r>
              <a:rPr lang="en-US" i="1" dirty="0" smtClean="0"/>
              <a:t>Romeo and Juliet </a:t>
            </a:r>
            <a:r>
              <a:rPr lang="en-US" dirty="0" smtClean="0"/>
              <a:t>and </a:t>
            </a:r>
            <a:r>
              <a:rPr lang="en-US" i="1" dirty="0" smtClean="0"/>
              <a:t>A Midsummer Night’s Dream</a:t>
            </a:r>
          </a:p>
          <a:p>
            <a:r>
              <a:rPr lang="en-US" i="1" dirty="0" smtClean="0"/>
              <a:t> </a:t>
            </a:r>
            <a:r>
              <a:rPr lang="en-US" dirty="0" smtClean="0"/>
              <a:t>Published in 1597 (First Quarto) without 4.1.154-318, the </a:t>
            </a:r>
            <a:r>
              <a:rPr lang="en-US" dirty="0" smtClean="0">
                <a:solidFill>
                  <a:srgbClr val="1E19F5"/>
                </a:solidFill>
              </a:rPr>
              <a:t>abdication scene.</a:t>
            </a:r>
          </a:p>
          <a:p>
            <a:r>
              <a:rPr lang="en-US" dirty="0" smtClean="0"/>
              <a:t>Source: Raphael Holinshed’s </a:t>
            </a:r>
            <a:r>
              <a:rPr lang="en-US" i="1" dirty="0" smtClean="0"/>
              <a:t>Chronicles</a:t>
            </a:r>
            <a:r>
              <a:rPr lang="en-US" dirty="0" smtClean="0"/>
              <a:t> (1587 edition) recently printed by Thomas </a:t>
            </a:r>
            <a:r>
              <a:rPr lang="en-US" dirty="0" err="1" smtClean="0"/>
              <a:t>Vautrollier</a:t>
            </a:r>
            <a:r>
              <a:rPr lang="en-US" dirty="0" smtClean="0"/>
              <a:t> in the printing house where Shakespeare’s schoolfellow from Stratford, Richard Field, had been apprenticed and was now master.</a:t>
            </a:r>
          </a:p>
          <a:p>
            <a:r>
              <a:rPr lang="en-US" dirty="0" smtClean="0"/>
              <a:t>Q4, 1608, published with (as it is announced on the title page) ‘new </a:t>
            </a:r>
            <a:r>
              <a:rPr lang="en-US" dirty="0"/>
              <a:t>additions of the Parliament </a:t>
            </a:r>
            <a:r>
              <a:rPr lang="en-US" dirty="0" err="1"/>
              <a:t>Sceane</a:t>
            </a:r>
            <a:r>
              <a:rPr lang="en-US" dirty="0"/>
              <a:t>, and the </a:t>
            </a:r>
            <a:r>
              <a:rPr lang="en-US" dirty="0">
                <a:solidFill>
                  <a:srgbClr val="1E19F5"/>
                </a:solidFill>
              </a:rPr>
              <a:t>deposing</a:t>
            </a:r>
            <a:r>
              <a:rPr lang="en-US" dirty="0"/>
              <a:t> of King </a:t>
            </a:r>
            <a:r>
              <a:rPr lang="en-US" dirty="0" smtClean="0"/>
              <a:t>Richard’. </a:t>
            </a: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29772009"/>
      </p:ext>
    </p:extLst>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764704"/>
            <a:ext cx="7560840" cy="5112568"/>
          </a:xfrm>
        </p:spPr>
        <p:txBody>
          <a:bodyPr>
            <a:normAutofit fontScale="92500" lnSpcReduction="20000"/>
          </a:bodyPr>
          <a:lstStyle/>
          <a:p>
            <a:r>
              <a:rPr lang="en-US" dirty="0" smtClean="0"/>
              <a:t>The play deals with recorded events across only two years:</a:t>
            </a:r>
          </a:p>
          <a:p>
            <a:r>
              <a:rPr lang="en-US" dirty="0" smtClean="0"/>
              <a:t>Henry Bolingbroke and Thomas Mowbray (the ‘appellants’) accused each other before the king on 29 April 1398.</a:t>
            </a:r>
          </a:p>
          <a:p>
            <a:r>
              <a:rPr lang="en-US" dirty="0" smtClean="0"/>
              <a:t>They met at Coventry for the trial by combat on 16 September 1398 where the lists were interrupted and the combatants banished.</a:t>
            </a:r>
          </a:p>
          <a:p>
            <a:r>
              <a:rPr lang="en-US" dirty="0" smtClean="0"/>
              <a:t>John of Gaunt, first Duke of Lancaster, son of Edward III, uncle to King Richard, father to Henry Bolingbroke, died 3 February 1399. </a:t>
            </a:r>
          </a:p>
          <a:p>
            <a:r>
              <a:rPr lang="en-US" dirty="0" smtClean="0"/>
              <a:t>Bolingbroke returned to England in June or July 1399.</a:t>
            </a:r>
          </a:p>
          <a:p>
            <a:r>
              <a:rPr lang="en-US" dirty="0" smtClean="0"/>
              <a:t>Richard </a:t>
            </a:r>
            <a:r>
              <a:rPr lang="en-US" dirty="0" smtClean="0">
                <a:solidFill>
                  <a:srgbClr val="1E19F5"/>
                </a:solidFill>
              </a:rPr>
              <a:t>resigned his throne / was deposed </a:t>
            </a:r>
            <a:r>
              <a:rPr lang="en-US" dirty="0" smtClean="0"/>
              <a:t>30 September 1399</a:t>
            </a:r>
          </a:p>
          <a:p>
            <a:r>
              <a:rPr lang="en-US" dirty="0" smtClean="0"/>
              <a:t>And murdered in </a:t>
            </a:r>
            <a:r>
              <a:rPr lang="en-US" dirty="0" err="1" smtClean="0"/>
              <a:t>Pomfret</a:t>
            </a:r>
            <a:r>
              <a:rPr lang="en-US" dirty="0" smtClean="0"/>
              <a:t> Castle January 1400.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19280926"/>
      </p:ext>
    </p:extLst>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305272"/>
            <a:ext cx="8136904" cy="6868144"/>
          </a:xfrm>
        </p:spPr>
        <p:txBody>
          <a:bodyPr>
            <a:normAutofit fontScale="85000" lnSpcReduction="20000"/>
          </a:bodyPr>
          <a:lstStyle/>
          <a:p>
            <a:pPr marL="0" marR="0" lvl="0" indent="0" defTabSz="914400" eaLnBrk="1" fontAlgn="auto" latinLnBrk="0" hangingPunct="1">
              <a:lnSpc>
                <a:spcPct val="100000"/>
              </a:lnSpc>
              <a:spcBef>
                <a:spcPts val="0"/>
              </a:spcBef>
              <a:spcAft>
                <a:spcPts val="0"/>
              </a:spcAft>
              <a:buClrTx/>
              <a:buSzTx/>
              <a:buFontTx/>
              <a:buNone/>
              <a:tabLst/>
              <a:defRPr/>
            </a:pPr>
            <a:r>
              <a:rPr lang="en-US" dirty="0" smtClean="0"/>
              <a:t>History or Tragedy?</a:t>
            </a:r>
          </a:p>
          <a:p>
            <a:pPr marL="0" marR="0" lvl="0" indent="0" defTabSz="914400" eaLnBrk="1" fontAlgn="auto" latinLnBrk="0" hangingPunct="1">
              <a:lnSpc>
                <a:spcPct val="100000"/>
              </a:lnSpc>
              <a:spcBef>
                <a:spcPts val="0"/>
              </a:spcBef>
              <a:spcAft>
                <a:spcPts val="0"/>
              </a:spcAft>
              <a:buClrTx/>
              <a:buSzTx/>
              <a:buFontTx/>
              <a:buNone/>
              <a:tabLst/>
              <a:defRPr/>
            </a:pPr>
            <a:r>
              <a:rPr lang="en-US" dirty="0"/>
              <a:t>	</a:t>
            </a:r>
            <a:r>
              <a:rPr lang="en-US" dirty="0" smtClean="0"/>
              <a:t>Theatre = events + point of view, bi-</a:t>
            </a:r>
            <a:r>
              <a:rPr lang="en-US" dirty="0" err="1" smtClean="0"/>
              <a:t>focality</a:t>
            </a:r>
            <a:r>
              <a:rPr lang="en-US" dirty="0" smtClean="0"/>
              <a:t>,</a:t>
            </a:r>
          </a:p>
          <a:p>
            <a:pPr marL="0" marR="0" lvl="0" indent="0" defTabSz="914400" eaLnBrk="1" fontAlgn="auto" latinLnBrk="0" hangingPunct="1">
              <a:lnSpc>
                <a:spcPct val="100000"/>
              </a:lnSpc>
              <a:spcBef>
                <a:spcPts val="0"/>
              </a:spcBef>
              <a:spcAft>
                <a:spcPts val="0"/>
              </a:spcAft>
              <a:buClrTx/>
              <a:buSzTx/>
              <a:buFontTx/>
              <a:buNone/>
              <a:tabLst/>
              <a:defRPr/>
            </a:pPr>
            <a:r>
              <a:rPr lang="en-US" dirty="0"/>
              <a:t>	</a:t>
            </a:r>
            <a:r>
              <a:rPr lang="en-US" dirty="0" err="1" smtClean="0"/>
              <a:t>heteroglossia</a:t>
            </a: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Shakespeare’s track-record to date, writing history: </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The first tetralogy</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Opens with the funeral of Henry V; ends with</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the death of Richard III and the victory of </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Henry Richmond at Bosworth Field, the</a:t>
            </a:r>
          </a:p>
          <a:p>
            <a:pPr marL="0" marR="0" lvl="0" indent="0" defTabSz="914400" eaLnBrk="1" fontAlgn="auto" latinLnBrk="0" hangingPunct="1">
              <a:lnSpc>
                <a:spcPct val="100000"/>
              </a:lnSpc>
              <a:spcBef>
                <a:spcPts val="0"/>
              </a:spcBef>
              <a:spcAft>
                <a:spcPts val="0"/>
              </a:spcAft>
              <a:buClrTx/>
              <a:buSzTx/>
              <a:buFontTx/>
              <a:buNone/>
              <a:tabLst/>
              <a:defRPr/>
            </a:pPr>
            <a:r>
              <a:rPr lang="en-US" dirty="0"/>
              <a:t>b</a:t>
            </a:r>
            <a:r>
              <a:rPr lang="en-US" dirty="0" smtClean="0"/>
              <a:t>eginning of the Tudor dynasty, current reigning</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monarch in Shakespeare’s England</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p>
          <a:p>
            <a:pPr marL="0" marR="0" lvl="0" indent="0" defTabSz="914400" eaLnBrk="1" fontAlgn="auto" latinLnBrk="0" hangingPunct="1">
              <a:lnSpc>
                <a:spcPct val="100000"/>
              </a:lnSpc>
              <a:spcBef>
                <a:spcPts val="0"/>
              </a:spcBef>
              <a:spcAft>
                <a:spcPts val="0"/>
              </a:spcAft>
              <a:buClrTx/>
              <a:buSzTx/>
              <a:buFontTx/>
              <a:buNone/>
              <a:tabLst/>
              <a:defRPr/>
            </a:pPr>
            <a:r>
              <a:rPr lang="en-US" dirty="0"/>
              <a:t> </a:t>
            </a:r>
            <a:r>
              <a:rPr lang="en-US" dirty="0" smtClean="0"/>
              <a:t>-- </a:t>
            </a:r>
            <a:r>
              <a:rPr lang="en-US" i="1" dirty="0" smtClean="0"/>
              <a:t>Henry VI Part 2 </a:t>
            </a:r>
            <a:r>
              <a:rPr lang="en-US" dirty="0" smtClean="0"/>
              <a:t>1591</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r>
              <a:rPr lang="en-US" i="1" dirty="0" smtClean="0"/>
              <a:t>Henry VI Part 3 </a:t>
            </a:r>
            <a:r>
              <a:rPr lang="en-US" dirty="0" smtClean="0"/>
              <a:t>1591</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r>
              <a:rPr lang="en-US" i="1" dirty="0" smtClean="0"/>
              <a:t>Henry VI Part 1 </a:t>
            </a:r>
            <a:r>
              <a:rPr lang="en-US" dirty="0" smtClean="0"/>
              <a:t>1592</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r>
              <a:rPr lang="en-US" i="1" dirty="0" smtClean="0"/>
              <a:t>Richard III </a:t>
            </a:r>
            <a:r>
              <a:rPr lang="en-US" dirty="0" smtClean="0"/>
              <a:t>1592-3</a:t>
            </a:r>
          </a:p>
          <a:p>
            <a:pPr marL="0" marR="0" lvl="0" indent="0" defTabSz="914400" eaLnBrk="1" fontAlgn="auto" latinLnBrk="0" hangingPunct="1">
              <a:lnSpc>
                <a:spcPct val="100000"/>
              </a:lnSpc>
              <a:spcBef>
                <a:spcPts val="0"/>
              </a:spcBef>
              <a:spcAft>
                <a:spcPts val="0"/>
              </a:spcAft>
              <a:buClrTx/>
              <a:buSzTx/>
              <a:buFontTx/>
              <a:buNone/>
              <a:tabLst/>
              <a:defRPr/>
            </a:pPr>
            <a:endParaRPr lang="en-US" dirty="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Event-driven plots: ‘alarums and excursions’</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Iconic scenes: Temple Garden </a:t>
            </a:r>
            <a:r>
              <a:rPr lang="en-US" i="1" dirty="0" smtClean="0"/>
              <a:t>Part I</a:t>
            </a:r>
            <a:r>
              <a:rPr lang="en-US" dirty="0" smtClean="0"/>
              <a:t>, 2.4</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Meditations on kingship: Mole Hill, </a:t>
            </a:r>
            <a:r>
              <a:rPr lang="en-US" i="1" dirty="0" smtClean="0"/>
              <a:t>Part III</a:t>
            </a:r>
            <a:r>
              <a:rPr lang="en-US" dirty="0" smtClean="0"/>
              <a:t>, 2.5; Tower of London </a:t>
            </a:r>
            <a:r>
              <a:rPr lang="en-US" i="1" dirty="0" smtClean="0"/>
              <a:t>Part III</a:t>
            </a:r>
            <a:r>
              <a:rPr lang="en-US" dirty="0" smtClean="0"/>
              <a:t>, 5.6</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Performance of regicide: Death of York, Death of Henry </a:t>
            </a:r>
            <a:r>
              <a:rPr lang="en-US" i="1" dirty="0" smtClean="0"/>
              <a:t>Part III, </a:t>
            </a:r>
            <a:r>
              <a:rPr lang="en-US" dirty="0" smtClean="0"/>
              <a:t>1.4, 5.6</a:t>
            </a:r>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Person-driven plot: inhabiting, exploring, exposing Richard as demon king; developing soliloquy as thinking machine discovering interiority + making character</a:t>
            </a:r>
          </a:p>
          <a:p>
            <a:pPr marL="0" marR="0" lvl="0" indent="0" defTabSz="914400" eaLnBrk="1" fontAlgn="auto" latinLnBrk="0" hangingPunct="1">
              <a:lnSpc>
                <a:spcPct val="100000"/>
              </a:lnSpc>
              <a:spcBef>
                <a:spcPts val="0"/>
              </a:spcBef>
              <a:spcAft>
                <a:spcPts val="0"/>
              </a:spcAft>
              <a:buClrTx/>
              <a:buSzTx/>
              <a:buFontTx/>
              <a:buNone/>
              <a:tabLst/>
              <a:defRPr/>
            </a:pPr>
            <a:endParaRPr lang="en-US" dirty="0" smtClean="0"/>
          </a:p>
          <a:p>
            <a:pPr marL="0" marR="0" lvl="0" indent="0" defTabSz="914400" eaLnBrk="1" fontAlgn="auto" latinLnBrk="0" hangingPunct="1">
              <a:lnSpc>
                <a:spcPct val="100000"/>
              </a:lnSpc>
              <a:spcBef>
                <a:spcPts val="0"/>
              </a:spcBef>
              <a:spcAft>
                <a:spcPts val="0"/>
              </a:spcAft>
              <a:buClrTx/>
              <a:buSzTx/>
              <a:buFontTx/>
              <a:buNone/>
              <a:tabLst/>
              <a:defRPr/>
            </a:pPr>
            <a:r>
              <a:rPr lang="en-US" dirty="0" smtClean="0"/>
              <a:t> </a:t>
            </a: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5940152" y="260648"/>
            <a:ext cx="3096344" cy="4269958"/>
          </a:xfrm>
          <a:prstGeom prst="rect">
            <a:avLst/>
          </a:prstGeo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35254801"/>
      </p:ext>
    </p:extLst>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692696"/>
            <a:ext cx="7313613" cy="5904656"/>
          </a:xfrm>
        </p:spPr>
        <p:txBody>
          <a:bodyPr>
            <a:normAutofit fontScale="92500" lnSpcReduction="20000"/>
          </a:bodyPr>
          <a:lstStyle/>
          <a:p>
            <a:r>
              <a:rPr lang="en-US" i="1" dirty="0" smtClean="0"/>
              <a:t>Richard II </a:t>
            </a:r>
            <a:r>
              <a:rPr lang="en-US" dirty="0" smtClean="0"/>
              <a:t>opening play in Shakespeare’s second tetralogy, which circles back to events / histories </a:t>
            </a:r>
            <a:r>
              <a:rPr lang="en-US" i="1" dirty="0" smtClean="0"/>
              <a:t>before</a:t>
            </a:r>
            <a:r>
              <a:rPr lang="en-US" dirty="0" smtClean="0"/>
              <a:t> those he </a:t>
            </a:r>
            <a:r>
              <a:rPr lang="en-US" dirty="0" err="1" smtClean="0"/>
              <a:t>dramatised</a:t>
            </a:r>
            <a:r>
              <a:rPr lang="en-US" dirty="0" smtClean="0"/>
              <a:t> in the </a:t>
            </a:r>
            <a:r>
              <a:rPr lang="en-US" i="1" dirty="0" smtClean="0"/>
              <a:t>Henry VI</a:t>
            </a:r>
            <a:r>
              <a:rPr lang="en-US" dirty="0" smtClean="0"/>
              <a:t>s to look at where it all began … </a:t>
            </a:r>
          </a:p>
          <a:p>
            <a:r>
              <a:rPr lang="en-US" dirty="0" smtClean="0"/>
              <a:t>Consider the trajectory from </a:t>
            </a:r>
            <a:r>
              <a:rPr lang="en-US" i="1" dirty="0" smtClean="0"/>
              <a:t>Richard II </a:t>
            </a:r>
            <a:r>
              <a:rPr lang="en-US" dirty="0" smtClean="0"/>
              <a:t>to </a:t>
            </a:r>
            <a:r>
              <a:rPr lang="en-US" i="1" dirty="0" smtClean="0"/>
              <a:t>Henry V </a:t>
            </a:r>
            <a:r>
              <a:rPr lang="en-US" dirty="0" smtClean="0"/>
              <a:t>via the two parts of </a:t>
            </a:r>
            <a:r>
              <a:rPr lang="en-US" i="1" dirty="0" smtClean="0"/>
              <a:t>Henry IV …</a:t>
            </a:r>
          </a:p>
          <a:p>
            <a:r>
              <a:rPr lang="en-US" dirty="0" smtClean="0"/>
              <a:t>Memory / Prophecy     The Past / The Future</a:t>
            </a:r>
          </a:p>
          <a:p>
            <a:r>
              <a:rPr lang="en-US" dirty="0" smtClean="0"/>
              <a:t>What does divinity have to do with this history? What does politics have to do with it?</a:t>
            </a:r>
          </a:p>
          <a:p>
            <a:r>
              <a:rPr lang="en-US" dirty="0" smtClean="0"/>
              <a:t>What theories / practices of Kingship are being explored in these plays? What is the king’s relationship to law? As an absolute monarch, is he above the law? (‘That which pleases the king has the force of law’.) Or, as God’s deputy, is he himself </a:t>
            </a:r>
            <a:r>
              <a:rPr lang="en-US" i="1" dirty="0" smtClean="0"/>
              <a:t>subject </a:t>
            </a:r>
            <a:r>
              <a:rPr lang="en-US" dirty="0" smtClean="0"/>
              <a:t>to the law? How do ‘we’ (the English nobility, the English commons) negotiate the ‘bad king’ conundrum? What is our responsibility – and course of action – if we know that the king is implicated in crime, like murder?</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3365941"/>
      </p:ext>
    </p:extLst>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764704"/>
            <a:ext cx="8496944" cy="5976664"/>
          </a:xfrm>
        </p:spPr>
        <p:txBody>
          <a:bodyPr>
            <a:normAutofit/>
          </a:bodyPr>
          <a:lstStyle/>
          <a:p>
            <a:r>
              <a:rPr lang="en-US" dirty="0" smtClean="0"/>
              <a:t>Further Preliminaries:                                                      Contemporary events in Shakespeare’s London</a:t>
            </a:r>
          </a:p>
          <a:p>
            <a:r>
              <a:rPr lang="en-US" i="1" dirty="0" smtClean="0"/>
              <a:t>‘Richard II</a:t>
            </a:r>
            <a:r>
              <a:rPr lang="en-US" dirty="0" smtClean="0"/>
              <a:t>  occupies a special place in </a:t>
            </a:r>
            <a:r>
              <a:rPr lang="en-US" dirty="0"/>
              <a:t>Shakespeare scholarship because it represents the most conspicuous and famous example of a Shakespearean play transcending the confines of theatrical production to enter into real-life political drama during the playwright’s own lifetime</a:t>
            </a:r>
            <a:r>
              <a:rPr lang="en-US" dirty="0" smtClean="0"/>
              <a:t>. </a:t>
            </a:r>
            <a:r>
              <a:rPr lang="en-US" dirty="0"/>
              <a:t>Or, at least, it probably does</a:t>
            </a:r>
            <a:r>
              <a:rPr lang="en-US" dirty="0" smtClean="0"/>
              <a:t>. </a:t>
            </a:r>
            <a:r>
              <a:rPr lang="en-US" dirty="0"/>
              <a:t>On the afternoon of 7 February 1601—the day before the so-called Essex Rising—the Lord Chamberlain’s Men certainly staged a play “of </a:t>
            </a:r>
            <a:r>
              <a:rPr lang="en-US" dirty="0" err="1"/>
              <a:t>Kyng</a:t>
            </a:r>
            <a:r>
              <a:rPr lang="en-US" dirty="0"/>
              <a:t> Harry the </a:t>
            </a:r>
            <a:r>
              <a:rPr lang="en-US" dirty="0" err="1"/>
              <a:t>iiiith</a:t>
            </a:r>
            <a:r>
              <a:rPr lang="en-US" dirty="0"/>
              <a:t> and of the </a:t>
            </a:r>
            <a:r>
              <a:rPr lang="en-US" dirty="0" err="1"/>
              <a:t>kyllyng</a:t>
            </a:r>
            <a:r>
              <a:rPr lang="en-US" dirty="0"/>
              <a:t> of </a:t>
            </a:r>
            <a:r>
              <a:rPr lang="en-US" dirty="0" err="1"/>
              <a:t>Kyng</a:t>
            </a:r>
            <a:r>
              <a:rPr lang="en-US" dirty="0"/>
              <a:t> Richard the Second</a:t>
            </a:r>
            <a:r>
              <a:rPr lang="en-US" dirty="0" smtClean="0"/>
              <a:t>” </a:t>
            </a:r>
            <a:r>
              <a:rPr lang="en-US" dirty="0"/>
              <a:t>at the insistence of certain gentlemen who were to be involved in the events of the following </a:t>
            </a:r>
            <a:r>
              <a:rPr lang="en-US" dirty="0" smtClean="0"/>
              <a:t>day …’</a:t>
            </a:r>
          </a:p>
          <a:p>
            <a:pPr lvl="3"/>
            <a:r>
              <a:rPr lang="en-US" b="1" dirty="0" smtClean="0"/>
              <a:t>Paul E.J. Hammer, ‘Shakespeare’s </a:t>
            </a:r>
            <a:r>
              <a:rPr lang="en-US" b="1" i="1" dirty="0"/>
              <a:t>Richard II</a:t>
            </a:r>
            <a:r>
              <a:rPr lang="en-US" b="1" dirty="0"/>
              <a:t>, the Play of 7 February 1601, and the Essex </a:t>
            </a:r>
            <a:r>
              <a:rPr lang="en-US" b="1" dirty="0" smtClean="0"/>
              <a:t>Rising’, </a:t>
            </a:r>
            <a:r>
              <a:rPr lang="en-US" b="1" i="1" dirty="0" smtClean="0"/>
              <a:t>Shakespeare Quarterly </a:t>
            </a:r>
            <a:r>
              <a:rPr lang="en-US" b="1" dirty="0" smtClean="0"/>
              <a:t>(2008) 1 – 36.</a:t>
            </a:r>
            <a:r>
              <a:rPr lang="en-US" dirty="0" smtClean="0"/>
              <a:t> </a:t>
            </a:r>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99394418"/>
      </p:ext>
    </p:extLst>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6085164" y="0"/>
            <a:ext cx="3048694" cy="4532391"/>
          </a:xfrm>
        </p:spPr>
      </p:pic>
      <p:sp>
        <p:nvSpPr>
          <p:cNvPr id="5" name="TextBox 4"/>
          <p:cNvSpPr txBox="1"/>
          <p:nvPr/>
        </p:nvSpPr>
        <p:spPr>
          <a:xfrm>
            <a:off x="398771" y="234870"/>
            <a:ext cx="4929811" cy="2308324"/>
          </a:xfrm>
          <a:prstGeom prst="rect">
            <a:avLst/>
          </a:prstGeom>
          <a:noFill/>
        </p:spPr>
        <p:txBody>
          <a:bodyPr wrap="none" rtlCol="0">
            <a:spAutoFit/>
          </a:bodyPr>
          <a:lstStyle/>
          <a:p>
            <a:r>
              <a:rPr lang="en-US" dirty="0" smtClean="0"/>
              <a:t>We were not born to sue but to command. (1.1.196)</a:t>
            </a:r>
          </a:p>
          <a:p>
            <a:r>
              <a:rPr lang="en-US" dirty="0"/>
              <a:t>	</a:t>
            </a:r>
            <a:r>
              <a:rPr lang="en-US" dirty="0" smtClean="0">
                <a:solidFill>
                  <a:srgbClr val="1E19F5"/>
                </a:solidFill>
              </a:rPr>
              <a:t>But: </a:t>
            </a:r>
            <a:r>
              <a:rPr lang="en-US" dirty="0"/>
              <a:t>B</a:t>
            </a:r>
            <a:r>
              <a:rPr lang="en-US" dirty="0" smtClean="0"/>
              <a:t>olingbroke v. Mowbray</a:t>
            </a:r>
          </a:p>
          <a:p>
            <a:r>
              <a:rPr lang="en-US" dirty="0" smtClean="0"/>
              <a:t>Be ready, as your lives shall answer it, </a:t>
            </a:r>
          </a:p>
          <a:p>
            <a:r>
              <a:rPr lang="en-US" dirty="0" smtClean="0"/>
              <a:t>At Coventry upon Saint Lambert’s day,</a:t>
            </a:r>
          </a:p>
          <a:p>
            <a:r>
              <a:rPr lang="en-US" dirty="0" smtClean="0"/>
              <a:t>There shall your swords and lances arbitrate</a:t>
            </a:r>
          </a:p>
          <a:p>
            <a:r>
              <a:rPr lang="en-US" dirty="0" smtClean="0"/>
              <a:t>The swelling difference of your settled hate…</a:t>
            </a:r>
          </a:p>
          <a:p>
            <a:r>
              <a:rPr lang="en-US" dirty="0" smtClean="0">
                <a:solidFill>
                  <a:srgbClr val="1E19F5"/>
                </a:solidFill>
              </a:rPr>
              <a:t>Since we cannot atone you, we shall see</a:t>
            </a:r>
          </a:p>
          <a:p>
            <a:r>
              <a:rPr lang="en-US" dirty="0" smtClean="0">
                <a:solidFill>
                  <a:srgbClr val="1E19F5"/>
                </a:solidFill>
              </a:rPr>
              <a:t>Justice design the victor’s chivalry</a:t>
            </a:r>
            <a:r>
              <a:rPr lang="en-US" dirty="0" smtClean="0"/>
              <a:t>. (1.1.198-203 </a:t>
            </a:r>
            <a:endParaRPr lang="en-US" dirty="0"/>
          </a:p>
        </p:txBody>
      </p:sp>
      <p:pic>
        <p:nvPicPr>
          <p:cNvPr id="6" name="Content Placeholder 2"/>
          <p:cNvPicPr>
            <a:picLocks noChangeAspect="1"/>
          </p:cNvPicPr>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2514599"/>
            <a:ext cx="4572000" cy="4343401"/>
          </a:xfrm>
          <a:prstGeom prst="rect">
            <a:avLst/>
          </a:prstGeom>
        </p:spPr>
      </p:pic>
      <p:pic>
        <p:nvPicPr>
          <p:cNvPr id="2" name="Picture 1"/>
          <p:cNvPicPr>
            <a:picLocks noChangeAspect="1"/>
          </p:cNvPicPr>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4465411" y="3284984"/>
            <a:ext cx="2342877" cy="3573015"/>
          </a:xfrm>
          <a:prstGeom prst="rect">
            <a:avLst/>
          </a:prstGeom>
        </p:spPr>
      </p:pic>
      <p:sp>
        <p:nvSpPr>
          <p:cNvPr id="3" name="TextBox 2"/>
          <p:cNvSpPr txBox="1"/>
          <p:nvPr/>
        </p:nvSpPr>
        <p:spPr>
          <a:xfrm>
            <a:off x="7092280" y="4686299"/>
            <a:ext cx="2041578" cy="1938992"/>
          </a:xfrm>
          <a:prstGeom prst="rect">
            <a:avLst/>
          </a:prstGeom>
          <a:noFill/>
        </p:spPr>
        <p:txBody>
          <a:bodyPr wrap="square" rtlCol="0">
            <a:spAutoFit/>
          </a:bodyPr>
          <a:lstStyle/>
          <a:p>
            <a:r>
              <a:rPr lang="en-US" sz="1200" dirty="0" smtClean="0"/>
              <a:t>Alan Howard 1981 RSC  directed by Terry Hands</a:t>
            </a:r>
          </a:p>
          <a:p>
            <a:endParaRPr lang="en-US" sz="1200" dirty="0"/>
          </a:p>
          <a:p>
            <a:endParaRPr lang="en-US" sz="1200" dirty="0" smtClean="0"/>
          </a:p>
          <a:p>
            <a:r>
              <a:rPr lang="en-US" sz="1200" dirty="0" smtClean="0"/>
              <a:t>Jeremy Irons 1986 RSC directed by Barry Kyle</a:t>
            </a:r>
          </a:p>
          <a:p>
            <a:endParaRPr lang="en-US" sz="1200" dirty="0"/>
          </a:p>
          <a:p>
            <a:endParaRPr lang="en-US" sz="1200" dirty="0" smtClean="0"/>
          </a:p>
          <a:p>
            <a:r>
              <a:rPr lang="en-US" sz="1200" dirty="0" smtClean="0"/>
              <a:t>David Tennant 2013 RSC  directed by </a:t>
            </a:r>
            <a:r>
              <a:rPr lang="en-US" sz="1200" dirty="0" err="1" smtClean="0"/>
              <a:t>Gergory</a:t>
            </a:r>
            <a:r>
              <a:rPr lang="en-US" sz="1200" dirty="0" smtClean="0"/>
              <a:t> Doran</a:t>
            </a:r>
            <a:endParaRPr lang="en-US" sz="1200"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55828223"/>
      </p:ext>
    </p:extLst>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17681" y="-243407"/>
            <a:ext cx="6883118" cy="4680520"/>
          </a:xfrm>
        </p:spPr>
      </p:pic>
      <p:sp>
        <p:nvSpPr>
          <p:cNvPr id="5" name="TextBox 4"/>
          <p:cNvSpPr txBox="1"/>
          <p:nvPr/>
        </p:nvSpPr>
        <p:spPr>
          <a:xfrm>
            <a:off x="201370" y="4581128"/>
            <a:ext cx="8547094" cy="2308324"/>
          </a:xfrm>
          <a:prstGeom prst="rect">
            <a:avLst/>
          </a:prstGeom>
          <a:noFill/>
        </p:spPr>
        <p:txBody>
          <a:bodyPr wrap="square" rtlCol="0">
            <a:spAutoFit/>
          </a:bodyPr>
          <a:lstStyle/>
          <a:p>
            <a:r>
              <a:rPr lang="en-US" dirty="0" smtClean="0"/>
              <a:t>Lists at Coventry 1.3 Trial by Combat			</a:t>
            </a:r>
            <a:r>
              <a:rPr lang="en-US" sz="1200" dirty="0" smtClean="0"/>
              <a:t>Fiona Shaw as Richard, National Theatre 1995</a:t>
            </a:r>
            <a:r>
              <a:rPr lang="en-US" dirty="0" smtClean="0"/>
              <a:t>		Interrupted. Why? </a:t>
            </a:r>
          </a:p>
          <a:p>
            <a:r>
              <a:rPr lang="en-US" dirty="0" smtClean="0">
                <a:solidFill>
                  <a:srgbClr val="1E19F5"/>
                </a:solidFill>
              </a:rPr>
              <a:t>For that </a:t>
            </a:r>
            <a:r>
              <a:rPr lang="en-US" dirty="0" smtClean="0"/>
              <a:t>our kingdom’s earth should not be soiled</a:t>
            </a:r>
          </a:p>
          <a:p>
            <a:r>
              <a:rPr lang="en-US" dirty="0" smtClean="0"/>
              <a:t>With that dear blood which it hath fostered,</a:t>
            </a:r>
          </a:p>
          <a:p>
            <a:r>
              <a:rPr lang="en-US" dirty="0" smtClean="0">
                <a:solidFill>
                  <a:srgbClr val="1E19F5"/>
                </a:solidFill>
              </a:rPr>
              <a:t>And for </a:t>
            </a:r>
            <a:r>
              <a:rPr lang="en-US" dirty="0" smtClean="0"/>
              <a:t>our eyes do hate the dire aspect</a:t>
            </a:r>
          </a:p>
          <a:p>
            <a:r>
              <a:rPr lang="en-US" dirty="0" smtClean="0"/>
              <a:t>Of civil wounds </a:t>
            </a:r>
            <a:r>
              <a:rPr lang="en-US" dirty="0" err="1" smtClean="0"/>
              <a:t>plough’d</a:t>
            </a:r>
            <a:r>
              <a:rPr lang="en-US" dirty="0" smtClean="0"/>
              <a:t> up with </a:t>
            </a:r>
            <a:r>
              <a:rPr lang="en-US" dirty="0" err="1" smtClean="0"/>
              <a:t>neighbours’</a:t>
            </a:r>
            <a:r>
              <a:rPr lang="en-US" dirty="0" smtClean="0"/>
              <a:t> swords …</a:t>
            </a:r>
            <a:r>
              <a:rPr lang="en-US" dirty="0" smtClean="0">
                <a:solidFill>
                  <a:srgbClr val="1E19F5"/>
                </a:solidFill>
              </a:rPr>
              <a:t>And…And…And</a:t>
            </a:r>
            <a:r>
              <a:rPr lang="en-US" dirty="0" smtClean="0"/>
              <a:t>…</a:t>
            </a:r>
          </a:p>
          <a:p>
            <a:r>
              <a:rPr lang="en-US" dirty="0" smtClean="0">
                <a:solidFill>
                  <a:srgbClr val="1E19F5"/>
                </a:solidFill>
              </a:rPr>
              <a:t>Therefore</a:t>
            </a:r>
            <a:r>
              <a:rPr lang="en-US" dirty="0" smtClean="0"/>
              <a:t> we banish you our territories.</a:t>
            </a:r>
          </a:p>
          <a:p>
            <a:r>
              <a:rPr lang="en-US" dirty="0"/>
              <a:t>	</a:t>
            </a:r>
            <a:r>
              <a:rPr lang="en-US" dirty="0" smtClean="0"/>
              <a:t>	But do we believe that? Or is there another reason? </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72788448"/>
      </p:ext>
    </p:extLst>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9879" y="-4868"/>
            <a:ext cx="7594062" cy="4437112"/>
          </a:xfrm>
          <a:prstGeom prst="rect">
            <a:avLst/>
          </a:prstGeom>
        </p:spPr>
      </p:pic>
      <p:sp>
        <p:nvSpPr>
          <p:cNvPr id="4" name="TextBox 3"/>
          <p:cNvSpPr txBox="1"/>
          <p:nvPr/>
        </p:nvSpPr>
        <p:spPr>
          <a:xfrm>
            <a:off x="251520" y="4581128"/>
            <a:ext cx="8892480" cy="1754326"/>
          </a:xfrm>
          <a:prstGeom prst="rect">
            <a:avLst/>
          </a:prstGeom>
          <a:noFill/>
        </p:spPr>
        <p:txBody>
          <a:bodyPr wrap="square" rtlCol="0">
            <a:spAutoFit/>
          </a:bodyPr>
          <a:lstStyle/>
          <a:p>
            <a:r>
              <a:rPr lang="en-US" dirty="0" smtClean="0"/>
              <a:t>						</a:t>
            </a:r>
            <a:r>
              <a:rPr lang="en-US" sz="1200" dirty="0" smtClean="0"/>
              <a:t>David Tennant as Richard 2013</a:t>
            </a:r>
            <a:endParaRPr lang="en-US" dirty="0" smtClean="0"/>
          </a:p>
          <a:p>
            <a:r>
              <a:rPr lang="en-US" dirty="0" smtClean="0"/>
              <a:t>						</a:t>
            </a:r>
            <a:r>
              <a:rPr lang="en-US" sz="1200" dirty="0" smtClean="0"/>
              <a:t>directed by Gregory Doran</a:t>
            </a:r>
            <a:endParaRPr lang="en-US" dirty="0"/>
          </a:p>
          <a:p>
            <a:r>
              <a:rPr lang="en-US" dirty="0" smtClean="0"/>
              <a:t>‘A thousand flatterers sit within thy crown,</a:t>
            </a:r>
          </a:p>
          <a:p>
            <a:r>
              <a:rPr lang="en-US" dirty="0" smtClean="0"/>
              <a:t>Whose compass is no bigger than thy head;</a:t>
            </a:r>
          </a:p>
          <a:p>
            <a:r>
              <a:rPr lang="en-US" dirty="0" smtClean="0"/>
              <a:t>And yet, </a:t>
            </a:r>
            <a:r>
              <a:rPr lang="en-US" dirty="0" err="1" smtClean="0"/>
              <a:t>incaged</a:t>
            </a:r>
            <a:r>
              <a:rPr lang="en-US" dirty="0" smtClean="0"/>
              <a:t> in so small a verge,</a:t>
            </a:r>
          </a:p>
          <a:p>
            <a:r>
              <a:rPr lang="en-US" dirty="0" smtClean="0"/>
              <a:t>The waste is no whit lesser than thy land’ (2.1.100-4)</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22527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明朝"/>
        <a:font script="Hans" typeface="宋体"/>
        <a:font script="Hant" typeface="新細明體"/>
      </a:majorFont>
      <a:minorFont>
        <a:latin typeface="Goudy Old Style"/>
        <a:ea typeface=""/>
        <a:cs typeface=""/>
        <a:font script="Jpan" typeface="ＭＳ 明朝"/>
        <a:font script="Hans" typeface="宋体"/>
        <a:font script="Hant" typeface="新細明體"/>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254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1937</TotalTime>
  <Words>3439</Words>
  <Application>Microsoft Macintosh PowerPoint</Application>
  <PresentationFormat>On-screen Show (4:3)</PresentationFormat>
  <Paragraphs>247</Paragraphs>
  <Slides>18</Slides>
  <Notes>0</Notes>
  <HiddenSlides>0</HiddenSlides>
  <MMClips>0</MMClips>
  <ScaleCrop>false</ScaleCrop>
  <HeadingPairs>
    <vt:vector size="4" baseType="variant">
      <vt:variant>
        <vt:lpstr>Design Template</vt:lpstr>
      </vt:variant>
      <vt:variant>
        <vt:i4>1</vt:i4>
      </vt:variant>
      <vt:variant>
        <vt:lpstr>Slide Titles</vt:lpstr>
      </vt:variant>
      <vt:variant>
        <vt:i4>18</vt:i4>
      </vt:variant>
    </vt:vector>
  </HeadingPairs>
  <TitlesOfParts>
    <vt:vector size="19" baseType="lpstr">
      <vt:lpstr>Inkwell</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vector>
  </TitlesOfParts>
  <Company>University of Warwick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Purcell, Stephen</dc:creator>
  <cp:lastModifiedBy>Paul Prescott</cp:lastModifiedBy>
  <cp:revision>69</cp:revision>
  <dcterms:created xsi:type="dcterms:W3CDTF">2017-11-14T15:52:29Z</dcterms:created>
  <dcterms:modified xsi:type="dcterms:W3CDTF">2017-11-14T17:56:42Z</dcterms:modified>
</cp:coreProperties>
</file>