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78" r:id="rId3"/>
    <p:sldId id="282" r:id="rId4"/>
    <p:sldId id="272" r:id="rId5"/>
    <p:sldId id="257" r:id="rId6"/>
    <p:sldId id="270" r:id="rId7"/>
    <p:sldId id="268" r:id="rId8"/>
    <p:sldId id="266" r:id="rId9"/>
    <p:sldId id="273" r:id="rId10"/>
    <p:sldId id="274" r:id="rId11"/>
    <p:sldId id="275" r:id="rId12"/>
    <p:sldId id="277" r:id="rId13"/>
    <p:sldId id="271" r:id="rId14"/>
    <p:sldId id="276" r:id="rId15"/>
    <p:sldId id="281" r:id="rId16"/>
    <p:sldId id="280" r:id="rId17"/>
    <p:sldId id="279"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013"/>
    <p:restoredTop sz="94648"/>
  </p:normalViewPr>
  <p:slideViewPr>
    <p:cSldViewPr snapToGrid="0" snapToObjects="1">
      <p:cViewPr varScale="1">
        <p:scale>
          <a:sx n="81" d="100"/>
          <a:sy n="81" d="100"/>
        </p:scale>
        <p:origin x="176" y="7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1DFAA9-054C-BA47-B5CF-FF10E28B2B3D}" type="datetimeFigureOut">
              <a:rPr lang="en-US" smtClean="0"/>
              <a:t>10/23/17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18FC58-3607-C746-938E-3A46EC2AA593}" type="slidenum">
              <a:rPr lang="en-US" smtClean="0"/>
              <a:t>‹#›</a:t>
            </a:fld>
            <a:endParaRPr lang="en-US"/>
          </a:p>
        </p:txBody>
      </p:sp>
    </p:spTree>
    <p:extLst>
      <p:ext uri="{BB962C8B-B14F-4D97-AF65-F5344CB8AC3E}">
        <p14:creationId xmlns:p14="http://schemas.microsoft.com/office/powerpoint/2010/main" val="249283777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5F099-E20A-4E4B-8250-98D3B589CA2B}" type="slidenum">
              <a:rPr lang="en-GB" smtClean="0"/>
              <a:pPr>
                <a:defRPr/>
              </a:pPr>
              <a:t>8</a:t>
            </a:fld>
            <a:endParaRPr lang="en-GB"/>
          </a:p>
        </p:txBody>
      </p:sp>
    </p:spTree>
    <p:extLst>
      <p:ext uri="{BB962C8B-B14F-4D97-AF65-F5344CB8AC3E}">
        <p14:creationId xmlns:p14="http://schemas.microsoft.com/office/powerpoint/2010/main" val="29786744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GB"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2DF66AD8-BC4A-4004-9882-414398D930CA}" type="datetimeFigureOut">
              <a:rPr lang="en-US" smtClean="0"/>
              <a:t>10/23/17</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5" name="Date Placeholder 4"/>
          <p:cNvSpPr>
            <a:spLocks noGrp="1"/>
          </p:cNvSpPr>
          <p:nvPr>
            <p:ph type="dt" sz="half" idx="10"/>
          </p:nvPr>
        </p:nvSpPr>
        <p:spPr/>
        <p:txBody>
          <a:bodyPr/>
          <a:lstStyle/>
          <a:p>
            <a:fld id="{2DF66AD8-BC4A-4004-9882-414398D930CA}" type="datetimeFigureOut">
              <a:rPr lang="en-US" smtClean="0"/>
              <a:t>10/23/17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10/23/17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2DF66AD8-BC4A-4004-9882-414398D930CA}" type="datetimeFigureOut">
              <a:rPr lang="en-US" smtClean="0"/>
              <a:t>10/23/17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F66AD8-BC4A-4004-9882-414398D930CA}" type="datetimeFigureOut">
              <a:rPr lang="en-US" smtClean="0"/>
              <a:t>10/23/17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GB"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10/23/17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GB"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10/23/17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GB"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GB" smtClean="0"/>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GB" smtClean="0"/>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GB"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10/23/17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GB"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10/23/17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GB"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GB"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GB" smtClean="0"/>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GB" smtClean="0"/>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10/23/17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10/23/17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10/23/17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GB"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10/23/17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GB"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GB" smtClean="0"/>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2DF66AD8-BC4A-4004-9882-414398D930CA}" type="datetimeFigureOut">
              <a:rPr lang="en-US" smtClean="0"/>
              <a:t>10/23/17</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GB"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GB" smtClean="0"/>
              <a:t>Click to edit Master text styles</a:t>
            </a:r>
          </a:p>
        </p:txBody>
      </p:sp>
      <p:sp>
        <p:nvSpPr>
          <p:cNvPr id="4" name="Date Placeholder 3"/>
          <p:cNvSpPr>
            <a:spLocks noGrp="1"/>
          </p:cNvSpPr>
          <p:nvPr>
            <p:ph type="dt" sz="half" idx="10"/>
          </p:nvPr>
        </p:nvSpPr>
        <p:spPr/>
        <p:txBody>
          <a:bodyPr/>
          <a:lstStyle/>
          <a:p>
            <a:fld id="{2DF66AD8-BC4A-4004-9882-414398D930CA}" type="datetimeFigureOut">
              <a:rPr lang="en-US" smtClean="0"/>
              <a:t>10/23/17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GB"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GB"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2DF66AD8-BC4A-4004-9882-414398D930CA}" type="datetimeFigureOut">
              <a:rPr lang="en-US" smtClean="0"/>
              <a:t>10/23/17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GB"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GB" smtClean="0"/>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10/23/17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10/23/17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2DF66AD8-BC4A-4004-9882-414398D930CA}" type="datetimeFigureOut">
              <a:rPr lang="en-US" smtClean="0"/>
              <a:t>10/23/17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D2C864-9362-43C7-A136-D9C41D93A96D}" type="slidenum">
              <a:rPr lang="en-US" smtClean="0"/>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10/23/17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GB"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2DF66AD8-BC4A-4004-9882-414398D930CA}" type="datetimeFigureOut">
              <a:rPr lang="en-US" smtClean="0"/>
              <a:t>10/23/17</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B9D2C864-9362-43C7-A136-D9C41D93A96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3"/>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 Id="rId3" Type="http://schemas.openxmlformats.org/officeDocument/2006/relationships/image" Target="../media/image13.jpg"/></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14.emf"/><Relationship Id="rId5" Type="http://schemas.openxmlformats.org/officeDocument/2006/relationships/image" Target="../media/image15.jpe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n.wikipedia.org/wiki/Jack_of_all_trades,_master_of_none"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 Id="rId3"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20079" y="2170044"/>
            <a:ext cx="7066721" cy="1914144"/>
          </a:xfrm>
        </p:spPr>
        <p:txBody>
          <a:bodyPr/>
          <a:lstStyle/>
          <a:p>
            <a:r>
              <a:rPr lang="en-US" dirty="0" smtClean="0"/>
              <a:t>Shakespeare’s (and Marlowe’s) 			Books </a:t>
            </a:r>
            <a:endParaRPr lang="en-US" dirty="0"/>
          </a:p>
        </p:txBody>
      </p:sp>
      <p:sp>
        <p:nvSpPr>
          <p:cNvPr id="3" name="Subtitle 2"/>
          <p:cNvSpPr>
            <a:spLocks noGrp="1"/>
          </p:cNvSpPr>
          <p:nvPr>
            <p:ph type="subTitle" idx="1"/>
          </p:nvPr>
        </p:nvSpPr>
        <p:spPr>
          <a:xfrm>
            <a:off x="2209800" y="4354267"/>
            <a:ext cx="6477000" cy="1801368"/>
          </a:xfrm>
        </p:spPr>
        <p:txBody>
          <a:bodyPr>
            <a:normAutofit/>
          </a:bodyPr>
          <a:lstStyle/>
          <a:p>
            <a:r>
              <a:rPr lang="en-US" dirty="0" smtClean="0"/>
              <a:t>Book as Significant Object</a:t>
            </a:r>
          </a:p>
          <a:p>
            <a:r>
              <a:rPr lang="en-US" dirty="0" smtClean="0"/>
              <a:t>Book and Brain Content</a:t>
            </a:r>
          </a:p>
          <a:p>
            <a:r>
              <a:rPr lang="en-US" dirty="0" smtClean="0"/>
              <a:t>Book and Learning</a:t>
            </a:r>
          </a:p>
          <a:p>
            <a:r>
              <a:rPr lang="en-US" dirty="0" smtClean="0"/>
              <a:t>Reading for </a:t>
            </a:r>
            <a:r>
              <a:rPr lang="en-US" dirty="0" err="1" smtClean="0"/>
              <a:t>Wrighting</a:t>
            </a:r>
            <a:r>
              <a:rPr lang="en-US" dirty="0" smtClean="0"/>
              <a:t>: Source into Play</a:t>
            </a:r>
          </a:p>
        </p:txBody>
      </p:sp>
    </p:spTree>
    <p:extLst>
      <p:ext uri="{BB962C8B-B14F-4D97-AF65-F5344CB8AC3E}">
        <p14:creationId xmlns:p14="http://schemas.microsoft.com/office/powerpoint/2010/main" val="34091378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8941" y="373530"/>
            <a:ext cx="8770471" cy="6709530"/>
          </a:xfrm>
          <a:prstGeom prst="rect">
            <a:avLst/>
          </a:prstGeom>
        </p:spPr>
        <p:txBody>
          <a:bodyPr wrap="square">
            <a:spAutoFit/>
          </a:bodyPr>
          <a:lstStyle/>
          <a:p>
            <a:r>
              <a:rPr lang="en-US" dirty="0" smtClean="0"/>
              <a:t>Statutes of Chester </a:t>
            </a:r>
            <a:r>
              <a:rPr lang="en-US" dirty="0"/>
              <a:t>grammar school, executed in 1558, the first year of Elizabeth’s reign, </a:t>
            </a:r>
            <a:r>
              <a:rPr lang="en-US" dirty="0" smtClean="0"/>
              <a:t>recorded that the aim of education was  to </a:t>
            </a:r>
            <a:r>
              <a:rPr lang="en-US" dirty="0"/>
              <a:t>‘instruct’ youth ‘to live well’ and to ‘furnish their minds with knowledge and cunning</a:t>
            </a:r>
            <a:r>
              <a:rPr lang="en-US" dirty="0" smtClean="0"/>
              <a:t>’.</a:t>
            </a:r>
            <a:r>
              <a:rPr lang="en-GB" dirty="0" smtClean="0"/>
              <a:t> </a:t>
            </a:r>
          </a:p>
          <a:p>
            <a:endParaRPr lang="en-US" dirty="0" smtClean="0"/>
          </a:p>
          <a:p>
            <a:r>
              <a:rPr lang="en-US" dirty="0" smtClean="0"/>
              <a:t>The </a:t>
            </a:r>
            <a:r>
              <a:rPr lang="en-US" dirty="0"/>
              <a:t>study of </a:t>
            </a:r>
            <a:r>
              <a:rPr lang="en-US" i="1" dirty="0" err="1"/>
              <a:t>bonae</a:t>
            </a:r>
            <a:r>
              <a:rPr lang="en-US" i="1" dirty="0"/>
              <a:t> </a:t>
            </a:r>
            <a:r>
              <a:rPr lang="en-US" i="1" dirty="0" err="1"/>
              <a:t>literae</a:t>
            </a:r>
            <a:r>
              <a:rPr lang="en-US" i="1" dirty="0"/>
              <a:t> </a:t>
            </a:r>
            <a:r>
              <a:rPr lang="en-US" dirty="0"/>
              <a:t>aimed not only at individual wisdom and virtue but at a social </a:t>
            </a:r>
            <a:r>
              <a:rPr lang="en-US" dirty="0" err="1"/>
              <a:t>programme</a:t>
            </a:r>
            <a:r>
              <a:rPr lang="en-US" dirty="0"/>
              <a:t> of reform: the eradication of ‘greed and indolence, the taproots of injustice and social </a:t>
            </a:r>
            <a:r>
              <a:rPr lang="en-US" dirty="0" smtClean="0"/>
              <a:t>disorder’ </a:t>
            </a:r>
            <a:r>
              <a:rPr lang="en-US" sz="1600" dirty="0" smtClean="0"/>
              <a:t>(</a:t>
            </a:r>
            <a:r>
              <a:rPr lang="en-US" sz="1600" dirty="0"/>
              <a:t>M.H. Curtis, ‘Education and Apprenticeship’, </a:t>
            </a:r>
            <a:r>
              <a:rPr lang="en-US" sz="1600" i="1" dirty="0"/>
              <a:t>Shakespeare Survey</a:t>
            </a:r>
            <a:r>
              <a:rPr lang="en-US" sz="1600" dirty="0"/>
              <a:t> </a:t>
            </a:r>
            <a:r>
              <a:rPr lang="en-US" sz="1600" i="1" dirty="0"/>
              <a:t>17</a:t>
            </a:r>
            <a:r>
              <a:rPr lang="en-US" sz="1600" dirty="0"/>
              <a:t> </a:t>
            </a:r>
            <a:r>
              <a:rPr lang="en-US" sz="1600" dirty="0" smtClean="0"/>
              <a:t>p</a:t>
            </a:r>
            <a:r>
              <a:rPr lang="en-US" sz="1600" dirty="0"/>
              <a:t>. </a:t>
            </a:r>
            <a:r>
              <a:rPr lang="en-US" sz="1600" dirty="0" smtClean="0"/>
              <a:t>53).</a:t>
            </a:r>
          </a:p>
          <a:p>
            <a:endParaRPr lang="en-US" sz="1600" dirty="0"/>
          </a:p>
          <a:p>
            <a:r>
              <a:rPr lang="en-US" dirty="0" smtClean="0"/>
              <a:t>For </a:t>
            </a:r>
            <a:r>
              <a:rPr lang="en-US" dirty="0" err="1" smtClean="0"/>
              <a:t>Desiderius</a:t>
            </a:r>
            <a:r>
              <a:rPr lang="en-US" dirty="0" smtClean="0"/>
              <a:t> Erasmus </a:t>
            </a:r>
            <a:r>
              <a:rPr lang="en-US" dirty="0"/>
              <a:t>in </a:t>
            </a:r>
            <a:r>
              <a:rPr lang="en-US" i="1" dirty="0"/>
              <a:t>De </a:t>
            </a:r>
            <a:r>
              <a:rPr lang="en-US" i="1" dirty="0" err="1"/>
              <a:t>ratione</a:t>
            </a:r>
            <a:r>
              <a:rPr lang="en-US" i="1" dirty="0"/>
              <a:t> </a:t>
            </a:r>
            <a:r>
              <a:rPr lang="en-US" i="1" dirty="0" err="1"/>
              <a:t>studiii</a:t>
            </a:r>
            <a:r>
              <a:rPr lang="en-US" dirty="0"/>
              <a:t> (</a:t>
            </a:r>
            <a:r>
              <a:rPr lang="en-US" i="1" dirty="0"/>
              <a:t>On the Method of Study</a:t>
            </a:r>
            <a:r>
              <a:rPr lang="en-US" dirty="0"/>
              <a:t>, 1512) it was evident that ‘grammar … claims primacy of place’ on the school syllabus and that ‘at the outset boys must be instructed in two – Greek, of course, and Latin’. Why? ‘Because almost everything worth learning is set forth in these two languages.</a:t>
            </a:r>
            <a:r>
              <a:rPr lang="en-US" dirty="0" smtClean="0"/>
              <a:t>’(See Craig </a:t>
            </a:r>
            <a:r>
              <a:rPr lang="en-US" dirty="0"/>
              <a:t>R. Thompson (ed.), </a:t>
            </a:r>
            <a:r>
              <a:rPr lang="en-US" i="1" dirty="0"/>
              <a:t>Collected Works of Erasmus Vol. 24</a:t>
            </a:r>
            <a:r>
              <a:rPr lang="en-US" dirty="0"/>
              <a:t>,  ‘On the Method of Study’, tr. Brian McGregor (U. Toronto, 1978), p. </a:t>
            </a:r>
            <a:r>
              <a:rPr lang="en-US" dirty="0" smtClean="0"/>
              <a:t>667). </a:t>
            </a:r>
          </a:p>
          <a:p>
            <a:endParaRPr lang="en-US" dirty="0"/>
          </a:p>
          <a:p>
            <a:r>
              <a:rPr lang="en-US" dirty="0" smtClean="0"/>
              <a:t>John </a:t>
            </a:r>
            <a:r>
              <a:rPr lang="en-US" dirty="0" err="1" smtClean="0"/>
              <a:t>Brinsley</a:t>
            </a:r>
            <a:r>
              <a:rPr lang="en-US" dirty="0" smtClean="0"/>
              <a:t>, in </a:t>
            </a:r>
            <a:r>
              <a:rPr lang="en-US" i="1" dirty="0" err="1" smtClean="0"/>
              <a:t>Ludus</a:t>
            </a:r>
            <a:r>
              <a:rPr lang="en-US" i="1" dirty="0" smtClean="0"/>
              <a:t> </a:t>
            </a:r>
            <a:r>
              <a:rPr lang="en-US" i="1" dirty="0" err="1" smtClean="0"/>
              <a:t>Literarius</a:t>
            </a:r>
            <a:r>
              <a:rPr lang="en-US" dirty="0" smtClean="0"/>
              <a:t> (1612, reflecting Elizabethan practice): students </a:t>
            </a:r>
            <a:r>
              <a:rPr lang="en-US" dirty="0"/>
              <a:t>must ‘pronounce </a:t>
            </a:r>
            <a:r>
              <a:rPr lang="en-US" dirty="0" err="1"/>
              <a:t>euery</a:t>
            </a:r>
            <a:r>
              <a:rPr lang="en-US" dirty="0"/>
              <a:t> matter according to the nature of it … as if they </a:t>
            </a:r>
            <a:r>
              <a:rPr lang="en-US" dirty="0" err="1"/>
              <a:t>themselues</a:t>
            </a:r>
            <a:r>
              <a:rPr lang="en-US" dirty="0"/>
              <a:t> were the persons which did </a:t>
            </a:r>
            <a:r>
              <a:rPr lang="en-US" dirty="0" err="1"/>
              <a:t>speake</a:t>
            </a:r>
            <a:r>
              <a:rPr lang="en-US" dirty="0"/>
              <a:t>… &amp; …  imagine </a:t>
            </a:r>
            <a:r>
              <a:rPr lang="en-US" dirty="0" err="1"/>
              <a:t>themselues</a:t>
            </a:r>
            <a:r>
              <a:rPr lang="en-US" dirty="0"/>
              <a:t> to have occasion to </a:t>
            </a:r>
            <a:r>
              <a:rPr lang="en-US" dirty="0" err="1"/>
              <a:t>vtter</a:t>
            </a:r>
            <a:r>
              <a:rPr lang="en-US" dirty="0"/>
              <a:t> the very same thing’. </a:t>
            </a:r>
            <a:r>
              <a:rPr lang="en-US" dirty="0" err="1"/>
              <a:t>Memorisation</a:t>
            </a:r>
            <a:r>
              <a:rPr lang="en-US" dirty="0"/>
              <a:t> was a key skill.  Boys who memorized their authors word for word, ‘without book’, wrote </a:t>
            </a:r>
            <a:r>
              <a:rPr lang="en-US" dirty="0" err="1"/>
              <a:t>Brinsley</a:t>
            </a:r>
            <a:r>
              <a:rPr lang="en-US" dirty="0"/>
              <a:t>, made ‘the very phrase and matter of their Author’ ‘their </a:t>
            </a:r>
            <a:r>
              <a:rPr lang="en-US" dirty="0" err="1"/>
              <a:t>owne</a:t>
            </a:r>
            <a:r>
              <a:rPr lang="en-US" dirty="0"/>
              <a:t> to </a:t>
            </a:r>
            <a:r>
              <a:rPr lang="en-US" dirty="0" err="1"/>
              <a:t>vse</a:t>
            </a:r>
            <a:r>
              <a:rPr lang="en-US" dirty="0"/>
              <a:t> perpetually’. A boy literally incorporated those texts into the fabric of his being, into his muscle-memory, by ‘imprinting the originals in his hart’.</a:t>
            </a:r>
            <a:r>
              <a:rPr lang="en-GB" dirty="0"/>
              <a:t> </a:t>
            </a:r>
            <a:r>
              <a:rPr lang="en-GB" dirty="0" smtClean="0"/>
              <a:t> </a:t>
            </a:r>
            <a:endParaRPr lang="en-US" dirty="0" smtClean="0"/>
          </a:p>
          <a:p>
            <a:endParaRPr lang="en-US" dirty="0"/>
          </a:p>
          <a:p>
            <a:endParaRPr lang="en-GB" dirty="0"/>
          </a:p>
          <a:p>
            <a:r>
              <a:rPr lang="en-GB" dirty="0" smtClean="0"/>
              <a:t> </a:t>
            </a:r>
            <a:endParaRPr lang="en-US" dirty="0"/>
          </a:p>
        </p:txBody>
      </p:sp>
    </p:spTree>
    <p:extLst>
      <p:ext uri="{BB962C8B-B14F-4D97-AF65-F5344CB8AC3E}">
        <p14:creationId xmlns:p14="http://schemas.microsoft.com/office/powerpoint/2010/main" val="18993710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7882" y="403412"/>
            <a:ext cx="8373055" cy="7017307"/>
          </a:xfrm>
          <a:prstGeom prst="rect">
            <a:avLst/>
          </a:prstGeom>
          <a:noFill/>
        </p:spPr>
        <p:txBody>
          <a:bodyPr wrap="none" rtlCol="0">
            <a:spAutoFit/>
          </a:bodyPr>
          <a:lstStyle/>
          <a:p>
            <a:r>
              <a:rPr lang="en-US" dirty="0" smtClean="0"/>
              <a:t>Syllabus Harrow 1591 (reflecting earlier practice) 		A national curriculum?</a:t>
            </a:r>
          </a:p>
          <a:p>
            <a:r>
              <a:rPr lang="en-US" dirty="0" smtClean="0"/>
              <a:t>1. Grammar, Cato, </a:t>
            </a:r>
            <a:r>
              <a:rPr lang="en-US" dirty="0" err="1" smtClean="0"/>
              <a:t>Mimus</a:t>
            </a:r>
            <a:r>
              <a:rPr lang="en-US" dirty="0" smtClean="0"/>
              <a:t>, </a:t>
            </a:r>
            <a:r>
              <a:rPr lang="en-US" dirty="0" err="1" smtClean="0"/>
              <a:t>etc</a:t>
            </a:r>
            <a:r>
              <a:rPr lang="en-US" dirty="0" smtClean="0"/>
              <a:t>; Cicero </a:t>
            </a:r>
            <a:r>
              <a:rPr lang="en-US" i="1" dirty="0" smtClean="0"/>
              <a:t>Selected Epistles</a:t>
            </a:r>
          </a:p>
          <a:p>
            <a:r>
              <a:rPr lang="en-US" dirty="0" smtClean="0"/>
              <a:t>2</a:t>
            </a:r>
            <a:r>
              <a:rPr lang="en-US" i="1" dirty="0" smtClean="0"/>
              <a:t>. </a:t>
            </a:r>
            <a:r>
              <a:rPr lang="en-US" dirty="0" smtClean="0"/>
              <a:t>Aesop</a:t>
            </a:r>
            <a:r>
              <a:rPr lang="en-US" i="1" dirty="0" smtClean="0"/>
              <a:t>, </a:t>
            </a:r>
            <a:r>
              <a:rPr lang="en-US" dirty="0" smtClean="0"/>
              <a:t>Cato</a:t>
            </a:r>
            <a:r>
              <a:rPr lang="en-US" i="1" dirty="0" smtClean="0"/>
              <a:t>, </a:t>
            </a:r>
            <a:r>
              <a:rPr lang="en-US" dirty="0" smtClean="0"/>
              <a:t>Erasmus</a:t>
            </a:r>
            <a:r>
              <a:rPr lang="en-US" i="1" dirty="0" smtClean="0"/>
              <a:t>, Colloquia</a:t>
            </a:r>
            <a:r>
              <a:rPr lang="en-US" dirty="0" smtClean="0"/>
              <a:t>, Mancini, </a:t>
            </a:r>
            <a:r>
              <a:rPr lang="en-US" i="1" dirty="0" smtClean="0"/>
              <a:t>On the Four Virtues</a:t>
            </a:r>
          </a:p>
          <a:p>
            <a:r>
              <a:rPr lang="en-US" dirty="0" smtClean="0"/>
              <a:t>3  Cicero, </a:t>
            </a:r>
            <a:r>
              <a:rPr lang="en-US" i="1" dirty="0" err="1" smtClean="0"/>
              <a:t>Epistolae</a:t>
            </a:r>
            <a:r>
              <a:rPr lang="en-US" i="1" dirty="0" smtClean="0"/>
              <a:t> </a:t>
            </a:r>
            <a:r>
              <a:rPr lang="en-US" i="1" dirty="0" err="1" smtClean="0"/>
              <a:t>familiares</a:t>
            </a:r>
            <a:r>
              <a:rPr lang="en-US" dirty="0" smtClean="0"/>
              <a:t>, grammar, Terence, Ovid, </a:t>
            </a:r>
            <a:r>
              <a:rPr lang="en-US" i="1" dirty="0" err="1" smtClean="0"/>
              <a:t>Tristia</a:t>
            </a:r>
            <a:endParaRPr lang="en-US" i="1" dirty="0" smtClean="0"/>
          </a:p>
          <a:p>
            <a:r>
              <a:rPr lang="en-US" dirty="0" smtClean="0"/>
              <a:t>4.  Cicero, </a:t>
            </a:r>
            <a:r>
              <a:rPr lang="en-US" i="1" dirty="0" smtClean="0"/>
              <a:t>De </a:t>
            </a:r>
            <a:r>
              <a:rPr lang="en-US" i="1" dirty="0" err="1" smtClean="0"/>
              <a:t>officiis</a:t>
            </a:r>
            <a:r>
              <a:rPr lang="en-US" i="1" dirty="0" smtClean="0"/>
              <a:t>, De </a:t>
            </a:r>
            <a:r>
              <a:rPr lang="en-US" i="1" dirty="0" err="1" smtClean="0"/>
              <a:t>amicitia</a:t>
            </a:r>
            <a:r>
              <a:rPr lang="en-US" i="1" dirty="0" smtClean="0"/>
              <a:t>, De </a:t>
            </a:r>
            <a:r>
              <a:rPr lang="en-US" i="1" dirty="0" err="1" smtClean="0"/>
              <a:t>senectute</a:t>
            </a:r>
            <a:r>
              <a:rPr lang="en-US" dirty="0" smtClean="0"/>
              <a:t>, Virgil, </a:t>
            </a:r>
            <a:r>
              <a:rPr lang="en-US" i="1" dirty="0" smtClean="0"/>
              <a:t>Eclogues, Georgics </a:t>
            </a:r>
            <a:r>
              <a:rPr lang="en-US" dirty="0" smtClean="0"/>
              <a:t>or Horace, Erasmus </a:t>
            </a:r>
            <a:endParaRPr lang="en-US" i="1" dirty="0"/>
          </a:p>
          <a:p>
            <a:r>
              <a:rPr lang="en-US" i="1" dirty="0" smtClean="0"/>
              <a:t>De </a:t>
            </a:r>
            <a:r>
              <a:rPr lang="en-US" i="1" dirty="0" err="1"/>
              <a:t>c</a:t>
            </a:r>
            <a:r>
              <a:rPr lang="en-US" i="1" dirty="0" err="1" smtClean="0"/>
              <a:t>opia</a:t>
            </a:r>
            <a:r>
              <a:rPr lang="en-US" i="1" dirty="0" smtClean="0"/>
              <a:t>, De </a:t>
            </a:r>
            <a:r>
              <a:rPr lang="en-US" i="1" dirty="0" err="1" smtClean="0"/>
              <a:t>conscribendis</a:t>
            </a:r>
            <a:r>
              <a:rPr lang="en-US" i="1" dirty="0" smtClean="0"/>
              <a:t> </a:t>
            </a:r>
            <a:r>
              <a:rPr lang="en-US" i="1" dirty="0" err="1" smtClean="0"/>
              <a:t>epistolis</a:t>
            </a:r>
            <a:r>
              <a:rPr lang="en-US" i="1" dirty="0" smtClean="0"/>
              <a:t>, Greek grammar</a:t>
            </a:r>
          </a:p>
          <a:p>
            <a:pPr marL="342900" indent="-342900">
              <a:buAutoNum type="arabicPeriod" startAt="5"/>
            </a:pPr>
            <a:r>
              <a:rPr lang="en-US" dirty="0" smtClean="0"/>
              <a:t>Virgil, </a:t>
            </a:r>
            <a:r>
              <a:rPr lang="en-US" i="1" dirty="0" err="1" smtClean="0"/>
              <a:t>Aeneid</a:t>
            </a:r>
            <a:r>
              <a:rPr lang="en-US" dirty="0" smtClean="0"/>
              <a:t>, Caesar, Cicero, De </a:t>
            </a:r>
            <a:r>
              <a:rPr lang="en-US" dirty="0" err="1" smtClean="0"/>
              <a:t>natura</a:t>
            </a:r>
            <a:r>
              <a:rPr lang="en-US" dirty="0" smtClean="0"/>
              <a:t> </a:t>
            </a:r>
            <a:r>
              <a:rPr lang="en-US" dirty="0" err="1" smtClean="0"/>
              <a:t>deorum</a:t>
            </a:r>
            <a:r>
              <a:rPr lang="en-US" dirty="0" smtClean="0"/>
              <a:t>, Livy, Demosthenes, Isocrates,</a:t>
            </a:r>
          </a:p>
          <a:p>
            <a:r>
              <a:rPr lang="en-US" dirty="0" smtClean="0"/>
              <a:t>Hesiod, </a:t>
            </a:r>
            <a:r>
              <a:rPr lang="en-US" dirty="0" err="1" smtClean="0"/>
              <a:t>Heliodorus</a:t>
            </a:r>
            <a:r>
              <a:rPr lang="en-US" dirty="0" smtClean="0"/>
              <a:t> or Dionysius Halicarnassus</a:t>
            </a:r>
          </a:p>
          <a:p>
            <a:r>
              <a:rPr lang="en-US" dirty="0" smtClean="0"/>
              <a:t>Core handbooks:</a:t>
            </a:r>
            <a:endParaRPr lang="en-US" dirty="0"/>
          </a:p>
          <a:p>
            <a:r>
              <a:rPr lang="en-US" dirty="0" err="1" smtClean="0"/>
              <a:t>Apthonius</a:t>
            </a:r>
            <a:r>
              <a:rPr lang="en-US" dirty="0" smtClean="0"/>
              <a:t>, </a:t>
            </a:r>
            <a:r>
              <a:rPr lang="en-US" i="1" dirty="0" err="1" smtClean="0"/>
              <a:t>Progymnasmata</a:t>
            </a:r>
            <a:endParaRPr lang="en-US" i="1" dirty="0" smtClean="0"/>
          </a:p>
          <a:p>
            <a:r>
              <a:rPr lang="en-US" dirty="0" smtClean="0"/>
              <a:t>Erasmus, De </a:t>
            </a:r>
            <a:r>
              <a:rPr lang="en-US" dirty="0" err="1" smtClean="0"/>
              <a:t>copia</a:t>
            </a:r>
            <a:endParaRPr lang="en-US" dirty="0" smtClean="0"/>
          </a:p>
          <a:p>
            <a:r>
              <a:rPr lang="en-US" dirty="0" smtClean="0"/>
              <a:t>Letter writing manuals</a:t>
            </a:r>
          </a:p>
          <a:p>
            <a:r>
              <a:rPr lang="en-US" dirty="0" smtClean="0"/>
              <a:t>Lily’s </a:t>
            </a:r>
            <a:r>
              <a:rPr lang="en-US" i="1" dirty="0" err="1"/>
              <a:t>Brevissima</a:t>
            </a:r>
            <a:r>
              <a:rPr lang="en-US" i="1" dirty="0"/>
              <a:t> </a:t>
            </a:r>
            <a:r>
              <a:rPr lang="en-US" i="1" dirty="0" err="1"/>
              <a:t>institutio</a:t>
            </a:r>
            <a:r>
              <a:rPr lang="en-US" i="1" dirty="0"/>
              <a:t> </a:t>
            </a:r>
            <a:r>
              <a:rPr lang="en-US" i="1" dirty="0" smtClean="0"/>
              <a:t>: </a:t>
            </a:r>
            <a:r>
              <a:rPr lang="en-US" dirty="0" smtClean="0"/>
              <a:t>teaching students </a:t>
            </a:r>
            <a:r>
              <a:rPr lang="en-US" dirty="0"/>
              <a:t>to recognize the rhetorical tropes and </a:t>
            </a:r>
            <a:endParaRPr lang="en-US" dirty="0" smtClean="0"/>
          </a:p>
          <a:p>
            <a:r>
              <a:rPr lang="en-US" dirty="0" smtClean="0"/>
              <a:t>figures </a:t>
            </a:r>
            <a:r>
              <a:rPr lang="en-US" dirty="0"/>
              <a:t>(among them, metaphor, allegory, irony, hyperbole, synecdoche, metonymy; </a:t>
            </a:r>
            <a:endParaRPr lang="en-US" dirty="0" smtClean="0"/>
          </a:p>
          <a:p>
            <a:r>
              <a:rPr lang="en-US" dirty="0" smtClean="0"/>
              <a:t>anaphora</a:t>
            </a:r>
            <a:r>
              <a:rPr lang="en-US" dirty="0"/>
              <a:t>, </a:t>
            </a:r>
            <a:r>
              <a:rPr lang="en-US" dirty="0" err="1"/>
              <a:t>ploce</a:t>
            </a:r>
            <a:r>
              <a:rPr lang="en-US" dirty="0"/>
              <a:t>, anadiplosis, ellipsis, apostrophe), to see them as elements of a </a:t>
            </a:r>
            <a:r>
              <a:rPr lang="en-US" dirty="0" smtClean="0"/>
              <a:t>writer’s</a:t>
            </a:r>
          </a:p>
          <a:p>
            <a:r>
              <a:rPr lang="en-US" dirty="0" smtClean="0"/>
              <a:t> </a:t>
            </a:r>
            <a:r>
              <a:rPr lang="en-US" dirty="0"/>
              <a:t>style, to discriminate their appropriate use in their own writing, and to understand </a:t>
            </a:r>
            <a:endParaRPr lang="en-US" dirty="0" smtClean="0"/>
          </a:p>
          <a:p>
            <a:r>
              <a:rPr lang="en-US" dirty="0" smtClean="0"/>
              <a:t>them </a:t>
            </a:r>
            <a:r>
              <a:rPr lang="en-US" dirty="0"/>
              <a:t>not as ‘dry formulae’ or mere ornamentation but ‘pockets of energy’, channels </a:t>
            </a:r>
            <a:endParaRPr lang="en-US" dirty="0" smtClean="0"/>
          </a:p>
          <a:p>
            <a:r>
              <a:rPr lang="en-US" dirty="0" smtClean="0"/>
              <a:t>for </a:t>
            </a:r>
            <a:r>
              <a:rPr lang="en-US" dirty="0"/>
              <a:t>re-enacting </a:t>
            </a:r>
            <a:r>
              <a:rPr lang="en-US" dirty="0" smtClean="0"/>
              <a:t>feeling (Brian Vickers,</a:t>
            </a:r>
            <a:r>
              <a:rPr lang="en-US" dirty="0"/>
              <a:t> ‘Shakespeare’s Use of Rhetoric’ in Kenneth Muir </a:t>
            </a:r>
            <a:endParaRPr lang="en-US" dirty="0" smtClean="0"/>
          </a:p>
          <a:p>
            <a:r>
              <a:rPr lang="en-US" dirty="0" smtClean="0"/>
              <a:t>and </a:t>
            </a:r>
            <a:r>
              <a:rPr lang="en-US" dirty="0"/>
              <a:t>S. </a:t>
            </a:r>
            <a:r>
              <a:rPr lang="en-US" dirty="0" err="1"/>
              <a:t>Schoenbaum</a:t>
            </a:r>
            <a:r>
              <a:rPr lang="en-US" dirty="0"/>
              <a:t>, </a:t>
            </a:r>
            <a:r>
              <a:rPr lang="en-US" i="1" dirty="0" smtClean="0"/>
              <a:t>A </a:t>
            </a:r>
            <a:r>
              <a:rPr lang="en-US" i="1" dirty="0"/>
              <a:t>New Companion to Shakespeare Studies </a:t>
            </a:r>
            <a:r>
              <a:rPr lang="en-US" i="1" dirty="0" smtClean="0"/>
              <a:t>(</a:t>
            </a:r>
            <a:r>
              <a:rPr lang="en-US" dirty="0" smtClean="0"/>
              <a:t>1971</a:t>
            </a:r>
            <a:r>
              <a:rPr lang="en-US" dirty="0"/>
              <a:t>), p. 91. </a:t>
            </a:r>
            <a:r>
              <a:rPr lang="en-US" dirty="0" smtClean="0"/>
              <a:t>   </a:t>
            </a:r>
            <a:r>
              <a:rPr lang="en-US" dirty="0"/>
              <a:t>As G.K. </a:t>
            </a:r>
            <a:endParaRPr lang="en-US" dirty="0" smtClean="0"/>
          </a:p>
          <a:p>
            <a:r>
              <a:rPr lang="en-US" dirty="0" smtClean="0"/>
              <a:t>Hunter </a:t>
            </a:r>
            <a:r>
              <a:rPr lang="en-US" dirty="0"/>
              <a:t>reminds us, ‘rhetoric’ for the Elizabethans was </a:t>
            </a:r>
            <a:r>
              <a:rPr lang="en-US" dirty="0" smtClean="0"/>
              <a:t>not </a:t>
            </a:r>
            <a:r>
              <a:rPr lang="en-US" dirty="0"/>
              <a:t>flattery, insincerity or bombast; </a:t>
            </a:r>
            <a:endParaRPr lang="en-US" dirty="0" smtClean="0"/>
          </a:p>
          <a:p>
            <a:r>
              <a:rPr lang="en-US" dirty="0" smtClean="0"/>
              <a:t>it </a:t>
            </a:r>
            <a:r>
              <a:rPr lang="en-US" dirty="0"/>
              <a:t>was </a:t>
            </a:r>
            <a:r>
              <a:rPr lang="en-GB" dirty="0"/>
              <a:t>‘a science (or art or </a:t>
            </a:r>
            <a:r>
              <a:rPr lang="en-GB" i="1" dirty="0" err="1"/>
              <a:t>techne</a:t>
            </a:r>
            <a:r>
              <a:rPr lang="en-GB" dirty="0"/>
              <a:t>) of persuasion</a:t>
            </a:r>
            <a:r>
              <a:rPr lang="en-GB" dirty="0" smtClean="0"/>
              <a:t>, an </a:t>
            </a:r>
            <a:r>
              <a:rPr lang="en-GB" dirty="0"/>
              <a:t>art, that is of public activity’; ‘a science </a:t>
            </a:r>
            <a:endParaRPr lang="en-GB" dirty="0" smtClean="0"/>
          </a:p>
          <a:p>
            <a:r>
              <a:rPr lang="en-GB" dirty="0" smtClean="0"/>
              <a:t>of </a:t>
            </a:r>
            <a:r>
              <a:rPr lang="en-GB" i="1" dirty="0"/>
              <a:t>doing </a:t>
            </a:r>
            <a:r>
              <a:rPr lang="en-GB" dirty="0"/>
              <a:t>rather than knowing</a:t>
            </a:r>
            <a:r>
              <a:rPr lang="en-GB" dirty="0" smtClean="0"/>
              <a:t>’</a:t>
            </a:r>
            <a:r>
              <a:rPr lang="en-GB" dirty="0"/>
              <a:t> </a:t>
            </a:r>
            <a:r>
              <a:rPr lang="en-GB" dirty="0" smtClean="0"/>
              <a:t>(</a:t>
            </a:r>
            <a:r>
              <a:rPr lang="en-US" dirty="0" smtClean="0"/>
              <a:t>Hunter in Mack (ed.), </a:t>
            </a:r>
            <a:r>
              <a:rPr lang="en-US" i="1" dirty="0" smtClean="0"/>
              <a:t>Renaissance Rhetoric </a:t>
            </a:r>
            <a:r>
              <a:rPr lang="en-US" dirty="0" smtClean="0"/>
              <a:t>(1994) p. 103).</a:t>
            </a:r>
            <a:endParaRPr lang="en-GB" dirty="0"/>
          </a:p>
          <a:p>
            <a:endParaRPr lang="en-US" dirty="0" smtClean="0"/>
          </a:p>
          <a:p>
            <a:endParaRPr lang="en-US" dirty="0"/>
          </a:p>
          <a:p>
            <a:endParaRPr lang="en-US" dirty="0"/>
          </a:p>
        </p:txBody>
      </p:sp>
    </p:spTree>
    <p:extLst>
      <p:ext uri="{BB962C8B-B14F-4D97-AF65-F5344CB8AC3E}">
        <p14:creationId xmlns:p14="http://schemas.microsoft.com/office/powerpoint/2010/main" val="4859399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3293" y="58846"/>
            <a:ext cx="7963647" cy="6155531"/>
          </a:xfrm>
          <a:prstGeom prst="rect">
            <a:avLst/>
          </a:prstGeom>
        </p:spPr>
        <p:txBody>
          <a:bodyPr wrap="square">
            <a:spAutoFit/>
          </a:bodyPr>
          <a:lstStyle/>
          <a:p>
            <a:endParaRPr lang="en-US" dirty="0" smtClean="0"/>
          </a:p>
          <a:p>
            <a:endParaRPr lang="en-US" dirty="0"/>
          </a:p>
          <a:p>
            <a:endParaRPr lang="en-US" dirty="0" smtClean="0"/>
          </a:p>
          <a:p>
            <a:r>
              <a:rPr lang="en-US" sz="2000" dirty="0" smtClean="0"/>
              <a:t>Most </a:t>
            </a:r>
            <a:r>
              <a:rPr lang="en-US" sz="2000" dirty="0"/>
              <a:t>significantly, grammar school training, writes Robert </a:t>
            </a:r>
            <a:r>
              <a:rPr lang="en-US" sz="2000" dirty="0" err="1" smtClean="0"/>
              <a:t>Miola</a:t>
            </a:r>
            <a:r>
              <a:rPr lang="en-US" sz="2000" dirty="0" smtClean="0"/>
              <a:t> (in </a:t>
            </a:r>
            <a:r>
              <a:rPr lang="en-US" sz="2000" i="1" dirty="0" smtClean="0"/>
              <a:t>Shakespeare’s </a:t>
            </a:r>
            <a:r>
              <a:rPr lang="en-US" sz="2000" i="1" dirty="0"/>
              <a:t>Reading</a:t>
            </a:r>
            <a:r>
              <a:rPr lang="en-US" sz="2000" dirty="0" smtClean="0"/>
              <a:t>, [Oxford, 2000) </a:t>
            </a:r>
            <a:r>
              <a:rPr lang="en-US" sz="2000" dirty="0"/>
              <a:t>pp.  2, </a:t>
            </a:r>
            <a:r>
              <a:rPr lang="en-US" sz="2000" dirty="0" smtClean="0"/>
              <a:t>3)</a:t>
            </a:r>
            <a:r>
              <a:rPr lang="en-GB" sz="2000" dirty="0" smtClean="0"/>
              <a:t> </a:t>
            </a:r>
            <a:r>
              <a:rPr lang="en-US" sz="2000" dirty="0" smtClean="0"/>
              <a:t> </a:t>
            </a:r>
            <a:r>
              <a:rPr lang="en-US" sz="2000" dirty="0"/>
              <a:t>‘fostered certain habits of reading, thinking, and writing’ that would have spilled over into students’ writing in English. They ‘acquired extraordinary sensitivity to language, especially its sound.’ Reading aloud and reciting verse </a:t>
            </a:r>
            <a:r>
              <a:rPr lang="en-US" sz="2000" i="1" dirty="0"/>
              <a:t>viva voce </a:t>
            </a:r>
            <a:r>
              <a:rPr lang="en-US" sz="2000" dirty="0"/>
              <a:t>were</a:t>
            </a:r>
            <a:r>
              <a:rPr lang="en-US" sz="2000" i="1" dirty="0"/>
              <a:t> </a:t>
            </a:r>
            <a:r>
              <a:rPr lang="en-US" sz="2000" dirty="0"/>
              <a:t> practices that not only encouraged the performative but helped students develop ‘acute inner ears that could appreciate sonic effects which are lost on moderns.’ Such ‘aural sensitivity led to delight in wordplay of all kinds, repartee, </a:t>
            </a:r>
            <a:r>
              <a:rPr lang="en-US" sz="2000" i="1" dirty="0"/>
              <a:t>double entendre</a:t>
            </a:r>
            <a:r>
              <a:rPr lang="en-US" sz="2000" dirty="0"/>
              <a:t>, puns, and quibbles’, wordplay that ‘exploited the energies of language and intellect’. </a:t>
            </a:r>
            <a:endParaRPr lang="en-US" sz="2000" dirty="0" smtClean="0"/>
          </a:p>
          <a:p>
            <a:endParaRPr lang="en-US" sz="2000" dirty="0"/>
          </a:p>
          <a:p>
            <a:r>
              <a:rPr lang="en-US" sz="2000" dirty="0" smtClean="0"/>
              <a:t>The </a:t>
            </a:r>
            <a:r>
              <a:rPr lang="en-US" sz="2000" dirty="0"/>
              <a:t>grammar school </a:t>
            </a:r>
            <a:r>
              <a:rPr lang="en-US" sz="2000" dirty="0" smtClean="0"/>
              <a:t>boy would </a:t>
            </a:r>
            <a:r>
              <a:rPr lang="en-US" sz="2000" dirty="0"/>
              <a:t>always in some sense have been working in two languages, and hearing the Latin legacy, its DNA, left in his English. So when Ben Jonson wrote that ‘Art’ gave ‘the Poets matter’ its ‘fashion’, he would certainly have had in mind the Latin root of ‘fashion’,  ‘</a:t>
            </a:r>
            <a:r>
              <a:rPr lang="en-US" sz="2000" i="1" dirty="0" err="1"/>
              <a:t>facere</a:t>
            </a:r>
            <a:r>
              <a:rPr lang="en-US" sz="2000" i="1" dirty="0"/>
              <a:t>’, to make</a:t>
            </a:r>
            <a:r>
              <a:rPr lang="en-US" sz="2000" dirty="0"/>
              <a:t>, and the way that verb would play in the line against ‘poet’, the Greek for ‘maker’</a:t>
            </a:r>
            <a:r>
              <a:rPr lang="en-US" sz="2000" dirty="0" smtClean="0"/>
              <a:t>.</a:t>
            </a:r>
            <a:endParaRPr lang="en-GB" sz="2000" dirty="0"/>
          </a:p>
        </p:txBody>
      </p:sp>
    </p:spTree>
    <p:extLst>
      <p:ext uri="{BB962C8B-B14F-4D97-AF65-F5344CB8AC3E}">
        <p14:creationId xmlns:p14="http://schemas.microsoft.com/office/powerpoint/2010/main" val="3690439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4353" y="179294"/>
            <a:ext cx="8680823" cy="7294305"/>
          </a:xfrm>
          <a:prstGeom prst="rect">
            <a:avLst/>
          </a:prstGeom>
          <a:noFill/>
        </p:spPr>
        <p:txBody>
          <a:bodyPr wrap="square" rtlCol="0">
            <a:spAutoFit/>
          </a:bodyPr>
          <a:lstStyle/>
          <a:p>
            <a:r>
              <a:rPr lang="en-US" dirty="0" smtClean="0"/>
              <a:t>Worcester: 	He [Hotspur] apprehends a world of figures here,</a:t>
            </a:r>
          </a:p>
          <a:p>
            <a:r>
              <a:rPr lang="en-US" dirty="0" smtClean="0"/>
              <a:t>		But not the form of what he should attend. (</a:t>
            </a:r>
            <a:r>
              <a:rPr lang="en-US" i="1" dirty="0" smtClean="0"/>
              <a:t>1 Henry 4</a:t>
            </a:r>
            <a:r>
              <a:rPr lang="en-US" dirty="0" smtClean="0"/>
              <a:t>, 1.3.207-208)</a:t>
            </a:r>
          </a:p>
          <a:p>
            <a:endParaRPr lang="en-US" dirty="0"/>
          </a:p>
          <a:p>
            <a:r>
              <a:rPr lang="en-US" dirty="0" smtClean="0"/>
              <a:t>Polonius:		 	Your noble son is mad.</a:t>
            </a:r>
          </a:p>
          <a:p>
            <a:r>
              <a:rPr lang="en-US" dirty="0"/>
              <a:t>	</a:t>
            </a:r>
            <a:r>
              <a:rPr lang="en-US" dirty="0" smtClean="0"/>
              <a:t>	‘Mad’ call I it, for to define true madness,</a:t>
            </a:r>
          </a:p>
          <a:p>
            <a:r>
              <a:rPr lang="en-US" dirty="0"/>
              <a:t>	</a:t>
            </a:r>
            <a:r>
              <a:rPr lang="en-US" dirty="0" smtClean="0"/>
              <a:t>	What </a:t>
            </a:r>
            <a:r>
              <a:rPr lang="en-US" dirty="0" err="1" smtClean="0"/>
              <a:t>is’t</a:t>
            </a:r>
            <a:r>
              <a:rPr lang="en-US" dirty="0" smtClean="0"/>
              <a:t> but to be nothing else but mad?</a:t>
            </a:r>
          </a:p>
          <a:p>
            <a:r>
              <a:rPr lang="en-US" dirty="0"/>
              <a:t>	</a:t>
            </a:r>
            <a:r>
              <a:rPr lang="en-US" dirty="0" smtClean="0"/>
              <a:t>	But let that go.</a:t>
            </a:r>
          </a:p>
          <a:p>
            <a:r>
              <a:rPr lang="en-US" dirty="0" smtClean="0"/>
              <a:t>Queen:		More matter with less art.</a:t>
            </a:r>
          </a:p>
          <a:p>
            <a:r>
              <a:rPr lang="en-US" dirty="0" smtClean="0"/>
              <a:t>Polonius:		Madam, I swear I use no art at all.</a:t>
            </a:r>
          </a:p>
          <a:p>
            <a:r>
              <a:rPr lang="en-US" dirty="0"/>
              <a:t>	</a:t>
            </a:r>
            <a:r>
              <a:rPr lang="en-US" dirty="0" smtClean="0"/>
              <a:t>	That he is mad, ’tis true; ’tis true ’tis pity,</a:t>
            </a:r>
          </a:p>
          <a:p>
            <a:r>
              <a:rPr lang="en-US" dirty="0"/>
              <a:t>	</a:t>
            </a:r>
            <a:r>
              <a:rPr lang="en-US" dirty="0" smtClean="0"/>
              <a:t>	And pity</a:t>
            </a:r>
            <a:r>
              <a:rPr lang="en-US" dirty="0"/>
              <a:t> ’tis  ’tis </a:t>
            </a:r>
            <a:r>
              <a:rPr lang="en-US" dirty="0" smtClean="0"/>
              <a:t> true – a foolish figure,</a:t>
            </a:r>
          </a:p>
          <a:p>
            <a:r>
              <a:rPr lang="en-US" dirty="0"/>
              <a:t>	</a:t>
            </a:r>
            <a:r>
              <a:rPr lang="en-US" dirty="0" smtClean="0"/>
              <a:t>	But farewell it, for I will use no art. (</a:t>
            </a:r>
            <a:r>
              <a:rPr lang="en-US" i="1" dirty="0" smtClean="0"/>
              <a:t>Hamlet</a:t>
            </a:r>
            <a:r>
              <a:rPr lang="en-US" dirty="0" smtClean="0"/>
              <a:t>, 2.2.93-100)</a:t>
            </a:r>
          </a:p>
          <a:p>
            <a:endParaRPr lang="en-US" dirty="0"/>
          </a:p>
          <a:p>
            <a:r>
              <a:rPr lang="en-US" dirty="0" smtClean="0"/>
              <a:t>Polonius:		…these few precepts … Give thy thoughts no tongue,</a:t>
            </a:r>
          </a:p>
          <a:p>
            <a:r>
              <a:rPr lang="en-US" dirty="0"/>
              <a:t>	</a:t>
            </a:r>
            <a:r>
              <a:rPr lang="en-US" dirty="0" smtClean="0"/>
              <a:t>	Nor any </a:t>
            </a:r>
            <a:r>
              <a:rPr lang="en-US" dirty="0" err="1" smtClean="0"/>
              <a:t>unproportioned</a:t>
            </a:r>
            <a:r>
              <a:rPr lang="en-US" dirty="0" smtClean="0"/>
              <a:t> thought his act.</a:t>
            </a:r>
          </a:p>
          <a:p>
            <a:r>
              <a:rPr lang="en-US" dirty="0"/>
              <a:t>	</a:t>
            </a:r>
            <a:r>
              <a:rPr lang="en-US" dirty="0" smtClean="0"/>
              <a:t>	Be thou familiar  but by no means vulgar…</a:t>
            </a:r>
          </a:p>
          <a:p>
            <a:r>
              <a:rPr lang="en-US" dirty="0"/>
              <a:t>	</a:t>
            </a:r>
            <a:r>
              <a:rPr lang="en-US" dirty="0" smtClean="0"/>
              <a:t>	Neither a borrower nor a lender be…</a:t>
            </a:r>
          </a:p>
          <a:p>
            <a:r>
              <a:rPr lang="en-US" dirty="0"/>
              <a:t>	</a:t>
            </a:r>
            <a:r>
              <a:rPr lang="en-US" dirty="0" smtClean="0"/>
              <a:t>	This above all, to </a:t>
            </a:r>
            <a:r>
              <a:rPr lang="en-US" dirty="0" err="1" smtClean="0"/>
              <a:t>thine</a:t>
            </a:r>
            <a:r>
              <a:rPr lang="en-US" dirty="0" smtClean="0"/>
              <a:t> own self be true … (</a:t>
            </a:r>
            <a:r>
              <a:rPr lang="en-US" i="1" dirty="0" smtClean="0"/>
              <a:t>Hamlet</a:t>
            </a:r>
            <a:r>
              <a:rPr lang="en-US" dirty="0" smtClean="0"/>
              <a:t>, 1.4.58 et </a:t>
            </a:r>
            <a:r>
              <a:rPr lang="en-US" dirty="0" err="1" smtClean="0"/>
              <a:t>seq</a:t>
            </a:r>
            <a:r>
              <a:rPr lang="en-US" dirty="0" smtClean="0"/>
              <a:t>)</a:t>
            </a:r>
          </a:p>
          <a:p>
            <a:endParaRPr lang="en-US" dirty="0" smtClean="0"/>
          </a:p>
          <a:p>
            <a:r>
              <a:rPr lang="en-US" dirty="0" smtClean="0"/>
              <a:t>Ophelia:		He hath … made many tenders / Of his affection to me…</a:t>
            </a:r>
          </a:p>
          <a:p>
            <a:r>
              <a:rPr lang="en-US" dirty="0" smtClean="0"/>
              <a:t>Polonius:		Do you believe his ‘tenders’…?  / Tender yourself more dearly</a:t>
            </a:r>
          </a:p>
          <a:p>
            <a:r>
              <a:rPr lang="en-US" dirty="0"/>
              <a:t>	</a:t>
            </a:r>
            <a:r>
              <a:rPr lang="en-US" dirty="0" smtClean="0"/>
              <a:t>	Or – not to crack the wind of the poor phrase </a:t>
            </a:r>
          </a:p>
          <a:p>
            <a:r>
              <a:rPr lang="en-US" dirty="0"/>
              <a:t>	</a:t>
            </a:r>
            <a:r>
              <a:rPr lang="en-US" dirty="0" smtClean="0"/>
              <a:t>	Running it thus – you’ll tender me a fool (</a:t>
            </a:r>
            <a:r>
              <a:rPr lang="en-US" i="1" dirty="0" smtClean="0"/>
              <a:t>Hamlet</a:t>
            </a:r>
            <a:r>
              <a:rPr lang="en-US" dirty="0" smtClean="0"/>
              <a:t>, 1.4.99 et </a:t>
            </a:r>
            <a:r>
              <a:rPr lang="en-US" dirty="0" err="1" smtClean="0"/>
              <a:t>seq</a:t>
            </a:r>
            <a:r>
              <a:rPr lang="en-US" dirty="0" smtClean="0"/>
              <a:t>)   </a:t>
            </a:r>
          </a:p>
          <a:p>
            <a:endParaRPr lang="en-US" dirty="0" smtClean="0"/>
          </a:p>
          <a:p>
            <a:r>
              <a:rPr lang="en-US" dirty="0"/>
              <a:t>	</a:t>
            </a:r>
            <a:r>
              <a:rPr lang="en-US" dirty="0" smtClean="0"/>
              <a:t>	</a:t>
            </a:r>
            <a:r>
              <a:rPr lang="en-US" dirty="0"/>
              <a:t>	</a:t>
            </a:r>
          </a:p>
        </p:txBody>
      </p:sp>
    </p:spTree>
    <p:extLst>
      <p:ext uri="{BB962C8B-B14F-4D97-AF65-F5344CB8AC3E}">
        <p14:creationId xmlns:p14="http://schemas.microsoft.com/office/powerpoint/2010/main" val="4998954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20224" y="639379"/>
            <a:ext cx="7694706" cy="5632311"/>
          </a:xfrm>
          <a:prstGeom prst="rect">
            <a:avLst/>
          </a:prstGeom>
          <a:noFill/>
        </p:spPr>
        <p:txBody>
          <a:bodyPr wrap="square" rtlCol="0">
            <a:spAutoFit/>
          </a:bodyPr>
          <a:lstStyle/>
          <a:p>
            <a:r>
              <a:rPr lang="en-US" sz="3200" dirty="0" err="1" smtClean="0"/>
              <a:t>Ludus</a:t>
            </a:r>
            <a:r>
              <a:rPr lang="en-US" sz="3200" dirty="0" smtClean="0"/>
              <a:t> </a:t>
            </a:r>
            <a:r>
              <a:rPr lang="en-US" sz="3200" dirty="0" err="1"/>
              <a:t>l</a:t>
            </a:r>
            <a:r>
              <a:rPr lang="en-US" sz="3200" dirty="0" err="1" smtClean="0"/>
              <a:t>iterarius</a:t>
            </a:r>
            <a:r>
              <a:rPr lang="en-US" sz="3200" dirty="0" smtClean="0"/>
              <a:t> and </a:t>
            </a:r>
            <a:r>
              <a:rPr lang="en-US" sz="3200" dirty="0" smtClean="0"/>
              <a:t>Play</a:t>
            </a:r>
          </a:p>
          <a:p>
            <a:r>
              <a:rPr lang="en-US" sz="3200" dirty="0" smtClean="0"/>
              <a:t>A school exercise called ‘</a:t>
            </a:r>
            <a:r>
              <a:rPr lang="en-US" sz="3200" dirty="0" err="1" smtClean="0"/>
              <a:t>ethopoeia</a:t>
            </a:r>
            <a:r>
              <a:rPr lang="en-US" sz="3200" dirty="0" smtClean="0"/>
              <a:t>’</a:t>
            </a:r>
            <a:endParaRPr lang="en-US" sz="3200" dirty="0" smtClean="0"/>
          </a:p>
          <a:p>
            <a:endParaRPr lang="en-US" sz="3200" dirty="0" smtClean="0"/>
          </a:p>
          <a:p>
            <a:r>
              <a:rPr lang="en-US" sz="3200" dirty="0"/>
              <a:t>	</a:t>
            </a:r>
            <a:r>
              <a:rPr lang="en-US" sz="3200" dirty="0" smtClean="0"/>
              <a:t>	</a:t>
            </a:r>
            <a:r>
              <a:rPr lang="en-US" sz="3200" dirty="0" err="1" smtClean="0"/>
              <a:t>ethopoeia</a:t>
            </a:r>
            <a:r>
              <a:rPr lang="en-US" sz="3200" dirty="0" smtClean="0"/>
              <a:t>: speech for the character</a:t>
            </a:r>
          </a:p>
          <a:p>
            <a:r>
              <a:rPr lang="en-US" sz="3200" dirty="0"/>
              <a:t>	</a:t>
            </a:r>
            <a:r>
              <a:rPr lang="en-US" sz="3200" dirty="0" smtClean="0"/>
              <a:t>	imagining difference</a:t>
            </a:r>
          </a:p>
          <a:p>
            <a:r>
              <a:rPr lang="en-US" sz="3200" dirty="0" smtClean="0"/>
              <a:t>		becoming ‘other’</a:t>
            </a:r>
          </a:p>
          <a:p>
            <a:r>
              <a:rPr lang="en-US" sz="3200" dirty="0"/>
              <a:t>	</a:t>
            </a:r>
            <a:r>
              <a:rPr lang="en-US" sz="3200" dirty="0" smtClean="0"/>
              <a:t>	embodying alternative selves</a:t>
            </a:r>
          </a:p>
          <a:p>
            <a:r>
              <a:rPr lang="en-US" sz="3200" dirty="0"/>
              <a:t>	</a:t>
            </a:r>
            <a:r>
              <a:rPr lang="en-US" sz="3200" dirty="0" smtClean="0"/>
              <a:t>	speaking </a:t>
            </a:r>
            <a:r>
              <a:rPr lang="en-US" sz="3200" dirty="0" err="1" smtClean="0"/>
              <a:t>alterity</a:t>
            </a:r>
            <a:endParaRPr lang="en-US" sz="3200" dirty="0" smtClean="0"/>
          </a:p>
          <a:p>
            <a:endParaRPr lang="en-US" sz="3200" dirty="0"/>
          </a:p>
          <a:p>
            <a:r>
              <a:rPr lang="en-US" sz="2400" dirty="0" smtClean="0"/>
              <a:t>George </a:t>
            </a:r>
            <a:r>
              <a:rPr lang="en-US" sz="2400" dirty="0" err="1" smtClean="0"/>
              <a:t>Sabinus</a:t>
            </a:r>
            <a:r>
              <a:rPr lang="en-US" sz="2400" dirty="0" smtClean="0"/>
              <a:t>, commentary on Ovid’s </a:t>
            </a:r>
            <a:r>
              <a:rPr lang="en-US" sz="2400" i="1" dirty="0" smtClean="0"/>
              <a:t>Metamorphoses</a:t>
            </a:r>
            <a:r>
              <a:rPr lang="en-US" sz="2400" dirty="0" smtClean="0"/>
              <a:t> </a:t>
            </a:r>
          </a:p>
          <a:p>
            <a:r>
              <a:rPr lang="en-US" sz="2400" dirty="0" smtClean="0"/>
              <a:t>[1584]: ‘poetry is nothing other than philosophy arranged in verses and fables’ (Mack, 2002, p. 17)</a:t>
            </a:r>
            <a:endParaRPr lang="en-US" sz="2400" dirty="0"/>
          </a:p>
        </p:txBody>
      </p:sp>
    </p:spTree>
    <p:extLst>
      <p:ext uri="{BB962C8B-B14F-4D97-AF65-F5344CB8AC3E}">
        <p14:creationId xmlns:p14="http://schemas.microsoft.com/office/powerpoint/2010/main" val="8608390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017" y="412650"/>
            <a:ext cx="6202017" cy="5262979"/>
          </a:xfrm>
          <a:prstGeom prst="rect">
            <a:avLst/>
          </a:prstGeom>
          <a:noFill/>
        </p:spPr>
        <p:txBody>
          <a:bodyPr wrap="square" rtlCol="0">
            <a:spAutoFit/>
          </a:bodyPr>
          <a:lstStyle/>
          <a:p>
            <a:endParaRPr lang="en-US" sz="1600" dirty="0" smtClean="0"/>
          </a:p>
          <a:p>
            <a:endParaRPr lang="en-US" sz="1600" dirty="0"/>
          </a:p>
          <a:p>
            <a:r>
              <a:rPr lang="en-US" sz="1600" dirty="0" smtClean="0"/>
              <a:t>Julia (as Sebastian): Madam, he sends your ladyship this ring.</a:t>
            </a:r>
          </a:p>
          <a:p>
            <a:r>
              <a:rPr lang="en-US" sz="1600" dirty="0" smtClean="0"/>
              <a:t>Silvia: 	The more shame for him, that he sends it me;</a:t>
            </a:r>
          </a:p>
          <a:p>
            <a:r>
              <a:rPr lang="en-US" sz="1600" dirty="0"/>
              <a:t>	</a:t>
            </a:r>
            <a:r>
              <a:rPr lang="en-US" sz="1600" dirty="0" smtClean="0"/>
              <a:t>For I have heard him say a thousand times</a:t>
            </a:r>
          </a:p>
          <a:p>
            <a:r>
              <a:rPr lang="en-US" sz="1600" dirty="0"/>
              <a:t>	</a:t>
            </a:r>
            <a:r>
              <a:rPr lang="en-US" sz="1600" dirty="0" smtClean="0"/>
              <a:t>His Julia gave it him at his departure.</a:t>
            </a:r>
          </a:p>
          <a:p>
            <a:r>
              <a:rPr lang="en-US" sz="1600" dirty="0"/>
              <a:t>	</a:t>
            </a:r>
            <a:r>
              <a:rPr lang="en-US" sz="1600" dirty="0" smtClean="0"/>
              <a:t>Though his false finger had </a:t>
            </a:r>
            <a:r>
              <a:rPr lang="en-US" sz="1600" dirty="0" err="1" smtClean="0"/>
              <a:t>profan’d</a:t>
            </a:r>
            <a:r>
              <a:rPr lang="en-US" sz="1600" dirty="0" smtClean="0"/>
              <a:t> the ring,</a:t>
            </a:r>
          </a:p>
          <a:p>
            <a:r>
              <a:rPr lang="en-US" sz="1600" dirty="0" smtClean="0"/>
              <a:t>	Mine shall not do his Julia so much wrong.</a:t>
            </a:r>
          </a:p>
          <a:p>
            <a:r>
              <a:rPr lang="en-US" sz="1600" dirty="0" smtClean="0"/>
              <a:t>Julia/Sebastian: She thanks you.</a:t>
            </a:r>
          </a:p>
          <a:p>
            <a:r>
              <a:rPr lang="en-US" sz="1600" dirty="0" smtClean="0"/>
              <a:t>Silvia: 	What </a:t>
            </a:r>
            <a:r>
              <a:rPr lang="en-US" sz="1600" dirty="0" err="1" smtClean="0"/>
              <a:t>say’st</a:t>
            </a:r>
            <a:r>
              <a:rPr lang="en-US" sz="1600" dirty="0" smtClean="0"/>
              <a:t> thou?</a:t>
            </a:r>
          </a:p>
          <a:p>
            <a:r>
              <a:rPr lang="en-US" sz="1600" dirty="0" smtClean="0"/>
              <a:t>Julia/Sebastian: I thank you madam that you tender her:</a:t>
            </a:r>
          </a:p>
          <a:p>
            <a:r>
              <a:rPr lang="en-US" sz="1600" dirty="0" smtClean="0"/>
              <a:t>	Poor gentlewoman, my master wrongs her much.</a:t>
            </a:r>
          </a:p>
          <a:p>
            <a:r>
              <a:rPr lang="en-US" sz="1600" dirty="0" smtClean="0"/>
              <a:t>Silvia:	</a:t>
            </a:r>
            <a:r>
              <a:rPr lang="en-US" sz="1600" dirty="0" err="1" smtClean="0"/>
              <a:t>Dost</a:t>
            </a:r>
            <a:r>
              <a:rPr lang="en-US" sz="1600" dirty="0" smtClean="0"/>
              <a:t> thou know her?</a:t>
            </a:r>
          </a:p>
          <a:p>
            <a:r>
              <a:rPr lang="en-US" sz="1600" dirty="0" smtClean="0"/>
              <a:t>Julia/Sebastian: Almost as well as I do know myself.</a:t>
            </a:r>
          </a:p>
          <a:p>
            <a:r>
              <a:rPr lang="en-US" sz="1600" dirty="0"/>
              <a:t>	</a:t>
            </a:r>
            <a:r>
              <a:rPr lang="en-US" sz="1600" dirty="0" smtClean="0"/>
              <a:t>To think upon her woes, I do protest</a:t>
            </a:r>
          </a:p>
          <a:p>
            <a:r>
              <a:rPr lang="en-US" sz="1600" dirty="0"/>
              <a:t>	</a:t>
            </a:r>
            <a:r>
              <a:rPr lang="en-US" sz="1600" dirty="0" smtClean="0"/>
              <a:t>That I have wept a hundred several times…</a:t>
            </a:r>
          </a:p>
          <a:p>
            <a:r>
              <a:rPr lang="en-US" sz="1600" dirty="0" smtClean="0"/>
              <a:t>Silvia: 	Is she not passing fair?</a:t>
            </a:r>
          </a:p>
          <a:p>
            <a:r>
              <a:rPr lang="en-US" sz="1600" dirty="0" smtClean="0"/>
              <a:t>Julia/Sebastian: She hath been fairer, madam, than she is …</a:t>
            </a:r>
          </a:p>
          <a:p>
            <a:r>
              <a:rPr lang="en-US" sz="1600" dirty="0" smtClean="0"/>
              <a:t>Silvia:	How tall was she?</a:t>
            </a:r>
          </a:p>
          <a:p>
            <a:r>
              <a:rPr lang="en-US" sz="1600" dirty="0" smtClean="0"/>
              <a:t>Julia/Sebastian: About my stature: for at Pentecost,</a:t>
            </a:r>
          </a:p>
          <a:p>
            <a:r>
              <a:rPr lang="en-US" sz="1600" dirty="0"/>
              <a:t>	</a:t>
            </a:r>
            <a:endParaRPr lang="en-US" dirty="0"/>
          </a:p>
        </p:txBody>
      </p:sp>
      <p:sp>
        <p:nvSpPr>
          <p:cNvPr id="3" name="TextBox 2"/>
          <p:cNvSpPr txBox="1"/>
          <p:nvPr/>
        </p:nvSpPr>
        <p:spPr>
          <a:xfrm>
            <a:off x="5062331" y="1683024"/>
            <a:ext cx="4081669" cy="5016758"/>
          </a:xfrm>
          <a:prstGeom prst="rect">
            <a:avLst/>
          </a:prstGeom>
          <a:noFill/>
        </p:spPr>
        <p:txBody>
          <a:bodyPr wrap="square" rtlCol="0">
            <a:spAutoFit/>
          </a:bodyPr>
          <a:lstStyle/>
          <a:p>
            <a:r>
              <a:rPr lang="en-US" sz="1600" dirty="0"/>
              <a:t>When all our pageants of delight were </a:t>
            </a:r>
            <a:r>
              <a:rPr lang="en-US" sz="1600" dirty="0" err="1"/>
              <a:t>play’d</a:t>
            </a:r>
            <a:r>
              <a:rPr lang="en-US" sz="1600" dirty="0"/>
              <a:t>,</a:t>
            </a:r>
          </a:p>
          <a:p>
            <a:r>
              <a:rPr lang="en-US" sz="1600" dirty="0" smtClean="0"/>
              <a:t>Our </a:t>
            </a:r>
            <a:r>
              <a:rPr lang="en-US" sz="1600" dirty="0"/>
              <a:t>youth got me to play the woman’s part,</a:t>
            </a:r>
          </a:p>
          <a:p>
            <a:r>
              <a:rPr lang="en-US" sz="1600" dirty="0" smtClean="0"/>
              <a:t>And </a:t>
            </a:r>
            <a:r>
              <a:rPr lang="en-US" sz="1600" dirty="0"/>
              <a:t>I was </a:t>
            </a:r>
            <a:r>
              <a:rPr lang="en-US" sz="1600" dirty="0" err="1"/>
              <a:t>trimm’d</a:t>
            </a:r>
            <a:r>
              <a:rPr lang="en-US" sz="1600" dirty="0"/>
              <a:t> in Madam Julia’s gown,</a:t>
            </a:r>
          </a:p>
          <a:p>
            <a:r>
              <a:rPr lang="en-US" sz="1600" dirty="0" smtClean="0"/>
              <a:t>Which </a:t>
            </a:r>
            <a:r>
              <a:rPr lang="en-US" sz="1600" dirty="0" err="1"/>
              <a:t>servéd</a:t>
            </a:r>
            <a:r>
              <a:rPr lang="en-US" sz="1600" dirty="0"/>
              <a:t> me as fit, by all men’s judgments,</a:t>
            </a:r>
          </a:p>
          <a:p>
            <a:r>
              <a:rPr lang="en-US" sz="1600" dirty="0" smtClean="0"/>
              <a:t>As </a:t>
            </a:r>
            <a:r>
              <a:rPr lang="en-US" sz="1600" dirty="0"/>
              <a:t>if the garment had been made for me;</a:t>
            </a:r>
          </a:p>
          <a:p>
            <a:r>
              <a:rPr lang="en-US" sz="1600" dirty="0" smtClean="0"/>
              <a:t>Therefore </a:t>
            </a:r>
            <a:r>
              <a:rPr lang="en-US" sz="1600" dirty="0"/>
              <a:t>I know she is about my height. </a:t>
            </a:r>
          </a:p>
          <a:p>
            <a:r>
              <a:rPr lang="en-US" sz="1600" dirty="0" smtClean="0"/>
              <a:t>And </a:t>
            </a:r>
            <a:r>
              <a:rPr lang="en-US" sz="1600" dirty="0"/>
              <a:t>at that time I made her weep </a:t>
            </a:r>
            <a:r>
              <a:rPr lang="en-US" sz="1600" dirty="0" err="1"/>
              <a:t>agood</a:t>
            </a:r>
            <a:r>
              <a:rPr lang="en-US" sz="1600" dirty="0"/>
              <a:t>,</a:t>
            </a:r>
          </a:p>
          <a:p>
            <a:r>
              <a:rPr lang="en-US" sz="1600" dirty="0" smtClean="0"/>
              <a:t>For </a:t>
            </a:r>
            <a:r>
              <a:rPr lang="en-US" sz="1600" dirty="0"/>
              <a:t>I did play a lamentable </a:t>
            </a:r>
            <a:r>
              <a:rPr lang="en-US" sz="1600" dirty="0" smtClean="0"/>
              <a:t>part.</a:t>
            </a:r>
          </a:p>
          <a:p>
            <a:r>
              <a:rPr lang="en-US" sz="1600" dirty="0" smtClean="0"/>
              <a:t>Madam, ’twas </a:t>
            </a:r>
            <a:r>
              <a:rPr lang="en-US" sz="1600" dirty="0" err="1" smtClean="0"/>
              <a:t>Adriade</a:t>
            </a:r>
            <a:r>
              <a:rPr lang="en-US" sz="1600" dirty="0" smtClean="0"/>
              <a:t>, </a:t>
            </a:r>
            <a:r>
              <a:rPr lang="en-US" sz="1600" dirty="0" err="1" smtClean="0"/>
              <a:t>passioning</a:t>
            </a:r>
            <a:endParaRPr lang="en-US" sz="1600" dirty="0" smtClean="0"/>
          </a:p>
          <a:p>
            <a:r>
              <a:rPr lang="en-US" sz="1600" dirty="0" smtClean="0"/>
              <a:t>For Theseus’ perjury, and unjust flight;</a:t>
            </a:r>
          </a:p>
          <a:p>
            <a:r>
              <a:rPr lang="en-US" sz="1600" dirty="0" smtClean="0"/>
              <a:t>Which I so lively acted with my tears</a:t>
            </a:r>
          </a:p>
          <a:p>
            <a:r>
              <a:rPr lang="en-US" sz="1600" dirty="0" smtClean="0"/>
              <a:t>That my poor mistress, moved therewithal</a:t>
            </a:r>
          </a:p>
          <a:p>
            <a:r>
              <a:rPr lang="en-US" sz="1600" dirty="0" smtClean="0"/>
              <a:t>Wept bitterly; and would I might be dead,</a:t>
            </a:r>
          </a:p>
          <a:p>
            <a:r>
              <a:rPr lang="en-US" sz="1600" dirty="0" smtClean="0"/>
              <a:t>If I in thought felt not her very sorrow.</a:t>
            </a:r>
          </a:p>
          <a:p>
            <a:r>
              <a:rPr lang="en-US" sz="1600" dirty="0" smtClean="0"/>
              <a:t>Silvia: She is beholding to thee, gentle</a:t>
            </a:r>
          </a:p>
          <a:p>
            <a:r>
              <a:rPr lang="en-US" sz="1600" dirty="0"/>
              <a:t>	</a:t>
            </a:r>
            <a:r>
              <a:rPr lang="en-US" sz="1600" dirty="0" smtClean="0"/>
              <a:t>youth,</a:t>
            </a:r>
          </a:p>
          <a:p>
            <a:r>
              <a:rPr lang="en-US" sz="1600" dirty="0" smtClean="0"/>
              <a:t>Alas, poor lady, desolate and left.</a:t>
            </a:r>
          </a:p>
          <a:p>
            <a:r>
              <a:rPr lang="en-US" sz="1600" dirty="0" smtClean="0"/>
              <a:t>I weep myself to think upon thy words.</a:t>
            </a:r>
          </a:p>
          <a:p>
            <a:r>
              <a:rPr lang="en-US" sz="1600" dirty="0"/>
              <a:t>	</a:t>
            </a:r>
            <a:r>
              <a:rPr lang="en-US" sz="1600" i="1" dirty="0" smtClean="0"/>
              <a:t>The Two Gentlemen of Verona </a:t>
            </a:r>
          </a:p>
          <a:p>
            <a:r>
              <a:rPr lang="en-US" sz="1600" i="1" dirty="0"/>
              <a:t>	</a:t>
            </a:r>
            <a:r>
              <a:rPr lang="en-US" sz="1600" i="1" dirty="0" smtClean="0"/>
              <a:t>	</a:t>
            </a:r>
            <a:r>
              <a:rPr lang="en-US" sz="1600" dirty="0" smtClean="0"/>
              <a:t>4.4.130-74</a:t>
            </a:r>
          </a:p>
        </p:txBody>
      </p:sp>
    </p:spTree>
    <p:extLst>
      <p:ext uri="{BB962C8B-B14F-4D97-AF65-F5344CB8AC3E}">
        <p14:creationId xmlns:p14="http://schemas.microsoft.com/office/powerpoint/2010/main" val="8627963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663451" y="-969499"/>
            <a:ext cx="6304493" cy="8921653"/>
          </a:xfrm>
          <a:prstGeom prst="rect">
            <a:avLst/>
          </a:prstGeom>
          <a:noFill/>
          <a:ln>
            <a:noFill/>
          </a:ln>
        </p:spPr>
      </p:pic>
    </p:spTree>
    <p:extLst>
      <p:ext uri="{BB962C8B-B14F-4D97-AF65-F5344CB8AC3E}">
        <p14:creationId xmlns:p14="http://schemas.microsoft.com/office/powerpoint/2010/main" val="1828947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36104" y="397565"/>
            <a:ext cx="7779026" cy="6463308"/>
          </a:xfrm>
          <a:prstGeom prst="rect">
            <a:avLst/>
          </a:prstGeom>
          <a:noFill/>
        </p:spPr>
        <p:txBody>
          <a:bodyPr wrap="square" rtlCol="0">
            <a:spAutoFit/>
          </a:bodyPr>
          <a:lstStyle/>
          <a:p>
            <a:pPr algn="just"/>
            <a:r>
              <a:rPr lang="en-US" dirty="0" smtClean="0"/>
              <a:t>‘The source of </a:t>
            </a:r>
            <a:r>
              <a:rPr lang="en-US" i="1" dirty="0" smtClean="0"/>
              <a:t>Othello</a:t>
            </a:r>
            <a:r>
              <a:rPr lang="en-US" dirty="0" smtClean="0"/>
              <a:t> is </a:t>
            </a:r>
            <a:r>
              <a:rPr lang="en-US" dirty="0" err="1" smtClean="0"/>
              <a:t>Giraldi</a:t>
            </a:r>
            <a:r>
              <a:rPr lang="en-US" dirty="0" smtClean="0"/>
              <a:t> </a:t>
            </a:r>
            <a:r>
              <a:rPr lang="en-US" dirty="0" err="1" smtClean="0"/>
              <a:t>Cinthio’s</a:t>
            </a:r>
            <a:r>
              <a:rPr lang="en-US" dirty="0" smtClean="0"/>
              <a:t> </a:t>
            </a:r>
            <a:r>
              <a:rPr lang="en-US" i="1" dirty="0" err="1" smtClean="0"/>
              <a:t>Hecatomithi</a:t>
            </a:r>
            <a:r>
              <a:rPr lang="en-US" dirty="0" smtClean="0"/>
              <a:t>’, writes Muir; and for </a:t>
            </a:r>
            <a:r>
              <a:rPr lang="en-US" i="1" dirty="0" smtClean="0"/>
              <a:t>Macbeth</a:t>
            </a:r>
            <a:r>
              <a:rPr lang="en-US" dirty="0" smtClean="0"/>
              <a:t>, ‘when all is said, Shakespeare’s main source was Holinshed.’ [But, argues Daniel Swift, having quoted Muir] ‘Plays are not rivers: they can have more than a single source…</a:t>
            </a:r>
            <a:r>
              <a:rPr lang="en-US" b="1" dirty="0" smtClean="0"/>
              <a:t>To account for Shakespeare’s relation [to his sources] we need a more active understanding of literary influence, one that preserves playfulness and does not seek to dampen down the richness of an encounter between two rival works. We need a messier and more engaged definition of a source. </a:t>
            </a:r>
            <a:r>
              <a:rPr lang="en-US" dirty="0" smtClean="0"/>
              <a:t>This is not to limit Shakespeare’s creativity or to diminish the texture of the plays. Instead, it is to acknowledge that Shakespeare did not conjure the tensions of his plays from the dust and from the air. </a:t>
            </a:r>
            <a:r>
              <a:rPr lang="en-US" b="1" dirty="0" smtClean="0"/>
              <a:t>This kind of engagement puts work at the center of our reading and sees the plays as carried out between playwright and source, involved with a local world.</a:t>
            </a:r>
            <a:r>
              <a:rPr lang="en-US" dirty="0" smtClean="0"/>
              <a:t>  This will entail a new conception of literary production, in which the writer is perhaps not alone. </a:t>
            </a:r>
            <a:r>
              <a:rPr lang="en-US" b="1" dirty="0" smtClean="0"/>
              <a:t>“In a way that has not been fully recognized or conceptualized by scholars trained to organize material within post-Enlightenment paradigms of individuality, authorship, and textual property, collaboration was a prevalent mode of textual production in the sixteenth and seventeenth </a:t>
            </a:r>
            <a:r>
              <a:rPr lang="en-US" b="1" dirty="0" smtClean="0"/>
              <a:t>centuries</a:t>
            </a:r>
            <a:r>
              <a:rPr lang="en-US" b="1" dirty="0" smtClean="0"/>
              <a:t>,’</a:t>
            </a:r>
            <a:r>
              <a:rPr lang="en-US" dirty="0" smtClean="0"/>
              <a:t> writes Jeffrey </a:t>
            </a:r>
            <a:r>
              <a:rPr lang="en-US" dirty="0" err="1" smtClean="0"/>
              <a:t>Masten</a:t>
            </a:r>
            <a:r>
              <a:rPr lang="en-US" dirty="0" smtClean="0"/>
              <a:t>…[and] according to the stage </a:t>
            </a:r>
            <a:r>
              <a:rPr lang="en-US" dirty="0" smtClean="0"/>
              <a:t>historian </a:t>
            </a:r>
            <a:r>
              <a:rPr lang="en-US" dirty="0" err="1" smtClean="0"/>
              <a:t>G.E.Bentley</a:t>
            </a:r>
            <a:r>
              <a:rPr lang="en-US" dirty="0" smtClean="0"/>
              <a:t>, ‘Altogether the evidence suggests that it would be reasonable to guess that as many as half the plays by professional dramatists in the period </a:t>
            </a:r>
            <a:r>
              <a:rPr lang="en-US" dirty="0" err="1" smtClean="0"/>
              <a:t>indorporated</a:t>
            </a:r>
            <a:r>
              <a:rPr lang="en-US" dirty="0" smtClean="0"/>
              <a:t> the writing at some date of more than one man.” If we seek to see Shakespeare in his own time … we first must learn to see him collaborating, joining sharing. We must learn to </a:t>
            </a:r>
            <a:r>
              <a:rPr lang="en-US" b="1" dirty="0" smtClean="0"/>
              <a:t>see his plays as common work</a:t>
            </a:r>
            <a:r>
              <a:rPr lang="en-US" dirty="0" smtClean="0"/>
              <a:t>’ (Daniel Swift, </a:t>
            </a:r>
            <a:r>
              <a:rPr lang="en-US" i="1" dirty="0" smtClean="0"/>
              <a:t>Shakespeare’s Common Prayers</a:t>
            </a:r>
            <a:r>
              <a:rPr lang="en-US" dirty="0" smtClean="0"/>
              <a:t>, 2013).  </a:t>
            </a:r>
            <a:endParaRPr lang="en-US" dirty="0"/>
          </a:p>
        </p:txBody>
      </p:sp>
    </p:spTree>
    <p:extLst>
      <p:ext uri="{BB962C8B-B14F-4D97-AF65-F5344CB8AC3E}">
        <p14:creationId xmlns:p14="http://schemas.microsoft.com/office/powerpoint/2010/main" val="424806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602056" cy="3697357"/>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6730" y="2991180"/>
            <a:ext cx="3167270" cy="3303603"/>
          </a:xfrm>
          <a:prstGeom prst="rect">
            <a:avLst/>
          </a:prstGeom>
        </p:spPr>
      </p:pic>
      <p:sp>
        <p:nvSpPr>
          <p:cNvPr id="8" name="TextBox 7"/>
          <p:cNvSpPr txBox="1"/>
          <p:nvPr/>
        </p:nvSpPr>
        <p:spPr>
          <a:xfrm>
            <a:off x="5602056" y="106016"/>
            <a:ext cx="3541944" cy="2246769"/>
          </a:xfrm>
          <a:prstGeom prst="rect">
            <a:avLst/>
          </a:prstGeom>
          <a:noFill/>
        </p:spPr>
        <p:txBody>
          <a:bodyPr wrap="square" rtlCol="0">
            <a:spAutoFit/>
          </a:bodyPr>
          <a:lstStyle/>
          <a:p>
            <a:r>
              <a:rPr lang="en-US" sz="1400" dirty="0" smtClean="0"/>
              <a:t>At riper years to Wittenberg he went,… </a:t>
            </a:r>
          </a:p>
          <a:p>
            <a:r>
              <a:rPr lang="en-US" sz="1400" dirty="0" smtClean="0"/>
              <a:t>So much he profits in divinity</a:t>
            </a:r>
          </a:p>
          <a:p>
            <a:r>
              <a:rPr lang="en-US" sz="1400" dirty="0" smtClean="0"/>
              <a:t>That shortly he was graced with doctor’s name, </a:t>
            </a:r>
          </a:p>
          <a:p>
            <a:r>
              <a:rPr lang="en-US" sz="1400" dirty="0" smtClean="0"/>
              <a:t>Excelling all, and sweetly can dispute</a:t>
            </a:r>
          </a:p>
          <a:p>
            <a:r>
              <a:rPr lang="en-US" sz="1400" dirty="0" smtClean="0"/>
              <a:t>In </a:t>
            </a:r>
            <a:r>
              <a:rPr lang="en-US" sz="1400" dirty="0" err="1" smtClean="0"/>
              <a:t>th’heavenly</a:t>
            </a:r>
            <a:r>
              <a:rPr lang="en-US" sz="1400" dirty="0" smtClean="0"/>
              <a:t> matters of theology; </a:t>
            </a:r>
          </a:p>
          <a:p>
            <a:r>
              <a:rPr lang="en-US" sz="1400" dirty="0" smtClean="0"/>
              <a:t>Till … glutted now with learning’s golden gifts,</a:t>
            </a:r>
          </a:p>
          <a:p>
            <a:r>
              <a:rPr lang="en-US" sz="1400" dirty="0" smtClean="0"/>
              <a:t>He surfeits upon </a:t>
            </a:r>
            <a:r>
              <a:rPr lang="en-US" sz="1400" dirty="0" err="1" smtClean="0"/>
              <a:t>cursèd</a:t>
            </a:r>
            <a:r>
              <a:rPr lang="en-US" sz="1400" dirty="0" smtClean="0"/>
              <a:t> necromancy;</a:t>
            </a:r>
          </a:p>
          <a:p>
            <a:r>
              <a:rPr lang="en-US" sz="1400" dirty="0" smtClean="0"/>
              <a:t>Nothing so sweet as magic is to him,</a:t>
            </a:r>
          </a:p>
          <a:p>
            <a:r>
              <a:rPr lang="en-US" sz="1400" dirty="0" smtClean="0"/>
              <a:t>Which he prefers before his </a:t>
            </a:r>
            <a:r>
              <a:rPr lang="en-US" sz="1400" dirty="0" err="1" smtClean="0"/>
              <a:t>chiefest</a:t>
            </a:r>
            <a:r>
              <a:rPr lang="en-US" sz="1400" dirty="0" smtClean="0"/>
              <a:t> bliss. </a:t>
            </a:r>
          </a:p>
          <a:p>
            <a:r>
              <a:rPr lang="en-US" sz="1400" dirty="0" smtClean="0"/>
              <a:t>And this the man that in his study sits.</a:t>
            </a:r>
            <a:endParaRPr lang="en-US" sz="1400" dirty="0"/>
          </a:p>
        </p:txBody>
      </p:sp>
      <p:sp>
        <p:nvSpPr>
          <p:cNvPr id="9" name="TextBox 8"/>
          <p:cNvSpPr txBox="1"/>
          <p:nvPr/>
        </p:nvSpPr>
        <p:spPr>
          <a:xfrm>
            <a:off x="5602056" y="2150781"/>
            <a:ext cx="3541944" cy="830997"/>
          </a:xfrm>
          <a:prstGeom prst="rect">
            <a:avLst/>
          </a:prstGeom>
          <a:noFill/>
        </p:spPr>
        <p:txBody>
          <a:bodyPr wrap="square" rtlCol="0">
            <a:spAutoFit/>
          </a:bodyPr>
          <a:lstStyle/>
          <a:p>
            <a:endParaRPr lang="en-US" sz="1200" dirty="0" smtClean="0"/>
          </a:p>
          <a:p>
            <a:r>
              <a:rPr lang="en-US" sz="1200" dirty="0" err="1" smtClean="0"/>
              <a:t>Victtore</a:t>
            </a:r>
            <a:r>
              <a:rPr lang="en-US" sz="1200" dirty="0" smtClean="0"/>
              <a:t> Carpaccio, St Augustine in his Study</a:t>
            </a:r>
            <a:endParaRPr lang="en-US" sz="1200" dirty="0"/>
          </a:p>
          <a:p>
            <a:r>
              <a:rPr lang="en-US" sz="1200" dirty="0" smtClean="0"/>
              <a:t>Books in Duke Humphry’s Chained Library, Bodleian, </a:t>
            </a:r>
          </a:p>
          <a:p>
            <a:r>
              <a:rPr lang="en-US" sz="1200" dirty="0" smtClean="0"/>
              <a:t>Oxford</a:t>
            </a:r>
            <a:endParaRPr lang="en-US" sz="1200" dirty="0"/>
          </a:p>
        </p:txBody>
      </p:sp>
      <p:sp>
        <p:nvSpPr>
          <p:cNvPr id="2" name="TextBox 1"/>
          <p:cNvSpPr txBox="1"/>
          <p:nvPr/>
        </p:nvSpPr>
        <p:spPr>
          <a:xfrm>
            <a:off x="99391" y="3684104"/>
            <a:ext cx="8620540" cy="3108543"/>
          </a:xfrm>
          <a:prstGeom prst="rect">
            <a:avLst/>
          </a:prstGeom>
          <a:noFill/>
        </p:spPr>
        <p:txBody>
          <a:bodyPr wrap="square" rtlCol="0">
            <a:spAutoFit/>
          </a:bodyPr>
          <a:lstStyle/>
          <a:p>
            <a:r>
              <a:rPr lang="en-US" sz="1400" dirty="0" smtClean="0"/>
              <a:t>Settle thy studies, Faustus, and begin</a:t>
            </a:r>
          </a:p>
          <a:p>
            <a:r>
              <a:rPr lang="en-US" sz="1400" dirty="0" smtClean="0"/>
              <a:t>To sound the depth of that thou wilt profess. </a:t>
            </a:r>
          </a:p>
          <a:p>
            <a:r>
              <a:rPr lang="en-US" sz="1400" dirty="0" smtClean="0"/>
              <a:t>Having commenced, </a:t>
            </a:r>
            <a:r>
              <a:rPr lang="en-US" sz="1400" b="1" dirty="0" smtClean="0"/>
              <a:t>be a divine in show</a:t>
            </a:r>
            <a:r>
              <a:rPr lang="en-US" sz="1400" dirty="0"/>
              <a:t>, </a:t>
            </a:r>
            <a:r>
              <a:rPr lang="en-US" sz="1400" dirty="0" smtClean="0"/>
              <a:t>	Divinity </a:t>
            </a:r>
            <a:r>
              <a:rPr lang="en-US" sz="1400" dirty="0"/>
              <a:t>adieu!</a:t>
            </a:r>
          </a:p>
          <a:p>
            <a:r>
              <a:rPr lang="en-US" sz="1400" dirty="0" smtClean="0"/>
              <a:t>Yet </a:t>
            </a:r>
            <a:r>
              <a:rPr lang="en-US" sz="1400" b="1" dirty="0" smtClean="0"/>
              <a:t>level at the end of every art</a:t>
            </a:r>
            <a:r>
              <a:rPr lang="en-US" sz="1400" dirty="0"/>
              <a:t>, </a:t>
            </a:r>
            <a:r>
              <a:rPr lang="en-US" sz="1400" dirty="0" smtClean="0"/>
              <a:t>	       These </a:t>
            </a:r>
            <a:r>
              <a:rPr lang="en-US" sz="1400" dirty="0"/>
              <a:t>metaphysics of magicians</a:t>
            </a:r>
          </a:p>
          <a:p>
            <a:r>
              <a:rPr lang="en-US" sz="1400" dirty="0" smtClean="0"/>
              <a:t>And live and die in Aristotle’s </a:t>
            </a:r>
            <a:r>
              <a:rPr lang="en-US" sz="1400" dirty="0"/>
              <a:t>works</a:t>
            </a:r>
            <a:r>
              <a:rPr lang="en-US" sz="1400" dirty="0" smtClean="0"/>
              <a:t>…        And </a:t>
            </a:r>
            <a:r>
              <a:rPr lang="en-US" sz="1400" dirty="0"/>
              <a:t>necromantic books are heavenly…</a:t>
            </a:r>
          </a:p>
          <a:p>
            <a:r>
              <a:rPr lang="en-US" sz="1400" dirty="0" smtClean="0"/>
              <a:t>Bid </a:t>
            </a:r>
            <a:r>
              <a:rPr lang="en-US" sz="1400" i="1" dirty="0" err="1" smtClean="0"/>
              <a:t>Oeconomy</a:t>
            </a:r>
            <a:r>
              <a:rPr lang="en-US" sz="1400" i="1" dirty="0" smtClean="0"/>
              <a:t> </a:t>
            </a:r>
            <a:r>
              <a:rPr lang="en-US" sz="1400" dirty="0" smtClean="0"/>
              <a:t>farewell, and Galen come…   </a:t>
            </a:r>
            <a:r>
              <a:rPr lang="en-US" sz="1400" b="1" dirty="0" smtClean="0"/>
              <a:t>O</a:t>
            </a:r>
            <a:r>
              <a:rPr lang="en-US" sz="1400" b="1" dirty="0"/>
              <a:t>, what a world of profit and delight </a:t>
            </a:r>
          </a:p>
          <a:p>
            <a:r>
              <a:rPr lang="en-US" sz="1400" dirty="0" smtClean="0"/>
              <a:t>Physic, farewell! Where is Justinian?...         </a:t>
            </a:r>
            <a:r>
              <a:rPr lang="en-US" sz="1400" b="1" dirty="0" smtClean="0"/>
              <a:t>Of </a:t>
            </a:r>
            <a:r>
              <a:rPr lang="en-US" sz="1400" b="1" dirty="0"/>
              <a:t>power, of </a:t>
            </a:r>
            <a:r>
              <a:rPr lang="en-US" sz="1400" b="1" dirty="0" err="1" smtClean="0"/>
              <a:t>honour</a:t>
            </a:r>
            <a:r>
              <a:rPr lang="en-US" sz="1400" b="1" dirty="0" smtClean="0"/>
              <a:t>, </a:t>
            </a:r>
            <a:r>
              <a:rPr lang="en-US" sz="1400" b="1" dirty="0"/>
              <a:t>of omnipotence</a:t>
            </a:r>
          </a:p>
          <a:p>
            <a:r>
              <a:rPr lang="en-US" sz="1400" dirty="0" smtClean="0"/>
              <a:t>This study fits a mercenary drudge…	      </a:t>
            </a:r>
            <a:r>
              <a:rPr lang="en-US" sz="1400" b="1" dirty="0"/>
              <a:t>Is promised to the studious artisan</a:t>
            </a:r>
            <a:r>
              <a:rPr lang="en-US" sz="1400" b="1" dirty="0" smtClean="0"/>
              <a:t>!...</a:t>
            </a:r>
          </a:p>
          <a:p>
            <a:r>
              <a:rPr lang="en-US" sz="1400" dirty="0" smtClean="0"/>
              <a:t>When all is done, divinity is best. 	                                 …Emperors and kings</a:t>
            </a:r>
          </a:p>
          <a:p>
            <a:r>
              <a:rPr lang="en-US" sz="1400" dirty="0" smtClean="0"/>
              <a:t>Jerome’s Bible, Faustus, view it well… 	    Are but obeyed in their several provinces</a:t>
            </a:r>
          </a:p>
          <a:p>
            <a:r>
              <a:rPr lang="en-US" sz="1400" dirty="0" smtClean="0"/>
              <a:t>‘</a:t>
            </a:r>
            <a:r>
              <a:rPr lang="en-US" sz="1400" i="1" dirty="0" smtClean="0"/>
              <a:t>Si </a:t>
            </a:r>
            <a:r>
              <a:rPr lang="en-US" sz="1400" i="1" dirty="0" err="1" smtClean="0"/>
              <a:t>pecasse</a:t>
            </a:r>
            <a:r>
              <a:rPr lang="en-US" sz="1400" i="1" dirty="0" smtClean="0"/>
              <a:t> </a:t>
            </a:r>
            <a:r>
              <a:rPr lang="en-US" sz="1400" i="1" dirty="0" err="1" smtClean="0"/>
              <a:t>negamus</a:t>
            </a:r>
            <a:r>
              <a:rPr lang="en-US" sz="1400" i="1" dirty="0" smtClean="0"/>
              <a:t>, </a:t>
            </a:r>
            <a:r>
              <a:rPr lang="en-US" sz="1400" i="1" dirty="0" err="1" smtClean="0"/>
              <a:t>fallimur</a:t>
            </a:r>
            <a:r>
              <a:rPr lang="en-US" sz="1400" i="1" dirty="0" smtClean="0"/>
              <a:t>,	    </a:t>
            </a:r>
            <a:r>
              <a:rPr lang="en-US" sz="1400" dirty="0" smtClean="0"/>
              <a:t>But </a:t>
            </a:r>
            <a:r>
              <a:rPr lang="en-US" sz="1400" dirty="0"/>
              <a:t>his dominion that exceeds in this</a:t>
            </a:r>
          </a:p>
          <a:p>
            <a:r>
              <a:rPr lang="en-US" sz="1400" i="1" dirty="0" smtClean="0"/>
              <a:t>Et </a:t>
            </a:r>
            <a:r>
              <a:rPr lang="en-US" sz="1400" i="1" dirty="0" err="1" smtClean="0"/>
              <a:t>nulla</a:t>
            </a:r>
            <a:r>
              <a:rPr lang="en-US" sz="1400" i="1" dirty="0" smtClean="0"/>
              <a:t> </a:t>
            </a:r>
            <a:r>
              <a:rPr lang="en-US" sz="1400" i="1" dirty="0" err="1" smtClean="0"/>
              <a:t>est</a:t>
            </a:r>
            <a:r>
              <a:rPr lang="en-US" sz="1400" i="1" dirty="0" smtClean="0"/>
              <a:t> in </a:t>
            </a:r>
            <a:r>
              <a:rPr lang="en-US" sz="1400" i="1" dirty="0" err="1" smtClean="0"/>
              <a:t>nobis</a:t>
            </a:r>
            <a:r>
              <a:rPr lang="en-US" sz="1400" i="1" dirty="0" smtClean="0"/>
              <a:t> </a:t>
            </a:r>
            <a:r>
              <a:rPr lang="en-US" sz="1400" i="1" dirty="0" err="1" smtClean="0"/>
              <a:t>veritas</a:t>
            </a:r>
            <a:r>
              <a:rPr lang="en-US" sz="1400" dirty="0" smtClean="0"/>
              <a:t>…* 	  </a:t>
            </a:r>
            <a:r>
              <a:rPr lang="en-US" sz="1400" dirty="0" err="1" smtClean="0"/>
              <a:t>Stretcheth</a:t>
            </a:r>
            <a:r>
              <a:rPr lang="en-US" sz="1400" dirty="0" smtClean="0"/>
              <a:t> </a:t>
            </a:r>
            <a:r>
              <a:rPr lang="en-US" sz="1400" dirty="0"/>
              <a:t>as far as doth the mind of man.</a:t>
            </a:r>
            <a:endParaRPr lang="en-US" sz="1400" dirty="0" smtClean="0"/>
          </a:p>
          <a:p>
            <a:r>
              <a:rPr lang="en-US" sz="1400" dirty="0" smtClean="0"/>
              <a:t>Why then belike me must </a:t>
            </a:r>
            <a:r>
              <a:rPr lang="en-US" sz="1400" dirty="0" smtClean="0"/>
              <a:t>sin,</a:t>
            </a:r>
            <a:endParaRPr lang="en-US" sz="1200" dirty="0">
              <a:solidFill>
                <a:srgbClr val="0070C0"/>
              </a:solidFill>
            </a:endParaRPr>
          </a:p>
          <a:p>
            <a:r>
              <a:rPr lang="en-US" sz="1400" dirty="0" smtClean="0"/>
              <a:t>And so consequently die…          </a:t>
            </a:r>
            <a:r>
              <a:rPr lang="en-US" sz="1400" dirty="0"/>
              <a:t>	</a:t>
            </a:r>
            <a:r>
              <a:rPr lang="en-US" sz="1400" dirty="0" smtClean="0"/>
              <a:t>		</a:t>
            </a:r>
          </a:p>
        </p:txBody>
      </p:sp>
    </p:spTree>
    <p:extLst>
      <p:ext uri="{BB962C8B-B14F-4D97-AF65-F5344CB8AC3E}">
        <p14:creationId xmlns:p14="http://schemas.microsoft.com/office/powerpoint/2010/main" val="587882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p:cNvGraphicFramePr>
            <a:graphicFrameLocks noChangeAspect="1"/>
          </p:cNvGraphicFramePr>
          <p:nvPr>
            <p:extLst>
              <p:ext uri="{D42A27DB-BD31-4B8C-83A1-F6EECF244321}">
                <p14:modId xmlns:p14="http://schemas.microsoft.com/office/powerpoint/2010/main" val="1252317336"/>
              </p:ext>
            </p:extLst>
          </p:nvPr>
        </p:nvGraphicFramePr>
        <p:xfrm>
          <a:off x="184531" y="0"/>
          <a:ext cx="5032045" cy="6474606"/>
        </p:xfrm>
        <a:graphic>
          <a:graphicData uri="http://schemas.openxmlformats.org/presentationml/2006/ole">
            <mc:AlternateContent xmlns:mc="http://schemas.openxmlformats.org/markup-compatibility/2006">
              <mc:Choice xmlns:v="urn:schemas-microsoft-com:vml" Requires="v">
                <p:oleObj spid="_x0000_s1039" name="Document" r:id="rId3" imgW="5943600" imgH="7962900" progId="Word.Document.12">
                  <p:embed/>
                </p:oleObj>
              </mc:Choice>
              <mc:Fallback>
                <p:oleObj name="Document" r:id="rId3" imgW="5943600" imgH="7962900" progId="Word.Document.12">
                  <p:embed/>
                  <p:pic>
                    <p:nvPicPr>
                      <p:cNvPr id="0" name=""/>
                      <p:cNvPicPr/>
                      <p:nvPr/>
                    </p:nvPicPr>
                    <p:blipFill>
                      <a:blip r:embed="rId4"/>
                      <a:stretch>
                        <a:fillRect/>
                      </a:stretch>
                    </p:blipFill>
                    <p:spPr>
                      <a:xfrm>
                        <a:off x="184531" y="0"/>
                        <a:ext cx="5032045" cy="6474606"/>
                      </a:xfrm>
                      <a:prstGeom prst="rect">
                        <a:avLst/>
                      </a:prstGeom>
                    </p:spPr>
                  </p:pic>
                </p:oleObj>
              </mc:Fallback>
            </mc:AlternateContent>
          </a:graphicData>
        </a:graphic>
      </p:graphicFrame>
      <p:pic>
        <p:nvPicPr>
          <p:cNvPr id="11" name="Picture 10"/>
          <p:cNvPicPr/>
          <p:nvPr/>
        </p:nvPicPr>
        <p:blipFill>
          <a:blip r:embed="rId5">
            <a:extLst>
              <a:ext uri="{28A0092B-C50C-407E-A947-70E740481C1C}">
                <a14:useLocalDpi xmlns:a14="http://schemas.microsoft.com/office/drawing/2010/main" val="0"/>
              </a:ext>
            </a:extLst>
          </a:blip>
          <a:srcRect/>
          <a:stretch>
            <a:fillRect/>
          </a:stretch>
        </p:blipFill>
        <p:spPr bwMode="auto">
          <a:xfrm>
            <a:off x="5216576" y="4676931"/>
            <a:ext cx="3927424" cy="2181069"/>
          </a:xfrm>
          <a:prstGeom prst="rect">
            <a:avLst/>
          </a:prstGeom>
          <a:noFill/>
          <a:ln>
            <a:noFill/>
          </a:ln>
        </p:spPr>
      </p:pic>
    </p:spTree>
    <p:extLst>
      <p:ext uri="{BB962C8B-B14F-4D97-AF65-F5344CB8AC3E}">
        <p14:creationId xmlns:p14="http://schemas.microsoft.com/office/powerpoint/2010/main" val="1820545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8994588" cy="6955750"/>
          </a:xfrm>
          <a:prstGeom prst="rect">
            <a:avLst/>
          </a:prstGeom>
          <a:noFill/>
        </p:spPr>
        <p:txBody>
          <a:bodyPr wrap="square" rtlCol="0">
            <a:spAutoFit/>
          </a:bodyPr>
          <a:lstStyle/>
          <a:p>
            <a:r>
              <a:rPr lang="en-US" sz="2000" dirty="0" smtClean="0"/>
              <a:t>Signifying presence of the book …</a:t>
            </a:r>
            <a:endParaRPr lang="en-US" sz="2000" dirty="0"/>
          </a:p>
          <a:p>
            <a:endParaRPr lang="en-US" sz="1400" dirty="0" smtClean="0"/>
          </a:p>
          <a:p>
            <a:r>
              <a:rPr lang="en-US" sz="1400" dirty="0" smtClean="0"/>
              <a:t>Little </a:t>
            </a:r>
            <a:r>
              <a:rPr lang="en-US" sz="1400" dirty="0"/>
              <a:t>Lucius’s books.  Folio Stage Direction ‘Enter young Lucius and </a:t>
            </a:r>
            <a:r>
              <a:rPr lang="en-US" sz="1400" dirty="0" err="1"/>
              <a:t>Lauinia</a:t>
            </a:r>
            <a:r>
              <a:rPr lang="en-US" sz="1400" dirty="0"/>
              <a:t> running after him, and the Boy flies from her with his </a:t>
            </a:r>
            <a:r>
              <a:rPr lang="en-US" sz="1400" dirty="0" err="1"/>
              <a:t>bookes</a:t>
            </a:r>
            <a:r>
              <a:rPr lang="en-US" sz="1400" dirty="0"/>
              <a:t> </a:t>
            </a:r>
            <a:r>
              <a:rPr lang="en-US" sz="1400" dirty="0" err="1"/>
              <a:t>vnder</a:t>
            </a:r>
            <a:r>
              <a:rPr lang="en-US" sz="1400" dirty="0"/>
              <a:t> his </a:t>
            </a:r>
            <a:r>
              <a:rPr lang="en-US" sz="1400" dirty="0" err="1"/>
              <a:t>arme</a:t>
            </a:r>
            <a:r>
              <a:rPr lang="en-US" sz="1400" dirty="0"/>
              <a:t>. Enter Titus and Marcus’. </a:t>
            </a:r>
          </a:p>
          <a:p>
            <a:r>
              <a:rPr lang="en-US" sz="1400" dirty="0"/>
              <a:t>Titus: </a:t>
            </a:r>
            <a:r>
              <a:rPr lang="en-US" sz="1400" dirty="0" smtClean="0"/>
              <a:t>	How </a:t>
            </a:r>
            <a:r>
              <a:rPr lang="en-US" sz="1400" dirty="0"/>
              <a:t>now, Lavinia … / Some </a:t>
            </a:r>
            <a:r>
              <a:rPr lang="en-US" sz="1400" dirty="0" err="1"/>
              <a:t>booke</a:t>
            </a:r>
            <a:r>
              <a:rPr lang="en-US" sz="1400" dirty="0"/>
              <a:t> there is that she desires to see. / Which is </a:t>
            </a:r>
            <a:r>
              <a:rPr lang="en-US" sz="1400" dirty="0" smtClean="0"/>
              <a:t>it girl </a:t>
            </a:r>
            <a:r>
              <a:rPr lang="en-US" sz="1400" dirty="0"/>
              <a:t>of </a:t>
            </a:r>
            <a:r>
              <a:rPr lang="en-US" sz="1400" dirty="0" smtClean="0"/>
              <a:t>these</a:t>
            </a:r>
            <a:r>
              <a:rPr lang="en-US" sz="1400" dirty="0"/>
              <a:t>? </a:t>
            </a:r>
            <a:r>
              <a:rPr lang="en-US" sz="1400" dirty="0" smtClean="0"/>
              <a:t>Open </a:t>
            </a:r>
            <a:r>
              <a:rPr lang="en-US" sz="1400" dirty="0"/>
              <a:t>them boy. </a:t>
            </a:r>
            <a:r>
              <a:rPr lang="en-US" sz="1400" dirty="0" smtClean="0"/>
              <a:t>/ 	But thou art deeper read and better skilled / Come and take choice of all my 	library / And so beguile thy 	sorrow till the heavens / Reveal the </a:t>
            </a:r>
            <a:r>
              <a:rPr lang="en-US" sz="1400" dirty="0" err="1" smtClean="0"/>
              <a:t>damn’d</a:t>
            </a:r>
            <a:r>
              <a:rPr lang="en-US" sz="1400" dirty="0" smtClean="0"/>
              <a:t> contriver of this deed. / … Lucius</a:t>
            </a:r>
            <a:r>
              <a:rPr lang="en-US" sz="1400" dirty="0"/>
              <a:t>, what book is </a:t>
            </a:r>
            <a:r>
              <a:rPr lang="en-US" sz="1400" dirty="0" smtClean="0"/>
              <a:t>that </a:t>
            </a:r>
            <a:r>
              <a:rPr lang="en-US" sz="1400" dirty="0"/>
              <a:t>she </a:t>
            </a:r>
            <a:r>
              <a:rPr lang="en-US" sz="1400" dirty="0" err="1"/>
              <a:t>tosseth</a:t>
            </a:r>
            <a:r>
              <a:rPr lang="en-US" sz="1400" dirty="0"/>
              <a:t> so</a:t>
            </a:r>
            <a:r>
              <a:rPr lang="en-US" sz="1400" dirty="0" smtClean="0"/>
              <a:t>? </a:t>
            </a:r>
          </a:p>
          <a:p>
            <a:r>
              <a:rPr lang="en-US" sz="1400" dirty="0" smtClean="0"/>
              <a:t>Lucius</a:t>
            </a:r>
            <a:r>
              <a:rPr lang="en-US" sz="1400" dirty="0"/>
              <a:t>: </a:t>
            </a:r>
            <a:r>
              <a:rPr lang="en-US" sz="1400" dirty="0" smtClean="0"/>
              <a:t>	Grandsire</a:t>
            </a:r>
            <a:r>
              <a:rPr lang="en-US" sz="1400" dirty="0"/>
              <a:t>,  </a:t>
            </a:r>
            <a:r>
              <a:rPr lang="en-US" sz="1400" dirty="0" err="1"/>
              <a:t>’Tis</a:t>
            </a:r>
            <a:r>
              <a:rPr lang="en-US" sz="1400" dirty="0"/>
              <a:t> Ovid’s </a:t>
            </a:r>
            <a:r>
              <a:rPr lang="en-US" sz="1400" i="1" dirty="0" smtClean="0"/>
              <a:t>Metamorphoses….</a:t>
            </a:r>
          </a:p>
          <a:p>
            <a:r>
              <a:rPr lang="en-US" sz="1400" dirty="0" smtClean="0"/>
              <a:t>Titus: 	Soft, so busily she turns the leaves / … what would she find? … </a:t>
            </a:r>
          </a:p>
          <a:p>
            <a:r>
              <a:rPr lang="en-US" sz="1400" dirty="0"/>
              <a:t>	</a:t>
            </a:r>
            <a:r>
              <a:rPr lang="en-US" sz="1400" dirty="0" smtClean="0"/>
              <a:t>This is the tragic tale of Philomel.</a:t>
            </a:r>
          </a:p>
          <a:p>
            <a:r>
              <a:rPr lang="en-US" sz="1400" dirty="0" smtClean="0"/>
              <a:t> </a:t>
            </a:r>
          </a:p>
          <a:p>
            <a:r>
              <a:rPr lang="en-US" sz="1400" dirty="0" smtClean="0"/>
              <a:t>Peter Quince: ‘Marry, our play is, The most lamentable comedy, and most cruel death of </a:t>
            </a:r>
            <a:r>
              <a:rPr lang="en-US" sz="1400" dirty="0" err="1" smtClean="0"/>
              <a:t>Pyramus</a:t>
            </a:r>
            <a:r>
              <a:rPr lang="en-US" sz="1400" dirty="0" smtClean="0"/>
              <a:t> and </a:t>
            </a:r>
            <a:r>
              <a:rPr lang="en-US" sz="1400" dirty="0" err="1" smtClean="0"/>
              <a:t>Thisby</a:t>
            </a:r>
            <a:r>
              <a:rPr lang="en-US" sz="1400" dirty="0" smtClean="0"/>
              <a:t>’, its source, Ovid’s story from </a:t>
            </a:r>
            <a:r>
              <a:rPr lang="en-US" sz="1400" i="1" dirty="0" smtClean="0"/>
              <a:t>Metamorphoses Book IV. …</a:t>
            </a:r>
          </a:p>
          <a:p>
            <a:r>
              <a:rPr lang="en-US" sz="1400" dirty="0" smtClean="0"/>
              <a:t>Snug: 	Doth the moon shine that night we play our play?</a:t>
            </a:r>
          </a:p>
          <a:p>
            <a:r>
              <a:rPr lang="en-US" sz="1400" dirty="0" smtClean="0"/>
              <a:t>Bottom:	A calendar, a calendar. Look </a:t>
            </a:r>
            <a:r>
              <a:rPr lang="en-US" sz="1400" dirty="0"/>
              <a:t>in the </a:t>
            </a:r>
            <a:r>
              <a:rPr lang="en-US" sz="1400" dirty="0" err="1" smtClean="0"/>
              <a:t>almanack</a:t>
            </a:r>
            <a:r>
              <a:rPr lang="en-US" sz="1400" dirty="0" smtClean="0"/>
              <a:t>; </a:t>
            </a:r>
            <a:r>
              <a:rPr lang="en-US" sz="1400" dirty="0"/>
              <a:t>f</a:t>
            </a:r>
            <a:r>
              <a:rPr lang="en-US" sz="1400" dirty="0" smtClean="0"/>
              <a:t>ind out moonshine, find out moonshine’:</a:t>
            </a:r>
            <a:endParaRPr lang="en-US" sz="1400" dirty="0"/>
          </a:p>
          <a:p>
            <a:endParaRPr lang="en-US" sz="1400" i="1" dirty="0" smtClean="0"/>
          </a:p>
          <a:p>
            <a:r>
              <a:rPr lang="en-US" sz="1400" dirty="0" smtClean="0"/>
              <a:t>Gertrude: But </a:t>
            </a:r>
            <a:r>
              <a:rPr lang="en-US" sz="1400" dirty="0"/>
              <a:t>l</a:t>
            </a:r>
            <a:r>
              <a:rPr lang="en-US" sz="1400" dirty="0" smtClean="0"/>
              <a:t>ook where sadly the poor wretch comes reading…</a:t>
            </a:r>
          </a:p>
          <a:p>
            <a:r>
              <a:rPr lang="en-US" sz="1400" dirty="0" smtClean="0"/>
              <a:t>Polonius:	What do you read, my lord?</a:t>
            </a:r>
          </a:p>
          <a:p>
            <a:r>
              <a:rPr lang="en-US" sz="1400" dirty="0" smtClean="0"/>
              <a:t>Hamlet: 	Words, words, words.</a:t>
            </a:r>
          </a:p>
          <a:p>
            <a:r>
              <a:rPr lang="en-US" sz="1400" dirty="0" smtClean="0"/>
              <a:t>Polonius: 	What is the matter, my lord?</a:t>
            </a:r>
          </a:p>
          <a:p>
            <a:r>
              <a:rPr lang="en-US" sz="1400" dirty="0" smtClean="0"/>
              <a:t>Hamlet: 	Between who? … Slanders, sir: for the satirical rogue says here that old men have grey beards … </a:t>
            </a:r>
          </a:p>
          <a:p>
            <a:endParaRPr lang="en-US" sz="1400" dirty="0"/>
          </a:p>
          <a:p>
            <a:r>
              <a:rPr lang="en-US" sz="1400" dirty="0" smtClean="0"/>
              <a:t>Polonius: 	Ophelia, walk you here…/We will bestow ourselves. Read on this book / That show of such an exercise may </a:t>
            </a:r>
            <a:r>
              <a:rPr lang="en-US" sz="1400" dirty="0" err="1" smtClean="0"/>
              <a:t>colour</a:t>
            </a:r>
            <a:r>
              <a:rPr lang="en-US" sz="1400" dirty="0" smtClean="0"/>
              <a:t> / Your loneliness.</a:t>
            </a:r>
          </a:p>
          <a:p>
            <a:endParaRPr lang="en-US" sz="1400" dirty="0"/>
          </a:p>
          <a:p>
            <a:r>
              <a:rPr lang="en-US" sz="1400" dirty="0" smtClean="0"/>
              <a:t>Hamlet [to the Player]: One speech I chiefly loved … ’twas Aeneas’s tale to Dido.</a:t>
            </a:r>
          </a:p>
          <a:p>
            <a:endParaRPr lang="en-US" sz="1400" dirty="0" smtClean="0"/>
          </a:p>
          <a:p>
            <a:r>
              <a:rPr lang="en-US" sz="1400" dirty="0" smtClean="0"/>
              <a:t>Worcester’s book: ‘Peace cousin … I will unclasp a secret book / And to your quick-conceiving discontents / I’ll read you matter deep and dangerous’.  And other actual writing (letter; map; ‘papers’) v. oral report</a:t>
            </a:r>
          </a:p>
          <a:p>
            <a:endParaRPr lang="en-US" sz="1400" dirty="0"/>
          </a:p>
          <a:p>
            <a:endParaRPr lang="en-US" sz="2000" dirty="0" smtClean="0"/>
          </a:p>
        </p:txBody>
      </p:sp>
    </p:spTree>
    <p:extLst>
      <p:ext uri="{BB962C8B-B14F-4D97-AF65-F5344CB8AC3E}">
        <p14:creationId xmlns:p14="http://schemas.microsoft.com/office/powerpoint/2010/main" val="27745127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73529" y="149413"/>
            <a:ext cx="7410824" cy="861774"/>
          </a:xfrm>
          <a:prstGeom prst="rect">
            <a:avLst/>
          </a:prstGeom>
          <a:noFill/>
        </p:spPr>
        <p:txBody>
          <a:bodyPr wrap="square" rtlCol="0">
            <a:spAutoFit/>
          </a:bodyPr>
          <a:lstStyle/>
          <a:p>
            <a:r>
              <a:rPr lang="en-US" sz="3600" dirty="0" smtClean="0"/>
              <a:t>Books and brain</a:t>
            </a:r>
            <a:r>
              <a:rPr lang="en-US" sz="3600" dirty="0"/>
              <a:t> </a:t>
            </a:r>
            <a:r>
              <a:rPr lang="en-US" sz="3600" dirty="0" smtClean="0"/>
              <a:t>content</a:t>
            </a:r>
          </a:p>
          <a:p>
            <a:r>
              <a:rPr lang="en-US" sz="1400" dirty="0" smtClean="0"/>
              <a:t>What was in Shakespeare’s brain? (natural genius? </a:t>
            </a:r>
            <a:r>
              <a:rPr lang="en-US" sz="1400" dirty="0"/>
              <a:t>p</a:t>
            </a:r>
            <a:r>
              <a:rPr lang="en-US" sz="1400" dirty="0" smtClean="0"/>
              <a:t>lagiarist?  apish? artless? crafty?)  </a:t>
            </a:r>
            <a:endParaRPr lang="en-US" sz="1400" dirty="0"/>
          </a:p>
        </p:txBody>
      </p:sp>
      <p:sp>
        <p:nvSpPr>
          <p:cNvPr id="6" name="Rectangle 5"/>
          <p:cNvSpPr/>
          <p:nvPr/>
        </p:nvSpPr>
        <p:spPr>
          <a:xfrm>
            <a:off x="373529" y="1011187"/>
            <a:ext cx="8266888" cy="6463308"/>
          </a:xfrm>
          <a:prstGeom prst="rect">
            <a:avLst/>
          </a:prstGeom>
        </p:spPr>
        <p:txBody>
          <a:bodyPr wrap="square">
            <a:spAutoFit/>
          </a:bodyPr>
          <a:lstStyle/>
          <a:p>
            <a:r>
              <a:rPr lang="en-US" dirty="0" smtClean="0"/>
              <a:t>Robert Greene: ‘ape’; ‘</a:t>
            </a:r>
            <a:r>
              <a:rPr lang="en-US" dirty="0" err="1" smtClean="0"/>
              <a:t>antick</a:t>
            </a:r>
            <a:r>
              <a:rPr lang="en-US" dirty="0" smtClean="0"/>
              <a:t>’; ‘puppet’; ‘an </a:t>
            </a:r>
            <a:r>
              <a:rPr lang="en-US" dirty="0"/>
              <a:t>upstart Crow, beautified with our feathers, that with his </a:t>
            </a:r>
            <a:r>
              <a:rPr lang="en-US" dirty="0" err="1"/>
              <a:t>Tygers</a:t>
            </a:r>
            <a:r>
              <a:rPr lang="en-US" dirty="0"/>
              <a:t> hart </a:t>
            </a:r>
            <a:r>
              <a:rPr lang="en-US" dirty="0" err="1"/>
              <a:t>wrapt</a:t>
            </a:r>
            <a:r>
              <a:rPr lang="en-US" dirty="0"/>
              <a:t> in a Players </a:t>
            </a:r>
            <a:r>
              <a:rPr lang="en-US" dirty="0" err="1"/>
              <a:t>hyde</a:t>
            </a:r>
            <a:r>
              <a:rPr lang="en-US" dirty="0"/>
              <a:t>, supposes he is as well able to bombast out a </a:t>
            </a:r>
            <a:r>
              <a:rPr lang="en-US" dirty="0" err="1"/>
              <a:t>blanke</a:t>
            </a:r>
            <a:r>
              <a:rPr lang="en-US" dirty="0"/>
              <a:t> verse as the best of you: and being </a:t>
            </a:r>
            <a:r>
              <a:rPr lang="en-US" dirty="0" smtClean="0"/>
              <a:t>an absolute</a:t>
            </a:r>
            <a:r>
              <a:rPr lang="en-US" dirty="0"/>
              <a:t> </a:t>
            </a:r>
            <a:r>
              <a:rPr lang="en-US" dirty="0">
                <a:hlinkClick r:id="rId2" tooltip="Jack of all trades, master of none"/>
              </a:rPr>
              <a:t>Johannes fac totum</a:t>
            </a:r>
            <a:r>
              <a:rPr lang="en-US" dirty="0"/>
              <a:t>, is in his </a:t>
            </a:r>
            <a:r>
              <a:rPr lang="en-US" dirty="0" err="1"/>
              <a:t>owne</a:t>
            </a:r>
            <a:r>
              <a:rPr lang="en-US" dirty="0"/>
              <a:t> conceit the </a:t>
            </a:r>
            <a:r>
              <a:rPr lang="en-US" dirty="0" err="1"/>
              <a:t>onely</a:t>
            </a:r>
            <a:r>
              <a:rPr lang="en-US" dirty="0"/>
              <a:t> Shake-scene in a </a:t>
            </a:r>
            <a:r>
              <a:rPr lang="en-US" dirty="0" err="1" smtClean="0"/>
              <a:t>countrey</a:t>
            </a:r>
            <a:r>
              <a:rPr lang="en-US" dirty="0" smtClean="0"/>
              <a:t>’ </a:t>
            </a:r>
            <a:r>
              <a:rPr lang="en-US" i="1" dirty="0" smtClean="0"/>
              <a:t>(A </a:t>
            </a:r>
            <a:r>
              <a:rPr lang="en-US" i="1" dirty="0" err="1" smtClean="0"/>
              <a:t>Groat’s</a:t>
            </a:r>
            <a:r>
              <a:rPr lang="en-US" i="1" dirty="0" smtClean="0"/>
              <a:t> Worth of Wit</a:t>
            </a:r>
            <a:r>
              <a:rPr lang="en-US" dirty="0" smtClean="0"/>
              <a:t>, 1592)</a:t>
            </a:r>
            <a:r>
              <a:rPr lang="en-US" i="1" dirty="0" smtClean="0"/>
              <a:t>.</a:t>
            </a:r>
          </a:p>
          <a:p>
            <a:endParaRPr lang="en-US" dirty="0"/>
          </a:p>
          <a:p>
            <a:r>
              <a:rPr lang="en-US" dirty="0" smtClean="0"/>
              <a:t>Francis Beaumont (1615): his writing was ‘</a:t>
            </a:r>
            <a:r>
              <a:rPr lang="en-US" dirty="0" err="1" smtClean="0"/>
              <a:t>cleere</a:t>
            </a:r>
            <a:r>
              <a:rPr lang="en-US" dirty="0" smtClean="0"/>
              <a:t>’ from ‘all </a:t>
            </a:r>
            <a:r>
              <a:rPr lang="en-US" dirty="0" err="1" smtClean="0"/>
              <a:t>Learninge</a:t>
            </a:r>
            <a:r>
              <a:rPr lang="en-US" dirty="0" smtClean="0"/>
              <a:t>’, without any ‘</a:t>
            </a:r>
            <a:r>
              <a:rPr lang="en-US" dirty="0" err="1" smtClean="0"/>
              <a:t>schollershippe</a:t>
            </a:r>
            <a:r>
              <a:rPr lang="en-US" dirty="0" smtClean="0"/>
              <a:t>’; he was led only ‘by the </a:t>
            </a:r>
            <a:r>
              <a:rPr lang="en-US" dirty="0" err="1" smtClean="0"/>
              <a:t>dimme</a:t>
            </a:r>
            <a:r>
              <a:rPr lang="en-US" dirty="0" smtClean="0"/>
              <a:t> light of Nature’.</a:t>
            </a:r>
          </a:p>
          <a:p>
            <a:endParaRPr lang="en-US" dirty="0"/>
          </a:p>
          <a:p>
            <a:r>
              <a:rPr lang="en-US" dirty="0" smtClean="0"/>
              <a:t>Ben Jonson (</a:t>
            </a:r>
            <a:r>
              <a:rPr lang="en-US" dirty="0" smtClean="0"/>
              <a:t>1623): </a:t>
            </a:r>
            <a:r>
              <a:rPr lang="en-GB" dirty="0"/>
              <a:t>He was not of an age, but for all time !</a:t>
            </a:r>
            <a:br>
              <a:rPr lang="en-GB" dirty="0"/>
            </a:br>
            <a:r>
              <a:rPr lang="en-GB" dirty="0" smtClean="0"/>
              <a:t>Nature </a:t>
            </a:r>
            <a:r>
              <a:rPr lang="en-GB" dirty="0"/>
              <a:t>her </a:t>
            </a:r>
            <a:r>
              <a:rPr lang="en-GB" dirty="0" err="1"/>
              <a:t>selfe</a:t>
            </a:r>
            <a:r>
              <a:rPr lang="en-GB" dirty="0"/>
              <a:t> was proud of his </a:t>
            </a:r>
            <a:r>
              <a:rPr lang="en-GB" dirty="0" smtClean="0"/>
              <a:t>designs</a:t>
            </a:r>
            <a:r>
              <a:rPr lang="en-GB" dirty="0"/>
              <a:t>,</a:t>
            </a:r>
            <a:br>
              <a:rPr lang="en-GB" dirty="0"/>
            </a:br>
            <a:r>
              <a:rPr lang="en-GB" dirty="0"/>
              <a:t>And </a:t>
            </a:r>
            <a:r>
              <a:rPr lang="en-GB" dirty="0" err="1"/>
              <a:t>joy'd</a:t>
            </a:r>
            <a:r>
              <a:rPr lang="en-GB" dirty="0"/>
              <a:t> to </a:t>
            </a:r>
            <a:r>
              <a:rPr lang="en-GB" dirty="0" err="1"/>
              <a:t>weare</a:t>
            </a:r>
            <a:r>
              <a:rPr lang="en-GB" dirty="0"/>
              <a:t> the dressing of his lines </a:t>
            </a:r>
            <a:r>
              <a:rPr lang="en-GB" dirty="0" smtClean="0"/>
              <a:t>! …</a:t>
            </a:r>
            <a:r>
              <a:rPr lang="en-GB" dirty="0"/>
              <a:t/>
            </a:r>
            <a:br>
              <a:rPr lang="en-GB" dirty="0"/>
            </a:br>
            <a:r>
              <a:rPr lang="en-GB" dirty="0" smtClean="0">
                <a:solidFill>
                  <a:srgbClr val="0070C0"/>
                </a:solidFill>
              </a:rPr>
              <a:t>Yet </a:t>
            </a:r>
            <a:r>
              <a:rPr lang="en-GB" dirty="0">
                <a:solidFill>
                  <a:srgbClr val="0070C0"/>
                </a:solidFill>
              </a:rPr>
              <a:t>must </a:t>
            </a:r>
            <a:r>
              <a:rPr lang="en-GB" dirty="0">
                <a:solidFill>
                  <a:srgbClr val="3366FF"/>
                </a:solidFill>
              </a:rPr>
              <a:t>I not give Nature all</a:t>
            </a:r>
            <a:r>
              <a:rPr lang="en-GB" dirty="0"/>
              <a:t>: Thy </a:t>
            </a:r>
            <a:r>
              <a:rPr lang="en-GB" dirty="0">
                <a:solidFill>
                  <a:srgbClr val="3366FF"/>
                </a:solidFill>
              </a:rPr>
              <a:t>Art</a:t>
            </a:r>
            <a:r>
              <a:rPr lang="en-GB" dirty="0"/>
              <a:t>,</a:t>
            </a:r>
            <a:br>
              <a:rPr lang="en-GB" dirty="0"/>
            </a:br>
            <a:r>
              <a:rPr lang="en-GB" dirty="0"/>
              <a:t>My gentle Shakespeare, </a:t>
            </a:r>
            <a:r>
              <a:rPr lang="en-GB" dirty="0">
                <a:solidFill>
                  <a:srgbClr val="3366FF"/>
                </a:solidFill>
              </a:rPr>
              <a:t>must enjoy a part</a:t>
            </a:r>
            <a:r>
              <a:rPr lang="en-GB" dirty="0"/>
              <a:t>;</a:t>
            </a:r>
            <a:br>
              <a:rPr lang="en-GB" dirty="0"/>
            </a:br>
            <a:r>
              <a:rPr lang="en-GB" dirty="0"/>
              <a:t>For </a:t>
            </a:r>
            <a:r>
              <a:rPr lang="en-GB" dirty="0">
                <a:solidFill>
                  <a:srgbClr val="3366FF"/>
                </a:solidFill>
              </a:rPr>
              <a:t>though the Poets matter, Nature be,</a:t>
            </a:r>
            <a:br>
              <a:rPr lang="en-GB" dirty="0">
                <a:solidFill>
                  <a:srgbClr val="3366FF"/>
                </a:solidFill>
              </a:rPr>
            </a:br>
            <a:r>
              <a:rPr lang="en-GB" dirty="0">
                <a:solidFill>
                  <a:srgbClr val="3366FF"/>
                </a:solidFill>
              </a:rPr>
              <a:t>His Art doth give the fashion</a:t>
            </a:r>
            <a:r>
              <a:rPr lang="en-GB" dirty="0"/>
              <a:t>. And, that </a:t>
            </a:r>
            <a:r>
              <a:rPr lang="en-GB" dirty="0">
                <a:solidFill>
                  <a:srgbClr val="3366FF"/>
                </a:solidFill>
              </a:rPr>
              <a:t>he,</a:t>
            </a:r>
            <a:br>
              <a:rPr lang="en-GB" dirty="0">
                <a:solidFill>
                  <a:srgbClr val="3366FF"/>
                </a:solidFill>
              </a:rPr>
            </a:br>
            <a:r>
              <a:rPr lang="en-GB" dirty="0">
                <a:solidFill>
                  <a:srgbClr val="3366FF"/>
                </a:solidFill>
              </a:rPr>
              <a:t>Who casts to write a living line, must sweat</a:t>
            </a:r>
            <a:r>
              <a:rPr lang="en-GB" dirty="0"/>
              <a:t>,</a:t>
            </a:r>
            <a:br>
              <a:rPr lang="en-GB" dirty="0"/>
            </a:br>
            <a:r>
              <a:rPr lang="en-GB" dirty="0"/>
              <a:t>(Such as </a:t>
            </a:r>
            <a:r>
              <a:rPr lang="en-GB" dirty="0" err="1"/>
              <a:t>thine</a:t>
            </a:r>
            <a:r>
              <a:rPr lang="en-GB" dirty="0"/>
              <a:t> are) and strike the second heat</a:t>
            </a:r>
            <a:br>
              <a:rPr lang="en-GB" dirty="0"/>
            </a:br>
            <a:r>
              <a:rPr lang="en-GB" dirty="0"/>
              <a:t>Upon the Muses </a:t>
            </a:r>
            <a:r>
              <a:rPr lang="en-GB" dirty="0" err="1"/>
              <a:t>anvile</a:t>
            </a:r>
            <a:r>
              <a:rPr lang="en-GB" dirty="0"/>
              <a:t> : </a:t>
            </a:r>
            <a:r>
              <a:rPr lang="en-GB" dirty="0" err="1"/>
              <a:t>turne</a:t>
            </a:r>
            <a:r>
              <a:rPr lang="en-GB" dirty="0"/>
              <a:t> the same,</a:t>
            </a:r>
            <a:br>
              <a:rPr lang="en-GB" dirty="0"/>
            </a:br>
            <a:r>
              <a:rPr lang="en-GB" dirty="0"/>
              <a:t>(And </a:t>
            </a:r>
            <a:r>
              <a:rPr lang="en-GB" dirty="0" err="1"/>
              <a:t>himselfe</a:t>
            </a:r>
            <a:r>
              <a:rPr lang="en-GB" dirty="0"/>
              <a:t> with it) that he </a:t>
            </a:r>
            <a:r>
              <a:rPr lang="en-GB" dirty="0" err="1"/>
              <a:t>thinkes</a:t>
            </a:r>
            <a:r>
              <a:rPr lang="en-GB" dirty="0"/>
              <a:t> to frame;</a:t>
            </a:r>
            <a:br>
              <a:rPr lang="en-GB" dirty="0"/>
            </a:br>
            <a:r>
              <a:rPr lang="en-GB" dirty="0"/>
              <a:t>Or for the </a:t>
            </a:r>
            <a:r>
              <a:rPr lang="en-GB" dirty="0" err="1"/>
              <a:t>lawrell</a:t>
            </a:r>
            <a:r>
              <a:rPr lang="en-GB" dirty="0"/>
              <a:t>, he may </a:t>
            </a:r>
            <a:r>
              <a:rPr lang="en-GB" dirty="0" err="1"/>
              <a:t>gaine</a:t>
            </a:r>
            <a:r>
              <a:rPr lang="en-GB" dirty="0"/>
              <a:t> a </a:t>
            </a:r>
            <a:r>
              <a:rPr lang="en-GB" dirty="0" err="1"/>
              <a:t>scorne</a:t>
            </a:r>
            <a:r>
              <a:rPr lang="en-GB" dirty="0"/>
              <a:t>,</a:t>
            </a:r>
            <a:br>
              <a:rPr lang="en-GB" dirty="0"/>
            </a:br>
            <a:r>
              <a:rPr lang="en-GB" dirty="0">
                <a:solidFill>
                  <a:srgbClr val="3366FF"/>
                </a:solidFill>
              </a:rPr>
              <a:t>For a good Poet's made, as well as </a:t>
            </a:r>
            <a:r>
              <a:rPr lang="en-GB" dirty="0" smtClean="0">
                <a:solidFill>
                  <a:srgbClr val="3366FF"/>
                </a:solidFill>
              </a:rPr>
              <a:t>born</a:t>
            </a:r>
            <a:r>
              <a:rPr lang="en-GB" dirty="0" smtClean="0"/>
              <a:t>.</a:t>
            </a:r>
            <a:endParaRPr lang="en-GB" dirty="0"/>
          </a:p>
          <a:p>
            <a:r>
              <a:rPr lang="en-GB" dirty="0"/>
              <a:t> </a:t>
            </a:r>
          </a:p>
          <a:p>
            <a:endParaRPr lang="en-US" dirty="0"/>
          </a:p>
        </p:txBody>
      </p:sp>
    </p:spTree>
    <p:extLst>
      <p:ext uri="{BB962C8B-B14F-4D97-AF65-F5344CB8AC3E}">
        <p14:creationId xmlns:p14="http://schemas.microsoft.com/office/powerpoint/2010/main" val="29919595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57240"/>
            <a:ext cx="4515883" cy="61791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4743544" y="117693"/>
            <a:ext cx="4400456" cy="6740307"/>
          </a:xfrm>
          <a:prstGeom prst="rect">
            <a:avLst/>
          </a:prstGeom>
          <a:noFill/>
        </p:spPr>
        <p:txBody>
          <a:bodyPr wrap="square" rtlCol="0">
            <a:spAutoFit/>
          </a:bodyPr>
          <a:lstStyle/>
          <a:p>
            <a:r>
              <a:rPr lang="en-US" sz="1600" dirty="0" smtClean="0"/>
              <a:t>Shakespeare’s Library:</a:t>
            </a:r>
          </a:p>
          <a:p>
            <a:r>
              <a:rPr lang="en-US" sz="1600" dirty="0" smtClean="0"/>
              <a:t>(Richard Field’s print shop?)</a:t>
            </a:r>
          </a:p>
          <a:p>
            <a:r>
              <a:rPr lang="en-US" sz="1600" b="1" dirty="0" smtClean="0"/>
              <a:t>Bible</a:t>
            </a:r>
            <a:r>
              <a:rPr lang="en-US" sz="1600" dirty="0" smtClean="0"/>
              <a:t> (Bishop’s; Geneva)</a:t>
            </a:r>
          </a:p>
          <a:p>
            <a:r>
              <a:rPr lang="en-US" sz="1600" b="1" dirty="0" smtClean="0">
                <a:solidFill>
                  <a:srgbClr val="0070C0"/>
                </a:solidFill>
              </a:rPr>
              <a:t>Book of Common </a:t>
            </a:r>
            <a:r>
              <a:rPr lang="en-US" sz="1600" b="1" dirty="0" smtClean="0">
                <a:solidFill>
                  <a:srgbClr val="0070C0"/>
                </a:solidFill>
              </a:rPr>
              <a:t>Prayer *</a:t>
            </a:r>
            <a:endParaRPr lang="en-US" sz="1600" b="1" dirty="0" smtClean="0">
              <a:solidFill>
                <a:srgbClr val="0070C0"/>
              </a:solidFill>
            </a:endParaRPr>
          </a:p>
          <a:p>
            <a:r>
              <a:rPr lang="en-US" sz="1600" dirty="0" smtClean="0"/>
              <a:t>Raphael </a:t>
            </a:r>
            <a:r>
              <a:rPr lang="en-US" sz="1600" b="1" dirty="0" smtClean="0"/>
              <a:t>Holinshed’s </a:t>
            </a:r>
            <a:r>
              <a:rPr lang="en-US" sz="1600" b="1" i="1" dirty="0" smtClean="0"/>
              <a:t>Chronicles + </a:t>
            </a:r>
            <a:r>
              <a:rPr lang="en-US" sz="1600" dirty="0" smtClean="0"/>
              <a:t>Hall</a:t>
            </a:r>
          </a:p>
          <a:p>
            <a:r>
              <a:rPr lang="en-US" sz="1600" dirty="0" smtClean="0"/>
              <a:t>Thomas North’s translation of </a:t>
            </a:r>
            <a:r>
              <a:rPr lang="en-US" sz="1600" b="1" dirty="0" smtClean="0"/>
              <a:t>Plutarch’s </a:t>
            </a:r>
            <a:r>
              <a:rPr lang="en-US" sz="1600" b="1" i="1" dirty="0" smtClean="0"/>
              <a:t>Lives </a:t>
            </a:r>
            <a:r>
              <a:rPr lang="en-US" sz="1600" i="1" dirty="0" smtClean="0"/>
              <a:t>of the Noble Greeks and Romans</a:t>
            </a:r>
          </a:p>
          <a:p>
            <a:r>
              <a:rPr lang="en-US" sz="1600" dirty="0" smtClean="0"/>
              <a:t>Chaucer, </a:t>
            </a:r>
            <a:r>
              <a:rPr lang="en-US" sz="1600" i="1" dirty="0" smtClean="0"/>
              <a:t>Canterbury Tales, Troilus and Criseyde</a:t>
            </a:r>
            <a:endParaRPr lang="en-US" sz="1600" i="1" dirty="0" smtClean="0"/>
          </a:p>
          <a:p>
            <a:r>
              <a:rPr lang="en-US" sz="1600" dirty="0" smtClean="0"/>
              <a:t>Boccaccio, </a:t>
            </a:r>
            <a:r>
              <a:rPr lang="en-US" sz="1600" i="1" dirty="0" smtClean="0"/>
              <a:t>Decameron</a:t>
            </a:r>
            <a:endParaRPr lang="en-US" sz="1600" dirty="0" smtClean="0"/>
          </a:p>
          <a:p>
            <a:r>
              <a:rPr lang="en-US" sz="1600" dirty="0" smtClean="0"/>
              <a:t>Cicero, </a:t>
            </a:r>
            <a:r>
              <a:rPr lang="en-US" sz="1600" i="1" dirty="0" smtClean="0"/>
              <a:t>de </a:t>
            </a:r>
            <a:r>
              <a:rPr lang="en-US" sz="1600" i="1" dirty="0" err="1" smtClean="0"/>
              <a:t>Oratroe</a:t>
            </a:r>
            <a:r>
              <a:rPr lang="en-US" sz="1600" i="1" dirty="0" smtClean="0"/>
              <a:t>, Letters</a:t>
            </a:r>
            <a:endParaRPr lang="en-US" sz="1600" dirty="0" smtClean="0"/>
          </a:p>
          <a:p>
            <a:r>
              <a:rPr lang="en-US" sz="1600" b="1" dirty="0" smtClean="0">
                <a:solidFill>
                  <a:srgbClr val="0070C0"/>
                </a:solidFill>
              </a:rPr>
              <a:t>Ovid </a:t>
            </a:r>
            <a:r>
              <a:rPr lang="en-US" sz="1600" b="1" i="1" dirty="0" smtClean="0">
                <a:solidFill>
                  <a:srgbClr val="0070C0"/>
                </a:solidFill>
              </a:rPr>
              <a:t>Metamorphoses</a:t>
            </a:r>
            <a:endParaRPr lang="en-US" sz="1600" b="1" dirty="0" smtClean="0">
              <a:solidFill>
                <a:srgbClr val="0070C0"/>
              </a:solidFill>
            </a:endParaRPr>
          </a:p>
          <a:p>
            <a:r>
              <a:rPr lang="en-US" sz="1600" dirty="0" smtClean="0"/>
              <a:t>Virgil, </a:t>
            </a:r>
            <a:r>
              <a:rPr lang="en-US" sz="1600" i="1" dirty="0" smtClean="0"/>
              <a:t>The Aeneid</a:t>
            </a:r>
            <a:endParaRPr lang="en-US" sz="1600" dirty="0" smtClean="0"/>
          </a:p>
          <a:p>
            <a:r>
              <a:rPr lang="en-US" sz="1600" dirty="0" smtClean="0"/>
              <a:t>Plautus, </a:t>
            </a:r>
            <a:r>
              <a:rPr lang="en-US" sz="1600" i="1" dirty="0" smtClean="0"/>
              <a:t>Menaechmi</a:t>
            </a:r>
            <a:endParaRPr lang="en-US" sz="1600" dirty="0" smtClean="0"/>
          </a:p>
          <a:p>
            <a:r>
              <a:rPr lang="en-US" sz="1600" dirty="0" smtClean="0"/>
              <a:t>Terence,</a:t>
            </a:r>
            <a:r>
              <a:rPr lang="en-US" sz="1600" i="1" dirty="0" smtClean="0"/>
              <a:t> </a:t>
            </a:r>
            <a:r>
              <a:rPr lang="en-US" sz="1600" i="1" dirty="0" err="1" smtClean="0"/>
              <a:t>Phormio</a:t>
            </a:r>
            <a:endParaRPr lang="en-US" sz="1600" dirty="0" smtClean="0"/>
          </a:p>
          <a:p>
            <a:r>
              <a:rPr lang="en-US" sz="1600" dirty="0" smtClean="0"/>
              <a:t>Seneca, </a:t>
            </a:r>
            <a:r>
              <a:rPr lang="en-US" sz="1600" i="1" dirty="0" smtClean="0"/>
              <a:t>Tragedies</a:t>
            </a:r>
            <a:endParaRPr lang="en-US" sz="1600" dirty="0" smtClean="0"/>
          </a:p>
          <a:p>
            <a:r>
              <a:rPr lang="en-US" sz="1600" dirty="0" smtClean="0"/>
              <a:t>Florio’s Montaigne</a:t>
            </a:r>
            <a:r>
              <a:rPr lang="en-US" sz="1600" dirty="0" smtClean="0"/>
              <a:t>, </a:t>
            </a:r>
            <a:r>
              <a:rPr lang="en-US" sz="1600" i="1" dirty="0" smtClean="0"/>
              <a:t>Essays</a:t>
            </a:r>
            <a:r>
              <a:rPr lang="en-US" sz="1600" dirty="0" smtClean="0"/>
              <a:t> </a:t>
            </a:r>
            <a:r>
              <a:rPr lang="en-US" sz="1600" dirty="0" smtClean="0"/>
              <a:t>Italian dictionaries</a:t>
            </a:r>
          </a:p>
          <a:p>
            <a:r>
              <a:rPr lang="en-US" sz="1600" dirty="0" err="1" smtClean="0"/>
              <a:t>Hoby’s</a:t>
            </a:r>
            <a:r>
              <a:rPr lang="en-US" sz="1600" dirty="0" smtClean="0"/>
              <a:t> Castiglione, </a:t>
            </a:r>
            <a:r>
              <a:rPr lang="en-US" sz="1600" i="1" dirty="0" smtClean="0"/>
              <a:t>The Book of the Courtier</a:t>
            </a:r>
            <a:endParaRPr lang="en-US" sz="1600" dirty="0" smtClean="0"/>
          </a:p>
          <a:p>
            <a:r>
              <a:rPr lang="en-US" sz="1600" dirty="0" err="1" smtClean="0"/>
              <a:t>Lewknor’s</a:t>
            </a:r>
            <a:r>
              <a:rPr lang="en-US" sz="1600" dirty="0" smtClean="0"/>
              <a:t> </a:t>
            </a:r>
            <a:r>
              <a:rPr lang="en-US" sz="1600" dirty="0" err="1" smtClean="0"/>
              <a:t>Contarini</a:t>
            </a:r>
            <a:r>
              <a:rPr lang="en-US" sz="1600" dirty="0" smtClean="0"/>
              <a:t>, </a:t>
            </a:r>
            <a:r>
              <a:rPr lang="en-US" sz="1600" i="1" dirty="0" smtClean="0"/>
              <a:t>The Commonwealth and Government of Venice</a:t>
            </a:r>
          </a:p>
          <a:p>
            <a:r>
              <a:rPr lang="en-US" sz="1600" dirty="0" smtClean="0"/>
              <a:t>Riche’s Herodotus, </a:t>
            </a:r>
            <a:r>
              <a:rPr lang="en-US" sz="1600" i="1" dirty="0" smtClean="0"/>
              <a:t>Famous History of Egypt</a:t>
            </a:r>
            <a:endParaRPr lang="en-US" sz="1600" dirty="0" smtClean="0"/>
          </a:p>
          <a:p>
            <a:r>
              <a:rPr lang="en-US" sz="1600" dirty="0" smtClean="0"/>
              <a:t>Spenser</a:t>
            </a:r>
            <a:r>
              <a:rPr lang="en-US" sz="1600" dirty="0" smtClean="0"/>
              <a:t>, </a:t>
            </a:r>
            <a:r>
              <a:rPr lang="en-US" sz="1600" i="1" dirty="0" smtClean="0"/>
              <a:t>The Fairy Queen</a:t>
            </a:r>
            <a:r>
              <a:rPr lang="en-US" sz="1600" dirty="0" smtClean="0"/>
              <a:t> Sidney, </a:t>
            </a:r>
            <a:r>
              <a:rPr lang="en-US" sz="1600" i="1" dirty="0" smtClean="0"/>
              <a:t>Sonnets</a:t>
            </a:r>
            <a:endParaRPr lang="en-US" sz="1600" dirty="0" smtClean="0"/>
          </a:p>
          <a:p>
            <a:r>
              <a:rPr lang="en-US" sz="1600" dirty="0" smtClean="0"/>
              <a:t>Elyot, </a:t>
            </a:r>
            <a:r>
              <a:rPr lang="en-US" sz="1600" i="1" dirty="0" smtClean="0"/>
              <a:t>The Book of the Governor</a:t>
            </a:r>
          </a:p>
          <a:p>
            <a:r>
              <a:rPr lang="en-US" sz="1600" dirty="0" err="1" smtClean="0"/>
              <a:t>Puttenham</a:t>
            </a:r>
            <a:r>
              <a:rPr lang="en-US" sz="1600" dirty="0" smtClean="0"/>
              <a:t>, </a:t>
            </a:r>
            <a:r>
              <a:rPr lang="en-US" sz="1600" i="1" dirty="0" smtClean="0"/>
              <a:t>The Art of English </a:t>
            </a:r>
            <a:r>
              <a:rPr lang="en-US" sz="1600" i="1" dirty="0" err="1" smtClean="0"/>
              <a:t>Poesie</a:t>
            </a:r>
            <a:endParaRPr lang="en-US" sz="1600" dirty="0" smtClean="0"/>
          </a:p>
          <a:p>
            <a:r>
              <a:rPr lang="en-US" sz="1600" dirty="0" err="1" smtClean="0"/>
              <a:t>Barrough’s</a:t>
            </a:r>
            <a:r>
              <a:rPr lang="en-US" sz="1600" dirty="0" smtClean="0"/>
              <a:t> </a:t>
            </a:r>
            <a:r>
              <a:rPr lang="en-US" sz="1600" i="1" dirty="0" err="1" smtClean="0"/>
              <a:t>Physick</a:t>
            </a:r>
            <a:r>
              <a:rPr lang="en-US" sz="1600" i="1" dirty="0" smtClean="0"/>
              <a:t>, </a:t>
            </a:r>
            <a:r>
              <a:rPr lang="en-US" sz="1600" dirty="0" err="1" smtClean="0"/>
              <a:t>Gerrard’s</a:t>
            </a:r>
            <a:r>
              <a:rPr lang="en-US" sz="1600" dirty="0" smtClean="0"/>
              <a:t> </a:t>
            </a:r>
            <a:r>
              <a:rPr lang="en-US" sz="1600" i="1" dirty="0" smtClean="0"/>
              <a:t>Herbal, </a:t>
            </a:r>
            <a:r>
              <a:rPr lang="en-US" sz="1600" dirty="0" err="1" smtClean="0"/>
              <a:t>Topsell’s</a:t>
            </a:r>
            <a:r>
              <a:rPr lang="en-US" sz="1600" i="1" dirty="0" smtClean="0"/>
              <a:t> History of Four Footed Beasts</a:t>
            </a:r>
            <a:endParaRPr lang="en-US" sz="1600" dirty="0" smtClean="0"/>
          </a:p>
          <a:p>
            <a:r>
              <a:rPr lang="en-US" sz="1600" dirty="0" smtClean="0"/>
              <a:t>Greene, Lyly, Peele, Marlowe, Kyd, Dekker, Heywood, </a:t>
            </a:r>
            <a:r>
              <a:rPr lang="en-US" sz="1600" dirty="0" smtClean="0"/>
              <a:t>Middleton</a:t>
            </a:r>
            <a:endParaRPr lang="en-US" dirty="0"/>
          </a:p>
        </p:txBody>
      </p:sp>
      <p:sp>
        <p:nvSpPr>
          <p:cNvPr id="3" name="TextBox 2"/>
          <p:cNvSpPr txBox="1"/>
          <p:nvPr/>
        </p:nvSpPr>
        <p:spPr>
          <a:xfrm flipH="1">
            <a:off x="0" y="5921919"/>
            <a:ext cx="4743544" cy="769441"/>
          </a:xfrm>
          <a:prstGeom prst="rect">
            <a:avLst/>
          </a:prstGeom>
          <a:noFill/>
        </p:spPr>
        <p:txBody>
          <a:bodyPr wrap="square" rtlCol="0">
            <a:spAutoFit/>
          </a:bodyPr>
          <a:lstStyle/>
          <a:p>
            <a:r>
              <a:rPr lang="en-US" sz="1200" dirty="0">
                <a:solidFill>
                  <a:srgbClr val="0070C0"/>
                </a:solidFill>
              </a:rPr>
              <a:t>[If we say that we have no sin we deceive ourselves and the truth is not in us; but if we confess our  </a:t>
            </a:r>
            <a:r>
              <a:rPr lang="en-US" sz="1200" dirty="0" smtClean="0">
                <a:solidFill>
                  <a:srgbClr val="0070C0"/>
                </a:solidFill>
              </a:rPr>
              <a:t>sins  he </a:t>
            </a:r>
            <a:r>
              <a:rPr lang="en-US" sz="1200" dirty="0">
                <a:solidFill>
                  <a:srgbClr val="0070C0"/>
                </a:solidFill>
              </a:rPr>
              <a:t>is faithful and just to forgive us our sins, </a:t>
            </a:r>
            <a:r>
              <a:rPr lang="en-US" sz="1200" dirty="0" smtClean="0">
                <a:solidFill>
                  <a:srgbClr val="0070C0"/>
                </a:solidFill>
              </a:rPr>
              <a:t>an to </a:t>
            </a:r>
            <a:r>
              <a:rPr lang="en-US" sz="1200" dirty="0">
                <a:solidFill>
                  <a:srgbClr val="0070C0"/>
                </a:solidFill>
              </a:rPr>
              <a:t>cleanse us from all unrighteousness. </a:t>
            </a:r>
            <a:r>
              <a:rPr lang="en-US" sz="1200" i="1" dirty="0">
                <a:solidFill>
                  <a:srgbClr val="0070C0"/>
                </a:solidFill>
              </a:rPr>
              <a:t>John </a:t>
            </a:r>
            <a:r>
              <a:rPr lang="en-US" sz="1200" dirty="0">
                <a:solidFill>
                  <a:srgbClr val="0070C0"/>
                </a:solidFill>
              </a:rPr>
              <a:t>1.8-9 ]</a:t>
            </a:r>
            <a:r>
              <a:rPr lang="en-US" sz="2000" dirty="0"/>
              <a:t>	</a:t>
            </a:r>
            <a:endParaRPr lang="en-US" dirty="0"/>
          </a:p>
        </p:txBody>
      </p:sp>
    </p:spTree>
    <p:extLst>
      <p:ext uri="{BB962C8B-B14F-4D97-AF65-F5344CB8AC3E}">
        <p14:creationId xmlns:p14="http://schemas.microsoft.com/office/powerpoint/2010/main" val="13483003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p:cNvSpPr>
            <a:spLocks noChangeArrowheads="1"/>
          </p:cNvSpPr>
          <p:nvPr/>
        </p:nvSpPr>
        <p:spPr bwMode="auto">
          <a:xfrm>
            <a:off x="107950" y="260350"/>
            <a:ext cx="4662833" cy="65556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600" dirty="0">
                <a:solidFill>
                  <a:srgbClr val="000000"/>
                </a:solidFill>
                <a:latin typeface="+mj-lt"/>
              </a:rPr>
              <a:t>HAMLET:	Remember thee?</a:t>
            </a:r>
          </a:p>
          <a:p>
            <a:pPr eaLnBrk="1" hangingPunct="1">
              <a:spcBef>
                <a:spcPct val="0"/>
              </a:spcBef>
              <a:buFontTx/>
              <a:buNone/>
            </a:pPr>
            <a:r>
              <a:rPr lang="en-GB" altLang="en-US" sz="1600" dirty="0">
                <a:solidFill>
                  <a:srgbClr val="000000"/>
                </a:solidFill>
                <a:latin typeface="+mj-lt"/>
              </a:rPr>
              <a:t>Ay, thou poor ghost, while memory holds a seat</a:t>
            </a:r>
          </a:p>
          <a:p>
            <a:pPr eaLnBrk="1" hangingPunct="1">
              <a:spcBef>
                <a:spcPct val="0"/>
              </a:spcBef>
              <a:buFontTx/>
              <a:buNone/>
            </a:pPr>
            <a:r>
              <a:rPr lang="en-GB" altLang="en-US" sz="1600" dirty="0">
                <a:solidFill>
                  <a:srgbClr val="000000"/>
                </a:solidFill>
                <a:latin typeface="+mj-lt"/>
              </a:rPr>
              <a:t>In this distracted globe. Remember thee?</a:t>
            </a:r>
          </a:p>
          <a:p>
            <a:pPr eaLnBrk="1" hangingPunct="1">
              <a:spcBef>
                <a:spcPct val="0"/>
              </a:spcBef>
              <a:buFontTx/>
              <a:buNone/>
            </a:pPr>
            <a:r>
              <a:rPr lang="en-GB" altLang="en-US" sz="1600" dirty="0">
                <a:solidFill>
                  <a:srgbClr val="000000"/>
                </a:solidFill>
                <a:latin typeface="+mj-lt"/>
              </a:rPr>
              <a:t>Yea, </a:t>
            </a:r>
            <a:r>
              <a:rPr lang="en-GB" altLang="en-US" sz="1600" dirty="0">
                <a:solidFill>
                  <a:srgbClr val="0070C0"/>
                </a:solidFill>
                <a:latin typeface="+mj-lt"/>
              </a:rPr>
              <a:t>from the table of my memory</a:t>
            </a:r>
          </a:p>
          <a:p>
            <a:pPr eaLnBrk="1" hangingPunct="1">
              <a:spcBef>
                <a:spcPct val="0"/>
              </a:spcBef>
              <a:buFontTx/>
              <a:buNone/>
            </a:pPr>
            <a:r>
              <a:rPr lang="en-GB" altLang="en-US" sz="1600" dirty="0">
                <a:solidFill>
                  <a:srgbClr val="0070C0"/>
                </a:solidFill>
                <a:latin typeface="+mj-lt"/>
              </a:rPr>
              <a:t>I’ll wipe away all trivial fond records</a:t>
            </a:r>
            <a:r>
              <a:rPr lang="en-GB" altLang="en-US" sz="1600" dirty="0">
                <a:solidFill>
                  <a:srgbClr val="000000"/>
                </a:solidFill>
                <a:latin typeface="+mj-lt"/>
              </a:rPr>
              <a:t>,</a:t>
            </a:r>
            <a:br>
              <a:rPr lang="en-GB" altLang="en-US" sz="1600" dirty="0">
                <a:solidFill>
                  <a:srgbClr val="000000"/>
                </a:solidFill>
                <a:latin typeface="+mj-lt"/>
              </a:rPr>
            </a:br>
            <a:r>
              <a:rPr lang="en-GB" altLang="en-US" sz="1600" dirty="0">
                <a:solidFill>
                  <a:srgbClr val="000000"/>
                </a:solidFill>
                <a:latin typeface="+mj-lt"/>
              </a:rPr>
              <a:t>All saws of books, all forms, all pressures past</a:t>
            </a:r>
            <a:br>
              <a:rPr lang="en-GB" altLang="en-US" sz="1600" dirty="0">
                <a:solidFill>
                  <a:srgbClr val="000000"/>
                </a:solidFill>
                <a:latin typeface="+mj-lt"/>
              </a:rPr>
            </a:br>
            <a:r>
              <a:rPr lang="en-GB" altLang="en-US" sz="1600" dirty="0">
                <a:solidFill>
                  <a:srgbClr val="000000"/>
                </a:solidFill>
                <a:latin typeface="+mj-lt"/>
              </a:rPr>
              <a:t>That youth and observation copied there,</a:t>
            </a:r>
            <a:br>
              <a:rPr lang="en-GB" altLang="en-US" sz="1600" dirty="0">
                <a:solidFill>
                  <a:srgbClr val="000000"/>
                </a:solidFill>
                <a:latin typeface="+mj-lt"/>
              </a:rPr>
            </a:br>
            <a:r>
              <a:rPr lang="en-GB" altLang="en-US" sz="1600" dirty="0">
                <a:solidFill>
                  <a:srgbClr val="000000"/>
                </a:solidFill>
                <a:latin typeface="+mj-lt"/>
              </a:rPr>
              <a:t>And thy commandment all alone shall live</a:t>
            </a:r>
            <a:br>
              <a:rPr lang="en-GB" altLang="en-US" sz="1600" dirty="0">
                <a:solidFill>
                  <a:srgbClr val="000000"/>
                </a:solidFill>
                <a:latin typeface="+mj-lt"/>
              </a:rPr>
            </a:br>
            <a:r>
              <a:rPr lang="en-GB" altLang="en-US" sz="1600" dirty="0">
                <a:solidFill>
                  <a:srgbClr val="000000"/>
                </a:solidFill>
                <a:latin typeface="+mj-lt"/>
              </a:rPr>
              <a:t>Within the book and volume of my brain,</a:t>
            </a:r>
            <a:br>
              <a:rPr lang="en-GB" altLang="en-US" sz="1600" dirty="0">
                <a:solidFill>
                  <a:srgbClr val="000000"/>
                </a:solidFill>
                <a:latin typeface="+mj-lt"/>
              </a:rPr>
            </a:br>
            <a:r>
              <a:rPr lang="en-GB" altLang="en-US" sz="1600" dirty="0" err="1">
                <a:solidFill>
                  <a:srgbClr val="000000"/>
                </a:solidFill>
                <a:latin typeface="+mj-lt"/>
              </a:rPr>
              <a:t>Unmix’d</a:t>
            </a:r>
            <a:r>
              <a:rPr lang="en-GB" altLang="en-US" sz="1600" dirty="0">
                <a:solidFill>
                  <a:srgbClr val="000000"/>
                </a:solidFill>
                <a:latin typeface="+mj-lt"/>
              </a:rPr>
              <a:t> with baser matter.</a:t>
            </a:r>
          </a:p>
          <a:p>
            <a:pPr eaLnBrk="1" hangingPunct="1">
              <a:spcBef>
                <a:spcPct val="0"/>
              </a:spcBef>
              <a:buFontTx/>
              <a:buNone/>
            </a:pPr>
            <a:r>
              <a:rPr lang="en-GB" altLang="en-US" sz="1600" dirty="0">
                <a:solidFill>
                  <a:srgbClr val="000000"/>
                </a:solidFill>
                <a:latin typeface="+mj-lt"/>
              </a:rPr>
              <a:t>		</a:t>
            </a:r>
            <a:r>
              <a:rPr lang="en-GB" altLang="en-US" sz="1600" dirty="0" smtClean="0">
                <a:solidFill>
                  <a:srgbClr val="000000"/>
                </a:solidFill>
                <a:latin typeface="+mj-lt"/>
              </a:rPr>
              <a:t>        (</a:t>
            </a:r>
            <a:r>
              <a:rPr lang="en-GB" altLang="en-US" sz="1600" i="1" dirty="0">
                <a:solidFill>
                  <a:srgbClr val="000000"/>
                </a:solidFill>
                <a:latin typeface="+mj-lt"/>
              </a:rPr>
              <a:t>Hamlet</a:t>
            </a:r>
            <a:r>
              <a:rPr lang="en-GB" altLang="en-US" sz="1600" dirty="0">
                <a:solidFill>
                  <a:srgbClr val="000000"/>
                </a:solidFill>
                <a:latin typeface="+mj-lt"/>
              </a:rPr>
              <a:t>, </a:t>
            </a:r>
            <a:r>
              <a:rPr lang="en-GB" altLang="en-US" sz="1600" dirty="0" smtClean="0">
                <a:solidFill>
                  <a:srgbClr val="000000"/>
                </a:solidFill>
                <a:latin typeface="+mj-lt"/>
              </a:rPr>
              <a:t>I.5.95-104</a:t>
            </a:r>
          </a:p>
          <a:p>
            <a:pPr eaLnBrk="1" hangingPunct="1">
              <a:spcBef>
                <a:spcPct val="0"/>
              </a:spcBef>
              <a:buFontTx/>
              <a:buNone/>
            </a:pPr>
            <a:endParaRPr lang="en-GB" altLang="en-US" sz="2000" dirty="0">
              <a:solidFill>
                <a:srgbClr val="000000"/>
              </a:solidFill>
              <a:latin typeface="+mj-lt"/>
            </a:endParaRPr>
          </a:p>
          <a:p>
            <a:pPr eaLnBrk="1" hangingPunct="1">
              <a:spcBef>
                <a:spcPct val="0"/>
              </a:spcBef>
              <a:buFontTx/>
              <a:buNone/>
            </a:pPr>
            <a:r>
              <a:rPr lang="en-GB" altLang="en-US" sz="1600" dirty="0" smtClean="0">
                <a:solidFill>
                  <a:srgbClr val="000000"/>
                </a:solidFill>
                <a:latin typeface="+mj-lt"/>
              </a:rPr>
              <a:t>Hamlet: </a:t>
            </a:r>
            <a:r>
              <a:rPr lang="en-GB" altLang="en-US" sz="1600" dirty="0" smtClean="0">
                <a:solidFill>
                  <a:srgbClr val="0070C0"/>
                </a:solidFill>
                <a:latin typeface="+mj-lt"/>
              </a:rPr>
              <a:t>I heard thee speak me a speech once</a:t>
            </a:r>
            <a:r>
              <a:rPr lang="en-GB" altLang="en-US" sz="1600" dirty="0" smtClean="0">
                <a:solidFill>
                  <a:srgbClr val="000000"/>
                </a:solidFill>
                <a:latin typeface="+mj-lt"/>
              </a:rPr>
              <a:t>, but it was</a:t>
            </a:r>
          </a:p>
          <a:p>
            <a:pPr eaLnBrk="1" hangingPunct="1">
              <a:spcBef>
                <a:spcPct val="0"/>
              </a:spcBef>
              <a:buFontTx/>
              <a:buNone/>
            </a:pPr>
            <a:r>
              <a:rPr lang="en-GB" altLang="en-US" sz="1600" dirty="0">
                <a:solidFill>
                  <a:srgbClr val="000000"/>
                </a:solidFill>
                <a:latin typeface="+mj-lt"/>
              </a:rPr>
              <a:t>e</a:t>
            </a:r>
            <a:r>
              <a:rPr lang="en-GB" altLang="en-US" sz="1600" dirty="0" smtClean="0">
                <a:solidFill>
                  <a:srgbClr val="000000"/>
                </a:solidFill>
                <a:latin typeface="+mj-lt"/>
              </a:rPr>
              <a:t>ver acted, of it it was, not above once, for the play, I</a:t>
            </a:r>
          </a:p>
          <a:p>
            <a:pPr eaLnBrk="1" hangingPunct="1">
              <a:spcBef>
                <a:spcPct val="0"/>
              </a:spcBef>
              <a:buFontTx/>
              <a:buNone/>
            </a:pPr>
            <a:r>
              <a:rPr lang="en-GB" altLang="en-US" sz="1600" dirty="0" smtClean="0">
                <a:solidFill>
                  <a:srgbClr val="000000"/>
                </a:solidFill>
                <a:latin typeface="+mj-lt"/>
              </a:rPr>
              <a:t>remember, pleased not the million … One speech in it I chiefly loved; </a:t>
            </a:r>
            <a:r>
              <a:rPr lang="en-GB" altLang="en-US" sz="1600" dirty="0" err="1" smtClean="0">
                <a:solidFill>
                  <a:srgbClr val="000000"/>
                </a:solidFill>
                <a:latin typeface="+mj-lt"/>
              </a:rPr>
              <a:t>twas</a:t>
            </a:r>
            <a:r>
              <a:rPr lang="en-GB" altLang="en-US" sz="1600" dirty="0" smtClean="0">
                <a:solidFill>
                  <a:srgbClr val="000000"/>
                </a:solidFill>
                <a:latin typeface="+mj-lt"/>
              </a:rPr>
              <a:t> Aeneas’ tale to Dido; and thereabout of it especially where he speaks of Priam’s slaughter. If it live in your memory, begin at this line: let me see, let me see: </a:t>
            </a:r>
            <a:r>
              <a:rPr lang="en-GB" altLang="en-US" sz="1600" i="1" dirty="0" smtClean="0">
                <a:solidFill>
                  <a:srgbClr val="000000"/>
                </a:solidFill>
                <a:latin typeface="+mj-lt"/>
              </a:rPr>
              <a:t>The rugged Pyrrhus, like the </a:t>
            </a:r>
            <a:r>
              <a:rPr lang="en-GB" altLang="en-US" sz="1600" i="1" dirty="0" err="1" smtClean="0">
                <a:solidFill>
                  <a:srgbClr val="000000"/>
                </a:solidFill>
                <a:latin typeface="+mj-lt"/>
              </a:rPr>
              <a:t>Hyrcanian</a:t>
            </a:r>
            <a:r>
              <a:rPr lang="en-GB" altLang="en-US" sz="1600" i="1" dirty="0" smtClean="0">
                <a:solidFill>
                  <a:srgbClr val="000000"/>
                </a:solidFill>
                <a:latin typeface="+mj-lt"/>
              </a:rPr>
              <a:t> beast – </a:t>
            </a:r>
            <a:r>
              <a:rPr lang="en-GB" altLang="en-US" sz="1600" dirty="0" smtClean="0">
                <a:solidFill>
                  <a:srgbClr val="000000"/>
                </a:solidFill>
                <a:latin typeface="+mj-lt"/>
              </a:rPr>
              <a:t>tis not so, it begins with Pyrrhus: -- </a:t>
            </a:r>
            <a:r>
              <a:rPr lang="en-GB" altLang="en-US" sz="1600" i="1" dirty="0" smtClean="0">
                <a:solidFill>
                  <a:srgbClr val="000000"/>
                </a:solidFill>
                <a:latin typeface="+mj-lt"/>
              </a:rPr>
              <a:t>The rugged Pyrrhus, he whose sable arm …</a:t>
            </a:r>
            <a:r>
              <a:rPr lang="en-GB" altLang="en-US" sz="1600" dirty="0" smtClean="0">
                <a:solidFill>
                  <a:srgbClr val="000000"/>
                </a:solidFill>
                <a:latin typeface="+mj-lt"/>
              </a:rPr>
              <a:t> </a:t>
            </a:r>
          </a:p>
          <a:p>
            <a:pPr eaLnBrk="1" hangingPunct="1">
              <a:spcBef>
                <a:spcPct val="0"/>
              </a:spcBef>
              <a:buFontTx/>
              <a:buNone/>
            </a:pPr>
            <a:endParaRPr lang="en-GB" altLang="en-US" sz="2000" dirty="0">
              <a:solidFill>
                <a:srgbClr val="000000"/>
              </a:solidFill>
              <a:latin typeface="+mj-lt"/>
            </a:endParaRPr>
          </a:p>
          <a:p>
            <a:pPr eaLnBrk="1" hangingPunct="1">
              <a:spcBef>
                <a:spcPct val="0"/>
              </a:spcBef>
              <a:buFontTx/>
              <a:buNone/>
            </a:pPr>
            <a:r>
              <a:rPr lang="en-GB" altLang="en-US" sz="2000" dirty="0" smtClean="0">
                <a:solidFill>
                  <a:srgbClr val="000000"/>
                </a:solidFill>
                <a:latin typeface="+mj-lt"/>
              </a:rPr>
              <a:t>Technologies of remembering:</a:t>
            </a:r>
          </a:p>
          <a:p>
            <a:pPr eaLnBrk="1" hangingPunct="1">
              <a:spcBef>
                <a:spcPct val="0"/>
              </a:spcBef>
              <a:buFontTx/>
              <a:buNone/>
            </a:pPr>
            <a:r>
              <a:rPr lang="en-GB" altLang="en-US" sz="2000" dirty="0" smtClean="0">
                <a:solidFill>
                  <a:srgbClr val="000000"/>
                </a:solidFill>
                <a:latin typeface="+mj-lt"/>
              </a:rPr>
              <a:t>Tables</a:t>
            </a:r>
          </a:p>
          <a:p>
            <a:pPr eaLnBrk="1" hangingPunct="1">
              <a:spcBef>
                <a:spcPct val="0"/>
              </a:spcBef>
              <a:buFontTx/>
              <a:buNone/>
            </a:pPr>
            <a:r>
              <a:rPr lang="en-GB" altLang="en-US" sz="2000" dirty="0" smtClean="0">
                <a:solidFill>
                  <a:srgbClr val="000000"/>
                </a:solidFill>
                <a:latin typeface="+mj-lt"/>
              </a:rPr>
              <a:t>Commonplace books</a:t>
            </a:r>
            <a:endParaRPr lang="en-GB" altLang="en-US" sz="2000" dirty="0">
              <a:solidFill>
                <a:schemeClr val="bg1"/>
              </a:solidFill>
              <a:latin typeface="+mj-lt"/>
            </a:endParaRPr>
          </a:p>
        </p:txBody>
      </p:sp>
      <p:pic>
        <p:nvPicPr>
          <p:cNvPr id="27651"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03800" y="2446338"/>
            <a:ext cx="4248150" cy="451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1453416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hoolroom.pdf"/>
          <p:cNvPicPr>
            <a:picLocks noChangeAspect="1"/>
          </p:cNvPicPr>
          <p:nvPr/>
        </p:nvPicPr>
        <p:blipFill rotWithShape="1">
          <a:blip r:embed="rId3">
            <a:extLst>
              <a:ext uri="{28A0092B-C50C-407E-A947-70E740481C1C}">
                <a14:useLocalDpi xmlns:a14="http://schemas.microsoft.com/office/drawing/2010/main" val="0"/>
              </a:ext>
            </a:extLst>
          </a:blip>
          <a:srcRect l="6013" t="22106" r="11304" b="19578"/>
          <a:stretch/>
        </p:blipFill>
        <p:spPr>
          <a:xfrm>
            <a:off x="1259632" y="548681"/>
            <a:ext cx="6624736" cy="5688632"/>
          </a:xfrm>
          <a:prstGeom prst="rect">
            <a:avLst/>
          </a:prstGeom>
        </p:spPr>
      </p:pic>
    </p:spTree>
    <p:extLst>
      <p:ext uri="{BB962C8B-B14F-4D97-AF65-F5344CB8AC3E}">
        <p14:creationId xmlns:p14="http://schemas.microsoft.com/office/powerpoint/2010/main" val="2880520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824" y="-433294"/>
            <a:ext cx="8845177" cy="7971413"/>
          </a:xfrm>
          <a:prstGeom prst="rect">
            <a:avLst/>
          </a:prstGeom>
          <a:noFill/>
        </p:spPr>
        <p:txBody>
          <a:bodyPr wrap="square" rtlCol="0">
            <a:spAutoFit/>
          </a:bodyPr>
          <a:lstStyle/>
          <a:p>
            <a:endParaRPr lang="en-US" sz="2400" dirty="0" smtClean="0"/>
          </a:p>
          <a:p>
            <a:endParaRPr lang="en-US" sz="2400" dirty="0"/>
          </a:p>
          <a:p>
            <a:r>
              <a:rPr lang="en-US" sz="2400" dirty="0" smtClean="0"/>
              <a:t>Grammar School Syllabus</a:t>
            </a:r>
          </a:p>
          <a:p>
            <a:r>
              <a:rPr lang="en-US" sz="2000" dirty="0" smtClean="0"/>
              <a:t>Reading         Writing        Speaking    /    Imitation     </a:t>
            </a:r>
            <a:r>
              <a:rPr lang="en-US" sz="2000" dirty="0" err="1" smtClean="0"/>
              <a:t>Memorisation</a:t>
            </a:r>
            <a:r>
              <a:rPr lang="en-US" sz="2000" dirty="0" smtClean="0"/>
              <a:t>     Invention </a:t>
            </a:r>
          </a:p>
          <a:p>
            <a:endParaRPr lang="en-US" sz="2000" dirty="0"/>
          </a:p>
          <a:p>
            <a:r>
              <a:rPr lang="en-US" sz="2000" dirty="0" smtClean="0"/>
              <a:t>‘Erasmus, Sturm, Ascham, </a:t>
            </a:r>
            <a:r>
              <a:rPr lang="en-US" sz="2000" dirty="0" err="1" smtClean="0"/>
              <a:t>Brinsley</a:t>
            </a:r>
            <a:r>
              <a:rPr lang="en-US" sz="2000" dirty="0" smtClean="0"/>
              <a:t> and the founders of the grammar schools agreed that education served to promote </a:t>
            </a:r>
            <a:r>
              <a:rPr lang="en-US" sz="2000" b="1" dirty="0" smtClean="0"/>
              <a:t>religion, moral virtue, wisdom and eloquence</a:t>
            </a:r>
            <a:r>
              <a:rPr lang="en-US" sz="2000" dirty="0" smtClean="0"/>
              <a:t>, that these qualities were linked and that the training best suited to produce them was a study of classical languages and literature’ (Peter Mack, </a:t>
            </a:r>
            <a:r>
              <a:rPr lang="en-US" sz="2000" i="1" dirty="0" smtClean="0"/>
              <a:t>Elizabethan Rhetoric: Theory and Practice, </a:t>
            </a:r>
            <a:r>
              <a:rPr lang="en-US" sz="2000" dirty="0" smtClean="0"/>
              <a:t>p. 12)</a:t>
            </a:r>
          </a:p>
          <a:p>
            <a:r>
              <a:rPr lang="en-US" sz="2000" dirty="0" smtClean="0"/>
              <a:t>‘The grammar school cultivated particular skills in a range of different ways but it also </a:t>
            </a:r>
            <a:r>
              <a:rPr lang="en-US" sz="2000" dirty="0" err="1" smtClean="0"/>
              <a:t>emphasised</a:t>
            </a:r>
            <a:r>
              <a:rPr lang="en-US" sz="2000" dirty="0" smtClean="0"/>
              <a:t> a range of skills.  Moral sentences formed the pupils’ elementary reading matter in the </a:t>
            </a:r>
            <a:r>
              <a:rPr lang="en-US" sz="2000" i="1" dirty="0" err="1" smtClean="0"/>
              <a:t>Sententiae</a:t>
            </a:r>
            <a:r>
              <a:rPr lang="en-US" sz="2000" dirty="0" smtClean="0"/>
              <a:t> </a:t>
            </a:r>
            <a:r>
              <a:rPr lang="en-US" sz="2000" i="1" dirty="0" err="1" smtClean="0"/>
              <a:t>pueriles</a:t>
            </a:r>
            <a:r>
              <a:rPr lang="en-US" sz="2000" dirty="0" smtClean="0"/>
              <a:t>, which </a:t>
            </a:r>
            <a:r>
              <a:rPr lang="en-US" sz="2000" b="1" dirty="0" smtClean="0"/>
              <a:t>they learned by heart </a:t>
            </a:r>
            <a:r>
              <a:rPr lang="en-US" sz="2000" dirty="0" smtClean="0"/>
              <a:t>as examples of Latin syntax.  These sentences crop up again when pupils are </a:t>
            </a:r>
            <a:r>
              <a:rPr lang="en-US" sz="2000" b="1" dirty="0" smtClean="0"/>
              <a:t>expected to extract them </a:t>
            </a:r>
            <a:r>
              <a:rPr lang="en-US" sz="2000" dirty="0" smtClean="0"/>
              <a:t>from their reading of classical tests and when they are </a:t>
            </a:r>
            <a:r>
              <a:rPr lang="en-US" sz="2000" b="1" dirty="0" smtClean="0"/>
              <a:t>instructed to quote them </a:t>
            </a:r>
            <a:r>
              <a:rPr lang="en-US" sz="2000" dirty="0" smtClean="0"/>
              <a:t>as components of particular composition exercises…Pupils were also taught how to </a:t>
            </a:r>
            <a:r>
              <a:rPr lang="en-US" sz="2000" b="1" dirty="0" smtClean="0"/>
              <a:t>compose, </a:t>
            </a:r>
            <a:r>
              <a:rPr lang="en-US" sz="2000" b="1" dirty="0" err="1" smtClean="0"/>
              <a:t>analyse</a:t>
            </a:r>
            <a:r>
              <a:rPr lang="en-US" sz="2000" b="1" dirty="0" smtClean="0"/>
              <a:t>, and use </a:t>
            </a:r>
            <a:r>
              <a:rPr lang="en-US" sz="2000" dirty="0" smtClean="0"/>
              <a:t>moral narratives, how to </a:t>
            </a:r>
            <a:r>
              <a:rPr lang="en-US" sz="2000" b="1" dirty="0" smtClean="0"/>
              <a:t>amplify</a:t>
            </a:r>
            <a:r>
              <a:rPr lang="en-US" sz="2000" dirty="0" smtClean="0"/>
              <a:t>, how to </a:t>
            </a:r>
            <a:r>
              <a:rPr lang="en-US" sz="2000" b="1" dirty="0" smtClean="0"/>
              <a:t>construct</a:t>
            </a:r>
            <a:r>
              <a:rPr lang="en-US" sz="2000" dirty="0" smtClean="0"/>
              <a:t> different types of text [for use in later life:]  letters … memoranda… parliamentary speech’  … sermons (Mack, p. 12). See Hamlet remembering a speech heard </a:t>
            </a:r>
            <a:r>
              <a:rPr lang="en-US" sz="2000" i="1" dirty="0" smtClean="0"/>
              <a:t>once.</a:t>
            </a:r>
            <a:endParaRPr lang="en-US" sz="2000" dirty="0" smtClean="0"/>
          </a:p>
          <a:p>
            <a:r>
              <a:rPr lang="en-US" sz="2000" dirty="0" smtClean="0"/>
              <a:t>‘</a:t>
            </a:r>
            <a:r>
              <a:rPr lang="en-US" sz="2000" b="1" dirty="0" smtClean="0"/>
              <a:t>The grammar school inculcated knowledge as well as skills.  </a:t>
            </a:r>
            <a:r>
              <a:rPr lang="en-US" sz="2000" dirty="0" smtClean="0"/>
              <a:t>The poems and histories pupils read, the maxims and stories they learned and reproduced, provided a </a:t>
            </a:r>
            <a:r>
              <a:rPr lang="en-US" sz="2000" b="1" dirty="0" smtClean="0"/>
              <a:t>shared stock</a:t>
            </a:r>
            <a:r>
              <a:rPr lang="en-US" sz="2000" dirty="0" smtClean="0"/>
              <a:t> of principles through which persuasion could be articulated’ (Mack, p. 12).</a:t>
            </a:r>
          </a:p>
          <a:p>
            <a:r>
              <a:rPr lang="en-GB" sz="2000" dirty="0" smtClean="0"/>
              <a:t> </a:t>
            </a:r>
            <a:endParaRPr lang="en-US" sz="2000" dirty="0" smtClean="0"/>
          </a:p>
          <a:p>
            <a:endParaRPr lang="en-US" sz="2000" dirty="0"/>
          </a:p>
        </p:txBody>
      </p:sp>
    </p:spTree>
    <p:extLst>
      <p:ext uri="{BB962C8B-B14F-4D97-AF65-F5344CB8AC3E}">
        <p14:creationId xmlns:p14="http://schemas.microsoft.com/office/powerpoint/2010/main" val="3779604346"/>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2583</TotalTime>
  <Words>1775</Words>
  <Application>Microsoft Macintosh PowerPoint</Application>
  <PresentationFormat>On-screen Show (4:3)</PresentationFormat>
  <Paragraphs>229</Paragraphs>
  <Slides>17</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3" baseType="lpstr">
      <vt:lpstr>Calibri</vt:lpstr>
      <vt:lpstr>Goudy Old Style</vt:lpstr>
      <vt:lpstr>Impact</vt:lpstr>
      <vt:lpstr>Rockwell</vt:lpstr>
      <vt:lpstr>Inkwell</vt:lpstr>
      <vt:lpstr>Document</vt:lpstr>
      <vt:lpstr>Shakespeare’s (and Marlowe’s)    Books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Warwick Univeristy</Company>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Shakespeare’s Brain: </dc:title>
  <dc:creator>Caroll Rutter</dc:creator>
  <cp:lastModifiedBy>Rutter, Carol</cp:lastModifiedBy>
  <cp:revision>108</cp:revision>
  <dcterms:created xsi:type="dcterms:W3CDTF">2014-10-19T17:55:46Z</dcterms:created>
  <dcterms:modified xsi:type="dcterms:W3CDTF">2017-10-23T10:27:34Z</dcterms:modified>
</cp:coreProperties>
</file>