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69" r:id="rId4"/>
    <p:sldId id="267" r:id="rId5"/>
    <p:sldId id="266" r:id="rId6"/>
    <p:sldId id="275" r:id="rId7"/>
    <p:sldId id="272" r:id="rId8"/>
    <p:sldId id="257" r:id="rId9"/>
    <p:sldId id="276" r:id="rId10"/>
    <p:sldId id="258" r:id="rId11"/>
    <p:sldId id="277" r:id="rId12"/>
    <p:sldId id="261" r:id="rId13"/>
    <p:sldId id="259" r:id="rId14"/>
    <p:sldId id="260" r:id="rId15"/>
    <p:sldId id="273" r:id="rId16"/>
    <p:sldId id="265" r:id="rId17"/>
    <p:sldId id="263" r:id="rId18"/>
    <p:sldId id="268" r:id="rId19"/>
    <p:sldId id="264" r:id="rId20"/>
    <p:sldId id="271" r:id="rId21"/>
    <p:sldId id="262" r:id="rId22"/>
    <p:sldId id="270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2992" y="3480787"/>
            <a:ext cx="7053808" cy="1914144"/>
          </a:xfrm>
        </p:spPr>
        <p:txBody>
          <a:bodyPr/>
          <a:lstStyle/>
          <a:p>
            <a:r>
              <a:rPr lang="en-US" dirty="0" smtClean="0"/>
              <a:t>Titus: and the </a:t>
            </a:r>
            <a:r>
              <a:rPr lang="en-US" dirty="0"/>
              <a:t>B</a:t>
            </a:r>
            <a:r>
              <a:rPr lang="en-US" dirty="0" smtClean="0"/>
              <a:t>odies Politic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     </a:t>
            </a:r>
            <a:endParaRPr lang="en-US" dirty="0"/>
          </a:p>
        </p:txBody>
      </p:sp>
      <p:pic>
        <p:nvPicPr>
          <p:cNvPr id="4" name="Picture 3" descr="Ninagawab2b975a8e99307b1ce70cb06ac932989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9"/>
          <a:stretch/>
        </p:blipFill>
        <p:spPr>
          <a:xfrm>
            <a:off x="5421580" y="0"/>
            <a:ext cx="3722420" cy="427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104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aurence-Olivier-in-Peter-013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2" r="14361" b="15927"/>
          <a:stretch/>
        </p:blipFill>
        <p:spPr>
          <a:xfrm>
            <a:off x="0" y="1"/>
            <a:ext cx="6519295" cy="3617830"/>
          </a:xfrm>
          <a:prstGeom prst="rect">
            <a:avLst/>
          </a:prstGeom>
        </p:spPr>
      </p:pic>
      <p:pic>
        <p:nvPicPr>
          <p:cNvPr id="5" name="Picture 4" descr="web-globe 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774" y="3617830"/>
            <a:ext cx="4320225" cy="3240169"/>
          </a:xfrm>
          <a:prstGeom prst="rect">
            <a:avLst/>
          </a:prstGeom>
        </p:spPr>
      </p:pic>
      <p:pic>
        <p:nvPicPr>
          <p:cNvPr id="6" name="Picture 5" descr="maxresdefault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7" y="4084677"/>
            <a:ext cx="4213648" cy="2370177"/>
          </a:xfrm>
          <a:prstGeom prst="rect">
            <a:avLst/>
          </a:prstGeom>
        </p:spPr>
      </p:pic>
      <p:pic>
        <p:nvPicPr>
          <p:cNvPr id="7" name="Picture 6" descr="titus_screenshot_goth_queen_in_pain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775" y="1"/>
            <a:ext cx="4320226" cy="205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456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911" y="224104"/>
            <a:ext cx="4067228" cy="6555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TITUS: Hail </a:t>
            </a:r>
            <a:r>
              <a:rPr lang="en-US" sz="1400" dirty="0"/>
              <a:t>Rome, victorious in thy mourning weeds!</a:t>
            </a:r>
          </a:p>
          <a:p>
            <a:r>
              <a:rPr lang="en-US" sz="1400" dirty="0"/>
              <a:t>Lo, as the bark that hath discharged his fraught</a:t>
            </a:r>
          </a:p>
          <a:p>
            <a:r>
              <a:rPr lang="en-US" sz="1400" dirty="0"/>
              <a:t>Returns with precious lading to the bay</a:t>
            </a:r>
          </a:p>
          <a:p>
            <a:r>
              <a:rPr lang="en-US" sz="1400" dirty="0"/>
              <a:t>From whence at first she weighed her anchorage,</a:t>
            </a:r>
          </a:p>
          <a:p>
            <a:r>
              <a:rPr lang="en-US" sz="1400" dirty="0"/>
              <a:t>Cometh Andronicus, bound with laurel boughs,</a:t>
            </a:r>
          </a:p>
          <a:p>
            <a:r>
              <a:rPr lang="en-US" sz="1400" dirty="0"/>
              <a:t>To </a:t>
            </a:r>
            <a:r>
              <a:rPr lang="en-US" sz="1400" dirty="0" err="1"/>
              <a:t>resalute</a:t>
            </a:r>
            <a:r>
              <a:rPr lang="en-US" sz="1400" dirty="0"/>
              <a:t> his country with his tears,</a:t>
            </a:r>
          </a:p>
          <a:p>
            <a:r>
              <a:rPr lang="en-US" sz="1400" dirty="0"/>
              <a:t>Tears of true joy for his return to </a:t>
            </a:r>
            <a:r>
              <a:rPr lang="en-US" sz="1400" dirty="0" smtClean="0"/>
              <a:t>Rome…</a:t>
            </a:r>
            <a:endParaRPr lang="en-US" sz="1400" dirty="0"/>
          </a:p>
          <a:p>
            <a:r>
              <a:rPr lang="en-US" sz="1400" dirty="0" smtClean="0"/>
              <a:t>Romans</a:t>
            </a:r>
            <a:r>
              <a:rPr lang="en-US" sz="1400" dirty="0"/>
              <a:t>, of five-and-twenty valiant sons,</a:t>
            </a:r>
          </a:p>
          <a:p>
            <a:r>
              <a:rPr lang="en-US" sz="1400" dirty="0"/>
              <a:t>Half of the number that King </a:t>
            </a:r>
            <a:r>
              <a:rPr lang="en-US" sz="1400" dirty="0" err="1"/>
              <a:t>Priam</a:t>
            </a:r>
            <a:r>
              <a:rPr lang="en-US" sz="1400" dirty="0"/>
              <a:t> had,</a:t>
            </a:r>
          </a:p>
          <a:p>
            <a:r>
              <a:rPr lang="en-US" sz="1400" dirty="0"/>
              <a:t>Behold the poor remains alive and dead.</a:t>
            </a:r>
          </a:p>
          <a:p>
            <a:r>
              <a:rPr lang="en-US" sz="1400" dirty="0"/>
              <a:t>These that survive let Rome reward with love;</a:t>
            </a:r>
          </a:p>
          <a:p>
            <a:r>
              <a:rPr lang="en-US" sz="1400" dirty="0"/>
              <a:t>These that I bring unto their latest home,</a:t>
            </a:r>
          </a:p>
          <a:p>
            <a:r>
              <a:rPr lang="en-US" sz="1400" dirty="0"/>
              <a:t>With burial amongst their ancestors.</a:t>
            </a:r>
          </a:p>
          <a:p>
            <a:r>
              <a:rPr lang="en-US" sz="1400" dirty="0"/>
              <a:t>Here Goths have given me leave to sheathe my sword.</a:t>
            </a:r>
          </a:p>
          <a:p>
            <a:r>
              <a:rPr lang="en-US" sz="1400" dirty="0"/>
              <a:t>Titus, unkind and careless of </a:t>
            </a:r>
            <a:r>
              <a:rPr lang="en-US" sz="1400" dirty="0" err="1"/>
              <a:t>thine</a:t>
            </a:r>
            <a:r>
              <a:rPr lang="en-US" sz="1400" dirty="0"/>
              <a:t> own,</a:t>
            </a:r>
          </a:p>
          <a:p>
            <a:r>
              <a:rPr lang="en-US" sz="1400" dirty="0"/>
              <a:t>Why </a:t>
            </a:r>
            <a:r>
              <a:rPr lang="en-US" sz="1400" dirty="0" err="1"/>
              <a:t>suffer’st</a:t>
            </a:r>
            <a:r>
              <a:rPr lang="en-US" sz="1400" dirty="0"/>
              <a:t> thou thy sons unburied yet</a:t>
            </a:r>
          </a:p>
          <a:p>
            <a:r>
              <a:rPr lang="en-US" sz="1400" dirty="0"/>
              <a:t>To hover on the dreadful shore of Styx?</a:t>
            </a:r>
          </a:p>
          <a:p>
            <a:r>
              <a:rPr lang="en-US" sz="1400" dirty="0"/>
              <a:t>Make way to lay them by their brethren.</a:t>
            </a:r>
          </a:p>
          <a:p>
            <a:r>
              <a:rPr lang="en-US" sz="1400" i="1" dirty="0"/>
              <a:t>They open the tomb.</a:t>
            </a:r>
          </a:p>
          <a:p>
            <a:r>
              <a:rPr lang="en-US" sz="1400" dirty="0" smtClean="0"/>
              <a:t>There </a:t>
            </a:r>
            <a:r>
              <a:rPr lang="en-US" sz="1400" dirty="0"/>
              <a:t>greet in silence, as the dead are wont,</a:t>
            </a:r>
          </a:p>
          <a:p>
            <a:r>
              <a:rPr lang="en-US" sz="1400" dirty="0"/>
              <a:t>And sleep in peace, slain in your country’s </a:t>
            </a:r>
            <a:r>
              <a:rPr lang="en-US" sz="1400" dirty="0" smtClean="0"/>
              <a:t>wars….</a:t>
            </a:r>
            <a:endParaRPr lang="en-US" sz="1400" dirty="0"/>
          </a:p>
          <a:p>
            <a:r>
              <a:rPr lang="en-US" sz="1400" dirty="0" smtClean="0"/>
              <a:t>LUCIUS Give </a:t>
            </a:r>
            <a:r>
              <a:rPr lang="en-US" sz="1400" dirty="0"/>
              <a:t>us the proudest prisoner of the Goths,</a:t>
            </a:r>
          </a:p>
          <a:p>
            <a:r>
              <a:rPr lang="en-US" sz="1400" dirty="0"/>
              <a:t>That we may hew his limbs and on a pile,</a:t>
            </a:r>
          </a:p>
          <a:p>
            <a:r>
              <a:rPr lang="en-US" sz="1400" i="1" dirty="0"/>
              <a:t>Ad manes </a:t>
            </a:r>
            <a:r>
              <a:rPr lang="en-US" sz="1400" i="1" dirty="0" err="1"/>
              <a:t>fratrum</a:t>
            </a:r>
            <a:r>
              <a:rPr lang="en-US" sz="1400" dirty="0"/>
              <a:t>, sacrifice his flesh</a:t>
            </a:r>
          </a:p>
          <a:p>
            <a:r>
              <a:rPr lang="en-US" sz="1400" dirty="0"/>
              <a:t>Before this earthy prison of their bones,</a:t>
            </a:r>
          </a:p>
          <a:p>
            <a:r>
              <a:rPr lang="en-US" sz="1400" dirty="0"/>
              <a:t>That so the shadows be not unappeased,</a:t>
            </a:r>
          </a:p>
          <a:p>
            <a:r>
              <a:rPr lang="en-US" sz="1400" dirty="0"/>
              <a:t>Nor we disturbed with prodigies on Earth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TITUS: I give him you, the noblest that survives,</a:t>
            </a:r>
          </a:p>
          <a:p>
            <a:r>
              <a:rPr lang="en-US" sz="1400" dirty="0" smtClean="0"/>
              <a:t>The eldest son of this distressed queen.</a:t>
            </a:r>
          </a:p>
          <a:p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357744" y="224104"/>
            <a:ext cx="4786255" cy="7417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TAMORA: Stay, Roman </a:t>
            </a:r>
            <a:r>
              <a:rPr lang="en-US" sz="1400" dirty="0" err="1" smtClean="0"/>
              <a:t>brethern</a:t>
            </a:r>
            <a:r>
              <a:rPr lang="en-US" sz="1400" dirty="0" smtClean="0"/>
              <a:t>! Gracious conqueror,</a:t>
            </a:r>
          </a:p>
          <a:p>
            <a:r>
              <a:rPr lang="en-US" sz="1400" dirty="0" smtClean="0"/>
              <a:t>Victorious Titus, rue the tears I shed,</a:t>
            </a:r>
          </a:p>
          <a:p>
            <a:r>
              <a:rPr lang="en-US" sz="1400" dirty="0" smtClean="0"/>
              <a:t>A mother’s tears in passion for her son:</a:t>
            </a:r>
          </a:p>
          <a:p>
            <a:r>
              <a:rPr lang="en-US" sz="1400" dirty="0"/>
              <a:t>And if thy sons were ever dear to thee,</a:t>
            </a:r>
          </a:p>
          <a:p>
            <a:r>
              <a:rPr lang="en-US" sz="1400" dirty="0"/>
              <a:t>O think my son to be as dear to me.</a:t>
            </a:r>
          </a:p>
          <a:p>
            <a:r>
              <a:rPr lang="en-US" sz="1400" dirty="0" err="1"/>
              <a:t>Sufficeth</a:t>
            </a:r>
            <a:r>
              <a:rPr lang="en-US" sz="1400" dirty="0"/>
              <a:t> not that we are brought to Rome</a:t>
            </a:r>
          </a:p>
          <a:p>
            <a:r>
              <a:rPr lang="en-US" sz="1400" dirty="0"/>
              <a:t>To beautify thy triumphs and return</a:t>
            </a:r>
          </a:p>
          <a:p>
            <a:r>
              <a:rPr lang="en-US" sz="1400" dirty="0"/>
              <a:t>Captive to thee and to thy Roman yoke,</a:t>
            </a:r>
          </a:p>
          <a:p>
            <a:r>
              <a:rPr lang="en-US" sz="1400" dirty="0"/>
              <a:t>But must my sons be slaughtered in the streets</a:t>
            </a:r>
          </a:p>
          <a:p>
            <a:r>
              <a:rPr lang="en-US" sz="1400" dirty="0"/>
              <a:t>For valiant doings in their country’s cause?</a:t>
            </a:r>
          </a:p>
          <a:p>
            <a:r>
              <a:rPr lang="en-US" sz="1400" dirty="0"/>
              <a:t>O, if to fight for king and commonweal</a:t>
            </a:r>
          </a:p>
          <a:p>
            <a:r>
              <a:rPr lang="en-US" sz="1400" dirty="0"/>
              <a:t>Were piety in </a:t>
            </a:r>
            <a:r>
              <a:rPr lang="en-US" sz="1400" dirty="0" err="1"/>
              <a:t>thine</a:t>
            </a:r>
            <a:r>
              <a:rPr lang="en-US" sz="1400" dirty="0"/>
              <a:t>, it is in these</a:t>
            </a:r>
            <a:r>
              <a:rPr lang="en-US" sz="1400" dirty="0" smtClean="0"/>
              <a:t>!</a:t>
            </a:r>
          </a:p>
          <a:p>
            <a:r>
              <a:rPr lang="en-US" sz="1400" dirty="0"/>
              <a:t>Andronicus, stain not thy tomb with blood.</a:t>
            </a:r>
          </a:p>
          <a:p>
            <a:r>
              <a:rPr lang="en-US" sz="1400" dirty="0"/>
              <a:t>Wilt thou draw near the nature of the gods?</a:t>
            </a:r>
          </a:p>
          <a:p>
            <a:r>
              <a:rPr lang="en-US" sz="1400" dirty="0"/>
              <a:t>Draw near them then in being merciful.</a:t>
            </a:r>
          </a:p>
          <a:p>
            <a:r>
              <a:rPr lang="en-US" sz="1400" dirty="0"/>
              <a:t>Sweet mercy is nobility’s true badge.</a:t>
            </a:r>
          </a:p>
          <a:p>
            <a:r>
              <a:rPr lang="en-US" sz="1400" dirty="0"/>
              <a:t>Thrice-noble Titus, spare my first-born son.</a:t>
            </a:r>
          </a:p>
          <a:p>
            <a:r>
              <a:rPr lang="en-US" sz="1400" dirty="0" smtClean="0"/>
              <a:t>TITUS Patient </a:t>
            </a:r>
            <a:r>
              <a:rPr lang="en-US" sz="1400" dirty="0"/>
              <a:t>yourself, madam, and pardon me.</a:t>
            </a:r>
          </a:p>
          <a:p>
            <a:r>
              <a:rPr lang="en-US" sz="1400" dirty="0"/>
              <a:t>These are their brethren whom your Goths beheld</a:t>
            </a:r>
          </a:p>
          <a:p>
            <a:r>
              <a:rPr lang="en-US" sz="1400" dirty="0"/>
              <a:t>Alive and dead, and for their brethren slain</a:t>
            </a:r>
          </a:p>
          <a:p>
            <a:r>
              <a:rPr lang="en-US" sz="1400" dirty="0"/>
              <a:t>Religiously they ask a sacrifice.</a:t>
            </a:r>
          </a:p>
          <a:p>
            <a:r>
              <a:rPr lang="en-US" sz="1400" dirty="0"/>
              <a:t>To this your son is marked, and die he must,</a:t>
            </a:r>
          </a:p>
          <a:p>
            <a:r>
              <a:rPr lang="en-US" sz="1400" dirty="0"/>
              <a:t>T’ appease their groaning shadows that are gone.</a:t>
            </a:r>
          </a:p>
          <a:p>
            <a:r>
              <a:rPr lang="en-US" sz="1400" dirty="0" smtClean="0"/>
              <a:t>LUCIUS Away </a:t>
            </a:r>
            <a:r>
              <a:rPr lang="en-US" sz="1400" dirty="0"/>
              <a:t>with him, and make a fire straight,</a:t>
            </a:r>
          </a:p>
          <a:p>
            <a:r>
              <a:rPr lang="en-US" sz="1400" dirty="0"/>
              <a:t>And with our swords upon a pile of wood</a:t>
            </a:r>
          </a:p>
          <a:p>
            <a:r>
              <a:rPr lang="en-US" sz="1400" dirty="0"/>
              <a:t>Let’s hew his limbs till they be clean </a:t>
            </a:r>
            <a:r>
              <a:rPr lang="en-US" sz="1400" dirty="0" smtClean="0"/>
              <a:t>consumed. </a:t>
            </a:r>
            <a:r>
              <a:rPr lang="en-US" sz="1400" i="1" dirty="0" smtClean="0"/>
              <a:t>Exit with </a:t>
            </a:r>
            <a:r>
              <a:rPr lang="en-US" sz="1400" i="1" dirty="0" err="1"/>
              <a:t>Alarbus</a:t>
            </a:r>
            <a:r>
              <a:rPr lang="en-US" sz="1400" i="1" dirty="0" smtClean="0"/>
              <a:t>.</a:t>
            </a:r>
          </a:p>
          <a:p>
            <a:r>
              <a:rPr lang="en-US" sz="1400" dirty="0" err="1" smtClean="0"/>
              <a:t>Tamora</a:t>
            </a:r>
            <a:r>
              <a:rPr lang="en-US" sz="1400" dirty="0" smtClean="0"/>
              <a:t>: O cruel, irreligious piety!...</a:t>
            </a:r>
          </a:p>
          <a:p>
            <a:r>
              <a:rPr lang="en-US" sz="1400" dirty="0" smtClean="0"/>
              <a:t>Lucius: See … </a:t>
            </a:r>
            <a:r>
              <a:rPr lang="en-US" sz="1400" dirty="0" err="1" smtClean="0"/>
              <a:t>Alarbus</a:t>
            </a:r>
            <a:r>
              <a:rPr lang="en-US" sz="1400" dirty="0" smtClean="0"/>
              <a:t>’ limbs are </a:t>
            </a:r>
            <a:r>
              <a:rPr lang="en-US" sz="1400" dirty="0" err="1" smtClean="0"/>
              <a:t>lopp’d</a:t>
            </a:r>
            <a:endParaRPr lang="en-US" sz="1400" dirty="0" smtClean="0"/>
          </a:p>
          <a:p>
            <a:r>
              <a:rPr lang="en-US" sz="1400" dirty="0" smtClean="0"/>
              <a:t>And entrails feed the sacrificing fire </a:t>
            </a:r>
          </a:p>
          <a:p>
            <a:r>
              <a:rPr lang="en-US" sz="1400" dirty="0" smtClean="0"/>
              <a:t>Whose smoke, like incense, doth perfume the sky. (1.1.70 – 145)</a:t>
            </a: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88737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ian-Cox-in-Titus-Andron-0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6"/>
            <a:ext cx="9144000" cy="5486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404" y="5727104"/>
            <a:ext cx="41004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Demetrius: … madam, stand </a:t>
            </a:r>
            <a:r>
              <a:rPr lang="en-US" sz="1400" dirty="0" err="1" smtClean="0"/>
              <a:t>resolv’d</a:t>
            </a:r>
            <a:r>
              <a:rPr lang="en-US" sz="1400" dirty="0" smtClean="0"/>
              <a:t>; but hope withal…</a:t>
            </a:r>
          </a:p>
          <a:p>
            <a:r>
              <a:rPr lang="en-US" sz="1400" dirty="0" smtClean="0"/>
              <a:t>With opportunity of sharp revenge…</a:t>
            </a:r>
          </a:p>
          <a:p>
            <a:r>
              <a:rPr lang="en-US" sz="1400" dirty="0" smtClean="0"/>
              <a:t>May…</a:t>
            </a:r>
            <a:r>
              <a:rPr lang="en-US" sz="1400" dirty="0" err="1" smtClean="0"/>
              <a:t>Tamora</a:t>
            </a:r>
            <a:r>
              <a:rPr lang="en-US" sz="1400" dirty="0" smtClean="0"/>
              <a:t>…quit the </a:t>
            </a:r>
            <a:r>
              <a:rPr lang="en-US" sz="1400" dirty="0" err="1" smtClean="0"/>
              <a:t>boodly</a:t>
            </a:r>
            <a:r>
              <a:rPr lang="en-US" sz="1400" dirty="0" smtClean="0"/>
              <a:t> wrongs upon her foes.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	1.1.135-141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4482251" y="5594301"/>
            <a:ext cx="42000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Tamora</a:t>
            </a:r>
            <a:r>
              <a:rPr lang="en-US" sz="1400" dirty="0" smtClean="0"/>
              <a:t> (to </a:t>
            </a:r>
            <a:r>
              <a:rPr lang="en-US" sz="1400" dirty="0" err="1" smtClean="0"/>
              <a:t>Saturninus</a:t>
            </a:r>
            <a:r>
              <a:rPr lang="en-US" sz="1400" dirty="0" smtClean="0"/>
              <a:t>): My lord, be </a:t>
            </a:r>
            <a:r>
              <a:rPr lang="en-US" sz="1400" dirty="0" err="1" smtClean="0"/>
              <a:t>rul’d</a:t>
            </a:r>
            <a:r>
              <a:rPr lang="en-US" sz="1400" dirty="0" smtClean="0"/>
              <a:t> by me…</a:t>
            </a:r>
          </a:p>
          <a:p>
            <a:r>
              <a:rPr lang="en-US" sz="1400" dirty="0" smtClean="0"/>
              <a:t>Dissemble all your </a:t>
            </a:r>
            <a:r>
              <a:rPr lang="en-US" sz="1400" dirty="0" err="1" smtClean="0"/>
              <a:t>griefs</a:t>
            </a:r>
            <a:r>
              <a:rPr lang="en-US" sz="1400" dirty="0" smtClean="0"/>
              <a:t> and discontents:</a:t>
            </a:r>
          </a:p>
          <a:p>
            <a:r>
              <a:rPr lang="en-US" sz="1400" dirty="0" smtClean="0"/>
              <a:t>You are but newly planted in your throne…</a:t>
            </a:r>
          </a:p>
          <a:p>
            <a:r>
              <a:rPr lang="en-US" sz="1400" dirty="0" smtClean="0"/>
              <a:t>Yield at entreats, and then let me alone.</a:t>
            </a:r>
          </a:p>
          <a:p>
            <a:r>
              <a:rPr lang="en-US" sz="1400" dirty="0" smtClean="0"/>
              <a:t>I’ll find a day to massacre them all. 1.1.442-450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547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wantitu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510653" cy="4329849"/>
          </a:xfrm>
          <a:prstGeom prst="rect">
            <a:avLst/>
          </a:prstGeom>
        </p:spPr>
      </p:pic>
      <p:pic>
        <p:nvPicPr>
          <p:cNvPr id="5" name="Picture 4" descr="Swantitus_andronicus_2013_production_images_simon_annand_c_rsc_44331.tmb-img-820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85"/>
          <a:stretch/>
        </p:blipFill>
        <p:spPr>
          <a:xfrm>
            <a:off x="5142412" y="2386228"/>
            <a:ext cx="4237114" cy="4471772"/>
          </a:xfrm>
          <a:prstGeom prst="rect">
            <a:avLst/>
          </a:prstGeom>
        </p:spPr>
      </p:pic>
      <p:pic>
        <p:nvPicPr>
          <p:cNvPr id="6" name="Picture 5" descr="Swantitus-andronicus-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643" y="3819738"/>
            <a:ext cx="2234389" cy="30382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10653" y="1252912"/>
            <a:ext cx="25285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Tamora</a:t>
            </a:r>
            <a:r>
              <a:rPr lang="en-US" sz="1400" dirty="0" smtClean="0"/>
              <a:t>: Give me thy </a:t>
            </a:r>
            <a:r>
              <a:rPr lang="en-US" sz="1400" dirty="0" err="1" smtClean="0"/>
              <a:t>poinard</a:t>
            </a:r>
            <a:r>
              <a:rPr lang="en-US" sz="1400" dirty="0" smtClean="0"/>
              <a:t>; you shall know, my boys, </a:t>
            </a:r>
          </a:p>
          <a:p>
            <a:r>
              <a:rPr lang="en-US" sz="1400" dirty="0" smtClean="0"/>
              <a:t>Your mother’s hand shall right your mother’s wrong.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-2" y="4329849"/>
            <a:ext cx="367710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Demetrius: Stay, madam. Here is more belongs </a:t>
            </a:r>
          </a:p>
          <a:p>
            <a:r>
              <a:rPr lang="en-US" sz="1400" dirty="0" smtClean="0"/>
              <a:t>to her:</a:t>
            </a:r>
          </a:p>
          <a:p>
            <a:r>
              <a:rPr lang="en-US" sz="1400" dirty="0" smtClean="0"/>
              <a:t>First thrash the corn, then after burn the straw.</a:t>
            </a:r>
          </a:p>
          <a:p>
            <a:r>
              <a:rPr lang="en-US" sz="1400" dirty="0" smtClean="0"/>
              <a:t>This minion stood upon her chastity</a:t>
            </a:r>
          </a:p>
          <a:p>
            <a:r>
              <a:rPr lang="en-US" sz="1400" dirty="0" smtClean="0"/>
              <a:t>Upon her nuptial vow, her loyalty…</a:t>
            </a:r>
          </a:p>
          <a:p>
            <a:r>
              <a:rPr lang="en-US" sz="1400" dirty="0" smtClean="0"/>
              <a:t>And shall she carry this unto her grave?</a:t>
            </a:r>
          </a:p>
          <a:p>
            <a:r>
              <a:rPr lang="en-US" sz="1400" dirty="0" smtClean="0"/>
              <a:t>Chiron: An if she do, I would I were an eunuch.</a:t>
            </a:r>
          </a:p>
          <a:p>
            <a:r>
              <a:rPr lang="en-US" sz="1400" dirty="0" smtClean="0"/>
              <a:t>Drag hence her husband to some secret hole</a:t>
            </a:r>
          </a:p>
          <a:p>
            <a:r>
              <a:rPr lang="en-US" sz="1400" dirty="0" smtClean="0"/>
              <a:t>And make his dead trunk pillow to our lust…</a:t>
            </a:r>
          </a:p>
          <a:p>
            <a:r>
              <a:rPr lang="en-US" sz="1400" dirty="0" smtClean="0"/>
              <a:t>Come mistress, now perforce we will enjoy</a:t>
            </a:r>
          </a:p>
          <a:p>
            <a:r>
              <a:rPr lang="en-US" sz="1400" dirty="0" smtClean="0"/>
              <a:t>That nice-preserved honesty of yours. 2.3.120-35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25512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eigh654a6bd9df39530d18b9361f8838d5a2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65"/>
          <a:stretch/>
        </p:blipFill>
        <p:spPr>
          <a:xfrm>
            <a:off x="0" y="0"/>
            <a:ext cx="5377176" cy="6215739"/>
          </a:xfrm>
          <a:prstGeom prst="rect">
            <a:avLst/>
          </a:prstGeom>
        </p:spPr>
      </p:pic>
      <p:pic>
        <p:nvPicPr>
          <p:cNvPr id="5" name="Picture 4" descr="SwanRose-Reynolds-Lavini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498" y="2336738"/>
            <a:ext cx="3265356" cy="4521262"/>
          </a:xfrm>
          <a:prstGeom prst="rect">
            <a:avLst/>
          </a:prstGeom>
        </p:spPr>
      </p:pic>
      <p:pic>
        <p:nvPicPr>
          <p:cNvPr id="6" name="Picture 5" descr="WarnerTitus-Andronicus-1987-361x54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115" y="0"/>
            <a:ext cx="2341885" cy="3509583"/>
          </a:xfrm>
          <a:prstGeom prst="rect">
            <a:avLst/>
          </a:prstGeom>
        </p:spPr>
      </p:pic>
      <p:pic>
        <p:nvPicPr>
          <p:cNvPr id="7" name="Picture 6" descr="Titus-5Glob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015" y="4546620"/>
            <a:ext cx="2886060" cy="23113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91307" y="6333016"/>
            <a:ext cx="4000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‘pattern, precedent and lively warrant’, 5.3.44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18254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tus-stella-adl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641" y="0"/>
            <a:ext cx="2540000" cy="3810000"/>
          </a:xfrm>
          <a:prstGeom prst="rect">
            <a:avLst/>
          </a:prstGeom>
        </p:spPr>
      </p:pic>
      <p:pic>
        <p:nvPicPr>
          <p:cNvPr id="5" name="Picture 4" descr="Ninagawatitus-andronicus-2006-blood-541x361.tmb-gal-67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402" y="2347618"/>
            <a:ext cx="6464641" cy="4584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99660" y="3810001"/>
            <a:ext cx="299646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TITUS ANDRONICUS, A VAUDEVILLE </a:t>
            </a:r>
          </a:p>
          <a:p>
            <a:r>
              <a:rPr lang="en-US" sz="1200" dirty="0"/>
              <a:t>is a play for every school child who found the Bard a bit boring. </a:t>
            </a:r>
          </a:p>
          <a:p>
            <a:endParaRPr lang="en-US" sz="1200" dirty="0"/>
          </a:p>
          <a:p>
            <a:r>
              <a:rPr lang="en-US" sz="1200" dirty="0"/>
              <a:t>This Vaudeville inspired Burlesque show won’t put you to sleep, but may encourage you to run away with the circus. Come see Shakespeare’s most gruesome and bloody play, told by a rag-tag group of old-time performers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2215" y="74701"/>
            <a:ext cx="53704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Demetrius: So, now go tell, an if thy tongue can speak,</a:t>
            </a:r>
          </a:p>
          <a:p>
            <a:r>
              <a:rPr lang="en-US" sz="1400" dirty="0" smtClean="0"/>
              <a:t>Who ’twas that cut thy tongue and </a:t>
            </a:r>
            <a:r>
              <a:rPr lang="en-US" sz="1400" dirty="0" err="1" smtClean="0"/>
              <a:t>ravish’d</a:t>
            </a:r>
            <a:r>
              <a:rPr lang="en-US" sz="1400" dirty="0" smtClean="0"/>
              <a:t> thee.</a:t>
            </a:r>
          </a:p>
          <a:p>
            <a:r>
              <a:rPr lang="en-US" sz="1400" dirty="0" smtClean="0"/>
              <a:t>Chiron: Write down thy mind, </a:t>
            </a:r>
            <a:r>
              <a:rPr lang="en-US" sz="1400" dirty="0" err="1" smtClean="0"/>
              <a:t>bewray</a:t>
            </a:r>
            <a:r>
              <a:rPr lang="en-US" sz="1400" dirty="0" smtClean="0"/>
              <a:t> thy meaning so:</a:t>
            </a:r>
          </a:p>
          <a:p>
            <a:r>
              <a:rPr lang="en-US" sz="1400" dirty="0" smtClean="0"/>
              <a:t>An if thy stumps will let thee play the scribe.</a:t>
            </a:r>
          </a:p>
          <a:p>
            <a:r>
              <a:rPr lang="en-US" sz="1400" dirty="0" smtClean="0"/>
              <a:t>Demetrius: See, how with sings and tokens she can </a:t>
            </a:r>
            <a:r>
              <a:rPr lang="en-US" sz="1400" dirty="0" err="1" smtClean="0"/>
              <a:t>scrowl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Chiron: Go home, call for sweet water, wash thy hands.</a:t>
            </a:r>
          </a:p>
          <a:p>
            <a:r>
              <a:rPr lang="en-US" sz="1400" dirty="0" smtClean="0"/>
              <a:t>Demetrius: she hath no tongue to call, nor hands to wash.</a:t>
            </a:r>
          </a:p>
          <a:p>
            <a:r>
              <a:rPr lang="en-US" sz="1400" dirty="0" smtClean="0"/>
              <a:t>And so let’s leave her to her silent walks.</a:t>
            </a:r>
          </a:p>
          <a:p>
            <a:r>
              <a:rPr lang="en-US" sz="1400" dirty="0" smtClean="0"/>
              <a:t>Chiron: An ’</a:t>
            </a:r>
            <a:r>
              <a:rPr lang="en-US" sz="1400" dirty="0" err="1" smtClean="0"/>
              <a:t>twere</a:t>
            </a:r>
            <a:r>
              <a:rPr lang="en-US" sz="1400" dirty="0" smtClean="0"/>
              <a:t> my case, I should go hang myself.</a:t>
            </a:r>
          </a:p>
          <a:p>
            <a:r>
              <a:rPr lang="en-US" sz="1400" dirty="0" smtClean="0"/>
              <a:t>Demetrius: If thou </a:t>
            </a:r>
            <a:r>
              <a:rPr lang="en-US" sz="1400" dirty="0" err="1" smtClean="0"/>
              <a:t>hadst</a:t>
            </a:r>
            <a:r>
              <a:rPr lang="en-US" sz="1400" dirty="0" smtClean="0"/>
              <a:t> hands to help thee knit the cord. (2.3.1-10)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9628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tus-andronicusSwan Heads-by-william-shakespeare-a-royal-shakespeare-company-d8bxhg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76"/>
          <a:stretch/>
        </p:blipFill>
        <p:spPr>
          <a:xfrm>
            <a:off x="0" y="1"/>
            <a:ext cx="4091273" cy="5619182"/>
          </a:xfrm>
          <a:prstGeom prst="rect">
            <a:avLst/>
          </a:prstGeom>
        </p:spPr>
      </p:pic>
      <p:pic>
        <p:nvPicPr>
          <p:cNvPr id="5" name="Picture 4" descr="titus_screenshot_2heads_and_a_han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320" y="4459574"/>
            <a:ext cx="5666863" cy="25644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67391" y="274606"/>
            <a:ext cx="441612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Messenger: Worthy Andronicus, ill art thou repaid</a:t>
            </a:r>
          </a:p>
          <a:p>
            <a:r>
              <a:rPr lang="en-US" sz="1400" dirty="0" smtClean="0"/>
              <a:t>For that good hand thou </a:t>
            </a:r>
            <a:r>
              <a:rPr lang="en-US" sz="1400" dirty="0" err="1" smtClean="0"/>
              <a:t>sent’st</a:t>
            </a:r>
            <a:r>
              <a:rPr lang="en-US" sz="1400" dirty="0" smtClean="0"/>
              <a:t> the emperor.</a:t>
            </a:r>
          </a:p>
          <a:p>
            <a:r>
              <a:rPr lang="en-US" sz="1400" dirty="0" smtClean="0"/>
              <a:t>Here are the heads of thy two noble sons,</a:t>
            </a:r>
          </a:p>
          <a:p>
            <a:r>
              <a:rPr lang="en-US" sz="1400" dirty="0" smtClean="0"/>
              <a:t>And here’s thy hand in scorn to thee sent back:</a:t>
            </a:r>
          </a:p>
          <a:p>
            <a:r>
              <a:rPr lang="en-US" sz="1400" dirty="0" smtClean="0"/>
              <a:t>Thy grief their sports, thy resolution mocked,</a:t>
            </a:r>
          </a:p>
          <a:p>
            <a:r>
              <a:rPr lang="en-US" sz="1400" dirty="0" smtClean="0"/>
              <a:t>That woe is me to think upon thy woes</a:t>
            </a:r>
          </a:p>
          <a:p>
            <a:r>
              <a:rPr lang="en-US" sz="1400" dirty="0" smtClean="0"/>
              <a:t>More than remembrance of my father’s death….</a:t>
            </a:r>
          </a:p>
          <a:p>
            <a:r>
              <a:rPr lang="en-US" sz="1400" dirty="0" smtClean="0"/>
              <a:t>Titus: When will this fearful slumber have an end?</a:t>
            </a:r>
          </a:p>
          <a:p>
            <a:r>
              <a:rPr lang="en-US" sz="1400" dirty="0" smtClean="0"/>
              <a:t>Marcus: Now farewell flattery…</a:t>
            </a:r>
          </a:p>
          <a:p>
            <a:r>
              <a:rPr lang="en-US" sz="1400" dirty="0" smtClean="0"/>
              <a:t>Thou dost not slumber….</a:t>
            </a:r>
          </a:p>
          <a:p>
            <a:r>
              <a:rPr lang="en-US" sz="1400" dirty="0" smtClean="0"/>
              <a:t>Now is a time to storm. Why art thou still?</a:t>
            </a:r>
          </a:p>
          <a:p>
            <a:r>
              <a:rPr lang="en-US" sz="1400" dirty="0" smtClean="0"/>
              <a:t>Titus: Ha, ha, ha!</a:t>
            </a:r>
          </a:p>
          <a:p>
            <a:r>
              <a:rPr lang="en-US" sz="1400" dirty="0" smtClean="0"/>
              <a:t>Marcus: Why dost thou laugh? It fits not with this hour.</a:t>
            </a:r>
          </a:p>
          <a:p>
            <a:r>
              <a:rPr lang="en-US" sz="1400" dirty="0" smtClean="0"/>
              <a:t>Titus: Why? I have not another tear to shed.</a:t>
            </a:r>
          </a:p>
          <a:p>
            <a:r>
              <a:rPr lang="en-US" sz="1400" dirty="0" smtClean="0"/>
              <a:t>Besides, this sorrow is an enemy </a:t>
            </a:r>
          </a:p>
          <a:p>
            <a:r>
              <a:rPr lang="en-US" sz="1400" dirty="0" smtClean="0"/>
              <a:t>And would usurp upon my watery eyes</a:t>
            </a:r>
          </a:p>
          <a:p>
            <a:r>
              <a:rPr lang="en-US" sz="1400" dirty="0" smtClean="0"/>
              <a:t>And make them blind with tributary tears.</a:t>
            </a:r>
          </a:p>
          <a:p>
            <a:r>
              <a:rPr lang="en-US" sz="1400" dirty="0" smtClean="0"/>
              <a:t>Then which way shall I find Revenge’s cave,</a:t>
            </a:r>
          </a:p>
          <a:p>
            <a:r>
              <a:rPr lang="en-US" sz="1400" dirty="0" smtClean="0"/>
              <a:t>For these two heads do seem to speak to me … (3.1.235-272)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9455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wan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97642" cy="3871807"/>
          </a:xfrm>
          <a:prstGeom prst="rect">
            <a:avLst/>
          </a:prstGeom>
        </p:spPr>
      </p:pic>
      <p:pic>
        <p:nvPicPr>
          <p:cNvPr id="5" name="Picture 4" descr="revengearticle-2617420-1D7C9D2100000578-438_306x423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4" b="9365"/>
          <a:stretch/>
        </p:blipFill>
        <p:spPr>
          <a:xfrm>
            <a:off x="5340258" y="1910800"/>
            <a:ext cx="3803742" cy="4927956"/>
          </a:xfrm>
          <a:prstGeom prst="rect">
            <a:avLst/>
          </a:prstGeom>
        </p:spPr>
      </p:pic>
      <p:pic>
        <p:nvPicPr>
          <p:cNvPr id="6" name="Picture 5" descr="titus-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722" y="3852563"/>
            <a:ext cx="3699525" cy="29861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32125" y="-9325"/>
            <a:ext cx="34234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Tamora</a:t>
            </a:r>
            <a:r>
              <a:rPr lang="en-US" sz="1600" dirty="0" smtClean="0"/>
              <a:t>: I am Revenge, sent from </a:t>
            </a:r>
            <a:r>
              <a:rPr lang="en-US" sz="1600" dirty="0" err="1" smtClean="0"/>
              <a:t>th</a:t>
            </a:r>
            <a:r>
              <a:rPr lang="en-US" sz="1600" dirty="0" smtClean="0"/>
              <a:t>’ </a:t>
            </a:r>
          </a:p>
          <a:p>
            <a:r>
              <a:rPr lang="en-US" sz="1600" dirty="0"/>
              <a:t>i</a:t>
            </a:r>
            <a:r>
              <a:rPr lang="en-US" sz="1600" dirty="0" smtClean="0"/>
              <a:t>nfernal kingdom / To ease the </a:t>
            </a:r>
          </a:p>
          <a:p>
            <a:r>
              <a:rPr lang="en-US" sz="1600" dirty="0"/>
              <a:t>g</a:t>
            </a:r>
            <a:r>
              <a:rPr lang="en-US" sz="1600" dirty="0" smtClean="0"/>
              <a:t>nawing vulture of thy mind/ By working </a:t>
            </a:r>
            <a:r>
              <a:rPr lang="en-US" sz="1600" dirty="0" err="1" smtClean="0"/>
              <a:t>wreakful</a:t>
            </a:r>
            <a:r>
              <a:rPr lang="en-US" sz="1600" dirty="0" smtClean="0"/>
              <a:t> vengeance on thy foes.</a:t>
            </a:r>
          </a:p>
          <a:p>
            <a:r>
              <a:rPr lang="en-US" sz="1600" dirty="0" smtClean="0"/>
              <a:t>Titus: Are these thy ministers?...good Lord, how like the empress’ sons they are, / And you the empress (5.2.30–65)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22028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wan10-Titus-Andronicus-SimonKane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57"/>
          <a:stretch/>
        </p:blipFill>
        <p:spPr>
          <a:xfrm>
            <a:off x="22881" y="-80093"/>
            <a:ext cx="8111476" cy="54349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85" y="5354819"/>
            <a:ext cx="3873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Hark wretches how I mean to martyr you…</a:t>
            </a:r>
          </a:p>
          <a:p>
            <a:r>
              <a:rPr lang="en-US" sz="1600" dirty="0" smtClean="0"/>
              <a:t>Hark, villains, I will grind your bones to dust,</a:t>
            </a:r>
          </a:p>
          <a:p>
            <a:r>
              <a:rPr lang="en-US" sz="1600" dirty="0" smtClean="0"/>
              <a:t>And with your blood and it I’ll make a paste,</a:t>
            </a:r>
          </a:p>
          <a:p>
            <a:r>
              <a:rPr lang="en-US" sz="1600" dirty="0" smtClean="0"/>
              <a:t>And of the paste a coffin I will rear, </a:t>
            </a:r>
          </a:p>
          <a:p>
            <a:r>
              <a:rPr lang="en-US" sz="1600" dirty="0" smtClean="0"/>
              <a:t>And make two pasties of your shameful heads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042239" y="5354819"/>
            <a:ext cx="52819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And  bid that strumpet, your unhallowed dam,</a:t>
            </a:r>
          </a:p>
          <a:p>
            <a:r>
              <a:rPr lang="en-US" sz="1600" dirty="0" smtClean="0"/>
              <a:t>Like to the earth, swallow her own increase…</a:t>
            </a:r>
          </a:p>
          <a:p>
            <a:r>
              <a:rPr lang="en-US" sz="1600" dirty="0" smtClean="0"/>
              <a:t>For worse than Philomel you used my daughter,</a:t>
            </a:r>
          </a:p>
          <a:p>
            <a:r>
              <a:rPr lang="en-US" sz="1600" dirty="0" smtClean="0"/>
              <a:t>And worse than </a:t>
            </a:r>
            <a:r>
              <a:rPr lang="en-US" sz="1600" dirty="0" err="1" smtClean="0"/>
              <a:t>Progne</a:t>
            </a:r>
            <a:r>
              <a:rPr lang="en-US" sz="1600" dirty="0" smtClean="0"/>
              <a:t> I will be revenged.</a:t>
            </a:r>
          </a:p>
          <a:p>
            <a:r>
              <a:rPr lang="en-US" sz="1600" dirty="0" smtClean="0"/>
              <a:t>And now, prepare your throats. </a:t>
            </a:r>
            <a:r>
              <a:rPr lang="en-US" sz="1600" dirty="0" err="1" smtClean="0"/>
              <a:t>Lavinia</a:t>
            </a:r>
            <a:r>
              <a:rPr lang="en-US" sz="1600" dirty="0" smtClean="0"/>
              <a:t>, come…(5.2.180-95)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392844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tus-andronicus Swan-_2013_-production-images_simon-annand-_c_-rsc_tit-sa-2013-05-16-ta2-385.tmb-img-912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21"/>
          <a:stretch/>
        </p:blipFill>
        <p:spPr>
          <a:xfrm>
            <a:off x="0" y="1"/>
            <a:ext cx="6529054" cy="4191388"/>
          </a:xfrm>
          <a:prstGeom prst="rect">
            <a:avLst/>
          </a:prstGeom>
        </p:spPr>
      </p:pic>
      <p:pic>
        <p:nvPicPr>
          <p:cNvPr id="5" name="Picture 4" descr="globetitus-andronicus (1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246" y="3794793"/>
            <a:ext cx="3978754" cy="3486569"/>
          </a:xfrm>
          <a:prstGeom prst="rect">
            <a:avLst/>
          </a:prstGeom>
        </p:spPr>
      </p:pic>
      <p:pic>
        <p:nvPicPr>
          <p:cNvPr id="6" name="Picture 5" descr="TaylorTitus-dinner-scene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0" r="20253" b="5273"/>
          <a:stretch/>
        </p:blipFill>
        <p:spPr>
          <a:xfrm>
            <a:off x="0" y="4191388"/>
            <a:ext cx="5165246" cy="26666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29054" y="434793"/>
            <a:ext cx="2560037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Tamora</a:t>
            </a:r>
            <a:r>
              <a:rPr lang="en-US" sz="1400" dirty="0" smtClean="0"/>
              <a:t>: Why hast thou slain </a:t>
            </a:r>
            <a:r>
              <a:rPr lang="en-US" sz="1400" dirty="0" err="1" smtClean="0"/>
              <a:t>thine</a:t>
            </a:r>
            <a:r>
              <a:rPr lang="en-US" sz="1400" dirty="0" smtClean="0"/>
              <a:t> only daughter thus?</a:t>
            </a:r>
          </a:p>
          <a:p>
            <a:r>
              <a:rPr lang="en-US" sz="1400" dirty="0" smtClean="0"/>
              <a:t>Titus: Not I, ’twas Chiron and Demetrius: / They ravished her and cut away her tongue/ And </a:t>
            </a:r>
          </a:p>
          <a:p>
            <a:r>
              <a:rPr lang="en-US" sz="1400" dirty="0"/>
              <a:t>t</a:t>
            </a:r>
            <a:r>
              <a:rPr lang="en-US" sz="1400" dirty="0" smtClean="0"/>
              <a:t>hey, ‘’twas they, that did her all this wrong.</a:t>
            </a:r>
          </a:p>
          <a:p>
            <a:r>
              <a:rPr lang="en-US" sz="1400" dirty="0" err="1" smtClean="0"/>
              <a:t>Saturninus</a:t>
            </a:r>
            <a:r>
              <a:rPr lang="en-US" sz="1400" dirty="0" smtClean="0"/>
              <a:t>: Go, fetch them hither to us presently.</a:t>
            </a:r>
          </a:p>
          <a:p>
            <a:r>
              <a:rPr lang="en-US" sz="1400" dirty="0" smtClean="0"/>
              <a:t>Titus: Why, there they are, both baked in this pie, / Whereof their mother daintily hath fed/ Eating the flesh that she herself hath bred.                   (5.3.54-61)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63213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tus il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343" y="3124882"/>
            <a:ext cx="5736027" cy="3815425"/>
          </a:xfrm>
          <a:prstGeom prst="rect">
            <a:avLst/>
          </a:prstGeom>
        </p:spPr>
      </p:pic>
      <p:pic>
        <p:nvPicPr>
          <p:cNvPr id="5" name="Picture 4" descr="titus-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658293" cy="31248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2967" y="2540106"/>
            <a:ext cx="46106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)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69119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ymor at endTitus Luciu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43784" cy="35578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38112" y="526328"/>
            <a:ext cx="4505888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Marcus: You sad-faced men, people and sons of Rome</a:t>
            </a:r>
          </a:p>
          <a:p>
            <a:r>
              <a:rPr lang="en-US" sz="1600" dirty="0" smtClean="0"/>
              <a:t> By uproars severed, as a flight of fowl</a:t>
            </a:r>
          </a:p>
          <a:p>
            <a:r>
              <a:rPr lang="en-US" sz="1600" dirty="0" smtClean="0"/>
              <a:t> Scattered by winds and high tempestuous gusts,</a:t>
            </a:r>
          </a:p>
          <a:p>
            <a:r>
              <a:rPr lang="en-US" sz="1600" dirty="0" smtClean="0"/>
              <a:t> Let me teach you how to knit again</a:t>
            </a:r>
          </a:p>
          <a:p>
            <a:r>
              <a:rPr lang="en-US" sz="1600" dirty="0" smtClean="0"/>
              <a:t> This scattered </a:t>
            </a:r>
            <a:r>
              <a:rPr lang="en-US" sz="1600" dirty="0" err="1" smtClean="0"/>
              <a:t>corninto</a:t>
            </a:r>
            <a:r>
              <a:rPr lang="en-US" sz="1600" dirty="0" smtClean="0"/>
              <a:t> one mutual sheaf,</a:t>
            </a:r>
          </a:p>
          <a:p>
            <a:r>
              <a:rPr lang="en-US" sz="1600" dirty="0" smtClean="0"/>
              <a:t> These broken limbs again into one body…</a:t>
            </a:r>
          </a:p>
          <a:p>
            <a:r>
              <a:rPr lang="en-US" sz="1600" dirty="0" smtClean="0"/>
              <a:t>		* * * *</a:t>
            </a:r>
            <a:endParaRPr lang="en-US" sz="1600" dirty="0"/>
          </a:p>
          <a:p>
            <a:r>
              <a:rPr lang="en-US" sz="1600" dirty="0" smtClean="0"/>
              <a:t> All Romans: Lucius, all hail, Rome’s gracious  governor.</a:t>
            </a:r>
          </a:p>
          <a:p>
            <a:r>
              <a:rPr lang="en-US" sz="1600" dirty="0" smtClean="0"/>
              <a:t> Lucius: Thanks, gentle Romans. May I govern so</a:t>
            </a:r>
          </a:p>
          <a:p>
            <a:r>
              <a:rPr lang="en-US" sz="1600" dirty="0" smtClean="0"/>
              <a:t> To heal Rome’s harms and wipe away her woe….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Come hither boy, </a:t>
            </a:r>
            <a:r>
              <a:rPr lang="en-US" sz="1600" dirty="0" err="1" smtClean="0"/>
              <a:t>bome</a:t>
            </a:r>
            <a:r>
              <a:rPr lang="en-US" sz="1600" dirty="0" smtClean="0"/>
              <a:t> and learn of us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To melt in showers. Thy grandsire loved thee well:</a:t>
            </a:r>
          </a:p>
          <a:p>
            <a:r>
              <a:rPr lang="en-US" sz="1600" dirty="0" smtClean="0"/>
              <a:t>Many a time he danced thee on his knee,</a:t>
            </a:r>
          </a:p>
          <a:p>
            <a:r>
              <a:rPr lang="en-US" sz="1600" dirty="0" smtClean="0"/>
              <a:t>Sung thee asleep, his loving breast thy pillow,</a:t>
            </a:r>
          </a:p>
          <a:p>
            <a:r>
              <a:rPr lang="en-US" sz="1600" dirty="0" smtClean="0"/>
              <a:t>Many a story hath he told to thee</a:t>
            </a:r>
          </a:p>
          <a:p>
            <a:r>
              <a:rPr lang="en-US" sz="1600" dirty="0" smtClean="0"/>
              <a:t>And bid thee bear his pretty tales in mind</a:t>
            </a:r>
          </a:p>
          <a:p>
            <a:r>
              <a:rPr lang="en-US" sz="1600" dirty="0" smtClean="0"/>
              <a:t>And talk of them when he was dead and gone.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5.2.66-71, 145-165)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37984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tus-andronicus-1955-anthony-quayle-aaron-361x541.tmb-gal-67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28" y="0"/>
            <a:ext cx="457622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32136" y="6056973"/>
            <a:ext cx="2745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‘Behold this child’</a:t>
            </a:r>
          </a:p>
          <a:p>
            <a:r>
              <a:rPr lang="en-US" dirty="0"/>
              <a:t>	</a:t>
            </a:r>
            <a:r>
              <a:rPr lang="en-US" dirty="0" smtClean="0"/>
              <a:t>             5.3.118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667" y="22824"/>
            <a:ext cx="3598333" cy="562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3848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ymor chi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5863" y="230925"/>
            <a:ext cx="6096000" cy="4572000"/>
          </a:xfrm>
          <a:prstGeom prst="rect">
            <a:avLst/>
          </a:prstGeom>
        </p:spPr>
      </p:pic>
      <p:pic>
        <p:nvPicPr>
          <p:cNvPr id="5" name="Picture 4" descr="titus-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840" y="3813636"/>
            <a:ext cx="5315160" cy="3044364"/>
          </a:xfrm>
          <a:prstGeom prst="rect">
            <a:avLst/>
          </a:prstGeom>
        </p:spPr>
      </p:pic>
      <p:pic>
        <p:nvPicPr>
          <p:cNvPr id="6" name="Picture 5" descr="MovieQuiz_1388-00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824" y="0"/>
            <a:ext cx="4737175" cy="202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6060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7435" y="1112220"/>
            <a:ext cx="58186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politic bodies in </a:t>
            </a:r>
            <a:r>
              <a:rPr lang="en-US" i="1" dirty="0" smtClean="0"/>
              <a:t>Hamlet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Violence, conquest, murder: revenge play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revanant</a:t>
            </a:r>
            <a:r>
              <a:rPr lang="en-US" dirty="0" smtClean="0"/>
              <a:t> body: the anachronistic body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mourning body: the dissident body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distracted body: the erotic body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heroic body: the appropriated body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‘play-</a:t>
            </a:r>
            <a:r>
              <a:rPr lang="en-US" dirty="0" err="1" smtClean="0"/>
              <a:t>ful</a:t>
            </a:r>
            <a:r>
              <a:rPr lang="en-US" dirty="0" smtClean="0"/>
              <a:t>’ body: improvising </a:t>
            </a:r>
            <a:r>
              <a:rPr lang="en-US" smtClean="0"/>
              <a:t>different endings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784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tus_screenshot_0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3906592"/>
          </a:xfrm>
          <a:prstGeom prst="rect">
            <a:avLst/>
          </a:prstGeom>
        </p:spPr>
      </p:pic>
      <p:pic>
        <p:nvPicPr>
          <p:cNvPr id="5" name="Picture 4" descr="titus-andronicu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995" y="3867999"/>
            <a:ext cx="3622004" cy="2990001"/>
          </a:xfrm>
          <a:prstGeom prst="rect">
            <a:avLst/>
          </a:prstGeom>
        </p:spPr>
      </p:pic>
      <p:pic>
        <p:nvPicPr>
          <p:cNvPr id="6" name="Picture 5" descr="Taymor Hopkinsf4613a0e33edbccdcf0a204be48fdc29-4188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570" y="3507036"/>
            <a:ext cx="4776429" cy="3350963"/>
          </a:xfrm>
          <a:prstGeom prst="rect">
            <a:avLst/>
          </a:prstGeom>
        </p:spPr>
      </p:pic>
      <p:pic>
        <p:nvPicPr>
          <p:cNvPr id="2" name="Picture 1" descr="extra-titus-008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9"/>
          <a:stretch/>
        </p:blipFill>
        <p:spPr>
          <a:xfrm>
            <a:off x="-21168" y="3507036"/>
            <a:ext cx="4388738" cy="335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06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ymorHarry-Titus-e141816713383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7" r="4136"/>
          <a:stretch/>
        </p:blipFill>
        <p:spPr>
          <a:xfrm>
            <a:off x="4466166" y="3259667"/>
            <a:ext cx="4677833" cy="3598333"/>
          </a:xfrm>
          <a:prstGeom prst="rect">
            <a:avLst/>
          </a:prstGeom>
        </p:spPr>
      </p:pic>
      <p:pic>
        <p:nvPicPr>
          <p:cNvPr id="2" name="Picture 1" descr="titus_screenshot_goth_queen_in_pain (1)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7" r="36806"/>
          <a:stretch/>
        </p:blipFill>
        <p:spPr>
          <a:xfrm>
            <a:off x="0" y="0"/>
            <a:ext cx="4677833" cy="359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634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ldierstitus_screenshot_01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3" b="8869"/>
          <a:stretch/>
        </p:blipFill>
        <p:spPr>
          <a:xfrm>
            <a:off x="-1" y="-1"/>
            <a:ext cx="9144001" cy="51646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599" y="5068050"/>
            <a:ext cx="501348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Marcus: He by the Senate is </a:t>
            </a:r>
            <a:r>
              <a:rPr lang="en-US" sz="1400" dirty="0" err="1" smtClean="0"/>
              <a:t>accited</a:t>
            </a:r>
            <a:r>
              <a:rPr lang="en-US" sz="1400" dirty="0" smtClean="0"/>
              <a:t> home</a:t>
            </a:r>
          </a:p>
          <a:p>
            <a:r>
              <a:rPr lang="en-US" sz="1400" dirty="0" smtClean="0"/>
              <a:t>From weary wars against the barbarous Goths;</a:t>
            </a:r>
          </a:p>
          <a:p>
            <a:r>
              <a:rPr lang="en-US" sz="1400" dirty="0" smtClean="0"/>
              <a:t>That, with his sons,  a terror to our foes,</a:t>
            </a:r>
          </a:p>
          <a:p>
            <a:r>
              <a:rPr lang="en-US" sz="1400" dirty="0" smtClean="0"/>
              <a:t>Hath </a:t>
            </a:r>
            <a:r>
              <a:rPr lang="en-US" sz="1400" dirty="0" err="1" smtClean="0"/>
              <a:t>yok’d</a:t>
            </a:r>
            <a:r>
              <a:rPr lang="en-US" sz="1400" dirty="0" smtClean="0"/>
              <a:t> a nation, strong, trained up in arms.</a:t>
            </a:r>
          </a:p>
          <a:p>
            <a:r>
              <a:rPr lang="en-US" sz="1400" dirty="0" smtClean="0"/>
              <a:t>Ten years are spent since first he undertook</a:t>
            </a:r>
          </a:p>
          <a:p>
            <a:r>
              <a:rPr lang="en-US" sz="1400" dirty="0" smtClean="0"/>
              <a:t>This cause of Rome…five times he hath </a:t>
            </a:r>
            <a:r>
              <a:rPr lang="en-US" sz="1400" dirty="0" err="1" smtClean="0"/>
              <a:t>return’d</a:t>
            </a:r>
            <a:endParaRPr lang="en-US" sz="1400" dirty="0" smtClean="0"/>
          </a:p>
          <a:p>
            <a:r>
              <a:rPr lang="en-US" sz="1400" dirty="0" smtClean="0"/>
              <a:t>Bleeding to Rome, bearing his valiant sons</a:t>
            </a:r>
          </a:p>
          <a:p>
            <a:r>
              <a:rPr lang="en-US" sz="1400" dirty="0" smtClean="0"/>
              <a:t>In coffins from the field. (1.1.27-35)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827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aura-and-James-Titu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667500" cy="518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771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tus il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950" y="3651434"/>
            <a:ext cx="4944420" cy="3288873"/>
          </a:xfrm>
          <a:prstGeom prst="rect">
            <a:avLst/>
          </a:prstGeom>
        </p:spPr>
      </p:pic>
      <p:pic>
        <p:nvPicPr>
          <p:cNvPr id="5" name="Picture 4" descr="titus-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12291" cy="25401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49586" y="114419"/>
            <a:ext cx="35944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err="1" smtClean="0"/>
              <a:t>Saturninus</a:t>
            </a:r>
            <a:r>
              <a:rPr lang="en-US" sz="1600" u="sng" dirty="0" smtClean="0"/>
              <a:t>: </a:t>
            </a:r>
          </a:p>
          <a:p>
            <a:r>
              <a:rPr lang="en-US" sz="1600" dirty="0" smtClean="0"/>
              <a:t>Noble patricians, patrons of my right,</a:t>
            </a:r>
          </a:p>
          <a:p>
            <a:r>
              <a:rPr lang="en-US" sz="1600" dirty="0" smtClean="0"/>
              <a:t>Defend the justice of my cause with arms,</a:t>
            </a:r>
          </a:p>
          <a:p>
            <a:r>
              <a:rPr lang="en-US" sz="1600" dirty="0" smtClean="0"/>
              <a:t>And countrymen, my loving followers</a:t>
            </a:r>
          </a:p>
          <a:p>
            <a:r>
              <a:rPr lang="en-US" sz="1600" dirty="0" smtClean="0"/>
              <a:t>Plead my successive title with your swords.</a:t>
            </a:r>
          </a:p>
          <a:p>
            <a:r>
              <a:rPr lang="en-US" sz="1600" dirty="0" smtClean="0"/>
              <a:t>I am his first-born that was the last</a:t>
            </a:r>
          </a:p>
          <a:p>
            <a:r>
              <a:rPr lang="en-US" sz="1600" dirty="0" smtClean="0"/>
              <a:t>That wore the imperial diadem of Rome…</a:t>
            </a:r>
          </a:p>
          <a:p>
            <a:r>
              <a:rPr lang="en-US" sz="1600" u="sng" dirty="0" err="1" smtClean="0"/>
              <a:t>Bassianus</a:t>
            </a:r>
            <a:r>
              <a:rPr lang="en-US" sz="1600" dirty="0" smtClean="0"/>
              <a:t>: Romans, friends, followers …</a:t>
            </a:r>
          </a:p>
          <a:p>
            <a:r>
              <a:rPr lang="en-US" sz="1600" dirty="0" smtClean="0"/>
              <a:t>If ever </a:t>
            </a:r>
            <a:r>
              <a:rPr lang="en-US" sz="1600" dirty="0" err="1" smtClean="0"/>
              <a:t>Bassianus</a:t>
            </a:r>
            <a:r>
              <a:rPr lang="en-US" sz="1600" dirty="0" smtClean="0"/>
              <a:t>, Caesar’s son,</a:t>
            </a:r>
          </a:p>
          <a:p>
            <a:r>
              <a:rPr lang="en-US" sz="1600" dirty="0" smtClean="0"/>
              <a:t>Were gracious in the eyes of royal Rome,</a:t>
            </a:r>
          </a:p>
          <a:p>
            <a:r>
              <a:rPr lang="en-US" sz="1600" dirty="0" smtClean="0"/>
              <a:t>Keen then this passage to the Capitol,</a:t>
            </a:r>
          </a:p>
          <a:p>
            <a:r>
              <a:rPr lang="en-US" sz="1600" dirty="0" smtClean="0"/>
              <a:t>And suffer not </a:t>
            </a:r>
            <a:r>
              <a:rPr lang="en-US" sz="1600" dirty="0" err="1" smtClean="0"/>
              <a:t>dishonour</a:t>
            </a:r>
            <a:r>
              <a:rPr lang="en-US" sz="1600" dirty="0" smtClean="0"/>
              <a:t> to approach</a:t>
            </a:r>
          </a:p>
          <a:p>
            <a:r>
              <a:rPr lang="en-US" sz="1600" dirty="0" smtClean="0"/>
              <a:t>The imperial seat, to virtue consecrate…</a:t>
            </a:r>
          </a:p>
          <a:p>
            <a:r>
              <a:rPr lang="en-US" sz="1600" dirty="0" smtClean="0"/>
              <a:t>But let desert in pure election shine…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02967" y="2540106"/>
            <a:ext cx="4610612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Marcus: </a:t>
            </a:r>
            <a:r>
              <a:rPr lang="en-US" sz="1600" dirty="0" smtClean="0"/>
              <a:t>Princes, that strive by factions and by friends</a:t>
            </a:r>
          </a:p>
          <a:p>
            <a:r>
              <a:rPr lang="en-US" sz="1600" dirty="0" smtClean="0"/>
              <a:t>Ambitiously for rule and empery,</a:t>
            </a:r>
          </a:p>
          <a:p>
            <a:r>
              <a:rPr lang="en-US" sz="1600" dirty="0" smtClean="0"/>
              <a:t>Know that the people of Rome, for whom we stand</a:t>
            </a:r>
          </a:p>
          <a:p>
            <a:r>
              <a:rPr lang="en-US" sz="1600" dirty="0" smtClean="0"/>
              <a:t>A special party, have by common voice</a:t>
            </a:r>
          </a:p>
          <a:p>
            <a:r>
              <a:rPr lang="en-US" sz="1600" dirty="0" smtClean="0"/>
              <a:t>In election for the Roman empery</a:t>
            </a:r>
          </a:p>
          <a:p>
            <a:r>
              <a:rPr lang="en-US" sz="1600" dirty="0" smtClean="0"/>
              <a:t>Chosen Andronicus, surnamed Pius …</a:t>
            </a:r>
          </a:p>
          <a:p>
            <a:r>
              <a:rPr lang="en-US" sz="1600" dirty="0" smtClean="0"/>
              <a:t>Titus Andronicus, the people of Rome …</a:t>
            </a:r>
          </a:p>
          <a:p>
            <a:r>
              <a:rPr lang="en-US" sz="1600" dirty="0" smtClean="0"/>
              <a:t>Send thee by me, their tribune and their trust,</a:t>
            </a:r>
          </a:p>
          <a:p>
            <a:r>
              <a:rPr lang="en-US" sz="1600" dirty="0" smtClean="0"/>
              <a:t>This </a:t>
            </a:r>
            <a:r>
              <a:rPr lang="en-US" sz="1600" dirty="0" err="1" smtClean="0"/>
              <a:t>palliament</a:t>
            </a:r>
            <a:r>
              <a:rPr lang="en-US" sz="1600" dirty="0" smtClean="0"/>
              <a:t> of white and spotless hue,</a:t>
            </a:r>
          </a:p>
          <a:p>
            <a:r>
              <a:rPr lang="en-US" sz="1600" dirty="0" smtClean="0"/>
              <a:t>Be </a:t>
            </a:r>
            <a:r>
              <a:rPr lang="en-US" sz="1600" i="1" dirty="0" err="1" smtClean="0"/>
              <a:t>candidatus</a:t>
            </a:r>
            <a:r>
              <a:rPr lang="en-US" sz="1600" i="1" dirty="0" smtClean="0"/>
              <a:t> </a:t>
            </a:r>
            <a:r>
              <a:rPr lang="en-US" sz="1600" dirty="0" smtClean="0"/>
              <a:t>then and put it on,</a:t>
            </a:r>
          </a:p>
          <a:p>
            <a:r>
              <a:rPr lang="en-US" sz="1600" dirty="0" smtClean="0"/>
              <a:t>And help to set a head on headless Rome.</a:t>
            </a:r>
          </a:p>
          <a:p>
            <a:r>
              <a:rPr lang="en-US" sz="1600" u="sng" dirty="0" smtClean="0"/>
              <a:t>Titus: </a:t>
            </a:r>
            <a:r>
              <a:rPr lang="en-US" sz="1600" dirty="0" smtClean="0"/>
              <a:t>A better head her glorious body fits</a:t>
            </a:r>
          </a:p>
          <a:p>
            <a:r>
              <a:rPr lang="en-US" sz="1600" dirty="0" smtClean="0"/>
              <a:t>Than his that shakes for age and feebleness …</a:t>
            </a:r>
          </a:p>
          <a:p>
            <a:r>
              <a:rPr lang="en-US" sz="1600" dirty="0" smtClean="0"/>
              <a:t>Rome, I have been thy soldier forty years…</a:t>
            </a:r>
          </a:p>
          <a:p>
            <a:r>
              <a:rPr lang="en-US" sz="1600" dirty="0" smtClean="0"/>
              <a:t>And buried one-and-twenty valiant sons… </a:t>
            </a:r>
          </a:p>
          <a:p>
            <a:r>
              <a:rPr lang="en-US" sz="1600" dirty="0" smtClean="0"/>
              <a:t>Give me a staff of </a:t>
            </a:r>
            <a:r>
              <a:rPr lang="en-US" sz="1600" dirty="0" err="1" smtClean="0"/>
              <a:t>honour</a:t>
            </a:r>
            <a:r>
              <a:rPr lang="en-US" sz="1600" dirty="0" smtClean="0"/>
              <a:t> for mine age,</a:t>
            </a:r>
          </a:p>
          <a:p>
            <a:r>
              <a:rPr lang="en-US" sz="1600" dirty="0" smtClean="0"/>
              <a:t>But not a </a:t>
            </a:r>
            <a:r>
              <a:rPr lang="en-US" sz="1600" dirty="0" err="1" smtClean="0"/>
              <a:t>sceptre</a:t>
            </a:r>
            <a:r>
              <a:rPr lang="en-US" sz="1600" dirty="0" smtClean="0"/>
              <a:t> to control the world. (I.1.1-223)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07497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lan-Titu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0"/>
            <a:ext cx="82499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554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tus-jessica-lange-promo-ar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82"/>
          <a:stretch/>
        </p:blipFill>
        <p:spPr>
          <a:xfrm>
            <a:off x="5450416" y="3429000"/>
            <a:ext cx="3746500" cy="3429000"/>
          </a:xfrm>
          <a:prstGeom prst="rect">
            <a:avLst/>
          </a:prstGeom>
        </p:spPr>
      </p:pic>
      <p:pic>
        <p:nvPicPr>
          <p:cNvPr id="5" name="Picture 4" descr="17355356-mmmai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74000" cy="3149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2806" y="3303460"/>
            <a:ext cx="531760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Saturninus</a:t>
            </a:r>
            <a:r>
              <a:rPr lang="en-US" sz="1600" dirty="0" smtClean="0"/>
              <a:t>: Titus Andronicus, for thy </a:t>
            </a:r>
            <a:r>
              <a:rPr lang="en-US" sz="1600" dirty="0" err="1" smtClean="0"/>
              <a:t>favours</a:t>
            </a:r>
            <a:r>
              <a:rPr lang="en-US" sz="1600" dirty="0" smtClean="0"/>
              <a:t> done</a:t>
            </a:r>
          </a:p>
          <a:p>
            <a:r>
              <a:rPr lang="en-US" sz="1600" dirty="0" smtClean="0"/>
              <a:t>To us in our election this day, </a:t>
            </a:r>
          </a:p>
          <a:p>
            <a:r>
              <a:rPr lang="en-US" sz="1600" dirty="0" smtClean="0"/>
              <a:t>I…will with deeds…advance</a:t>
            </a:r>
          </a:p>
          <a:p>
            <a:r>
              <a:rPr lang="en-US" sz="1600" dirty="0" smtClean="0"/>
              <a:t>Thy name and </a:t>
            </a:r>
            <a:r>
              <a:rPr lang="en-US" sz="1600" dirty="0" err="1" smtClean="0"/>
              <a:t>honourable</a:t>
            </a:r>
            <a:r>
              <a:rPr lang="en-US" sz="1600" dirty="0" smtClean="0"/>
              <a:t> family, </a:t>
            </a:r>
          </a:p>
          <a:p>
            <a:r>
              <a:rPr lang="en-US" sz="1600" dirty="0" err="1" smtClean="0"/>
              <a:t>Lavinia</a:t>
            </a:r>
            <a:r>
              <a:rPr lang="en-US" sz="1600" dirty="0" smtClean="0"/>
              <a:t> will I make my empress…doth this motion please thee?</a:t>
            </a:r>
          </a:p>
          <a:p>
            <a:r>
              <a:rPr lang="en-US" sz="1600" dirty="0" smtClean="0"/>
              <a:t>Titus: It doth my worthy lord …</a:t>
            </a:r>
          </a:p>
          <a:p>
            <a:r>
              <a:rPr lang="en-US" sz="1600" dirty="0" err="1" smtClean="0"/>
              <a:t>Bassianus</a:t>
            </a:r>
            <a:r>
              <a:rPr lang="en-US" sz="1600" dirty="0" smtClean="0"/>
              <a:t>: Lord Titus, by your leave, this maid is mine…</a:t>
            </a:r>
          </a:p>
          <a:p>
            <a:r>
              <a:rPr lang="en-US" sz="1600" dirty="0" err="1" smtClean="0"/>
              <a:t>Mutius</a:t>
            </a:r>
            <a:r>
              <a:rPr lang="en-US" sz="1600" dirty="0" smtClean="0"/>
              <a:t>: Brothers, help to convey her hence…</a:t>
            </a:r>
          </a:p>
          <a:p>
            <a:r>
              <a:rPr lang="en-US" sz="1600" dirty="0" smtClean="0"/>
              <a:t>Titus: </a:t>
            </a:r>
            <a:r>
              <a:rPr lang="en-US" sz="1600" dirty="0" err="1" smtClean="0"/>
              <a:t>Barr’st</a:t>
            </a:r>
            <a:r>
              <a:rPr lang="en-US" sz="1600" dirty="0" smtClean="0"/>
              <a:t> me my way in Rome. [Stabs </a:t>
            </a:r>
            <a:r>
              <a:rPr lang="en-US" sz="1600" dirty="0" err="1" smtClean="0"/>
              <a:t>Mutius</a:t>
            </a:r>
            <a:r>
              <a:rPr lang="en-US" sz="1600" dirty="0" smtClean="0"/>
              <a:t>] …</a:t>
            </a:r>
          </a:p>
          <a:p>
            <a:r>
              <a:rPr lang="en-US" sz="1600" dirty="0" err="1" smtClean="0"/>
              <a:t>Saturninus</a:t>
            </a:r>
            <a:r>
              <a:rPr lang="en-US" sz="1600" dirty="0" smtClean="0"/>
              <a:t>: …the emperor needs her not,</a:t>
            </a:r>
          </a:p>
          <a:p>
            <a:r>
              <a:rPr lang="en-US" sz="1600" dirty="0" smtClean="0"/>
              <a:t>Nor her, nor thee, nor any of thy stock…give that changing piece</a:t>
            </a:r>
          </a:p>
          <a:p>
            <a:r>
              <a:rPr lang="en-US" sz="1600" dirty="0" smtClean="0"/>
              <a:t>To him that </a:t>
            </a:r>
            <a:r>
              <a:rPr lang="en-US" sz="1600" dirty="0" err="1" smtClean="0"/>
              <a:t>flourish’d</a:t>
            </a:r>
            <a:r>
              <a:rPr lang="en-US" sz="1600" dirty="0" smtClean="0"/>
              <a:t> for her with his sword…lovely </a:t>
            </a:r>
            <a:r>
              <a:rPr lang="en-US" sz="1600" dirty="0" err="1" smtClean="0"/>
              <a:t>Tamora</a:t>
            </a:r>
            <a:r>
              <a:rPr lang="en-US" sz="1600" dirty="0" smtClean="0"/>
              <a:t>…</a:t>
            </a:r>
          </a:p>
          <a:p>
            <a:r>
              <a:rPr lang="en-US" sz="1600" dirty="0" smtClean="0"/>
              <a:t>Behold, I choose thee </a:t>
            </a:r>
            <a:r>
              <a:rPr lang="en-US" sz="1600" dirty="0" err="1" smtClean="0"/>
              <a:t>Tamora</a:t>
            </a:r>
            <a:r>
              <a:rPr lang="en-US" sz="1600" dirty="0" smtClean="0"/>
              <a:t> for my bride…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559907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1631</TotalTime>
  <Words>1921</Words>
  <Application>Microsoft Office PowerPoint</Application>
  <PresentationFormat>On-screen Show (4:3)</PresentationFormat>
  <Paragraphs>221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Goudy Old Style</vt:lpstr>
      <vt:lpstr>Impact</vt:lpstr>
      <vt:lpstr>Rockwell</vt:lpstr>
      <vt:lpstr>Inkwell</vt:lpstr>
      <vt:lpstr>Titus: and the Bodies Politic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Warwick Univeristy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Titus: and the Bodies Politic</dc:title>
  <dc:creator>Caroll Rutter</dc:creator>
  <cp:lastModifiedBy>Purcell, Stephen</cp:lastModifiedBy>
  <cp:revision>57</cp:revision>
  <dcterms:created xsi:type="dcterms:W3CDTF">2016-11-13T18:54:46Z</dcterms:created>
  <dcterms:modified xsi:type="dcterms:W3CDTF">2016-11-16T13:19:10Z</dcterms:modified>
</cp:coreProperties>
</file>