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79" r:id="rId5"/>
    <p:sldId id="270" r:id="rId6"/>
    <p:sldId id="259" r:id="rId7"/>
    <p:sldId id="264" r:id="rId8"/>
    <p:sldId id="277" r:id="rId9"/>
    <p:sldId id="263" r:id="rId10"/>
    <p:sldId id="271" r:id="rId11"/>
    <p:sldId id="272" r:id="rId12"/>
    <p:sldId id="262" r:id="rId13"/>
    <p:sldId id="265" r:id="rId14"/>
    <p:sldId id="261" r:id="rId15"/>
    <p:sldId id="274" r:id="rId16"/>
    <p:sldId id="267" r:id="rId17"/>
    <p:sldId id="269" r:id="rId18"/>
    <p:sldId id="27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259"/>
    <p:restoredTop sz="95728"/>
  </p:normalViewPr>
  <p:slideViewPr>
    <p:cSldViewPr snapToGrid="0">
      <p:cViewPr>
        <p:scale>
          <a:sx n="88" d="100"/>
          <a:sy n="88" d="100"/>
        </p:scale>
        <p:origin x="-2160"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9D245-DD65-786B-F389-AA22B94EB9F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B2B08CE-8799-727B-813C-28BA6BC07C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02C1FA2-1508-6A2A-427A-939C9539BD1B}"/>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47A9642F-93BC-2D30-5B0A-BD9056C45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712F29-DD33-D78E-3872-113DFF9C5C7B}"/>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562785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8DE5-DBA1-D3E9-523D-B5AC81CF30F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D61AAA6-E928-CA13-3354-AB47F3B6062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3CFB46D-D736-4F9B-4EC7-A4174D4E1573}"/>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9024F7B9-2B6A-2F0D-7DA0-9C634314B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1B438-7AA1-0358-A1E7-1FEBA0A2BAE4}"/>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75993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C6FB12-622D-DABF-7F94-DA2BFAE7FB3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A294997-ED46-BEE8-D196-0044525147A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FF4E155-BF04-476C-0DB4-2A400E946E31}"/>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79D1488A-C8BA-4F4E-BBF0-88F50E7CF0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B04662-0ED8-5B84-F201-4690430E64C3}"/>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769616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6EFD9-7E61-B7C8-A4F8-98C8E05012B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532238-9A3C-E2D3-0015-7F4721C0F46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20FD08-9A4F-1057-05CC-F73FC7B6B952}"/>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1BDBD64A-EE74-7B74-B05E-32BEFD3D34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46EA90-B2B2-501A-0C97-4F437578651C}"/>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226092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383D3-A9CF-F588-0CE1-700F071BABD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FBF1F72-E9D0-0F61-B063-3C5440069C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B883B75-3F9F-B2AC-00E7-1719630989E5}"/>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DE46560A-2FF0-9F8C-7AC1-50610F667A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C93F99-3528-F3D1-F747-A50A1D5E7F77}"/>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1865041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7B9C6-C829-8FEB-F1EB-AA90732B82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2D8E48-B415-2944-D67F-0A9DFB6CFEF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52034BC-07FB-ABB2-77D8-51232766C13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ED19F10-69EE-5C1B-CD8B-1498F9F294F5}"/>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6" name="Footer Placeholder 5">
            <a:extLst>
              <a:ext uri="{FF2B5EF4-FFF2-40B4-BE49-F238E27FC236}">
                <a16:creationId xmlns:a16="http://schemas.microsoft.com/office/drawing/2014/main" id="{D5799724-1B05-D9EB-D4ED-99B6D2E3C6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3A0656-0C2A-A739-7B6E-63459B4CBB4D}"/>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291316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20D6A-7750-FE62-6CD3-EDC43F3CA5B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989977F-6D2D-FDBA-5FEC-C7C1942712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786EAB7-CD1D-860A-26B2-7FD31934712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FBBC2AB-75C9-966A-F261-805794C840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A646865-1B8D-75AB-B90D-FD252582AAE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26697AE-4CD0-A08B-7FA1-A60E7458335D}"/>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8" name="Footer Placeholder 7">
            <a:extLst>
              <a:ext uri="{FF2B5EF4-FFF2-40B4-BE49-F238E27FC236}">
                <a16:creationId xmlns:a16="http://schemas.microsoft.com/office/drawing/2014/main" id="{B66B75A1-0AD0-AF60-1B3A-461946B218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10202D-6D96-76C9-5D9F-08D449D4A613}"/>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699007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25917-2EFD-AE59-206B-A0030025ABE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9D3E63E-03DD-FF9E-C3B1-A5F82074BAA3}"/>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4" name="Footer Placeholder 3">
            <a:extLst>
              <a:ext uri="{FF2B5EF4-FFF2-40B4-BE49-F238E27FC236}">
                <a16:creationId xmlns:a16="http://schemas.microsoft.com/office/drawing/2014/main" id="{02162582-A1EF-CE6B-0C07-086A65E445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1CDBF3-8AD7-2B4E-E012-A151FB53B869}"/>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43188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C1C57D-6AC8-B8D4-25B2-171A0D3AA205}"/>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3" name="Footer Placeholder 2">
            <a:extLst>
              <a:ext uri="{FF2B5EF4-FFF2-40B4-BE49-F238E27FC236}">
                <a16:creationId xmlns:a16="http://schemas.microsoft.com/office/drawing/2014/main" id="{E2EA48AE-8EAF-0F4E-D412-F2EE2A46AE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B3D491-F80C-D2BD-FC05-77756C300EE7}"/>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1838841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FD65D-F776-256C-BAA8-754A551EF3C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B13B8ED-E6A3-4737-948F-F752B4997F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255F93A-F6A7-DFB9-D3BC-BE162A669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8DD6639-9191-122A-4292-B13AE90C69FC}"/>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6" name="Footer Placeholder 5">
            <a:extLst>
              <a:ext uri="{FF2B5EF4-FFF2-40B4-BE49-F238E27FC236}">
                <a16:creationId xmlns:a16="http://schemas.microsoft.com/office/drawing/2014/main" id="{B218947A-BEF4-B007-DB21-0AB9D71B10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37E1C5-7B76-B520-FD0C-2384FCEB3D3C}"/>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10822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CB7F2-D8BD-175E-848D-20745BDA6CC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3CE55A1-D192-DA07-1872-042B4AB3A0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E1CCB9-16DC-D7EE-D83F-6E5B157FE0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66732A-11F7-E50F-DD85-88638373CABE}"/>
              </a:ext>
            </a:extLst>
          </p:cNvPr>
          <p:cNvSpPr>
            <a:spLocks noGrp="1"/>
          </p:cNvSpPr>
          <p:nvPr>
            <p:ph type="dt" sz="half" idx="10"/>
          </p:nvPr>
        </p:nvSpPr>
        <p:spPr/>
        <p:txBody>
          <a:bodyPr/>
          <a:lstStyle/>
          <a:p>
            <a:fld id="{16D9AB24-1606-4B4E-B25A-D9657000FFBC}" type="datetimeFigureOut">
              <a:rPr lang="en-US" smtClean="0"/>
              <a:t>11/11/24</a:t>
            </a:fld>
            <a:endParaRPr lang="en-US"/>
          </a:p>
        </p:txBody>
      </p:sp>
      <p:sp>
        <p:nvSpPr>
          <p:cNvPr id="6" name="Footer Placeholder 5">
            <a:extLst>
              <a:ext uri="{FF2B5EF4-FFF2-40B4-BE49-F238E27FC236}">
                <a16:creationId xmlns:a16="http://schemas.microsoft.com/office/drawing/2014/main" id="{1735DD24-5812-4C60-7D3C-CA48A0E648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787638-1502-44F5-0BF3-07E607846D9A}"/>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67811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76B76-240E-4D9A-821E-43A530F848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7A9B16F-158A-CE38-8851-1A738600BE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0808DA7-0358-CCC4-9136-9FAABE31A7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9AB24-1606-4B4E-B25A-D9657000FFBC}" type="datetimeFigureOut">
              <a:rPr lang="en-US" smtClean="0"/>
              <a:t>11/11/24</a:t>
            </a:fld>
            <a:endParaRPr lang="en-US"/>
          </a:p>
        </p:txBody>
      </p:sp>
      <p:sp>
        <p:nvSpPr>
          <p:cNvPr id="5" name="Footer Placeholder 4">
            <a:extLst>
              <a:ext uri="{FF2B5EF4-FFF2-40B4-BE49-F238E27FC236}">
                <a16:creationId xmlns:a16="http://schemas.microsoft.com/office/drawing/2014/main" id="{F3C5A1A9-81CA-BC5B-EFF4-F7792533F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D06476-8992-4408-A46A-E094C946C2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30409D-3AFA-2E4E-91C5-11F1B302791F}" type="slidenum">
              <a:rPr lang="en-US" smtClean="0"/>
              <a:t>‹#›</a:t>
            </a:fld>
            <a:endParaRPr lang="en-US"/>
          </a:p>
        </p:txBody>
      </p:sp>
    </p:spTree>
    <p:extLst>
      <p:ext uri="{BB962C8B-B14F-4D97-AF65-F5344CB8AC3E}">
        <p14:creationId xmlns:p14="http://schemas.microsoft.com/office/powerpoint/2010/main" val="2178140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Loray Mill strike - Wikipedia">
            <a:extLst>
              <a:ext uri="{FF2B5EF4-FFF2-40B4-BE49-F238E27FC236}">
                <a16:creationId xmlns:a16="http://schemas.microsoft.com/office/drawing/2014/main" id="{89E9ED3C-9FA5-F1DB-2C2E-18A544994FA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11743" r="-1" b="-1"/>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38AECDA1-204F-8F7E-BFD5-DEF5DFF9968D}"/>
              </a:ext>
            </a:extLst>
          </p:cNvPr>
          <p:cNvSpPr>
            <a:spLocks noGrp="1"/>
          </p:cNvSpPr>
          <p:nvPr>
            <p:ph type="subTitle" idx="1"/>
          </p:nvPr>
        </p:nvSpPr>
        <p:spPr>
          <a:xfrm>
            <a:off x="1527048" y="4599432"/>
            <a:ext cx="9144000" cy="1536192"/>
          </a:xfrm>
        </p:spPr>
        <p:txBody>
          <a:bodyPr>
            <a:normAutofit/>
          </a:bodyPr>
          <a:lstStyle/>
          <a:p>
            <a:r>
              <a:rPr lang="en-US" dirty="0">
                <a:solidFill>
                  <a:schemeClr val="bg1"/>
                </a:solidFill>
              </a:rPr>
              <a:t>Global Literary Radicalism – Week 8 </a:t>
            </a:r>
          </a:p>
          <a:p>
            <a:r>
              <a:rPr lang="en-US" dirty="0">
                <a:solidFill>
                  <a:schemeClr val="bg1"/>
                </a:solidFill>
              </a:rPr>
              <a:t>Gastonia novels and strike ballads</a:t>
            </a:r>
          </a:p>
        </p:txBody>
      </p:sp>
      <p:sp>
        <p:nvSpPr>
          <p:cNvPr id="7177"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375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4"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North Carolina-First Radio Station-March 31 | coach4aday">
            <a:extLst>
              <a:ext uri="{FF2B5EF4-FFF2-40B4-BE49-F238E27FC236}">
                <a16:creationId xmlns:a16="http://schemas.microsoft.com/office/drawing/2014/main" id="{7BD2D354-46DA-9617-D4FD-F593A40ACA49}"/>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983" b="16487"/>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56" name="Rectangle 1025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258" name="Rectangle 1025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AE06115-13F4-4661-15B7-DABA6FDD8606}"/>
              </a:ext>
            </a:extLst>
          </p:cNvPr>
          <p:cNvSpPr txBox="1"/>
          <p:nvPr/>
        </p:nvSpPr>
        <p:spPr>
          <a:xfrm>
            <a:off x="841248" y="3502152"/>
            <a:ext cx="10506456" cy="267004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000" dirty="0">
              <a:solidFill>
                <a:schemeClr val="bg1"/>
              </a:solidFill>
            </a:endParaRPr>
          </a:p>
          <a:p>
            <a:pPr>
              <a:lnSpc>
                <a:spcPct val="90000"/>
              </a:lnSpc>
              <a:spcAft>
                <a:spcPts val="600"/>
              </a:spcAft>
            </a:pPr>
            <a:r>
              <a:rPr lang="en-US" sz="2000" dirty="0">
                <a:solidFill>
                  <a:schemeClr val="bg1"/>
                </a:solidFill>
                <a:effectLst/>
              </a:rPr>
              <a:t>“On clear nights, Marion workers could pick up Charlotte’s WBT radio over the airwaves or programming out of weaker stations in Asheville and Spindale, North Carolina. The traditional tunes and mill-related songs that became important to the strikers in Gastonia and Marion, it appears, may have been picked up, disseminated, and used by mill workers throughout the region”</a:t>
            </a:r>
          </a:p>
          <a:p>
            <a:pPr>
              <a:lnSpc>
                <a:spcPct val="90000"/>
              </a:lnSpc>
              <a:spcAft>
                <a:spcPts val="600"/>
              </a:spcAft>
            </a:pPr>
            <a:r>
              <a:rPr lang="en-US" sz="2000" dirty="0">
                <a:solidFill>
                  <a:schemeClr val="bg1"/>
                </a:solidFill>
                <a:effectLst/>
              </a:rPr>
              <a:t> (Vincent J. </a:t>
            </a:r>
            <a:r>
              <a:rPr lang="en-US" sz="2000" dirty="0" err="1">
                <a:solidFill>
                  <a:schemeClr val="bg1"/>
                </a:solidFill>
                <a:effectLst/>
              </a:rPr>
              <a:t>Roscigno</a:t>
            </a:r>
            <a:r>
              <a:rPr lang="en-US" sz="2000" dirty="0">
                <a:solidFill>
                  <a:schemeClr val="bg1"/>
                </a:solidFill>
                <a:effectLst/>
              </a:rPr>
              <a:t>, and William F. Danaher, </a:t>
            </a:r>
            <a:r>
              <a:rPr lang="en-US" sz="2000" i="1" dirty="0">
                <a:solidFill>
                  <a:schemeClr val="bg1"/>
                </a:solidFill>
                <a:effectLst/>
              </a:rPr>
              <a:t>Voice of Southern Labor : Radio, Music, and Textile Strikes, 1929-1934</a:t>
            </a:r>
            <a:r>
              <a:rPr lang="en-US" sz="2000" dirty="0">
                <a:solidFill>
                  <a:schemeClr val="bg1"/>
                </a:solidFill>
                <a:effectLst/>
              </a:rPr>
              <a:t>, University of Minnesota Press, 2004), 78.</a:t>
            </a:r>
            <a:endParaRPr lang="en-US" sz="2000" dirty="0">
              <a:solidFill>
                <a:schemeClr val="bg1"/>
              </a:solidFill>
            </a:endParaRPr>
          </a:p>
          <a:p>
            <a:pPr indent="-228600">
              <a:lnSpc>
                <a:spcPct val="90000"/>
              </a:lnSpc>
              <a:spcAft>
                <a:spcPts val="600"/>
              </a:spcAft>
              <a:buFont typeface="Arial" panose="020B0604020202020204" pitchFamily="34" charset="0"/>
              <a:buChar char="•"/>
            </a:pPr>
            <a:endParaRPr lang="en-US" sz="2000" dirty="0">
              <a:solidFill>
                <a:schemeClr val="bg1"/>
              </a:solidFill>
            </a:endParaRPr>
          </a:p>
        </p:txBody>
      </p:sp>
    </p:spTree>
    <p:extLst>
      <p:ext uri="{BB962C8B-B14F-4D97-AF65-F5344CB8AC3E}">
        <p14:creationId xmlns:p14="http://schemas.microsoft.com/office/powerpoint/2010/main" val="1080728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File:This is the Firestone Year ad 1919.pdf">
            <a:extLst>
              <a:ext uri="{FF2B5EF4-FFF2-40B4-BE49-F238E27FC236}">
                <a16:creationId xmlns:a16="http://schemas.microsoft.com/office/drawing/2014/main" id="{24C18FAB-DFDB-090B-6906-0EFBF3B679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9638" y="0"/>
            <a:ext cx="52927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599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Loray Mill Strike in Gastonia | Our State">
            <a:extLst>
              <a:ext uri="{FF2B5EF4-FFF2-40B4-BE49-F238E27FC236}">
                <a16:creationId xmlns:a16="http://schemas.microsoft.com/office/drawing/2014/main" id="{A1F6E7C0-C02F-173D-4330-46B543D491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38" r="14464"/>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6153" name="Rectangle 615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E82698D-7FB0-74B7-CE7A-02A163B114CA}"/>
              </a:ext>
            </a:extLst>
          </p:cNvPr>
          <p:cNvSpPr>
            <a:spLocks noGrp="1"/>
          </p:cNvSpPr>
          <p:nvPr>
            <p:ph idx="1"/>
          </p:nvPr>
        </p:nvSpPr>
        <p:spPr>
          <a:xfrm>
            <a:off x="838200" y="2434201"/>
            <a:ext cx="3822189" cy="3742762"/>
          </a:xfrm>
        </p:spPr>
        <p:txBody>
          <a:bodyPr>
            <a:normAutofit/>
          </a:bodyPr>
          <a:lstStyle/>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“I used to tend forty-eight looms, while under the stretch-out I have to tend ninety looms, and I couldn’t do it. Three years ago I was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makin</a:t>
            </a:r>
            <a:r>
              <a:rPr lang="en-GB" sz="2000" dirty="0">
                <a:effectLst/>
                <a:latin typeface="Calibri" panose="020F0502020204030204" pitchFamily="34" charset="0"/>
                <a:ea typeface="Calibri" panose="020F0502020204030204" pitchFamily="34" charset="0"/>
                <a:cs typeface="Times New Roman" panose="02020603050405020304" pitchFamily="18" charset="0"/>
              </a:rPr>
              <a:t>’ over $19 a week. Now I make $17.70” (qtd in Huber 84) </a:t>
            </a:r>
          </a:p>
        </p:txBody>
      </p:sp>
    </p:spTree>
    <p:extLst>
      <p:ext uri="{BB962C8B-B14F-4D97-AF65-F5344CB8AC3E}">
        <p14:creationId xmlns:p14="http://schemas.microsoft.com/office/powerpoint/2010/main" val="197354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Three Tobacco Tags | Old Time Party">
            <a:extLst>
              <a:ext uri="{FF2B5EF4-FFF2-40B4-BE49-F238E27FC236}">
                <a16:creationId xmlns:a16="http://schemas.microsoft.com/office/drawing/2014/main" id="{2F55A363-BE24-74C4-D178-F16D486E342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598"/>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321" name="Rectangle 133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9C441B5-85BD-FA16-7806-6235E0A5DC87}"/>
              </a:ext>
            </a:extLst>
          </p:cNvPr>
          <p:cNvSpPr>
            <a:spLocks noGrp="1"/>
          </p:cNvSpPr>
          <p:nvPr>
            <p:ph type="title"/>
          </p:nvPr>
        </p:nvSpPr>
        <p:spPr>
          <a:xfrm>
            <a:off x="838200" y="365125"/>
            <a:ext cx="3822189" cy="1899912"/>
          </a:xfrm>
        </p:spPr>
        <p:txBody>
          <a:bodyPr>
            <a:normAutofit/>
          </a:bodyPr>
          <a:lstStyle/>
          <a:p>
            <a:endParaRPr lang="en-US" sz="4000"/>
          </a:p>
        </p:txBody>
      </p:sp>
      <p:sp>
        <p:nvSpPr>
          <p:cNvPr id="3" name="Content Placeholder 2">
            <a:extLst>
              <a:ext uri="{FF2B5EF4-FFF2-40B4-BE49-F238E27FC236}">
                <a16:creationId xmlns:a16="http://schemas.microsoft.com/office/drawing/2014/main" id="{E0CC97E3-58F9-642B-F17E-D2252481C785}"/>
              </a:ext>
            </a:extLst>
          </p:cNvPr>
          <p:cNvSpPr>
            <a:spLocks noGrp="1"/>
          </p:cNvSpPr>
          <p:nvPr>
            <p:ph idx="1"/>
          </p:nvPr>
        </p:nvSpPr>
        <p:spPr>
          <a:xfrm>
            <a:off x="838200" y="2434201"/>
            <a:ext cx="3822189" cy="3742762"/>
          </a:xfrm>
        </p:spPr>
        <p:txBody>
          <a:bodyPr>
            <a:normAutofit/>
          </a:bodyPr>
          <a:lstStyle/>
          <a:p>
            <a:pPr marL="0" indent="0">
              <a:buNone/>
            </a:pPr>
            <a:r>
              <a:rPr lang="en-GB" sz="1400" dirty="0">
                <a:effectLst/>
                <a:latin typeface="Calibri" panose="020F0502020204030204" pitchFamily="34" charset="0"/>
                <a:ea typeface="Calibri" panose="020F0502020204030204" pitchFamily="34" charset="0"/>
                <a:cs typeface="Times New Roman" panose="02020603050405020304" pitchFamily="18" charset="0"/>
              </a:rPr>
              <a:t>“Musicians like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McCarn</a:t>
            </a:r>
            <a:r>
              <a:rPr lang="en-GB" sz="1400" dirty="0">
                <a:effectLst/>
                <a:latin typeface="Calibri" panose="020F0502020204030204" pitchFamily="34" charset="0"/>
                <a:ea typeface="Calibri" panose="020F0502020204030204" pitchFamily="34" charset="0"/>
                <a:cs typeface="Times New Roman" panose="02020603050405020304" pitchFamily="18" charset="0"/>
              </a:rPr>
              <a:t>, Watts, and the members of the Tobacco Tags performed for mill-worker audiences and often sang songs about life in the cotton mills. These songs did not praise the work, but rather pointed out its problems. Poor working conditions, the stretch-out, cotton dust, long hours, low pay, and unreasonable supervisors were key themes. Their songs resonated with other mill workers, partially because of these themes, but also because these musicians themselves were seen as mill workers, with credibly claims, who often met workers face-to-face as they travelled” (Vincent J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Roscigno</a:t>
            </a:r>
            <a:r>
              <a:rPr lang="en-GB" sz="1400" dirty="0">
                <a:effectLst/>
                <a:latin typeface="Calibri" panose="020F0502020204030204" pitchFamily="34" charset="0"/>
                <a:ea typeface="Calibri" panose="020F0502020204030204" pitchFamily="34" charset="0"/>
                <a:cs typeface="Times New Roman" panose="02020603050405020304" pitchFamily="18" charset="0"/>
              </a:rPr>
              <a:t> and William F Danaher, </a:t>
            </a:r>
            <a:r>
              <a:rPr lang="en-GB" sz="1400" i="1" dirty="0">
                <a:effectLst/>
                <a:latin typeface="Calibri" panose="020F0502020204030204" pitchFamily="34" charset="0"/>
                <a:ea typeface="Calibri" panose="020F0502020204030204" pitchFamily="34" charset="0"/>
                <a:cs typeface="Times New Roman" panose="02020603050405020304" pitchFamily="18" charset="0"/>
              </a:rPr>
              <a:t>Voice of Southern Labour: Radio, Music, and Textile Strikes, 1929-1934</a:t>
            </a:r>
            <a:r>
              <a:rPr lang="en-GB" sz="1400" b="1" i="1"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81)</a:t>
            </a:r>
          </a:p>
          <a:p>
            <a:pPr marL="0" indent="0">
              <a:buNone/>
            </a:pPr>
            <a:endParaRPr lang="en-US" sz="1400" dirty="0"/>
          </a:p>
        </p:txBody>
      </p:sp>
    </p:spTree>
    <p:extLst>
      <p:ext uri="{BB962C8B-B14F-4D97-AF65-F5344CB8AC3E}">
        <p14:creationId xmlns:p14="http://schemas.microsoft.com/office/powerpoint/2010/main" val="3421009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C68AC-6720-C450-CC22-37215C84654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BBCF8F8-D2F5-4630-184D-3420ABCB49CF}"/>
              </a:ext>
            </a:extLst>
          </p:cNvPr>
          <p:cNvSpPr>
            <a:spLocks noGrp="1"/>
          </p:cNvSpPr>
          <p:nvPr>
            <p:ph idx="1"/>
          </p:nvPr>
        </p:nvSpPr>
        <p:spPr>
          <a:xfrm>
            <a:off x="838200" y="2393188"/>
            <a:ext cx="3806952" cy="4099687"/>
          </a:xfrm>
        </p:spPr>
        <p:txBody>
          <a:bodyPr>
            <a:normAutofit/>
          </a:bodyPr>
          <a:lstStyle/>
          <a:p>
            <a:pPr marL="0" indent="0">
              <a:buNone/>
            </a:pPr>
            <a:r>
              <a:rPr lang="en-GB" sz="1800" dirty="0">
                <a:effectLst/>
                <a:latin typeface="Calibri" panose="020F0502020204030204" pitchFamily="34" charset="0"/>
                <a:ea typeface="Calibri" panose="020F0502020204030204" pitchFamily="34" charset="0"/>
                <a:cs typeface="Calibri" panose="020F0502020204030204" pitchFamily="34" charset="0"/>
              </a:rPr>
              <a:t>“In Gastonia, as elsewhere across the southern Piedmont that spring and summer, what one newspaper called the strike’s ‘holiday-like atmosphere’ opened new public opportunities s for women to serve in their union locals, perform strike committee work, deliver speeches, distribute food and relief supplies, and march on picket lines. It also offered Gastonia’s young working-class flappers the chance to flout community standards of acceptable dress and </a:t>
            </a:r>
            <a:r>
              <a:rPr lang="en-GB" sz="1800" dirty="0" err="1">
                <a:effectLst/>
                <a:latin typeface="Calibri" panose="020F0502020204030204" pitchFamily="34" charset="0"/>
                <a:ea typeface="Calibri" panose="020F0502020204030204" pitchFamily="34" charset="0"/>
                <a:cs typeface="Calibri" panose="020F0502020204030204" pitchFamily="34" charset="0"/>
              </a:rPr>
              <a:t>behavior</a:t>
            </a:r>
            <a:r>
              <a:rPr lang="en-GB" sz="1800" dirty="0">
                <a:effectLst/>
                <a:latin typeface="Calibri" panose="020F0502020204030204" pitchFamily="34" charset="0"/>
                <a:ea typeface="Calibri" panose="020F0502020204030204" pitchFamily="34" charset="0"/>
                <a:cs typeface="Calibri" panose="020F0502020204030204" pitchFamily="34" charset="0"/>
              </a:rPr>
              <a:t>” (Huber 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pic>
        <p:nvPicPr>
          <p:cNvPr id="4" name="Picture 3">
            <a:extLst>
              <a:ext uri="{FF2B5EF4-FFF2-40B4-BE49-F238E27FC236}">
                <a16:creationId xmlns:a16="http://schemas.microsoft.com/office/drawing/2014/main" id="{1FC82188-6245-5842-9FF6-9A97FC4123C9}"/>
              </a:ext>
            </a:extLst>
          </p:cNvPr>
          <p:cNvPicPr>
            <a:picLocks noChangeAspect="1"/>
          </p:cNvPicPr>
          <p:nvPr/>
        </p:nvPicPr>
        <p:blipFill>
          <a:blip r:embed="rId2"/>
          <a:stretch>
            <a:fillRect/>
          </a:stretch>
        </p:blipFill>
        <p:spPr>
          <a:xfrm>
            <a:off x="4858340" y="365125"/>
            <a:ext cx="7098963" cy="6071616"/>
          </a:xfrm>
          <a:prstGeom prst="rect">
            <a:avLst/>
          </a:prstGeom>
        </p:spPr>
      </p:pic>
    </p:spTree>
    <p:extLst>
      <p:ext uri="{BB962C8B-B14F-4D97-AF65-F5344CB8AC3E}">
        <p14:creationId xmlns:p14="http://schemas.microsoft.com/office/powerpoint/2010/main" val="2456065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ohn Brown's Body - Wikipedia">
            <a:extLst>
              <a:ext uri="{FF2B5EF4-FFF2-40B4-BE49-F238E27FC236}">
                <a16:creationId xmlns:a16="http://schemas.microsoft.com/office/drawing/2014/main" id="{74FD1CFF-179C-2C15-0620-09ADAFED73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65125"/>
            <a:ext cx="3318933" cy="57305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FFA65D6-0799-7718-B22D-CDF19249A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65125"/>
            <a:ext cx="4608174" cy="5358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112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50" name="Rectangle 1434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8D78D6-124C-43FA-D0C8-4C17CE8BFEDD}"/>
              </a:ext>
            </a:extLst>
          </p:cNvPr>
          <p:cNvSpPr>
            <a:spLocks noGrp="1"/>
          </p:cNvSpPr>
          <p:nvPr>
            <p:ph type="title"/>
          </p:nvPr>
        </p:nvSpPr>
        <p:spPr>
          <a:xfrm>
            <a:off x="630936" y="640080"/>
            <a:ext cx="4818888" cy="1481328"/>
          </a:xfrm>
        </p:spPr>
        <p:txBody>
          <a:bodyPr anchor="b">
            <a:normAutofit/>
          </a:bodyPr>
          <a:lstStyle/>
          <a:p>
            <a:endParaRPr lang="en-US" sz="5400"/>
          </a:p>
        </p:txBody>
      </p:sp>
      <p:sp>
        <p:nvSpPr>
          <p:cNvPr id="1435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2408C1D-419D-9B9F-6B18-335DC13D6E28}"/>
              </a:ext>
            </a:extLst>
          </p:cNvPr>
          <p:cNvSpPr>
            <a:spLocks noGrp="1"/>
          </p:cNvSpPr>
          <p:nvPr>
            <p:ph idx="1"/>
          </p:nvPr>
        </p:nvSpPr>
        <p:spPr>
          <a:xfrm>
            <a:off x="630936" y="2660904"/>
            <a:ext cx="4818888" cy="3547872"/>
          </a:xfrm>
        </p:spPr>
        <p:txBody>
          <a:bodyPr anchor="t">
            <a:normAutofit/>
          </a:bodyPr>
          <a:lstStyle/>
          <a:p>
            <a:pPr marL="0" indent="0">
              <a:buNone/>
            </a:pPr>
            <a:r>
              <a:rPr lang="en-GB" sz="1500" dirty="0">
                <a:effectLst/>
                <a:latin typeface="Code2000"/>
              </a:rPr>
              <a:t>"No evening passed […] without getting a new song from our Ella May, the minstrel of our strike. She would stand somewhere in a corner, chewing tobacco or snuff and fumbling over notes of a new poem scribbled on the back of a union leaflet. Suddenly someone would call for her to sing and other voices would take up the suggestion. Then in a deep, resonant voice she would give a simple ballad The crowd would join in with an old refrain and Ella May would add verse after verse to her song. From these the singers would drift into spirituals or hymns and many a "praise-the-Lord" would resound through the quiet night” (Fred Beal </a:t>
            </a:r>
            <a:r>
              <a:rPr lang="en-GB" sz="1500" i="1" dirty="0">
                <a:effectLst/>
                <a:latin typeface="Code2000"/>
              </a:rPr>
              <a:t>Proletarian Journey: New England, Gastonia, Moscow </a:t>
            </a:r>
            <a:r>
              <a:rPr lang="en-GB" sz="1500" dirty="0">
                <a:effectLst/>
                <a:latin typeface="Code2000"/>
              </a:rPr>
              <a:t>(1937), qtd in Huber 118)</a:t>
            </a:r>
            <a:endParaRPr lang="en-GB" sz="1500" dirty="0">
              <a:effectLst/>
            </a:endParaRPr>
          </a:p>
          <a:p>
            <a:pPr marL="0" indent="0">
              <a:buNone/>
            </a:pPr>
            <a:endParaRPr lang="en-GB" sz="1500" dirty="0">
              <a:effectLst/>
            </a:endParaRPr>
          </a:p>
          <a:p>
            <a:endParaRPr lang="en-US" sz="1500" dirty="0"/>
          </a:p>
        </p:txBody>
      </p:sp>
      <p:pic>
        <p:nvPicPr>
          <p:cNvPr id="14340" name="Picture 4" descr="fred beal - AbeBooks">
            <a:extLst>
              <a:ext uri="{FF2B5EF4-FFF2-40B4-BE49-F238E27FC236}">
                <a16:creationId xmlns:a16="http://schemas.microsoft.com/office/drawing/2014/main" id="{453DFCB1-E59F-9CE7-25AC-8411B36F53C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69252" y="640080"/>
            <a:ext cx="3718560"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87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289FC-9E64-4C8A-E75A-D3593914D004}"/>
              </a:ext>
            </a:extLst>
          </p:cNvPr>
          <p:cNvSpPr>
            <a:spLocks noGrp="1"/>
          </p:cNvSpPr>
          <p:nvPr>
            <p:ph type="title"/>
          </p:nvPr>
        </p:nvSpPr>
        <p:spPr>
          <a:xfrm>
            <a:off x="481013" y="3752849"/>
            <a:ext cx="3290887" cy="2452687"/>
          </a:xfrm>
        </p:spPr>
        <p:txBody>
          <a:bodyPr anchor="ctr">
            <a:normAutofit/>
          </a:bodyPr>
          <a:lstStyle/>
          <a:p>
            <a:endParaRPr lang="en-US" sz="3600"/>
          </a:p>
        </p:txBody>
      </p:sp>
      <p:pic>
        <p:nvPicPr>
          <p:cNvPr id="15362" name="Picture 2" descr="Strike! | Mary Heaton Vorse">
            <a:extLst>
              <a:ext uri="{FF2B5EF4-FFF2-40B4-BE49-F238E27FC236}">
                <a16:creationId xmlns:a16="http://schemas.microsoft.com/office/drawing/2014/main" id="{F0AEA390-1E11-C4AF-F15D-E51395468A9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776" b="1807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9FAD309-6783-4D28-8A62-7D527B1D7F4F}"/>
              </a:ext>
            </a:extLst>
          </p:cNvPr>
          <p:cNvSpPr>
            <a:spLocks noGrp="1"/>
          </p:cNvSpPr>
          <p:nvPr>
            <p:ph idx="1"/>
          </p:nvPr>
        </p:nvSpPr>
        <p:spPr>
          <a:xfrm>
            <a:off x="4223982" y="3752850"/>
            <a:ext cx="7485413" cy="2452687"/>
          </a:xfrm>
        </p:spPr>
        <p:txBody>
          <a:bodyPr anchor="ctr">
            <a:normAutofit/>
          </a:bodyPr>
          <a:lstStyle/>
          <a:p>
            <a:pPr marL="0" indent="0">
              <a:buNone/>
            </a:pPr>
            <a:r>
              <a:rPr lang="en-GB" sz="1700" dirty="0">
                <a:effectLst/>
                <a:latin typeface="Calibri" panose="020F0502020204030204" pitchFamily="34" charset="0"/>
                <a:ea typeface="Calibri" panose="020F0502020204030204" pitchFamily="34" charset="0"/>
                <a:cs typeface="Times New Roman" panose="02020603050405020304" pitchFamily="18" charset="0"/>
              </a:rPr>
              <a:t>“The strike novels often exhibit common qualities. The clash is described in lavish and often authentic detail. The strike is seen from the inside. The novelists take us into the workers ‘homes and union halls, into the jails, and on the picket lines. Thee struggles capture the natural rhythm of a strike: the first days of elation and the later moments of apathy, boredom, and despair, all leading to the climax of terror and defeat, although the workers retain the memory of their collective strength. The strike also functions a symbolic microcosm of political revolution. The violent conflict advances the workers toward a higher form of class consciousness.” (Dee Garrison, “Introduction,”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Strike</a:t>
            </a:r>
            <a:r>
              <a:rPr lang="en-GB" sz="1700" dirty="0">
                <a:effectLst/>
                <a:latin typeface="Calibri" panose="020F0502020204030204" pitchFamily="34" charset="0"/>
                <a:ea typeface="Calibri" panose="020F0502020204030204" pitchFamily="34" charset="0"/>
                <a:cs typeface="Times New Roman" panose="02020603050405020304" pitchFamily="18" charset="0"/>
              </a:rPr>
              <a:t>, University of Illinois Press, 1991,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 </a:t>
            </a:r>
            <a:r>
              <a:rPr lang="en-GB" sz="1700" dirty="0">
                <a:effectLst/>
                <a:latin typeface="Calibri" panose="020F0502020204030204" pitchFamily="34" charset="0"/>
                <a:ea typeface="Calibri" panose="020F0502020204030204" pitchFamily="34" charset="0"/>
                <a:cs typeface="Times New Roman" panose="02020603050405020304" pitchFamily="18" charset="0"/>
              </a:rPr>
              <a:t>x.)</a:t>
            </a:r>
          </a:p>
          <a:p>
            <a:endParaRPr lang="en-US" sz="1700" dirty="0"/>
          </a:p>
        </p:txBody>
      </p:sp>
    </p:spTree>
    <p:extLst>
      <p:ext uri="{BB962C8B-B14F-4D97-AF65-F5344CB8AC3E}">
        <p14:creationId xmlns:p14="http://schemas.microsoft.com/office/powerpoint/2010/main" val="3588268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book on a couch&#10;&#10;Description automatically generated">
            <a:extLst>
              <a:ext uri="{FF2B5EF4-FFF2-40B4-BE49-F238E27FC236}">
                <a16:creationId xmlns:a16="http://schemas.microsoft.com/office/drawing/2014/main" id="{C7791715-96E6-A8AC-D196-F45FF4B8ED2D}"/>
              </a:ext>
            </a:extLst>
          </p:cNvPr>
          <p:cNvPicPr>
            <a:picLocks noChangeAspect="1"/>
          </p:cNvPicPr>
          <p:nvPr/>
        </p:nvPicPr>
        <p:blipFill>
          <a:blip r:embed="rId2"/>
          <a:srcRect r="151" b="2"/>
          <a:stretch/>
        </p:blipFill>
        <p:spPr>
          <a:xfrm rot="5400000">
            <a:off x="-853411" y="853410"/>
            <a:ext cx="6858000" cy="5151179"/>
          </a:xfrm>
          <a:prstGeom prst="rect">
            <a:avLst/>
          </a:prstGeom>
        </p:spPr>
      </p:pic>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53AA11F-6BC2-275B-C8F2-6E7D95A311EA}"/>
              </a:ext>
            </a:extLst>
          </p:cNvPr>
          <p:cNvSpPr>
            <a:spLocks noGrp="1"/>
          </p:cNvSpPr>
          <p:nvPr>
            <p:ph idx="1"/>
          </p:nvPr>
        </p:nvSpPr>
        <p:spPr>
          <a:xfrm>
            <a:off x="5868557" y="2551176"/>
            <a:ext cx="5444382" cy="3591207"/>
          </a:xfrm>
        </p:spPr>
        <p:txBody>
          <a:bodyPr>
            <a:normAutofit/>
          </a:bodyPr>
          <a:lstStyle/>
          <a:p>
            <a:pPr marL="0" indent="0">
              <a:buNone/>
            </a:pPr>
            <a:r>
              <a:rPr lang="en-GB" sz="2000">
                <a:effectLst/>
                <a:latin typeface="Calibri" panose="020F0502020204030204" pitchFamily="34" charset="0"/>
                <a:ea typeface="Calibri" panose="020F0502020204030204" pitchFamily="34" charset="0"/>
                <a:cs typeface="Calibri" panose="020F0502020204030204" pitchFamily="34" charset="0"/>
              </a:rPr>
              <a:t>““ ‘I tell you what we got,’ Walter spoke bitterly. ‘Bob n’ Burke got bad lungs; ‘n me, I got an arm missing’ outta the war. ‘N thar’s a new crop of millionaires out the war. That’s what we got.’</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000">
                <a:effectLst/>
                <a:latin typeface="Calibri" panose="020F0502020204030204" pitchFamily="34" charset="0"/>
                <a:ea typeface="Calibri" panose="020F0502020204030204" pitchFamily="34" charset="0"/>
                <a:cs typeface="Calibri" panose="020F0502020204030204" pitchFamily="34" charset="0"/>
              </a:rPr>
              <a:t>‘The mill-owners sure musta made money. Look at the new papers? ‘N all the new mills what went up.’</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000">
                <a:effectLst/>
                <a:latin typeface="Calibri" panose="020F0502020204030204" pitchFamily="34" charset="0"/>
                <a:ea typeface="Calibri" panose="020F0502020204030204" pitchFamily="34" charset="0"/>
                <a:cs typeface="Calibri" panose="020F0502020204030204" pitchFamily="34" charset="0"/>
              </a:rPr>
              <a:t>‘That’s thar war for democracy,’ Walter continued, ‘it was one rich man’s war ‘n poor man’s fight’” (23)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000">
                <a:effectLst/>
                <a:latin typeface="Calibri" panose="020F0502020204030204" pitchFamily="34" charset="0"/>
                <a:ea typeface="Calibri" panose="020F0502020204030204" pitchFamily="34" charset="0"/>
                <a:cs typeface="Calibri" panose="020F0502020204030204" pitchFamily="34" charset="0"/>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000"/>
          </a:p>
        </p:txBody>
      </p:sp>
    </p:spTree>
    <p:extLst>
      <p:ext uri="{BB962C8B-B14F-4D97-AF65-F5344CB8AC3E}">
        <p14:creationId xmlns:p14="http://schemas.microsoft.com/office/powerpoint/2010/main" val="419050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book on a fabric surface&#10;&#10;Description automatically generated">
            <a:extLst>
              <a:ext uri="{FF2B5EF4-FFF2-40B4-BE49-F238E27FC236}">
                <a16:creationId xmlns:a16="http://schemas.microsoft.com/office/drawing/2014/main" id="{4D5BB7A1-A968-ACCF-850D-7C83961E4B11}"/>
              </a:ext>
            </a:extLst>
          </p:cNvPr>
          <p:cNvPicPr>
            <a:picLocks noChangeAspect="1"/>
          </p:cNvPicPr>
          <p:nvPr/>
        </p:nvPicPr>
        <p:blipFill>
          <a:blip r:embed="rId2"/>
          <a:srcRect l="4000" r="4319"/>
          <a:stretch/>
        </p:blipFill>
        <p:spPr>
          <a:xfrm rot="5400000">
            <a:off x="6125631" y="1294844"/>
            <a:ext cx="5107631" cy="4178299"/>
          </a:xfrm>
          <a:prstGeom prst="rect">
            <a:avLst/>
          </a:prstGeom>
        </p:spPr>
      </p:pic>
      <p:pic>
        <p:nvPicPr>
          <p:cNvPr id="11" name="Picture 10" descr="A book on a couch&#10;&#10;Description automatically generated">
            <a:extLst>
              <a:ext uri="{FF2B5EF4-FFF2-40B4-BE49-F238E27FC236}">
                <a16:creationId xmlns:a16="http://schemas.microsoft.com/office/drawing/2014/main" id="{BE7183ED-F303-01DA-4708-93F152569364}"/>
              </a:ext>
            </a:extLst>
          </p:cNvPr>
          <p:cNvPicPr>
            <a:picLocks noChangeAspect="1"/>
          </p:cNvPicPr>
          <p:nvPr/>
        </p:nvPicPr>
        <p:blipFill>
          <a:blip r:embed="rId3"/>
          <a:srcRect r="8319"/>
          <a:stretch/>
        </p:blipFill>
        <p:spPr>
          <a:xfrm rot="5400000">
            <a:off x="958738" y="1294844"/>
            <a:ext cx="5107631" cy="4178299"/>
          </a:xfrm>
          <a:prstGeom prst="rect">
            <a:avLst/>
          </a:prstGeom>
        </p:spPr>
      </p:pic>
    </p:spTree>
    <p:extLst>
      <p:ext uri="{BB962C8B-B14F-4D97-AF65-F5344CB8AC3E}">
        <p14:creationId xmlns:p14="http://schemas.microsoft.com/office/powerpoint/2010/main" val="208768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Michael Denning, Noise Uprising : The Audiopolitics of a World Musical  Revolution">
            <a:extLst>
              <a:ext uri="{FF2B5EF4-FFF2-40B4-BE49-F238E27FC236}">
                <a16:creationId xmlns:a16="http://schemas.microsoft.com/office/drawing/2014/main" id="{BC8C0C18-2D39-48C8-F5DA-CCB9DCCEE9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3"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7CE4097-4B63-E387-9DFA-725D7B866201}"/>
              </a:ext>
            </a:extLst>
          </p:cNvPr>
          <p:cNvSpPr>
            <a:spLocks noGrp="1"/>
          </p:cNvSpPr>
          <p:nvPr>
            <p:ph idx="1"/>
          </p:nvPr>
        </p:nvSpPr>
        <p:spPr>
          <a:xfrm>
            <a:off x="5458954" y="826718"/>
            <a:ext cx="5721484" cy="5762932"/>
          </a:xfrm>
        </p:spPr>
        <p:txBody>
          <a:bodyPr vert="horz" lIns="91440" tIns="45720" rIns="91440" bIns="45720" rtlCol="0">
            <a:noAutofit/>
          </a:bodyPr>
          <a:lstStyle/>
          <a:p>
            <a:pPr marL="0" indent="0">
              <a:buNone/>
            </a:pPr>
            <a:r>
              <a:rPr lang="en-GB" sz="1300" dirty="0">
                <a:latin typeface="Calibri" panose="020F0502020204030204" pitchFamily="34" charset="0"/>
                <a:cs typeface="Times New Roman" panose="02020603050405020304" pitchFamily="18" charset="0"/>
              </a:rPr>
              <a:t>“In a few short years between the introduction of electrical recording in 1925 and the onset of the worldwide depression in the 1930s, a noise uprising occurred in a series of relatively unnoticed recording sessions. In port cities from Havana to Honolulu, Cairo to Jakarta, New Orleans to Rio de Janeiro, commercial recording companies brought hundreds of unknown musicians into makeshift studios to record local musics. Thousands of inexpensive discs made from shellac (a resin secreted by the female lac bug, a colonial product harvested in the forests of South Asia) were released, disseminating musical idioms which have since reverberated around the globe under a riot of new names: son, rumba, samba, tango, jazz, calypso, beguine, </a:t>
            </a:r>
            <a:r>
              <a:rPr lang="en-GB" sz="1300" dirty="0" err="1">
                <a:latin typeface="Calibri" panose="020F0502020204030204" pitchFamily="34" charset="0"/>
                <a:cs typeface="Times New Roman" panose="02020603050405020304" pitchFamily="18" charset="0"/>
              </a:rPr>
              <a:t>dafo</a:t>
            </a:r>
            <a:r>
              <a:rPr lang="en-GB" sz="1300" dirty="0">
                <a:latin typeface="Calibri" panose="020F0502020204030204" pitchFamily="34" charset="0"/>
                <a:cs typeface="Times New Roman" panose="02020603050405020304" pitchFamily="18" charset="0"/>
              </a:rPr>
              <a:t>, flamenco, tzigane, rebetika, </a:t>
            </a:r>
            <a:r>
              <a:rPr lang="en-GB" sz="1300" dirty="0" err="1">
                <a:latin typeface="Calibri" panose="020F0502020204030204" pitchFamily="34" charset="0"/>
                <a:cs typeface="Times New Roman" panose="02020603050405020304" pitchFamily="18" charset="0"/>
              </a:rPr>
              <a:t>tarab</a:t>
            </a:r>
            <a:r>
              <a:rPr lang="en-GB" sz="1300" dirty="0">
                <a:latin typeface="Calibri" panose="020F0502020204030204" pitchFamily="34" charset="0"/>
                <a:cs typeface="Times New Roman" panose="02020603050405020304" pitchFamily="18" charset="0"/>
              </a:rPr>
              <a:t>, marabi, </a:t>
            </a:r>
            <a:r>
              <a:rPr lang="en-GB" sz="1300" dirty="0" err="1">
                <a:latin typeface="Calibri" panose="020F0502020204030204" pitchFamily="34" charset="0"/>
                <a:cs typeface="Times New Roman" panose="02020603050405020304" pitchFamily="18" charset="0"/>
              </a:rPr>
              <a:t>kroncong</a:t>
            </a:r>
            <a:r>
              <a:rPr lang="en-GB" sz="1300" dirty="0">
                <a:latin typeface="Calibri" panose="020F0502020204030204" pitchFamily="34" charset="0"/>
                <a:cs typeface="Times New Roman" panose="02020603050405020304" pitchFamily="18" charset="0"/>
              </a:rPr>
              <a:t>, hula” (Michael Denning, Noise Uprising: The </a:t>
            </a:r>
            <a:r>
              <a:rPr lang="en-GB" sz="1300" dirty="0" err="1">
                <a:latin typeface="Calibri" panose="020F0502020204030204" pitchFamily="34" charset="0"/>
                <a:cs typeface="Times New Roman" panose="02020603050405020304" pitchFamily="18" charset="0"/>
              </a:rPr>
              <a:t>Audiopolitics</a:t>
            </a:r>
            <a:r>
              <a:rPr lang="en-GB" sz="1300" dirty="0">
                <a:latin typeface="Calibri" panose="020F0502020204030204" pitchFamily="34" charset="0"/>
                <a:cs typeface="Times New Roman" panose="02020603050405020304" pitchFamily="18" charset="0"/>
              </a:rPr>
              <a:t> of a World Musical Revolution, Verso Press, 2018. pp2)</a:t>
            </a:r>
          </a:p>
          <a:p>
            <a:pPr marL="0" indent="0">
              <a:buNone/>
            </a:pPr>
            <a:endParaRPr lang="en-GB" sz="1300" dirty="0">
              <a:latin typeface="Calibri" panose="020F0502020204030204" pitchFamily="34" charset="0"/>
              <a:cs typeface="Times New Roman" panose="02020603050405020304" pitchFamily="18" charset="0"/>
            </a:endParaRPr>
          </a:p>
          <a:p>
            <a:pPr marL="0" indent="0">
              <a:buNone/>
            </a:pPr>
            <a:r>
              <a:rPr lang="en-GB" sz="1300" dirty="0">
                <a:latin typeface="Calibri" panose="020F0502020204030204" pitchFamily="34" charset="0"/>
                <a:cs typeface="Times New Roman" panose="02020603050405020304" pitchFamily="18" charset="0"/>
              </a:rPr>
              <a:t>“this noise uprising was prophetic: it not only preceded but prepared the way for the decolonization of legislatures and literatures. These vernacular phonograph musics reverberated across the colonial world, a cultural revolution in sound. Inheriting the harmonies and instruments of colonial musics, they embodied the contradictions of the anticolonial struggles: as ‘modern dance musics’ – a common phrase of the time – they were scarred with the hierarchies of class and spectrums of color that shaped the dance halls and night clubs, shebeens and streets, they inhabited. But […] </a:t>
            </a:r>
            <a:r>
              <a:rPr lang="en-GB" sz="1300">
                <a:latin typeface="Calibri" panose="020F0502020204030204" pitchFamily="34" charset="0"/>
                <a:cs typeface="Times New Roman" panose="02020603050405020304" pitchFamily="18" charset="0"/>
              </a:rPr>
              <a:t>they also prefigured </a:t>
            </a:r>
            <a:r>
              <a:rPr lang="en-GB" sz="1300" dirty="0">
                <a:latin typeface="Calibri" panose="020F0502020204030204" pitchFamily="34" charset="0"/>
                <a:cs typeface="Times New Roman" panose="02020603050405020304" pitchFamily="18" charset="0"/>
              </a:rPr>
              <a:t>a new world, a ‘third’ world, culturally as well as politically independent. Music did not simply sustain the soul in the struggle; the decolonization of the territory was made possibly by the decolonization of the ear” (9)</a:t>
            </a:r>
          </a:p>
          <a:p>
            <a:pPr marL="0" indent="0">
              <a:buNone/>
            </a:pPr>
            <a:endParaRPr lang="en-GB" sz="1300" dirty="0">
              <a:latin typeface="Calibri" panose="020F0502020204030204" pitchFamily="34" charset="0"/>
              <a:cs typeface="Times New Roman" panose="02020603050405020304" pitchFamily="18" charset="0"/>
            </a:endParaRPr>
          </a:p>
          <a:p>
            <a:pPr marL="0" indent="0">
              <a:buNone/>
            </a:pPr>
            <a:r>
              <a:rPr lang="en-GB" sz="1300" dirty="0">
                <a:latin typeface="Calibri" panose="020F0502020204030204" pitchFamily="34" charset="0"/>
                <a:cs typeface="Times New Roman" panose="02020603050405020304" pitchFamily="18" charset="0"/>
              </a:rPr>
              <a:t>“Unlike modern novels, paintings, theatre, or even film, which ‘represented’ the modern ‘masses,’ these discs circulated the voices of those masses” (4). </a:t>
            </a:r>
          </a:p>
        </p:txBody>
      </p:sp>
    </p:spTree>
    <p:extLst>
      <p:ext uri="{BB962C8B-B14F-4D97-AF65-F5344CB8AC3E}">
        <p14:creationId xmlns:p14="http://schemas.microsoft.com/office/powerpoint/2010/main" val="1042285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8171C1-2283-04CA-034C-C167E76661FC}"/>
            </a:ext>
          </a:extLst>
        </p:cNvPr>
        <p:cNvGrpSpPr/>
        <p:nvPr/>
      </p:nvGrpSpPr>
      <p:grpSpPr>
        <a:xfrm>
          <a:off x="0" y="0"/>
          <a:ext cx="0" cy="0"/>
          <a:chOff x="0" y="0"/>
          <a:chExt cx="0" cy="0"/>
        </a:xfrm>
      </p:grpSpPr>
      <p:sp>
        <p:nvSpPr>
          <p:cNvPr id="8208" name="Rectangle 8207">
            <a:extLst>
              <a:ext uri="{FF2B5EF4-FFF2-40B4-BE49-F238E27FC236}">
                <a16:creationId xmlns:a16="http://schemas.microsoft.com/office/drawing/2014/main" id="{C0927194-D787-C3C2-9465-51A573463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8210" name="Straight Connector 8209">
            <a:extLst>
              <a:ext uri="{FF2B5EF4-FFF2-40B4-BE49-F238E27FC236}">
                <a16:creationId xmlns:a16="http://schemas.microsoft.com/office/drawing/2014/main" id="{FAD38F7F-18AE-32B1-CD5D-9FAC6DEC57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51ACB76-D2C3-FC94-F90E-A57FBDFBDBCA}"/>
              </a:ext>
            </a:extLst>
          </p:cNvPr>
          <p:cNvSpPr>
            <a:spLocks noGrp="1"/>
          </p:cNvSpPr>
          <p:nvPr>
            <p:ph idx="1"/>
          </p:nvPr>
        </p:nvSpPr>
        <p:spPr>
          <a:xfrm>
            <a:off x="928914" y="2278752"/>
            <a:ext cx="5167085" cy="4236048"/>
          </a:xfrm>
        </p:spPr>
        <p:txBody>
          <a:bodyPr>
            <a:noAutofit/>
          </a:bodyPr>
          <a:lstStyle/>
          <a:p>
            <a:pPr marL="0" indent="0">
              <a:buNone/>
            </a:pP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“By evening, the entire car was taking the warmest interest in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Fyenya’s</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fate. She was touchingly frank. It was a heroic frankness, bordering on self-flagellation. People consoled her, entertained her. The Germans started the phonograph for her. She listened to barking recitatives of negro choruses, to dull metallic chords of banjos, to shameless moans of Hawaiian guitars – all these sounds and voices from another, mysterious worlds” (</a:t>
            </a:r>
            <a:r>
              <a:rPr lang="en-GB" sz="14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Time Forward! </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333)</a:t>
            </a:r>
            <a:endParaRPr lang="en-GB"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customers were colored seamen, soldiers from Martinique and Guadeloupe, a few from Madagascar, and three brown girls. During the dinner a brown, jolly-faced soldier played an accordion while a Martinique guide and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sweetman</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who was sweet in the ditch for every purchasable thing, was shaking a steel pipe, about the size of a rolling-pin, containing something like beans or sand grains. The curious thing went beautifully with the accordion. They played the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beguin</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which was just a Martinique variant of the ‘jelly-roll’ or the Jamaican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burru</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or the Senegalese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bombé</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n-GB" sz="14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Banjo </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105)</a:t>
            </a:r>
          </a:p>
        </p:txBody>
      </p:sp>
      <p:pic>
        <p:nvPicPr>
          <p:cNvPr id="8196" name="Picture 4" descr="Banjo - Claude McKay (American, 1890–1948) and Aaron Douglas (American,  1899–1979) — Google Arts &amp; Culture">
            <a:extLst>
              <a:ext uri="{FF2B5EF4-FFF2-40B4-BE49-F238E27FC236}">
                <a16:creationId xmlns:a16="http://schemas.microsoft.com/office/drawing/2014/main" id="{F0B17572-5138-56B1-B64C-704849D0876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53976" y="369913"/>
            <a:ext cx="1971073" cy="2784532"/>
          </a:xfrm>
          <a:prstGeom prst="rect">
            <a:avLst/>
          </a:prstGeom>
          <a:noFill/>
          <a:extLst>
            <a:ext uri="{909E8E84-426E-40DD-AFC4-6F175D3DCCD1}">
              <a14:hiddenFill xmlns:a14="http://schemas.microsoft.com/office/drawing/2010/main">
                <a:solidFill>
                  <a:srgbClr val="FFFFFF"/>
                </a:solidFill>
              </a14:hiddenFill>
            </a:ext>
          </a:extLst>
        </p:spPr>
      </p:pic>
      <p:sp>
        <p:nvSpPr>
          <p:cNvPr id="8212" name="Rectangle 8211">
            <a:extLst>
              <a:ext uri="{FF2B5EF4-FFF2-40B4-BE49-F238E27FC236}">
                <a16:creationId xmlns:a16="http://schemas.microsoft.com/office/drawing/2014/main" id="{26BBDD72-71BE-6E00-CA17-A87EA9FF8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Time, Forward! | Valentine KATAEV, Charles MALAMUTH, novel, translation |  First Edition">
            <a:extLst>
              <a:ext uri="{FF2B5EF4-FFF2-40B4-BE49-F238E27FC236}">
                <a16:creationId xmlns:a16="http://schemas.microsoft.com/office/drawing/2014/main" id="{D525A760-ABA5-B418-FF63-5D0AEA64709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834030" y="3730267"/>
            <a:ext cx="1997901" cy="2784532"/>
          </a:xfrm>
          <a:prstGeom prst="rect">
            <a:avLst/>
          </a:prstGeom>
          <a:noFill/>
          <a:extLst>
            <a:ext uri="{909E8E84-426E-40DD-AFC4-6F175D3DCCD1}">
              <a14:hiddenFill xmlns:a14="http://schemas.microsoft.com/office/drawing/2010/main">
                <a:solidFill>
                  <a:srgbClr val="FFFFFF"/>
                </a:solidFill>
              </a14:hiddenFill>
            </a:ext>
          </a:extLst>
        </p:spPr>
      </p:pic>
      <p:sp>
        <p:nvSpPr>
          <p:cNvPr id="8214" name="Rectangle 8213">
            <a:extLst>
              <a:ext uri="{FF2B5EF4-FFF2-40B4-BE49-F238E27FC236}">
                <a16:creationId xmlns:a16="http://schemas.microsoft.com/office/drawing/2014/main" id="{C40DF069-30DE-4F26-8C26-4E5A48A8ED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8663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Michael Denning, Noise Uprising : The Audiopolitics of a World Musical  Revolution">
            <a:extLst>
              <a:ext uri="{FF2B5EF4-FFF2-40B4-BE49-F238E27FC236}">
                <a16:creationId xmlns:a16="http://schemas.microsoft.com/office/drawing/2014/main" id="{BC8C0C18-2D39-48C8-F5DA-CCB9DCCEE9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3"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7CE4097-4B63-E387-9DFA-725D7B866201}"/>
              </a:ext>
            </a:extLst>
          </p:cNvPr>
          <p:cNvSpPr>
            <a:spLocks noGrp="1"/>
          </p:cNvSpPr>
          <p:nvPr>
            <p:ph idx="1"/>
          </p:nvPr>
        </p:nvSpPr>
        <p:spPr>
          <a:xfrm>
            <a:off x="5827048" y="1868487"/>
            <a:ext cx="5721484" cy="4351338"/>
          </a:xfrm>
        </p:spPr>
        <p:txBody>
          <a:bodyPr>
            <a:normAutofit/>
          </a:bodyPr>
          <a:lstStyle/>
          <a:p>
            <a:pPr marL="0" indent="0">
              <a:buNone/>
            </a:pPr>
            <a:r>
              <a:rPr lang="en-GB" sz="1800" dirty="0">
                <a:effectLst/>
                <a:latin typeface="Calibri" panose="020F0502020204030204" pitchFamily="34" charset="0"/>
                <a:cs typeface="Calibri" panose="020F0502020204030204" pitchFamily="34" charset="0"/>
              </a:rPr>
              <a:t>“In the United States this moment is part of the history of popular music, particularly the explosion of jazz and blues on the ‘race records’ marketed to African-American workers, and </a:t>
            </a:r>
            <a:r>
              <a:rPr lang="en-GB" sz="1800" b="1" dirty="0">
                <a:effectLst/>
                <a:latin typeface="Calibri" panose="020F0502020204030204" pitchFamily="34" charset="0"/>
                <a:cs typeface="Calibri" panose="020F0502020204030204" pitchFamily="34" charset="0"/>
              </a:rPr>
              <a:t>the emergence of modern country music in the ‘old-time</a:t>
            </a:r>
            <a:r>
              <a:rPr lang="en-GB" sz="1800" b="1" dirty="0">
                <a:latin typeface="Calibri" panose="020F0502020204030204" pitchFamily="34" charset="0"/>
                <a:cs typeface="Calibri" panose="020F0502020204030204" pitchFamily="34" charset="0"/>
              </a:rPr>
              <a:t>’</a:t>
            </a:r>
            <a:r>
              <a:rPr lang="en-GB" sz="1800" b="1" dirty="0">
                <a:effectLst/>
                <a:latin typeface="Calibri" panose="020F0502020204030204" pitchFamily="34" charset="0"/>
                <a:cs typeface="Calibri" panose="020F0502020204030204" pitchFamily="34" charset="0"/>
              </a:rPr>
              <a:t> records made and distributed in the mill towns of the Appalachian Piedmont</a:t>
            </a:r>
            <a:r>
              <a:rPr lang="en-GB" sz="1800" dirty="0">
                <a:effectLst/>
                <a:latin typeface="Calibri" panose="020F0502020204030204" pitchFamily="34" charset="0"/>
                <a:cs typeface="Calibri" panose="020F0502020204030204" pitchFamily="34" charset="0"/>
              </a:rPr>
              <a:t>. It also included the recording of European-language ‘foreign</a:t>
            </a:r>
            <a:r>
              <a:rPr lang="en-GB" sz="1800" dirty="0">
                <a:latin typeface="Calibri" panose="020F0502020204030204" pitchFamily="34" charset="0"/>
                <a:cs typeface="Calibri" panose="020F0502020204030204" pitchFamily="34" charset="0"/>
              </a:rPr>
              <a:t>’</a:t>
            </a:r>
            <a:r>
              <a:rPr lang="en-GB" sz="1800" dirty="0">
                <a:effectLst/>
                <a:latin typeface="Calibri" panose="020F0502020204030204" pitchFamily="34" charset="0"/>
                <a:cs typeface="Calibri" panose="020F0502020204030204" pitchFamily="34" charset="0"/>
              </a:rPr>
              <a:t> records in the Great Lakes industrial cities, which begat the hybrid music known as “polka,” the border recordings of Mexican </a:t>
            </a:r>
            <a:r>
              <a:rPr lang="en-GB" sz="1800" dirty="0" err="1">
                <a:effectLst/>
                <a:latin typeface="Calibri" panose="020F0502020204030204" pitchFamily="34" charset="0"/>
                <a:cs typeface="Calibri" panose="020F0502020204030204" pitchFamily="34" charset="0"/>
              </a:rPr>
              <a:t>norteño</a:t>
            </a:r>
            <a:r>
              <a:rPr lang="en-GB" sz="1800" dirty="0">
                <a:effectLst/>
                <a:latin typeface="Calibri" panose="020F0502020204030204" pitchFamily="34" charset="0"/>
                <a:cs typeface="Calibri" panose="020F0502020204030204" pitchFamily="34" charset="0"/>
              </a:rPr>
              <a:t> sounds, and the recording of Cajun musics in Louisiana” (4-5)</a:t>
            </a:r>
            <a:endParaRPr lang="en-GB"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6385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308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E06115-13F4-4661-15B7-DABA6FDD8606}"/>
              </a:ext>
            </a:extLst>
          </p:cNvPr>
          <p:cNvSpPr txBox="1"/>
          <p:nvPr/>
        </p:nvSpPr>
        <p:spPr>
          <a:xfrm>
            <a:off x="523965" y="2742270"/>
            <a:ext cx="4670097" cy="3320668"/>
          </a:xfrm>
          <a:prstGeom prst="rect">
            <a:avLst/>
          </a:prstGeom>
        </p:spPr>
        <p:txBody>
          <a:bodyPr vert="horz" lIns="91440" tIns="45720" rIns="91440" bIns="45720" rtlCol="0">
            <a:noAutofit/>
          </a:bodyPr>
          <a:lstStyle/>
          <a:p>
            <a:pPr>
              <a:lnSpc>
                <a:spcPct val="90000"/>
              </a:lnSpc>
              <a:spcAft>
                <a:spcPts val="600"/>
              </a:spcAft>
            </a:pPr>
            <a:r>
              <a:rPr lang="en-US" sz="1500" dirty="0">
                <a:effectLst/>
              </a:rPr>
              <a:t>“Outsiders proclaimed that early-twentieth-century Southern Appalachians had ‘worked out their individual existence far removed from the forward march of progress.’ From the late nineteenth century until the 1970s, this area was nostalgically described as the last place in the country where ‘time stood still,’ preserving the vanishing American frontier life. Presuming that the region had not undergone the ‘normal</a:t>
            </a:r>
            <a:r>
              <a:rPr lang="en-US" sz="1500" dirty="0"/>
              <a:t>’</a:t>
            </a:r>
            <a:r>
              <a:rPr lang="en-US" sz="1500" dirty="0">
                <a:effectLst/>
              </a:rPr>
              <a:t> linear advance toward modernity, journalists and intellectuals contended that isolation froze Appalachians into ‘a folk world of small, isolated, homogeneous societies’ shaped by the traditions of early settlers. Fascinated with the imagery of a ‘strange land’ and a ’peculiar folk,’ Americans still view Southern Appalachia as one of the most distinct subregions left in the United States” (Wilma Dunaway, </a:t>
            </a:r>
            <a:r>
              <a:rPr lang="en-US" sz="1500" i="1" dirty="0">
                <a:effectLst/>
              </a:rPr>
              <a:t>The First American Frontier: </a:t>
            </a:r>
            <a:r>
              <a:rPr lang="en-GB" sz="1500" b="0" i="1" dirty="0">
                <a:solidFill>
                  <a:srgbClr val="000000"/>
                </a:solidFill>
                <a:effectLst/>
                <a:latin typeface="Alegreya Sans"/>
              </a:rPr>
              <a:t>Transition to Capitalism in Southern Appalachia, 1700-1860</a:t>
            </a:r>
            <a:r>
              <a:rPr lang="en-GB" sz="1500" b="0" dirty="0">
                <a:solidFill>
                  <a:srgbClr val="000000"/>
                </a:solidFill>
                <a:effectLst/>
                <a:latin typeface="Alegreya Sans"/>
              </a:rPr>
              <a:t>, University of North Carolina Press, 1966)</a:t>
            </a:r>
            <a:endParaRPr lang="en-US" sz="1500" dirty="0">
              <a:effectLst/>
            </a:endParaRPr>
          </a:p>
          <a:p>
            <a:pPr indent="-228600">
              <a:lnSpc>
                <a:spcPct val="90000"/>
              </a:lnSpc>
              <a:spcAft>
                <a:spcPts val="600"/>
              </a:spcAft>
              <a:buFont typeface="Arial" panose="020B0604020202020204" pitchFamily="34" charset="0"/>
              <a:buChar char="•"/>
            </a:pPr>
            <a:endParaRPr lang="en-US" sz="1500" dirty="0"/>
          </a:p>
        </p:txBody>
      </p:sp>
      <p:pic>
        <p:nvPicPr>
          <p:cNvPr id="3076" name="Picture 4" descr="Where is Appalachia? | Southern Appalachian English">
            <a:extLst>
              <a:ext uri="{FF2B5EF4-FFF2-40B4-BE49-F238E27FC236}">
                <a16:creationId xmlns:a16="http://schemas.microsoft.com/office/drawing/2014/main" id="{650B002B-0F93-6A0D-47FB-507414A429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62" r="-2" b="19609"/>
          <a:stretch/>
        </p:blipFill>
        <p:spPr bwMode="auto">
          <a:xfrm>
            <a:off x="5310177" y="377941"/>
            <a:ext cx="6878775" cy="6102117"/>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786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E06115-13F4-4661-15B7-DABA6FDD8606}"/>
              </a:ext>
            </a:extLst>
          </p:cNvPr>
          <p:cNvSpPr txBox="1"/>
          <p:nvPr/>
        </p:nvSpPr>
        <p:spPr>
          <a:xfrm>
            <a:off x="640080" y="2706624"/>
            <a:ext cx="6894576" cy="3483864"/>
          </a:xfrm>
          <a:prstGeom prst="rect">
            <a:avLst/>
          </a:prstGeom>
        </p:spPr>
        <p:txBody>
          <a:bodyPr vert="horz" lIns="91440" tIns="45720" rIns="91440" bIns="45720" rtlCol="0">
            <a:normAutofit/>
          </a:bodyPr>
          <a:lstStyle/>
          <a:p>
            <a:pPr>
              <a:lnSpc>
                <a:spcPct val="90000"/>
              </a:lnSpc>
              <a:spcAft>
                <a:spcPts val="600"/>
              </a:spcAft>
            </a:pPr>
            <a:r>
              <a:rPr lang="en-US" sz="2200" dirty="0">
                <a:effectLst/>
              </a:rPr>
              <a:t>“Southern Appalachia was articulated with the world economy as a support zone for New World plantation economies and for the industrial centers of the American Northeast and western Europe” </a:t>
            </a:r>
          </a:p>
          <a:p>
            <a:pPr>
              <a:lnSpc>
                <a:spcPct val="90000"/>
              </a:lnSpc>
              <a:spcAft>
                <a:spcPts val="600"/>
              </a:spcAft>
            </a:pPr>
            <a:r>
              <a:rPr lang="en-US" sz="2200" dirty="0">
                <a:effectLst/>
              </a:rPr>
              <a:t>(Wilma Dunaway, </a:t>
            </a:r>
            <a:r>
              <a:rPr lang="en-US" sz="2200" i="1" dirty="0">
                <a:effectLst/>
              </a:rPr>
              <a:t>The First American Frontier</a:t>
            </a:r>
            <a:r>
              <a:rPr lang="en-US" sz="2200" dirty="0">
                <a:effectLst/>
              </a:rPr>
              <a:t>)</a:t>
            </a:r>
          </a:p>
        </p:txBody>
      </p:sp>
      <p:pic>
        <p:nvPicPr>
          <p:cNvPr id="4" name="Content Placeholder 3">
            <a:extLst>
              <a:ext uri="{FF2B5EF4-FFF2-40B4-BE49-F238E27FC236}">
                <a16:creationId xmlns:a16="http://schemas.microsoft.com/office/drawing/2014/main" id="{F072E752-2F93-2163-0CB9-2AEACF93EE60}"/>
              </a:ext>
            </a:extLst>
          </p:cNvPr>
          <p:cNvPicPr>
            <a:picLocks noGrp="1" noChangeAspect="1"/>
          </p:cNvPicPr>
          <p:nvPr>
            <p:ph idx="1"/>
          </p:nvPr>
        </p:nvPicPr>
        <p:blipFill>
          <a:blip r:embed="rId2"/>
          <a:stretch>
            <a:fillRect/>
          </a:stretch>
        </p:blipFill>
        <p:spPr>
          <a:xfrm>
            <a:off x="8593285" y="329183"/>
            <a:ext cx="2555326" cy="3429969"/>
          </a:xfrm>
          <a:prstGeom prst="rect">
            <a:avLst/>
          </a:prstGeom>
        </p:spPr>
      </p:pic>
      <p:pic>
        <p:nvPicPr>
          <p:cNvPr id="3074" name="Picture 2" descr="Gaston County, North Carolina, 1911, Map, Rand McNally, Gastonia, Bessemer  City, McAdenville">
            <a:extLst>
              <a:ext uri="{FF2B5EF4-FFF2-40B4-BE49-F238E27FC236}">
                <a16:creationId xmlns:a16="http://schemas.microsoft.com/office/drawing/2014/main" id="{913CB9A6-CBC0-415E-7E44-DF2CA939195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76294" y="4079193"/>
            <a:ext cx="2971019" cy="2176272"/>
          </a:xfrm>
          <a:prstGeom prst="rect">
            <a:avLst/>
          </a:prstGeom>
          <a:noFill/>
          <a:extLst>
            <a:ext uri="{909E8E84-426E-40DD-AFC4-6F175D3DCCD1}">
              <a14:hiddenFill xmlns:a14="http://schemas.microsoft.com/office/drawing/2010/main">
                <a:solidFill>
                  <a:srgbClr val="FFFFFF"/>
                </a:solidFill>
              </a14:hiddenFill>
            </a:ext>
          </a:extLst>
        </p:spPr>
      </p:pic>
      <p:sp>
        <p:nvSpPr>
          <p:cNvPr id="7" name="Down Arrow 6">
            <a:extLst>
              <a:ext uri="{FF2B5EF4-FFF2-40B4-BE49-F238E27FC236}">
                <a16:creationId xmlns:a16="http://schemas.microsoft.com/office/drawing/2014/main" id="{4A25C3A1-454D-5481-BD81-45CC312494FB}"/>
              </a:ext>
            </a:extLst>
          </p:cNvPr>
          <p:cNvSpPr/>
          <p:nvPr/>
        </p:nvSpPr>
        <p:spPr>
          <a:xfrm rot="1200000">
            <a:off x="9022548" y="2081550"/>
            <a:ext cx="254227" cy="2020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073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05193FEE-D6A1-2881-30BD-D04EA7071367}"/>
              </a:ext>
            </a:extLst>
          </p:cNvPr>
          <p:cNvSpPr>
            <a:spLocks noGrp="1"/>
          </p:cNvSpPr>
          <p:nvPr>
            <p:ph type="title"/>
          </p:nvPr>
        </p:nvSpPr>
        <p:spPr>
          <a:xfrm>
            <a:off x="1295400" y="669925"/>
            <a:ext cx="4800600" cy="1325563"/>
          </a:xfrm>
        </p:spPr>
        <p:txBody>
          <a:bodyPr anchor="b">
            <a:normAutofit/>
          </a:bodyPr>
          <a:lstStyle/>
          <a:p>
            <a:endParaRPr lang="en-US">
              <a:solidFill>
                <a:schemeClr val="bg1"/>
              </a:solidFill>
            </a:endParaRPr>
          </a:p>
        </p:txBody>
      </p:sp>
      <p:cxnSp>
        <p:nvCxnSpPr>
          <p:cNvPr id="1035" name="Straight Connector 1034">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F3204B-04C4-315B-7DA8-33C2A154F8BC}"/>
              </a:ext>
            </a:extLst>
          </p:cNvPr>
          <p:cNvSpPr>
            <a:spLocks noGrp="1"/>
          </p:cNvSpPr>
          <p:nvPr>
            <p:ph idx="1"/>
          </p:nvPr>
        </p:nvSpPr>
        <p:spPr>
          <a:xfrm>
            <a:off x="1295400" y="2288833"/>
            <a:ext cx="4800600" cy="3711571"/>
          </a:xfrm>
        </p:spPr>
        <p:txBody>
          <a:bodyPr>
            <a:normAutofit/>
          </a:bodyPr>
          <a:lstStyle/>
          <a:p>
            <a:pPr marL="0" indent="0">
              <a:buNone/>
            </a:pPr>
            <a:r>
              <a:rPr lang="en-GB" sz="1900">
                <a:solidFill>
                  <a:schemeClr val="bg1"/>
                </a:solidFill>
                <a:effectLst/>
                <a:latin typeface="Calibri" panose="020F0502020204030204" pitchFamily="34" charset="0"/>
                <a:ea typeface="Calibri" panose="020F0502020204030204" pitchFamily="34" charset="0"/>
                <a:cs typeface="Calibri" panose="020F0502020204030204" pitchFamily="34" charset="0"/>
              </a:rPr>
              <a:t>“By 1930, most mountaineers, whether they remained on the farm or migrated to the mill villages, timber towns, or coal camps, had become socially integrated within the new industrial system and economically dependent upon it as well. To say the least, this dependence was not on their terms – that is to say, it was a product not of mountain culture but of the same political and economic forces that were shaping the rest of the nation and the western world” (Ronald D. Eller, </a:t>
            </a:r>
            <a:r>
              <a:rPr lang="en-GB" sz="1900" i="1">
                <a:solidFill>
                  <a:schemeClr val="bg1"/>
                </a:solidFill>
                <a:effectLst/>
                <a:latin typeface="Calibri" panose="020F0502020204030204" pitchFamily="34" charset="0"/>
                <a:ea typeface="Calibri" panose="020F0502020204030204" pitchFamily="34" charset="0"/>
                <a:cs typeface="Calibri" panose="020F0502020204030204" pitchFamily="34" charset="0"/>
              </a:rPr>
              <a:t>Minters, Millhands, and Mountaineers: Industrialization of the Appalachian South, 1880-1930</a:t>
            </a:r>
            <a:r>
              <a:rPr lang="en-GB" sz="1900">
                <a:solidFill>
                  <a:schemeClr val="bg1"/>
                </a:solidFill>
                <a:effectLst/>
                <a:latin typeface="Calibri" panose="020F0502020204030204" pitchFamily="34" charset="0"/>
                <a:ea typeface="Calibri" panose="020F0502020204030204" pitchFamily="34" charset="0"/>
                <a:cs typeface="Calibri" panose="020F0502020204030204" pitchFamily="34" charset="0"/>
              </a:rPr>
              <a:t>,</a:t>
            </a:r>
            <a:r>
              <a:rPr lang="en-GB" sz="1900" i="1">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en-GB" sz="1900">
                <a:solidFill>
                  <a:schemeClr val="bg1"/>
                </a:solidFill>
                <a:effectLst/>
                <a:latin typeface="Calibri" panose="020F0502020204030204" pitchFamily="34" charset="0"/>
                <a:ea typeface="Calibri" panose="020F0502020204030204" pitchFamily="34" charset="0"/>
                <a:cs typeface="Calibri" panose="020F0502020204030204" pitchFamily="34" charset="0"/>
              </a:rPr>
              <a:t>xxii)</a:t>
            </a:r>
            <a:endParaRPr lang="en-GB" sz="19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900">
              <a:solidFill>
                <a:schemeClr val="bg1"/>
              </a:solidFill>
            </a:endParaRPr>
          </a:p>
        </p:txBody>
      </p:sp>
      <p:pic>
        <p:nvPicPr>
          <p:cNvPr id="1026" name="Picture 2" descr="Mountaineers and Rangers: A History of Federal Forest Management in the  Southern Appalachians, 1900-81 (Chapter 1)">
            <a:extLst>
              <a:ext uri="{FF2B5EF4-FFF2-40B4-BE49-F238E27FC236}">
                <a16:creationId xmlns:a16="http://schemas.microsoft.com/office/drawing/2014/main" id="{0B2955D0-BA74-6026-3075-33A1674B519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45193" y="375979"/>
            <a:ext cx="3588640" cy="277240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How we owned a mine, or a brief history of Kentucky's coal mining  cooperative | News From The States">
            <a:extLst>
              <a:ext uri="{FF2B5EF4-FFF2-40B4-BE49-F238E27FC236}">
                <a16:creationId xmlns:a16="http://schemas.microsoft.com/office/drawing/2014/main" id="{C355B342-3D20-F30B-1764-46D6187161D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038661" y="3776793"/>
            <a:ext cx="3588640" cy="2691480"/>
          </a:xfrm>
          <a:prstGeom prst="rect">
            <a:avLst/>
          </a:prstGeom>
          <a:noFill/>
          <a:extLst>
            <a:ext uri="{909E8E84-426E-40DD-AFC4-6F175D3DCCD1}">
              <a14:hiddenFill xmlns:a14="http://schemas.microsoft.com/office/drawing/2010/main">
                <a:solidFill>
                  <a:srgbClr val="FFFFFF"/>
                </a:solidFill>
              </a14:hiddenFill>
            </a:ext>
          </a:extLst>
        </p:spPr>
      </p:pic>
      <p:sp>
        <p:nvSpPr>
          <p:cNvPr id="1039" name="Rectangle 1038">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5176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58" name="Rectangle 1025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North Carolina-First Radio Station-March 31 | coach4aday">
            <a:extLst>
              <a:ext uri="{FF2B5EF4-FFF2-40B4-BE49-F238E27FC236}">
                <a16:creationId xmlns:a16="http://schemas.microsoft.com/office/drawing/2014/main" id="{7BD2D354-46DA-9617-D4FD-F593A40ACA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506"/>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59" name="Rectangle 1025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CAE06115-13F4-4661-15B7-DABA6FDD8606}"/>
              </a:ext>
            </a:extLst>
          </p:cNvPr>
          <p:cNvSpPr txBox="1"/>
          <p:nvPr/>
        </p:nvSpPr>
        <p:spPr>
          <a:xfrm>
            <a:off x="838200" y="2434201"/>
            <a:ext cx="3822189" cy="3742762"/>
          </a:xfrm>
          <a:prstGeom prst="rect">
            <a:avLst/>
          </a:prstGeom>
        </p:spPr>
        <p:txBody>
          <a:bodyPr vert="horz" lIns="91440" tIns="45720" rIns="91440" bIns="45720" rtlCol="0">
            <a:normAutofit/>
          </a:bodyPr>
          <a:lstStyle/>
          <a:p>
            <a:pPr>
              <a:lnSpc>
                <a:spcPct val="90000"/>
              </a:lnSpc>
              <a:spcAft>
                <a:spcPts val="600"/>
              </a:spcAft>
            </a:pPr>
            <a:r>
              <a:rPr lang="en-US" sz="1600" dirty="0">
                <a:effectLst/>
              </a:rPr>
              <a:t>“World War I had ushered in a time of booming prosperity in southern cotton mills, fueled largely by government defense orders for uniforms, tents, and war material. Thousands of new jobs opened in the mills, and wages soared to all-time highs, in some cases tripling between 1915 and 1920. Soon, millhands were purchasing Model T Fords, radios, phonograph records, furniture suites, and myriad other consumer products, often on the instalment plan.” (Patrick Huber, “Mill Mother’s Lament: Ella May Wiggins and the Gastonia Textile Strike of 1929,” </a:t>
            </a:r>
            <a:r>
              <a:rPr lang="en-US" sz="1600" i="1" dirty="0">
                <a:effectLst/>
              </a:rPr>
              <a:t>Southern Cultures </a:t>
            </a:r>
            <a:r>
              <a:rPr lang="en-US" sz="1600" dirty="0">
                <a:effectLst/>
              </a:rPr>
              <a:t>, Vol. 15, No. 3, Music (2009), 83-4)</a:t>
            </a:r>
          </a:p>
          <a:p>
            <a:pPr indent="-228600">
              <a:lnSpc>
                <a:spcPct val="90000"/>
              </a:lnSpc>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36932526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16281</TotalTime>
  <Words>1874</Words>
  <Application>Microsoft Macintosh PowerPoint</Application>
  <PresentationFormat>Widescreen</PresentationFormat>
  <Paragraphs>27</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Alegreya Sans</vt:lpstr>
      <vt:lpstr>Arial</vt:lpstr>
      <vt:lpstr>Calibri</vt:lpstr>
      <vt:lpstr>Calibri Light</vt:lpstr>
      <vt:lpstr>Code2000</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12</cp:revision>
  <dcterms:created xsi:type="dcterms:W3CDTF">2023-10-16T13:45:37Z</dcterms:created>
  <dcterms:modified xsi:type="dcterms:W3CDTF">2024-11-11T18:30:21Z</dcterms:modified>
</cp:coreProperties>
</file>