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8" r:id="rId4"/>
    <p:sldId id="272" r:id="rId5"/>
    <p:sldId id="258" r:id="rId6"/>
    <p:sldId id="270" r:id="rId7"/>
    <p:sldId id="273" r:id="rId8"/>
    <p:sldId id="260" r:id="rId9"/>
    <p:sldId id="267" r:id="rId10"/>
    <p:sldId id="261" r:id="rId11"/>
    <p:sldId id="265" r:id="rId12"/>
    <p:sldId id="262" r:id="rId13"/>
    <p:sldId id="263" r:id="rId14"/>
    <p:sldId id="271" r:id="rId15"/>
    <p:sldId id="264" r:id="rId16"/>
    <p:sldId id="274" r:id="rId17"/>
    <p:sldId id="275" r:id="rId18"/>
    <p:sldId id="266" r:id="rId19"/>
    <p:sldId id="27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294"/>
    <p:restoredTop sz="94654"/>
  </p:normalViewPr>
  <p:slideViewPr>
    <p:cSldViewPr snapToGrid="0">
      <p:cViewPr varScale="1">
        <p:scale>
          <a:sx n="91" d="100"/>
          <a:sy n="91" d="100"/>
        </p:scale>
        <p:origin x="200"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3DD72-5CB8-FEF6-351C-7BCB4077D4F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E9CB2D1-375F-53F0-26ED-9743AEA261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66626D4B-B16E-B854-1170-F25EE4785D1C}"/>
              </a:ext>
            </a:extLst>
          </p:cNvPr>
          <p:cNvSpPr>
            <a:spLocks noGrp="1"/>
          </p:cNvSpPr>
          <p:nvPr>
            <p:ph type="dt" sz="half" idx="10"/>
          </p:nvPr>
        </p:nvSpPr>
        <p:spPr/>
        <p:txBody>
          <a:bodyPr/>
          <a:lstStyle/>
          <a:p>
            <a:fld id="{E6EDFF26-0848-0747-9C50-5CE9FD99DAD2}" type="datetimeFigureOut">
              <a:rPr lang="en-US" smtClean="0"/>
              <a:t>11/19/24</a:t>
            </a:fld>
            <a:endParaRPr lang="en-US"/>
          </a:p>
        </p:txBody>
      </p:sp>
      <p:sp>
        <p:nvSpPr>
          <p:cNvPr id="5" name="Footer Placeholder 4">
            <a:extLst>
              <a:ext uri="{FF2B5EF4-FFF2-40B4-BE49-F238E27FC236}">
                <a16:creationId xmlns:a16="http://schemas.microsoft.com/office/drawing/2014/main" id="{CEE87FD2-05C6-7991-8ED0-ACAEBEB54F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17F7BE-3D58-D6AC-E6C1-96C4768F7C0B}"/>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1870928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46813B-6548-A9D3-4A03-07CA06E68182}"/>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98CB332-D6CF-842B-3C0E-F17786D9B99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3AB046D-9C26-08BC-0795-62E59C401524}"/>
              </a:ext>
            </a:extLst>
          </p:cNvPr>
          <p:cNvSpPr>
            <a:spLocks noGrp="1"/>
          </p:cNvSpPr>
          <p:nvPr>
            <p:ph type="dt" sz="half" idx="10"/>
          </p:nvPr>
        </p:nvSpPr>
        <p:spPr/>
        <p:txBody>
          <a:bodyPr/>
          <a:lstStyle/>
          <a:p>
            <a:fld id="{E6EDFF26-0848-0747-9C50-5CE9FD99DAD2}" type="datetimeFigureOut">
              <a:rPr lang="en-US" smtClean="0"/>
              <a:t>11/19/24</a:t>
            </a:fld>
            <a:endParaRPr lang="en-US"/>
          </a:p>
        </p:txBody>
      </p:sp>
      <p:sp>
        <p:nvSpPr>
          <p:cNvPr id="5" name="Footer Placeholder 4">
            <a:extLst>
              <a:ext uri="{FF2B5EF4-FFF2-40B4-BE49-F238E27FC236}">
                <a16:creationId xmlns:a16="http://schemas.microsoft.com/office/drawing/2014/main" id="{8A69E9C0-CC27-38E7-F540-5A9956D7FD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6A3D09-1494-A6D8-2A59-135654CA7E39}"/>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531532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B6F2F06-D0FB-8B69-EEB6-244F98851F7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4F17129-4C78-1555-945E-FBC1FD38532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53B76C-CC7D-E4AC-AFF4-9B9FCAFD2CD1}"/>
              </a:ext>
            </a:extLst>
          </p:cNvPr>
          <p:cNvSpPr>
            <a:spLocks noGrp="1"/>
          </p:cNvSpPr>
          <p:nvPr>
            <p:ph type="dt" sz="half" idx="10"/>
          </p:nvPr>
        </p:nvSpPr>
        <p:spPr/>
        <p:txBody>
          <a:bodyPr/>
          <a:lstStyle/>
          <a:p>
            <a:fld id="{E6EDFF26-0848-0747-9C50-5CE9FD99DAD2}" type="datetimeFigureOut">
              <a:rPr lang="en-US" smtClean="0"/>
              <a:t>11/19/24</a:t>
            </a:fld>
            <a:endParaRPr lang="en-US"/>
          </a:p>
        </p:txBody>
      </p:sp>
      <p:sp>
        <p:nvSpPr>
          <p:cNvPr id="5" name="Footer Placeholder 4">
            <a:extLst>
              <a:ext uri="{FF2B5EF4-FFF2-40B4-BE49-F238E27FC236}">
                <a16:creationId xmlns:a16="http://schemas.microsoft.com/office/drawing/2014/main" id="{4F0CFAB2-83A6-F034-ACB8-96781DC0A7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116FE1-36A8-260A-D6C1-75D2C22473F6}"/>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283688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D2023-D503-BED5-A295-AAF6AF12A9A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3E5047A-C1D9-32E5-F057-621C5304E18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0430285-3912-051D-6609-DCE143D65A59}"/>
              </a:ext>
            </a:extLst>
          </p:cNvPr>
          <p:cNvSpPr>
            <a:spLocks noGrp="1"/>
          </p:cNvSpPr>
          <p:nvPr>
            <p:ph type="dt" sz="half" idx="10"/>
          </p:nvPr>
        </p:nvSpPr>
        <p:spPr/>
        <p:txBody>
          <a:bodyPr/>
          <a:lstStyle/>
          <a:p>
            <a:fld id="{E6EDFF26-0848-0747-9C50-5CE9FD99DAD2}" type="datetimeFigureOut">
              <a:rPr lang="en-US" smtClean="0"/>
              <a:t>11/19/24</a:t>
            </a:fld>
            <a:endParaRPr lang="en-US"/>
          </a:p>
        </p:txBody>
      </p:sp>
      <p:sp>
        <p:nvSpPr>
          <p:cNvPr id="5" name="Footer Placeholder 4">
            <a:extLst>
              <a:ext uri="{FF2B5EF4-FFF2-40B4-BE49-F238E27FC236}">
                <a16:creationId xmlns:a16="http://schemas.microsoft.com/office/drawing/2014/main" id="{E76257F8-6680-9A45-4123-AEA46D54D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E7B28C-1829-964A-4ED0-676644075CD5}"/>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1390132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11972-EE28-5CED-9EA5-86A73084D305}"/>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43856F2-F5E1-7CC4-9FA4-1C347BEDE2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5895058-93D1-A276-AA46-697F55DF9B9B}"/>
              </a:ext>
            </a:extLst>
          </p:cNvPr>
          <p:cNvSpPr>
            <a:spLocks noGrp="1"/>
          </p:cNvSpPr>
          <p:nvPr>
            <p:ph type="dt" sz="half" idx="10"/>
          </p:nvPr>
        </p:nvSpPr>
        <p:spPr/>
        <p:txBody>
          <a:bodyPr/>
          <a:lstStyle/>
          <a:p>
            <a:fld id="{E6EDFF26-0848-0747-9C50-5CE9FD99DAD2}" type="datetimeFigureOut">
              <a:rPr lang="en-US" smtClean="0"/>
              <a:t>11/19/24</a:t>
            </a:fld>
            <a:endParaRPr lang="en-US"/>
          </a:p>
        </p:txBody>
      </p:sp>
      <p:sp>
        <p:nvSpPr>
          <p:cNvPr id="5" name="Footer Placeholder 4">
            <a:extLst>
              <a:ext uri="{FF2B5EF4-FFF2-40B4-BE49-F238E27FC236}">
                <a16:creationId xmlns:a16="http://schemas.microsoft.com/office/drawing/2014/main" id="{D81E3FBF-8DE6-2A0C-4474-8DD393ED5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E6906F-5887-6CA6-2142-515993EFD34A}"/>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505025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4C4E7-0AA8-6A4E-F945-1870B896395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D18ABCE7-09E1-27E0-4129-E636A2B4E8A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9C727698-DE98-5D7C-9D04-4E13943B7E9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0374534-BB58-B8F4-0ED0-EFD149E06761}"/>
              </a:ext>
            </a:extLst>
          </p:cNvPr>
          <p:cNvSpPr>
            <a:spLocks noGrp="1"/>
          </p:cNvSpPr>
          <p:nvPr>
            <p:ph type="dt" sz="half" idx="10"/>
          </p:nvPr>
        </p:nvSpPr>
        <p:spPr/>
        <p:txBody>
          <a:bodyPr/>
          <a:lstStyle/>
          <a:p>
            <a:fld id="{E6EDFF26-0848-0747-9C50-5CE9FD99DAD2}" type="datetimeFigureOut">
              <a:rPr lang="en-US" smtClean="0"/>
              <a:t>11/19/24</a:t>
            </a:fld>
            <a:endParaRPr lang="en-US"/>
          </a:p>
        </p:txBody>
      </p:sp>
      <p:sp>
        <p:nvSpPr>
          <p:cNvPr id="6" name="Footer Placeholder 5">
            <a:extLst>
              <a:ext uri="{FF2B5EF4-FFF2-40B4-BE49-F238E27FC236}">
                <a16:creationId xmlns:a16="http://schemas.microsoft.com/office/drawing/2014/main" id="{A91A2143-2D17-510F-16D4-643038A2FF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5C6CAB-7108-3F3D-129C-81EF64D7EE90}"/>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3934022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D7858-9AF6-D960-A5E8-696A15C5BDD7}"/>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0EE5AEF-9388-58BA-B0C8-AD8A132C1F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F1A4CE2E-0618-03F9-43B8-B776EB98442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C743E9A-C8EE-BB52-E24C-9397E83A304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E7FEF3EF-3D0E-2C42-C223-F31676DCFE1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18941AB9-EC6E-12C2-8762-593DB9CE75C5}"/>
              </a:ext>
            </a:extLst>
          </p:cNvPr>
          <p:cNvSpPr>
            <a:spLocks noGrp="1"/>
          </p:cNvSpPr>
          <p:nvPr>
            <p:ph type="dt" sz="half" idx="10"/>
          </p:nvPr>
        </p:nvSpPr>
        <p:spPr/>
        <p:txBody>
          <a:bodyPr/>
          <a:lstStyle/>
          <a:p>
            <a:fld id="{E6EDFF26-0848-0747-9C50-5CE9FD99DAD2}" type="datetimeFigureOut">
              <a:rPr lang="en-US" smtClean="0"/>
              <a:t>11/19/24</a:t>
            </a:fld>
            <a:endParaRPr lang="en-US"/>
          </a:p>
        </p:txBody>
      </p:sp>
      <p:sp>
        <p:nvSpPr>
          <p:cNvPr id="8" name="Footer Placeholder 7">
            <a:extLst>
              <a:ext uri="{FF2B5EF4-FFF2-40B4-BE49-F238E27FC236}">
                <a16:creationId xmlns:a16="http://schemas.microsoft.com/office/drawing/2014/main" id="{D9647692-0074-0BD5-D913-F1AD31F0151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8FDF5CC-49DF-0C83-E0F9-22F3AB90ACBF}"/>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2475939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B07763-5D95-A8F6-43CF-800B82BCAF0E}"/>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3C4051D-A306-FE0D-B2EB-5A9266D5DE2C}"/>
              </a:ext>
            </a:extLst>
          </p:cNvPr>
          <p:cNvSpPr>
            <a:spLocks noGrp="1"/>
          </p:cNvSpPr>
          <p:nvPr>
            <p:ph type="dt" sz="half" idx="10"/>
          </p:nvPr>
        </p:nvSpPr>
        <p:spPr/>
        <p:txBody>
          <a:bodyPr/>
          <a:lstStyle/>
          <a:p>
            <a:fld id="{E6EDFF26-0848-0747-9C50-5CE9FD99DAD2}" type="datetimeFigureOut">
              <a:rPr lang="en-US" smtClean="0"/>
              <a:t>11/19/24</a:t>
            </a:fld>
            <a:endParaRPr lang="en-US"/>
          </a:p>
        </p:txBody>
      </p:sp>
      <p:sp>
        <p:nvSpPr>
          <p:cNvPr id="4" name="Footer Placeholder 3">
            <a:extLst>
              <a:ext uri="{FF2B5EF4-FFF2-40B4-BE49-F238E27FC236}">
                <a16:creationId xmlns:a16="http://schemas.microsoft.com/office/drawing/2014/main" id="{9AB92DB7-2877-DF7D-004A-D07F008A6FD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B66EB3B-2FFC-75D1-9F93-805D54653ADC}"/>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1021951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F0EC1E-2B2C-E506-7BAA-081EFA2CBB9F}"/>
              </a:ext>
            </a:extLst>
          </p:cNvPr>
          <p:cNvSpPr>
            <a:spLocks noGrp="1"/>
          </p:cNvSpPr>
          <p:nvPr>
            <p:ph type="dt" sz="half" idx="10"/>
          </p:nvPr>
        </p:nvSpPr>
        <p:spPr/>
        <p:txBody>
          <a:bodyPr/>
          <a:lstStyle/>
          <a:p>
            <a:fld id="{E6EDFF26-0848-0747-9C50-5CE9FD99DAD2}" type="datetimeFigureOut">
              <a:rPr lang="en-US" smtClean="0"/>
              <a:t>11/19/24</a:t>
            </a:fld>
            <a:endParaRPr lang="en-US"/>
          </a:p>
        </p:txBody>
      </p:sp>
      <p:sp>
        <p:nvSpPr>
          <p:cNvPr id="3" name="Footer Placeholder 2">
            <a:extLst>
              <a:ext uri="{FF2B5EF4-FFF2-40B4-BE49-F238E27FC236}">
                <a16:creationId xmlns:a16="http://schemas.microsoft.com/office/drawing/2014/main" id="{E2807E3F-D962-652F-F1F4-7C2AD806938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49B1EEA-D76D-B0A1-4326-EB5264896874}"/>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3322350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24595-29C1-4061-205A-E8CF73610AC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906977B-A8AF-7965-53A4-43A3C65863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40426542-2AF8-D453-2C96-3C09B34C2C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7DCAADC-1A7F-6629-150D-2028A5EA302D}"/>
              </a:ext>
            </a:extLst>
          </p:cNvPr>
          <p:cNvSpPr>
            <a:spLocks noGrp="1"/>
          </p:cNvSpPr>
          <p:nvPr>
            <p:ph type="dt" sz="half" idx="10"/>
          </p:nvPr>
        </p:nvSpPr>
        <p:spPr/>
        <p:txBody>
          <a:bodyPr/>
          <a:lstStyle/>
          <a:p>
            <a:fld id="{E6EDFF26-0848-0747-9C50-5CE9FD99DAD2}" type="datetimeFigureOut">
              <a:rPr lang="en-US" smtClean="0"/>
              <a:t>11/19/24</a:t>
            </a:fld>
            <a:endParaRPr lang="en-US"/>
          </a:p>
        </p:txBody>
      </p:sp>
      <p:sp>
        <p:nvSpPr>
          <p:cNvPr id="6" name="Footer Placeholder 5">
            <a:extLst>
              <a:ext uri="{FF2B5EF4-FFF2-40B4-BE49-F238E27FC236}">
                <a16:creationId xmlns:a16="http://schemas.microsoft.com/office/drawing/2014/main" id="{EE2B31C6-EFE7-0506-FC7D-F5F7D2C926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0DF75CE-5CB5-381E-A861-9CF5BCCAAD17}"/>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3936926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E2732-3E37-CFB5-C5E5-0C71F98E1D3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C4EE6A0B-24E5-FCD8-91A2-1FE8FCED44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B3421C9-314E-D63C-12E6-5660FD1DA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3512DAA-9B65-98D0-3D29-C281EE73F38C}"/>
              </a:ext>
            </a:extLst>
          </p:cNvPr>
          <p:cNvSpPr>
            <a:spLocks noGrp="1"/>
          </p:cNvSpPr>
          <p:nvPr>
            <p:ph type="dt" sz="half" idx="10"/>
          </p:nvPr>
        </p:nvSpPr>
        <p:spPr/>
        <p:txBody>
          <a:bodyPr/>
          <a:lstStyle/>
          <a:p>
            <a:fld id="{E6EDFF26-0848-0747-9C50-5CE9FD99DAD2}" type="datetimeFigureOut">
              <a:rPr lang="en-US" smtClean="0"/>
              <a:t>11/19/24</a:t>
            </a:fld>
            <a:endParaRPr lang="en-US"/>
          </a:p>
        </p:txBody>
      </p:sp>
      <p:sp>
        <p:nvSpPr>
          <p:cNvPr id="6" name="Footer Placeholder 5">
            <a:extLst>
              <a:ext uri="{FF2B5EF4-FFF2-40B4-BE49-F238E27FC236}">
                <a16:creationId xmlns:a16="http://schemas.microsoft.com/office/drawing/2014/main" id="{19DEED58-BADE-E2BC-5608-053B8B30E6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0D4CC9-BD1A-1CAF-0502-92310D22E2CE}"/>
              </a:ext>
            </a:extLst>
          </p:cNvPr>
          <p:cNvSpPr>
            <a:spLocks noGrp="1"/>
          </p:cNvSpPr>
          <p:nvPr>
            <p:ph type="sldNum" sz="quarter" idx="12"/>
          </p:nvPr>
        </p:nvSpPr>
        <p:spPr/>
        <p:txBody>
          <a:bodyPr/>
          <a:lstStyle/>
          <a:p>
            <a:fld id="{9DFC1115-08D5-964A-BCA1-BADADA9A0D28}" type="slidenum">
              <a:rPr lang="en-US" smtClean="0"/>
              <a:t>‹#›</a:t>
            </a:fld>
            <a:endParaRPr lang="en-US"/>
          </a:p>
        </p:txBody>
      </p:sp>
    </p:spTree>
    <p:extLst>
      <p:ext uri="{BB962C8B-B14F-4D97-AF65-F5344CB8AC3E}">
        <p14:creationId xmlns:p14="http://schemas.microsoft.com/office/powerpoint/2010/main" val="1226195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F79FAA-6E45-BCB9-0E66-9309E30D7C3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AE45E7B-E5B0-5A5A-FDBC-F5DD7E6117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D2838B7-AE88-0342-8B1F-4A6024D6160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EDFF26-0848-0747-9C50-5CE9FD99DAD2}" type="datetimeFigureOut">
              <a:rPr lang="en-US" smtClean="0"/>
              <a:t>11/19/24</a:t>
            </a:fld>
            <a:endParaRPr lang="en-US"/>
          </a:p>
        </p:txBody>
      </p:sp>
      <p:sp>
        <p:nvSpPr>
          <p:cNvPr id="5" name="Footer Placeholder 4">
            <a:extLst>
              <a:ext uri="{FF2B5EF4-FFF2-40B4-BE49-F238E27FC236}">
                <a16:creationId xmlns:a16="http://schemas.microsoft.com/office/drawing/2014/main" id="{7B6488CF-E1FB-E1D7-3C22-E804A4BB46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308CAE2-3286-4359-6B47-9DC04A0BD2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FC1115-08D5-964A-BCA1-BADADA9A0D28}" type="slidenum">
              <a:rPr lang="en-US" smtClean="0"/>
              <a:t>‹#›</a:t>
            </a:fld>
            <a:endParaRPr lang="en-US"/>
          </a:p>
        </p:txBody>
      </p:sp>
    </p:spTree>
    <p:extLst>
      <p:ext uri="{BB962C8B-B14F-4D97-AF65-F5344CB8AC3E}">
        <p14:creationId xmlns:p14="http://schemas.microsoft.com/office/powerpoint/2010/main" val="36444255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8B646C36-EEEC-4D52-8E8E-206F4CD8A3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5C57FC1-236C-149A-89C1-828D5516AF23}"/>
              </a:ext>
            </a:extLst>
          </p:cNvPr>
          <p:cNvSpPr>
            <a:spLocks noGrp="1"/>
          </p:cNvSpPr>
          <p:nvPr>
            <p:ph type="ctrTitle"/>
          </p:nvPr>
        </p:nvSpPr>
        <p:spPr>
          <a:xfrm>
            <a:off x="677119" y="810623"/>
            <a:ext cx="4894428" cy="3570162"/>
          </a:xfrm>
        </p:spPr>
        <p:txBody>
          <a:bodyPr anchor="b">
            <a:normAutofit/>
          </a:bodyPr>
          <a:lstStyle/>
          <a:p>
            <a:pPr algn="l"/>
            <a:r>
              <a:rPr lang="en-US" sz="5400" dirty="0">
                <a:solidFill>
                  <a:schemeClr val="bg1"/>
                </a:solidFill>
              </a:rPr>
              <a:t>Patricia </a:t>
            </a:r>
            <a:r>
              <a:rPr lang="en-US" sz="5400" dirty="0" err="1">
                <a:solidFill>
                  <a:schemeClr val="bg1"/>
                </a:solidFill>
              </a:rPr>
              <a:t>Galvão</a:t>
            </a:r>
            <a:r>
              <a:rPr lang="en-US" sz="5400" dirty="0">
                <a:solidFill>
                  <a:schemeClr val="bg1"/>
                </a:solidFill>
              </a:rPr>
              <a:t> </a:t>
            </a:r>
            <a:r>
              <a:rPr lang="en-US" sz="5400" i="1" dirty="0">
                <a:solidFill>
                  <a:schemeClr val="bg1"/>
                </a:solidFill>
              </a:rPr>
              <a:t>Industrial Park</a:t>
            </a:r>
          </a:p>
        </p:txBody>
      </p:sp>
      <p:sp>
        <p:nvSpPr>
          <p:cNvPr id="3" name="Subtitle 2">
            <a:extLst>
              <a:ext uri="{FF2B5EF4-FFF2-40B4-BE49-F238E27FC236}">
                <a16:creationId xmlns:a16="http://schemas.microsoft.com/office/drawing/2014/main" id="{BE3B9DA7-A3E0-270E-3670-4D6E6694F13C}"/>
              </a:ext>
            </a:extLst>
          </p:cNvPr>
          <p:cNvSpPr>
            <a:spLocks noGrp="1"/>
          </p:cNvSpPr>
          <p:nvPr>
            <p:ph type="subTitle" idx="1"/>
          </p:nvPr>
        </p:nvSpPr>
        <p:spPr>
          <a:xfrm>
            <a:off x="677119" y="4547167"/>
            <a:ext cx="4894428" cy="1288482"/>
          </a:xfrm>
        </p:spPr>
        <p:txBody>
          <a:bodyPr>
            <a:normAutofit/>
          </a:bodyPr>
          <a:lstStyle/>
          <a:p>
            <a:pPr algn="l"/>
            <a:r>
              <a:rPr lang="en-US" sz="2000" dirty="0">
                <a:solidFill>
                  <a:schemeClr val="bg1"/>
                </a:solidFill>
              </a:rPr>
              <a:t>Global Literary Radicalism</a:t>
            </a:r>
          </a:p>
        </p:txBody>
      </p:sp>
      <p:grpSp>
        <p:nvGrpSpPr>
          <p:cNvPr id="1033" name="Group 1032">
            <a:extLst>
              <a:ext uri="{FF2B5EF4-FFF2-40B4-BE49-F238E27FC236}">
                <a16:creationId xmlns:a16="http://schemas.microsoft.com/office/drawing/2014/main" id="{B2EBBF56-923D-48A7-9F8F-86E33CFA3EF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481655" y="673020"/>
            <a:ext cx="4833902" cy="5683329"/>
            <a:chOff x="1674895" y="1345036"/>
            <a:chExt cx="5428610" cy="4210939"/>
          </a:xfrm>
        </p:grpSpPr>
        <p:sp>
          <p:nvSpPr>
            <p:cNvPr id="1034" name="Rectangle 1033">
              <a:extLst>
                <a:ext uri="{FF2B5EF4-FFF2-40B4-BE49-F238E27FC236}">
                  <a16:creationId xmlns:a16="http://schemas.microsoft.com/office/drawing/2014/main" id="{A6D5794E-BC9E-4A8A-BB29-9A32C8F267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216175AF-13E0-4D14-8638-11BBE8359A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74895" y="1345036"/>
              <a:ext cx="5428610" cy="4210939"/>
            </a:xfrm>
            <a:prstGeom prst="rect">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37" name="Rectangle 1036">
            <a:extLst>
              <a:ext uri="{FF2B5EF4-FFF2-40B4-BE49-F238E27FC236}">
                <a16:creationId xmlns:a16="http://schemas.microsoft.com/office/drawing/2014/main" id="{8258443E-B333-44F4-8D49-1EAB1C1A46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50256" y="596822"/>
            <a:ext cx="4833901" cy="5653877"/>
          </a:xfrm>
          <a:prstGeom prst="rect">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39" name="Graphic 185">
            <a:extLst>
              <a:ext uri="{FF2B5EF4-FFF2-40B4-BE49-F238E27FC236}">
                <a16:creationId xmlns:a16="http://schemas.microsoft.com/office/drawing/2014/main" id="{FB9739EB-7F66-433D-841F-AB3CD18700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463427" y="1159624"/>
            <a:ext cx="1054466" cy="469689"/>
            <a:chOff x="9841624" y="4115729"/>
            <a:chExt cx="602169" cy="268223"/>
          </a:xfrm>
          <a:solidFill>
            <a:schemeClr val="bg1"/>
          </a:solidFill>
        </p:grpSpPr>
        <p:sp>
          <p:nvSpPr>
            <p:cNvPr id="1040" name="Freeform: Shape 1039">
              <a:extLst>
                <a:ext uri="{FF2B5EF4-FFF2-40B4-BE49-F238E27FC236}">
                  <a16:creationId xmlns:a16="http://schemas.microsoft.com/office/drawing/2014/main" id="{104F2BBD-A005-4DCB-9566-F2351050BE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41" name="Freeform: Shape 1040">
              <a:extLst>
                <a:ext uri="{FF2B5EF4-FFF2-40B4-BE49-F238E27FC236}">
                  <a16:creationId xmlns:a16="http://schemas.microsoft.com/office/drawing/2014/main" id="{8B00DEC7-198B-49D1-98FD-018F3ECFCF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42" name="Freeform: Shape 1041">
              <a:extLst>
                <a:ext uri="{FF2B5EF4-FFF2-40B4-BE49-F238E27FC236}">
                  <a16:creationId xmlns:a16="http://schemas.microsoft.com/office/drawing/2014/main" id="{F14DFC82-B3B3-468E-91B3-1302CFC684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43" name="Freeform: Shape 1042">
              <a:extLst>
                <a:ext uri="{FF2B5EF4-FFF2-40B4-BE49-F238E27FC236}">
                  <a16:creationId xmlns:a16="http://schemas.microsoft.com/office/drawing/2014/main" id="{D3250EFE-214E-4B8E-AF96-036A514FFB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1044" name="Freeform: Shape 1043">
              <a:extLst>
                <a:ext uri="{FF2B5EF4-FFF2-40B4-BE49-F238E27FC236}">
                  <a16:creationId xmlns:a16="http://schemas.microsoft.com/office/drawing/2014/main" id="{AD058EBE-D4A5-4C43-B170-6A451F87A7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pic>
        <p:nvPicPr>
          <p:cNvPr id="1026" name="Picture 2" descr="Pagu — Wikipédia">
            <a:extLst>
              <a:ext uri="{FF2B5EF4-FFF2-40B4-BE49-F238E27FC236}">
                <a16:creationId xmlns:a16="http://schemas.microsoft.com/office/drawing/2014/main" id="{A2DABE33-995A-A90E-E977-77167B03540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817629" y="1394427"/>
            <a:ext cx="3899155" cy="4058665"/>
          </a:xfrm>
          <a:prstGeom prst="rect">
            <a:avLst/>
          </a:prstGeom>
          <a:noFill/>
          <a:ln w="28575">
            <a:noFill/>
          </a:ln>
          <a:extLst>
            <a:ext uri="{909E8E84-426E-40DD-AFC4-6F175D3DCCD1}">
              <a14:hiddenFill xmlns:a14="http://schemas.microsoft.com/office/drawing/2010/main">
                <a:solidFill>
                  <a:srgbClr val="FFFFFF"/>
                </a:solidFill>
              </a14:hiddenFill>
            </a:ext>
          </a:extLst>
        </p:spPr>
      </p:pic>
      <p:sp>
        <p:nvSpPr>
          <p:cNvPr id="1046" name="Graphic 212">
            <a:extLst>
              <a:ext uri="{FF2B5EF4-FFF2-40B4-BE49-F238E27FC236}">
                <a16:creationId xmlns:a16="http://schemas.microsoft.com/office/drawing/2014/main" id="{4FB204DF-284E-45F6-A017-79A4DF57BC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24285" y="1286612"/>
            <a:ext cx="891445" cy="89144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048" name="Graphic 212">
            <a:extLst>
              <a:ext uri="{FF2B5EF4-FFF2-40B4-BE49-F238E27FC236}">
                <a16:creationId xmlns:a16="http://schemas.microsoft.com/office/drawing/2014/main" id="{EB8560A9-B281-46EB-A304-1E4A5A00D6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24285" y="1286612"/>
            <a:ext cx="891445" cy="891445"/>
          </a:xfrm>
          <a:custGeom>
            <a:avLst/>
            <a:gdLst>
              <a:gd name="connsiteX0" fmla="*/ 403574 w 807148"/>
              <a:gd name="connsiteY0" fmla="*/ 0 h 807148"/>
              <a:gd name="connsiteX1" fmla="*/ 0 w 807148"/>
              <a:gd name="connsiteY1" fmla="*/ 403574 h 807148"/>
              <a:gd name="connsiteX2" fmla="*/ 403574 w 807148"/>
              <a:gd name="connsiteY2" fmla="*/ 807149 h 807148"/>
              <a:gd name="connsiteX3" fmla="*/ 807149 w 807148"/>
              <a:gd name="connsiteY3" fmla="*/ 403574 h 807148"/>
              <a:gd name="connsiteX4" fmla="*/ 403574 w 807148"/>
              <a:gd name="connsiteY4" fmla="*/ 0 h 807148"/>
              <a:gd name="connsiteX5" fmla="*/ 403574 w 807148"/>
              <a:gd name="connsiteY5" fmla="*/ 667988 h 807148"/>
              <a:gd name="connsiteX6" fmla="*/ 139160 w 807148"/>
              <a:gd name="connsiteY6" fmla="*/ 403574 h 807148"/>
              <a:gd name="connsiteX7" fmla="*/ 403574 w 807148"/>
              <a:gd name="connsiteY7" fmla="*/ 139160 h 807148"/>
              <a:gd name="connsiteX8" fmla="*/ 667988 w 807148"/>
              <a:gd name="connsiteY8" fmla="*/ 403574 h 807148"/>
              <a:gd name="connsiteX9" fmla="*/ 403574 w 807148"/>
              <a:gd name="connsiteY9" fmla="*/ 667988 h 80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7148" h="807148">
                <a:moveTo>
                  <a:pt x="403574" y="0"/>
                </a:moveTo>
                <a:cubicBezTo>
                  <a:pt x="180689" y="0"/>
                  <a:pt x="0" y="180689"/>
                  <a:pt x="0" y="403574"/>
                </a:cubicBezTo>
                <a:cubicBezTo>
                  <a:pt x="0" y="626459"/>
                  <a:pt x="180689" y="807149"/>
                  <a:pt x="403574" y="807149"/>
                </a:cubicBezTo>
                <a:cubicBezTo>
                  <a:pt x="626459" y="807149"/>
                  <a:pt x="807149" y="626459"/>
                  <a:pt x="807149" y="403574"/>
                </a:cubicBezTo>
                <a:cubicBezTo>
                  <a:pt x="807149" y="180689"/>
                  <a:pt x="626459" y="0"/>
                  <a:pt x="403574" y="0"/>
                </a:cubicBezTo>
                <a:close/>
                <a:moveTo>
                  <a:pt x="403574" y="667988"/>
                </a:moveTo>
                <a:cubicBezTo>
                  <a:pt x="257556" y="667988"/>
                  <a:pt x="139160" y="549593"/>
                  <a:pt x="139160" y="403574"/>
                </a:cubicBezTo>
                <a:cubicBezTo>
                  <a:pt x="139160" y="257556"/>
                  <a:pt x="257556" y="139160"/>
                  <a:pt x="403574" y="139160"/>
                </a:cubicBezTo>
                <a:cubicBezTo>
                  <a:pt x="549593" y="139160"/>
                  <a:pt x="667988" y="257556"/>
                  <a:pt x="667988" y="403574"/>
                </a:cubicBezTo>
                <a:cubicBezTo>
                  <a:pt x="667988" y="549593"/>
                  <a:pt x="549593" y="667988"/>
                  <a:pt x="403574" y="667988"/>
                </a:cubicBezTo>
                <a:close/>
              </a:path>
            </a:pathLst>
          </a:cu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050" name="Oval 1049">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1256" y="5416520"/>
            <a:ext cx="419129" cy="419129"/>
          </a:xfrm>
          <a:prstGeom prst="ellipse">
            <a:avLst/>
          </a:prstGeom>
          <a:solidFill>
            <a:srgbClr val="FFFFFF"/>
          </a:solidFill>
          <a:ln w="285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52" name="Oval 1051">
            <a:extLst>
              <a:ext uri="{FF2B5EF4-FFF2-40B4-BE49-F238E27FC236}">
                <a16:creationId xmlns:a16="http://schemas.microsoft.com/office/drawing/2014/main" id="{667882DD-56E8-460E-99D5-86E71982D5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31256" y="5416520"/>
            <a:ext cx="419129" cy="419129"/>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418496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5996B-5E30-874A-F094-C3B735EE8BBA}"/>
              </a:ext>
            </a:extLst>
          </p:cNvPr>
          <p:cNvSpPr>
            <a:spLocks noGrp="1"/>
          </p:cNvSpPr>
          <p:nvPr>
            <p:ph type="title"/>
          </p:nvPr>
        </p:nvSpPr>
        <p:spPr/>
        <p:txBody>
          <a:bodyPr/>
          <a:lstStyle/>
          <a:p>
            <a:endParaRPr lang="en-US"/>
          </a:p>
        </p:txBody>
      </p:sp>
      <p:pic>
        <p:nvPicPr>
          <p:cNvPr id="6" name="Picture 5">
            <a:extLst>
              <a:ext uri="{FF2B5EF4-FFF2-40B4-BE49-F238E27FC236}">
                <a16:creationId xmlns:a16="http://schemas.microsoft.com/office/drawing/2014/main" id="{2D605A01-50C7-E097-F952-F7FE908DC6D2}"/>
              </a:ext>
            </a:extLst>
          </p:cNvPr>
          <p:cNvPicPr>
            <a:picLocks noChangeAspect="1"/>
          </p:cNvPicPr>
          <p:nvPr/>
        </p:nvPicPr>
        <p:blipFill>
          <a:blip r:embed="rId2"/>
          <a:stretch>
            <a:fillRect/>
          </a:stretch>
        </p:blipFill>
        <p:spPr>
          <a:xfrm>
            <a:off x="272836" y="0"/>
            <a:ext cx="5414860" cy="6858000"/>
          </a:xfrm>
          <a:prstGeom prst="rect">
            <a:avLst/>
          </a:prstGeom>
        </p:spPr>
      </p:pic>
      <p:pic>
        <p:nvPicPr>
          <p:cNvPr id="7" name="Picture 6">
            <a:extLst>
              <a:ext uri="{FF2B5EF4-FFF2-40B4-BE49-F238E27FC236}">
                <a16:creationId xmlns:a16="http://schemas.microsoft.com/office/drawing/2014/main" id="{B4895DE5-1804-4C43-C8AE-7F7BD25374FE}"/>
              </a:ext>
            </a:extLst>
          </p:cNvPr>
          <p:cNvPicPr>
            <a:picLocks noChangeAspect="1"/>
          </p:cNvPicPr>
          <p:nvPr/>
        </p:nvPicPr>
        <p:blipFill>
          <a:blip r:embed="rId3"/>
          <a:stretch>
            <a:fillRect/>
          </a:stretch>
        </p:blipFill>
        <p:spPr>
          <a:xfrm>
            <a:off x="6458584" y="2845594"/>
            <a:ext cx="3975100" cy="2336800"/>
          </a:xfrm>
          <a:prstGeom prst="rect">
            <a:avLst/>
          </a:prstGeom>
        </p:spPr>
      </p:pic>
      <p:pic>
        <p:nvPicPr>
          <p:cNvPr id="9" name="Picture 8">
            <a:extLst>
              <a:ext uri="{FF2B5EF4-FFF2-40B4-BE49-F238E27FC236}">
                <a16:creationId xmlns:a16="http://schemas.microsoft.com/office/drawing/2014/main" id="{8B9CB66A-32FF-D1D1-7F23-368AA94C1443}"/>
              </a:ext>
            </a:extLst>
          </p:cNvPr>
          <p:cNvPicPr>
            <a:picLocks noChangeAspect="1"/>
          </p:cNvPicPr>
          <p:nvPr/>
        </p:nvPicPr>
        <p:blipFill>
          <a:blip r:embed="rId4"/>
          <a:stretch>
            <a:fillRect/>
          </a:stretch>
        </p:blipFill>
        <p:spPr>
          <a:xfrm>
            <a:off x="6458584" y="858441"/>
            <a:ext cx="3937000" cy="1409700"/>
          </a:xfrm>
          <a:prstGeom prst="rect">
            <a:avLst/>
          </a:prstGeom>
        </p:spPr>
      </p:pic>
    </p:spTree>
    <p:extLst>
      <p:ext uri="{BB962C8B-B14F-4D97-AF65-F5344CB8AC3E}">
        <p14:creationId xmlns:p14="http://schemas.microsoft.com/office/powerpoint/2010/main" val="1753895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23" name="Rectangle 9222">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42661AF-35A1-CA50-443E-4141F3F8A737}"/>
              </a:ext>
            </a:extLst>
          </p:cNvPr>
          <p:cNvSpPr>
            <a:spLocks noGrp="1"/>
          </p:cNvSpPr>
          <p:nvPr>
            <p:ph type="title"/>
          </p:nvPr>
        </p:nvSpPr>
        <p:spPr>
          <a:xfrm>
            <a:off x="6234865" y="568517"/>
            <a:ext cx="5248221" cy="1067209"/>
          </a:xfrm>
        </p:spPr>
        <p:txBody>
          <a:bodyPr vert="horz" lIns="91440" tIns="45720" rIns="91440" bIns="45720" rtlCol="0" anchor="ctr">
            <a:normAutofit/>
          </a:bodyPr>
          <a:lstStyle/>
          <a:p>
            <a:endParaRPr lang="en-US">
              <a:solidFill>
                <a:schemeClr val="bg1"/>
              </a:solidFill>
            </a:endParaRPr>
          </a:p>
        </p:txBody>
      </p:sp>
      <p:pic>
        <p:nvPicPr>
          <p:cNvPr id="9218" name="Picture 2" descr="Brazilian Modernism: “Don't forget I come from the tropics” Oil Painting  Class Sadie Murdoch">
            <a:extLst>
              <a:ext uri="{FF2B5EF4-FFF2-40B4-BE49-F238E27FC236}">
                <a16:creationId xmlns:a16="http://schemas.microsoft.com/office/drawing/2014/main" id="{28EE0F47-F66B-FE57-EE49-5CF20D41719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309" r="3819" b="1"/>
          <a:stretch/>
        </p:blipFill>
        <p:spPr bwMode="auto">
          <a:xfrm>
            <a:off x="739959" y="1095407"/>
            <a:ext cx="4754947" cy="4754947"/>
          </a:xfrm>
          <a:custGeom>
            <a:avLst/>
            <a:gdLst/>
            <a:ahLst/>
            <a:cxnLst/>
            <a:rect l="l" t="t" r="r" b="b"/>
            <a:pathLst>
              <a:path w="2388070" h="2388070">
                <a:moveTo>
                  <a:pt x="1194035" y="0"/>
                </a:moveTo>
                <a:cubicBezTo>
                  <a:pt x="1853482" y="0"/>
                  <a:pt x="2388070" y="534588"/>
                  <a:pt x="2388070" y="1194035"/>
                </a:cubicBezTo>
                <a:cubicBezTo>
                  <a:pt x="2388070" y="1853482"/>
                  <a:pt x="1853482" y="2388070"/>
                  <a:pt x="1194035" y="2388070"/>
                </a:cubicBezTo>
                <a:cubicBezTo>
                  <a:pt x="534588" y="2388070"/>
                  <a:pt x="0" y="1853482"/>
                  <a:pt x="0" y="1194035"/>
                </a:cubicBezTo>
                <a:cubicBezTo>
                  <a:pt x="0" y="534588"/>
                  <a:pt x="534588" y="0"/>
                  <a:pt x="1194035" y="0"/>
                </a:cubicBezTo>
                <a:close/>
              </a:path>
            </a:pathLst>
          </a:custGeom>
          <a:noFill/>
          <a:ln w="28575">
            <a:noFill/>
          </a:ln>
          <a:extLst>
            <a:ext uri="{909E8E84-426E-40DD-AFC4-6F175D3DCCD1}">
              <a14:hiddenFill xmlns:a14="http://schemas.microsoft.com/office/drawing/2010/main">
                <a:solidFill>
                  <a:srgbClr val="FFFFFF"/>
                </a:solidFill>
              </a14:hiddenFill>
            </a:ext>
          </a:extLst>
        </p:spPr>
      </p:pic>
      <p:grpSp>
        <p:nvGrpSpPr>
          <p:cNvPr id="9225" name="Group 9224">
            <a:extLst>
              <a:ext uri="{FF2B5EF4-FFF2-40B4-BE49-F238E27FC236}">
                <a16:creationId xmlns:a16="http://schemas.microsoft.com/office/drawing/2014/main" id="{B894EFA8-F425-4D19-A94B-445388B31E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bg1"/>
          </a:solidFill>
        </p:grpSpPr>
        <p:sp>
          <p:nvSpPr>
            <p:cNvPr id="9226" name="Freeform: Shape 9225">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9227" name="Freeform: Shape 9226">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sp>
        <p:nvSpPr>
          <p:cNvPr id="5" name="TextBox 4">
            <a:extLst>
              <a:ext uri="{FF2B5EF4-FFF2-40B4-BE49-F238E27FC236}">
                <a16:creationId xmlns:a16="http://schemas.microsoft.com/office/drawing/2014/main" id="{0CA80326-B271-D7CE-AE19-6AFF437B05AA}"/>
              </a:ext>
            </a:extLst>
          </p:cNvPr>
          <p:cNvSpPr txBox="1"/>
          <p:nvPr/>
        </p:nvSpPr>
        <p:spPr>
          <a:xfrm>
            <a:off x="6234868" y="1820369"/>
            <a:ext cx="5217173" cy="4351338"/>
          </a:xfrm>
          <a:prstGeom prst="rect">
            <a:avLst/>
          </a:prstGeom>
        </p:spPr>
        <p:txBody>
          <a:bodyPr vert="horz" lIns="91440" tIns="45720" rIns="91440" bIns="45720" rtlCol="0">
            <a:normAutofit/>
          </a:bodyPr>
          <a:lstStyle/>
          <a:p>
            <a:pPr>
              <a:lnSpc>
                <a:spcPct val="90000"/>
              </a:lnSpc>
              <a:spcAft>
                <a:spcPts val="600"/>
              </a:spcAft>
            </a:pPr>
            <a:r>
              <a:rPr lang="en-US" dirty="0">
                <a:solidFill>
                  <a:schemeClr val="bg1"/>
                </a:solidFill>
                <a:effectLst/>
              </a:rPr>
              <a:t>“The Indian sacrifice served as an organic metaphor for the idea that Brazil needed ‘to swallow’ the ‘enemy’ emblems of Western civilization in order to liberate its spirit and conquer its intellectual/cultural autonomy […] The </a:t>
            </a:r>
            <a:r>
              <a:rPr lang="en-US" dirty="0" err="1">
                <a:solidFill>
                  <a:schemeClr val="bg1"/>
                </a:solidFill>
                <a:effectLst/>
              </a:rPr>
              <a:t>Anthropophagists</a:t>
            </a:r>
            <a:r>
              <a:rPr lang="en-US" dirty="0">
                <a:solidFill>
                  <a:schemeClr val="bg1"/>
                </a:solidFill>
                <a:effectLst/>
              </a:rPr>
              <a:t> believed that by seeking the native roots, buried underneath Brazil's masquerade as a colonized society, Christian and civilized, they could cultivate a new cultural synthesis with a deeper national consciousness” </a:t>
            </a:r>
          </a:p>
          <a:p>
            <a:pPr>
              <a:lnSpc>
                <a:spcPct val="90000"/>
              </a:lnSpc>
              <a:spcAft>
                <a:spcPts val="600"/>
              </a:spcAft>
            </a:pPr>
            <a:r>
              <a:rPr lang="en-US" dirty="0">
                <a:solidFill>
                  <a:schemeClr val="bg1"/>
                </a:solidFill>
                <a:effectLst/>
              </a:rPr>
              <a:t>(Jayne H. Bloch,  "</a:t>
            </a:r>
            <a:r>
              <a:rPr lang="en-US" dirty="0" err="1">
                <a:solidFill>
                  <a:schemeClr val="bg1"/>
                </a:solidFill>
                <a:effectLst/>
              </a:rPr>
              <a:t>Patrícia</a:t>
            </a:r>
            <a:r>
              <a:rPr lang="en-US" dirty="0">
                <a:solidFill>
                  <a:schemeClr val="bg1"/>
                </a:solidFill>
                <a:effectLst/>
              </a:rPr>
              <a:t> </a:t>
            </a:r>
            <a:r>
              <a:rPr lang="en-US" dirty="0" err="1">
                <a:solidFill>
                  <a:schemeClr val="bg1"/>
                </a:solidFill>
                <a:effectLst/>
              </a:rPr>
              <a:t>Galvão</a:t>
            </a:r>
            <a:r>
              <a:rPr lang="en-US" dirty="0">
                <a:solidFill>
                  <a:schemeClr val="bg1"/>
                </a:solidFill>
                <a:effectLst/>
              </a:rPr>
              <a:t>: the struggle against conformity." </a:t>
            </a:r>
            <a:r>
              <a:rPr lang="en-US" i="1" dirty="0">
                <a:solidFill>
                  <a:schemeClr val="bg1"/>
                </a:solidFill>
                <a:effectLst/>
              </a:rPr>
              <a:t>Latin American Literary Review</a:t>
            </a:r>
            <a:r>
              <a:rPr lang="en-US" dirty="0">
                <a:solidFill>
                  <a:schemeClr val="bg1"/>
                </a:solidFill>
                <a:effectLst/>
              </a:rPr>
              <a:t> (1986): 190)</a:t>
            </a:r>
          </a:p>
        </p:txBody>
      </p:sp>
      <p:grpSp>
        <p:nvGrpSpPr>
          <p:cNvPr id="9229"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bg1"/>
          </a:solidFill>
        </p:grpSpPr>
        <p:sp>
          <p:nvSpPr>
            <p:cNvPr id="9230" name="Freeform: Shape 9229">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231" name="Freeform: Shape 9230">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232" name="Freeform: Shape 9231">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233" name="Freeform: Shape 9232">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9234" name="Freeform: Shape 9233">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4125065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E06954-E4AF-A071-3ED7-3B528DF51CB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B520098E-B31F-596F-B906-E2DCC74707FE}"/>
              </a:ext>
            </a:extLst>
          </p:cNvPr>
          <p:cNvSpPr>
            <a:spLocks noGrp="1"/>
          </p:cNvSpPr>
          <p:nvPr>
            <p:ph idx="1"/>
          </p:nvPr>
        </p:nvSpPr>
        <p:spPr>
          <a:xfrm>
            <a:off x="6096000" y="2456329"/>
            <a:ext cx="5384799" cy="3478306"/>
          </a:xfrm>
        </p:spPr>
        <p:txBody>
          <a:bodyPr>
            <a:normAutofit/>
          </a:bodyPr>
          <a:lstStyle/>
          <a:p>
            <a:pPr marL="0" indent="0">
              <a:buNone/>
            </a:pP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de Andrade’s method works through “superimpose[</a:t>
            </a:r>
            <a:r>
              <a:rPr lang="en-GB" sz="2200" kern="100" dirty="0" err="1">
                <a:effectLst/>
                <a:latin typeface="Calibri" panose="020F0502020204030204" pitchFamily="34" charset="0"/>
                <a:ea typeface="Calibri" panose="020F0502020204030204" pitchFamily="34" charset="0"/>
                <a:cs typeface="Times New Roman" panose="02020603050405020304" pitchFamily="18" charset="0"/>
              </a:rPr>
              <a:t>ing</a:t>
            </a: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 incongruous coordinates, whose clashes are a direct challenge to historical awareness: avant-garde art versus provincial resentment; cart Brazil versus office Brazil; a rudimentary individualism versus patriotic allegories or the cult of subjectivity” (Roberto Schwarz, “</a:t>
            </a:r>
            <a:r>
              <a:rPr lang="en-GB" sz="2200" dirty="0"/>
              <a:t>The Cart, the Tram and the Modernist Poet,” </a:t>
            </a:r>
            <a:r>
              <a:rPr lang="en-GB" sz="2200" i="1" dirty="0"/>
              <a:t>Misplaced Ideas</a:t>
            </a:r>
            <a:r>
              <a:rPr lang="en-GB" sz="2200" dirty="0"/>
              <a:t>, Verso, 1992. Pp. </a:t>
            </a: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117)</a:t>
            </a:r>
          </a:p>
        </p:txBody>
      </p:sp>
      <p:pic>
        <p:nvPicPr>
          <p:cNvPr id="5" name="Picture 4">
            <a:extLst>
              <a:ext uri="{FF2B5EF4-FFF2-40B4-BE49-F238E27FC236}">
                <a16:creationId xmlns:a16="http://schemas.microsoft.com/office/drawing/2014/main" id="{FE653E24-4F31-28F6-7D99-4FC81B6A4DA5}"/>
              </a:ext>
            </a:extLst>
          </p:cNvPr>
          <p:cNvPicPr>
            <a:picLocks noChangeAspect="1"/>
          </p:cNvPicPr>
          <p:nvPr/>
        </p:nvPicPr>
        <p:blipFill rotWithShape="1">
          <a:blip r:embed="rId2"/>
          <a:srcRect l="45817" t="26928" b="27059"/>
          <a:stretch/>
        </p:blipFill>
        <p:spPr>
          <a:xfrm>
            <a:off x="2143186" y="2456329"/>
            <a:ext cx="2786903" cy="3155578"/>
          </a:xfrm>
          <a:prstGeom prst="rect">
            <a:avLst/>
          </a:prstGeom>
        </p:spPr>
      </p:pic>
    </p:spTree>
    <p:extLst>
      <p:ext uri="{BB962C8B-B14F-4D97-AF65-F5344CB8AC3E}">
        <p14:creationId xmlns:p14="http://schemas.microsoft.com/office/powerpoint/2010/main" val="42340007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1116C0-EB69-4DF4-183C-D5DA7AF5F73E}"/>
              </a:ext>
            </a:extLst>
          </p:cNvPr>
          <p:cNvSpPr>
            <a:spLocks noGrp="1"/>
          </p:cNvSpPr>
          <p:nvPr>
            <p:ph idx="1"/>
          </p:nvPr>
        </p:nvSpPr>
        <p:spPr>
          <a:xfrm>
            <a:off x="897727" y="2950144"/>
            <a:ext cx="5521002" cy="3222056"/>
          </a:xfrm>
        </p:spPr>
        <p:txBody>
          <a:bodyPr>
            <a:normAutofit/>
          </a:bodyPr>
          <a:lstStyle/>
          <a:p>
            <a:pPr marL="0" indent="0">
              <a:buNone/>
            </a:pPr>
            <a:r>
              <a:rPr lang="en-GB" sz="1800" dirty="0">
                <a:latin typeface="Calibri" panose="020F0502020204030204" pitchFamily="34" charset="0"/>
                <a:ea typeface="Calibri" panose="020F0502020204030204" pitchFamily="34" charset="0"/>
              </a:rPr>
              <a:t>I</a:t>
            </a:r>
            <a:r>
              <a:rPr lang="en-GB" sz="1800" dirty="0">
                <a:effectLst/>
                <a:latin typeface="Calibri" panose="020F0502020204030204" pitchFamily="34" charset="0"/>
                <a:ea typeface="Calibri" panose="020F0502020204030204" pitchFamily="34" charset="0"/>
              </a:rPr>
              <a:t>n de Andrade’s work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“life looks like one of </a:t>
            </a:r>
            <a:r>
              <a:rPr lang="en-GB" sz="1800" kern="100" dirty="0" err="1">
                <a:effectLst/>
                <a:latin typeface="Calibri" panose="020F0502020204030204" pitchFamily="34" charset="0"/>
                <a:ea typeface="Calibri" panose="020F0502020204030204" pitchFamily="34" charset="0"/>
                <a:cs typeface="Times New Roman" panose="02020603050405020304" pitchFamily="18" charset="0"/>
              </a:rPr>
              <a:t>Tarsila’s</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drawings, where men, animals and things all move around under an affectionate, tender and diminutive star. This distance, which allows one to pass real conflicts by and envelop the warring sides in the same embrace, is, naturally itself a point of view  […] The emptying out of the antagonism between the colonial and (backward) bourgeois elements, along with the disregard for their subjective content, are caused by a distance which is internal to the poem, and which is, in turn, a transposition of the distance between the local and the universal models for progress” (Schwarz 118) </a:t>
            </a:r>
          </a:p>
          <a:p>
            <a:pPr marL="0" indent="0">
              <a:buNone/>
            </a:pPr>
            <a:endParaRPr lang="en-GB" sz="1600" kern="100" dirty="0">
              <a:solidFill>
                <a:schemeClr val="tx2"/>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1600" dirty="0">
              <a:solidFill>
                <a:schemeClr val="tx2"/>
              </a:solidFill>
            </a:endParaRPr>
          </a:p>
        </p:txBody>
      </p:sp>
      <p:pic>
        <p:nvPicPr>
          <p:cNvPr id="3074" name="Picture 2" descr="Tarsila do Amaral — Archives of Women Artists, Research and Exhibitions">
            <a:extLst>
              <a:ext uri="{FF2B5EF4-FFF2-40B4-BE49-F238E27FC236}">
                <a16:creationId xmlns:a16="http://schemas.microsoft.com/office/drawing/2014/main" id="{4D744639-F511-C4C9-854B-73EB4AD7C3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858" r="6724" b="-4"/>
          <a:stretch/>
        </p:blipFill>
        <p:spPr bwMode="auto">
          <a:xfrm>
            <a:off x="6805556" y="609602"/>
            <a:ext cx="2321904" cy="219937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Tarsila do Amaral | O Lago (1928) | Artsy">
            <a:extLst>
              <a:ext uri="{FF2B5EF4-FFF2-40B4-BE49-F238E27FC236}">
                <a16:creationId xmlns:a16="http://schemas.microsoft.com/office/drawing/2014/main" id="{38B4EBF7-E84C-FF09-10CD-170070506F6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285" r="8979" b="6"/>
          <a:stretch/>
        </p:blipFill>
        <p:spPr bwMode="auto">
          <a:xfrm>
            <a:off x="9268557" y="609595"/>
            <a:ext cx="2313844" cy="219938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Tarsila the Iconic: A conversation on Brazil's most celebrated painter |  Newcity Brazil">
            <a:extLst>
              <a:ext uri="{FF2B5EF4-FFF2-40B4-BE49-F238E27FC236}">
                <a16:creationId xmlns:a16="http://schemas.microsoft.com/office/drawing/2014/main" id="{B91587DA-1041-95F3-C0D0-82E91EE5526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9027" r="-3" b="4356"/>
          <a:stretch/>
        </p:blipFill>
        <p:spPr bwMode="auto">
          <a:xfrm>
            <a:off x="6805556" y="2950144"/>
            <a:ext cx="4783328" cy="32982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2371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65AFA-9309-D740-9A7B-C2B944FF3EE7}"/>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8A5BEAE-3B2D-C6C1-1E25-CE81855824E3}"/>
              </a:ext>
            </a:extLst>
          </p:cNvPr>
          <p:cNvSpPr>
            <a:spLocks noGrp="1"/>
          </p:cNvSpPr>
          <p:nvPr>
            <p:ph idx="1"/>
          </p:nvPr>
        </p:nvSpPr>
        <p:spPr/>
        <p:txBody>
          <a:bodyPr/>
          <a:lstStyle/>
          <a:p>
            <a:endParaRPr lang="en-US" dirty="0"/>
          </a:p>
        </p:txBody>
      </p:sp>
      <p:pic>
        <p:nvPicPr>
          <p:cNvPr id="13314" name="Picture 2" descr="Image">
            <a:extLst>
              <a:ext uri="{FF2B5EF4-FFF2-40B4-BE49-F238E27FC236}">
                <a16:creationId xmlns:a16="http://schemas.microsoft.com/office/drawing/2014/main" id="{94519460-C1B3-6306-8D3F-93BD4B984C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1088" y="0"/>
            <a:ext cx="4949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5805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295" name="Rectangle 12294">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CF235E6-203D-2C92-844F-DBCF277276D6}"/>
              </a:ext>
            </a:extLst>
          </p:cNvPr>
          <p:cNvSpPr>
            <a:spLocks noGrp="1"/>
          </p:cNvSpPr>
          <p:nvPr>
            <p:ph type="title"/>
          </p:nvPr>
        </p:nvSpPr>
        <p:spPr>
          <a:xfrm>
            <a:off x="836679" y="723898"/>
            <a:ext cx="6002110" cy="1495425"/>
          </a:xfrm>
        </p:spPr>
        <p:txBody>
          <a:bodyPr>
            <a:normAutofit/>
          </a:bodyPr>
          <a:lstStyle/>
          <a:p>
            <a:endParaRPr lang="en-US" sz="4000" dirty="0"/>
          </a:p>
        </p:txBody>
      </p:sp>
      <p:sp>
        <p:nvSpPr>
          <p:cNvPr id="3" name="Content Placeholder 2">
            <a:extLst>
              <a:ext uri="{FF2B5EF4-FFF2-40B4-BE49-F238E27FC236}">
                <a16:creationId xmlns:a16="http://schemas.microsoft.com/office/drawing/2014/main" id="{A59ABE8F-F4F6-C0DC-FB78-F6582ADC272B}"/>
              </a:ext>
            </a:extLst>
          </p:cNvPr>
          <p:cNvSpPr>
            <a:spLocks noGrp="1"/>
          </p:cNvSpPr>
          <p:nvPr>
            <p:ph idx="1"/>
          </p:nvPr>
        </p:nvSpPr>
        <p:spPr>
          <a:xfrm>
            <a:off x="836679" y="3043236"/>
            <a:ext cx="6002110" cy="3190880"/>
          </a:xfrm>
        </p:spPr>
        <p:txBody>
          <a:bodyPr>
            <a:normAutofit fontScale="85000" lnSpcReduction="20000"/>
          </a:bodyPr>
          <a:lstStyle/>
          <a:p>
            <a:pPr marL="0" indent="0">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“Corina is the last to return to the atelier. A wide belt of oil-cloth burns red against the same old dress as always.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Her mouth satiated with kisses. The bronze of her head, saturated with joy is even more bronzed. Her legs rise, with runs in the stockings, out of extraordinary heels.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She wears embers on her cheeks and a new, futurist handkerchief around her neck.</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The nose of the sewing machines begins again after lunch. In a room darkened by tapestries, twelve hands are paired with a cut piece of pyjamas.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Madame stiffened by elastics smeared with mascara, carelessly smokes her cigarette to the amber of the holder. The women’s working eyes are like hers. Tinged with purple, but from night’s works.” (14)</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290" name="Picture 2" descr="There's Only One Crisis. The Sexual Crisis”: Modernist Dissociation and the  Reserve Army in Patrícia Galvão's Parque Industrial | SpringerLink">
            <a:extLst>
              <a:ext uri="{FF2B5EF4-FFF2-40B4-BE49-F238E27FC236}">
                <a16:creationId xmlns:a16="http://schemas.microsoft.com/office/drawing/2014/main" id="{56FEFA19-8165-FCE0-037A-D395AFDDF43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257"/>
          <a:stretch/>
        </p:blipFill>
        <p:spPr bwMode="auto">
          <a:xfrm>
            <a:off x="7440706" y="331423"/>
            <a:ext cx="4213412" cy="578772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936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9F0DCF6-16BC-3C66-C0D6-71483144313F}"/>
            </a:ext>
          </a:extLst>
        </p:cNvPr>
        <p:cNvGrpSpPr/>
        <p:nvPr/>
      </p:nvGrpSpPr>
      <p:grpSpPr>
        <a:xfrm>
          <a:off x="0" y="0"/>
          <a:ext cx="0" cy="0"/>
          <a:chOff x="0" y="0"/>
          <a:chExt cx="0" cy="0"/>
        </a:xfrm>
      </p:grpSpPr>
      <p:sp useBgFill="1">
        <p:nvSpPr>
          <p:cNvPr id="12295" name="Rectangle 12294">
            <a:extLst>
              <a:ext uri="{FF2B5EF4-FFF2-40B4-BE49-F238E27FC236}">
                <a16:creationId xmlns:a16="http://schemas.microsoft.com/office/drawing/2014/main" id="{39B34D5A-EF3E-3587-3B56-C9095C40D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3D7E57D-FB20-3CB3-5636-CE85C80A93A0}"/>
              </a:ext>
            </a:extLst>
          </p:cNvPr>
          <p:cNvSpPr>
            <a:spLocks noGrp="1"/>
          </p:cNvSpPr>
          <p:nvPr>
            <p:ph idx="1"/>
          </p:nvPr>
        </p:nvSpPr>
        <p:spPr>
          <a:xfrm>
            <a:off x="836679" y="604911"/>
            <a:ext cx="6002110" cy="5629205"/>
          </a:xfrm>
        </p:spPr>
        <p:txBody>
          <a:bodyPr>
            <a:noAutofit/>
          </a:bodyPr>
          <a:lstStyle/>
          <a:p>
            <a:pPr marL="0" indent="0">
              <a:lnSpc>
                <a:spcPct val="100000"/>
              </a:lnSpc>
              <a:spcBef>
                <a:spcPts val="0"/>
              </a:spcBef>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“Alfredo Rocha reads Marx and smokes a Partagas in the rich apartment of the downtown hotel. His </a:t>
            </a:r>
            <a:r>
              <a:rPr lang="en-GB" sz="1500" kern="100" dirty="0" err="1">
                <a:effectLst/>
                <a:latin typeface="Calibri" panose="020F0502020204030204" pitchFamily="34" charset="0"/>
                <a:ea typeface="Calibri" panose="020F0502020204030204" pitchFamily="34" charset="0"/>
                <a:cs typeface="Calibri" panose="020F0502020204030204" pitchFamily="34" charset="0"/>
              </a:rPr>
              <a:t>slippered</a:t>
            </a:r>
            <a:r>
              <a:rPr lang="en-GB" sz="1500" kern="100" dirty="0">
                <a:effectLst/>
                <a:latin typeface="Calibri" panose="020F0502020204030204" pitchFamily="34" charset="0"/>
                <a:ea typeface="Calibri" panose="020F0502020204030204" pitchFamily="34" charset="0"/>
                <a:cs typeface="Calibri" panose="020F0502020204030204" pitchFamily="34" charset="0"/>
              </a:rPr>
              <a:t> feet injure the furry cushions. Annoying little dogs. Dolls. Bohemian chic. A little Chinese maid to wait on the couple. The disarray.</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Bef>
                <a:spcPts val="0"/>
              </a:spcBef>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-Ming! Bring me tea with kisses.</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Bef>
                <a:spcPts val="0"/>
              </a:spcBef>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His blue pyjamas flitter and open slightly. The Chinese woman with bangs leaves the cup behind. Obedient. Accustomed. Tiny. She disappears in the cushions. Coldly she receives her boss’s kisses. She’ll take a new banknote to the fat, paralytic Chinaman on Conde </a:t>
            </a:r>
            <a:r>
              <a:rPr lang="en-GB" sz="1500" kern="100" dirty="0" err="1">
                <a:effectLst/>
                <a:latin typeface="Calibri" panose="020F0502020204030204" pitchFamily="34" charset="0"/>
                <a:ea typeface="Calibri" panose="020F0502020204030204" pitchFamily="34" charset="0"/>
                <a:cs typeface="Calibri" panose="020F0502020204030204" pitchFamily="34" charset="0"/>
              </a:rPr>
              <a:t>Sarzedas</a:t>
            </a:r>
            <a:r>
              <a:rPr lang="en-GB" sz="1500" kern="100" dirty="0">
                <a:effectLst/>
                <a:latin typeface="Calibri" panose="020F0502020204030204" pitchFamily="34" charset="0"/>
                <a:ea typeface="Calibri" panose="020F0502020204030204" pitchFamily="34" charset="0"/>
                <a:cs typeface="Calibri" panose="020F0502020204030204" pitchFamily="34" charset="0"/>
              </a:rPr>
              <a:t> Street”  (48)</a:t>
            </a:r>
          </a:p>
          <a:p>
            <a:pPr marL="0" indent="0">
              <a:lnSpc>
                <a:spcPct val="100000"/>
              </a:lnSpc>
              <a:spcBef>
                <a:spcPts val="0"/>
              </a:spcBef>
              <a:buNone/>
            </a:pPr>
            <a:endParaRPr lang="en-GB" sz="1500" kern="1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endParaRPr lang="en-GB" sz="1500" kern="100" dirty="0">
              <a:effectLst/>
              <a:latin typeface="Calibri" panose="020F0502020204030204" pitchFamily="34" charset="0"/>
              <a:ea typeface="Calibri" panose="020F0502020204030204" pitchFamily="34" charset="0"/>
              <a:cs typeface="Calibri" panose="020F0502020204030204" pitchFamily="34" charset="0"/>
            </a:endParaRPr>
          </a:p>
          <a:p>
            <a:pPr marL="0" indent="0">
              <a:lnSpc>
                <a:spcPct val="100000"/>
              </a:lnSpc>
              <a:spcBef>
                <a:spcPts val="0"/>
              </a:spcBef>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“Corina is the last to return to the atelier. A wide belt of oil-cloth burns red against the same old dress as always.</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Bef>
                <a:spcPts val="0"/>
              </a:spcBef>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Her mouth satiated with kisses. The bronze of her head, saturated with joy is even more bronzed. Her legs rise, with runs in the stockings, out of extraordinary heels.</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Bef>
                <a:spcPts val="0"/>
              </a:spcBef>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She wears embers on her cheeks and a new, futurist handkerchief around her neck.</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Bef>
                <a:spcPts val="0"/>
              </a:spcBef>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The nose of the sewing machines begins again after lunch. In a room darkened by tapestries, twelve hands are paired with a cut piece of pyjamas.</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Bef>
                <a:spcPts val="0"/>
              </a:spcBef>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Madame stiffened by elastics smeared with mascara, carelessly smokes her cigarette to the amber of the holder. The women’s working eyes are like hers. Tinged with purple, but from night’s works.” (14)</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Bef>
                <a:spcPts val="0"/>
              </a:spcBef>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 </a:t>
            </a:r>
            <a:endParaRPr lang="en-GB" sz="15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290" name="Picture 2" descr="There's Only One Crisis. The Sexual Crisis”: Modernist Dissociation and the  Reserve Army in Patrícia Galvão's Parque Industrial | SpringerLink">
            <a:extLst>
              <a:ext uri="{FF2B5EF4-FFF2-40B4-BE49-F238E27FC236}">
                <a16:creationId xmlns:a16="http://schemas.microsoft.com/office/drawing/2014/main" id="{894B7774-9C1C-3CB1-54AA-0BBF720F90D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257"/>
          <a:stretch/>
        </p:blipFill>
        <p:spPr bwMode="auto">
          <a:xfrm>
            <a:off x="7440706" y="331423"/>
            <a:ext cx="4213412" cy="578772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28163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36CEA79-355F-BDC8-82D1-8857E4CAB6F3}"/>
            </a:ext>
          </a:extLst>
        </p:cNvPr>
        <p:cNvGrpSpPr/>
        <p:nvPr/>
      </p:nvGrpSpPr>
      <p:grpSpPr>
        <a:xfrm>
          <a:off x="0" y="0"/>
          <a:ext cx="0" cy="0"/>
          <a:chOff x="0" y="0"/>
          <a:chExt cx="0" cy="0"/>
        </a:xfrm>
      </p:grpSpPr>
      <p:sp useBgFill="1">
        <p:nvSpPr>
          <p:cNvPr id="12295" name="Rectangle 12294">
            <a:extLst>
              <a:ext uri="{FF2B5EF4-FFF2-40B4-BE49-F238E27FC236}">
                <a16:creationId xmlns:a16="http://schemas.microsoft.com/office/drawing/2014/main" id="{0E2B51D2-04E1-D9CA-6095-7D9F6984C0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E78D10ED-5F6C-0BB9-F4DE-C3C0369A0583}"/>
              </a:ext>
            </a:extLst>
          </p:cNvPr>
          <p:cNvSpPr>
            <a:spLocks noGrp="1"/>
          </p:cNvSpPr>
          <p:nvPr>
            <p:ph idx="1"/>
          </p:nvPr>
        </p:nvSpPr>
        <p:spPr>
          <a:xfrm>
            <a:off x="836679" y="604911"/>
            <a:ext cx="6002110" cy="5629205"/>
          </a:xfrm>
        </p:spPr>
        <p:txBody>
          <a:bodyPr>
            <a:normAutofit lnSpcReduction="10000"/>
          </a:bodyPr>
          <a:lstStyle/>
          <a:p>
            <a:pPr marL="0" indent="0">
              <a:lnSpc>
                <a:spcPct val="100000"/>
              </a:lnSpc>
              <a:spcBef>
                <a:spcPts val="0"/>
              </a:spcBef>
              <a:buNone/>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“The factory owner steals the largest part of the work day from each worker. That’s how he gets rich at our expense!</a:t>
            </a:r>
          </a:p>
          <a:p>
            <a:pPr marL="0" indent="0">
              <a:lnSpc>
                <a:spcPct val="100000"/>
              </a:lnSpc>
              <a:spcBef>
                <a:spcPts val="0"/>
              </a:spcBef>
              <a:buNone/>
            </a:pPr>
            <a:r>
              <a:rPr lang="en-GB" sz="1800" kern="100" dirty="0">
                <a:latin typeface="Calibri" panose="020F0502020204030204" pitchFamily="34" charset="0"/>
                <a:ea typeface="Calibri" panose="020F0502020204030204" pitchFamily="34" charset="0"/>
                <a:cs typeface="Times New Roman" panose="02020603050405020304" pitchFamily="18" charset="0"/>
              </a:rPr>
              <a:t>-Who told you that?</a:t>
            </a:r>
          </a:p>
          <a:p>
            <a:pPr marL="0" indent="0">
              <a:lnSpc>
                <a:spcPct val="100000"/>
              </a:lnSpc>
              <a:spcBef>
                <a:spcPts val="0"/>
              </a:spcBef>
              <a:buNone/>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-Are you blind? Don’t you see the automobiles of the people who don’t work and our poverty?</a:t>
            </a:r>
          </a:p>
          <a:p>
            <a:pPr marL="0" indent="0">
              <a:lnSpc>
                <a:spcPct val="100000"/>
              </a:lnSpc>
              <a:spcBef>
                <a:spcPts val="0"/>
              </a:spcBef>
              <a:buNone/>
            </a:pPr>
            <a:r>
              <a:rPr lang="en-GB" sz="1800" kern="100" dirty="0">
                <a:latin typeface="Calibri" panose="020F0502020204030204" pitchFamily="34" charset="0"/>
                <a:ea typeface="Calibri" panose="020F0502020204030204" pitchFamily="34" charset="0"/>
                <a:cs typeface="Times New Roman" panose="02020603050405020304" pitchFamily="18" charset="0"/>
              </a:rPr>
              <a:t>-You want me to smash his car?</a:t>
            </a:r>
          </a:p>
          <a:p>
            <a:pPr marL="0" indent="0">
              <a:lnSpc>
                <a:spcPct val="100000"/>
              </a:lnSpc>
              <a:spcBef>
                <a:spcPts val="0"/>
              </a:spcBef>
              <a:buNone/>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-If you do that alone, you’ll go to jail, and the boss will keep riding in another automobile” (11)</a:t>
            </a:r>
          </a:p>
          <a:p>
            <a:pPr marL="0" indent="0">
              <a:lnSpc>
                <a:spcPct val="100000"/>
              </a:lnSpc>
              <a:spcBef>
                <a:spcPts val="0"/>
              </a:spcBef>
              <a:buNone/>
            </a:pPr>
            <a:endParaRPr lang="en-GB" sz="1800" kern="100"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Bef>
                <a:spcPts val="0"/>
              </a:spcBef>
              <a:buNone/>
            </a:pPr>
            <a:r>
              <a:rPr lang="en-GB" sz="1800" kern="100" dirty="0">
                <a:latin typeface="Calibri" panose="020F0502020204030204" pitchFamily="34" charset="0"/>
                <a:ea typeface="Calibri" panose="020F0502020204030204" pitchFamily="34" charset="0"/>
                <a:cs typeface="Times New Roman" panose="02020603050405020304" pitchFamily="18" charset="0"/>
              </a:rPr>
              <a:t>*</a:t>
            </a:r>
          </a:p>
          <a:p>
            <a:pPr marL="0" indent="0">
              <a:lnSpc>
                <a:spcPct val="100000"/>
              </a:lnSpc>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“-They’re ripping the bread from our mouths! We can’t allow it! They lowered our wages more! Dogs!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The textile workers foam with proletarian hate. The poor ranks thicken in an unexpected protest in front of the factory. Robust hands and skeletal hands advance on the great industrialist’s luxury limousine stopped there. The elegant chauffeur fled. Glass and upholstery crumble in the hands of the avenging masses.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buNone/>
            </a:pPr>
            <a:r>
              <a:rPr lang="en-GB" sz="1800" kern="100" dirty="0">
                <a:effectLst/>
                <a:latin typeface="Calibri" panose="020F0502020204030204" pitchFamily="34" charset="0"/>
                <a:ea typeface="Calibri" panose="020F0502020204030204" pitchFamily="34" charset="0"/>
                <a:cs typeface="Calibri" panose="020F0502020204030204" pitchFamily="34" charset="0"/>
              </a:rPr>
              <a:t>-This gasoline is our blood!” (78)</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0000"/>
              </a:lnSpc>
              <a:spcBef>
                <a:spcPts val="0"/>
              </a:spcBef>
              <a:buNone/>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290" name="Picture 2" descr="There's Only One Crisis. The Sexual Crisis”: Modernist Dissociation and the  Reserve Army in Patrícia Galvão's Parque Industrial | SpringerLink">
            <a:extLst>
              <a:ext uri="{FF2B5EF4-FFF2-40B4-BE49-F238E27FC236}">
                <a16:creationId xmlns:a16="http://schemas.microsoft.com/office/drawing/2014/main" id="{F3BD7B0C-16D4-7A11-77D2-18672AA179F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257"/>
          <a:stretch/>
        </p:blipFill>
        <p:spPr bwMode="auto">
          <a:xfrm>
            <a:off x="7440706" y="331423"/>
            <a:ext cx="4213412" cy="578772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5265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2">
            <a:extLst>
              <a:ext uri="{FF2B5EF4-FFF2-40B4-BE49-F238E27FC236}">
                <a16:creationId xmlns:a16="http://schemas.microsoft.com/office/drawing/2014/main" id="{12619AE9-E953-A66D-5F80-8FA0AA4AFB8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D29600F6-AD19-4929-8F3B-CD75DAAA4F19}"/>
              </a:ext>
            </a:extLst>
          </p:cNvPr>
          <p:cNvPicPr>
            <a:picLocks noChangeAspect="1"/>
          </p:cNvPicPr>
          <p:nvPr/>
        </p:nvPicPr>
        <p:blipFill rotWithShape="1">
          <a:blip r:embed="rId2"/>
          <a:srcRect l="12353" t="11242" r="13050" b="7451"/>
          <a:stretch/>
        </p:blipFill>
        <p:spPr>
          <a:xfrm>
            <a:off x="968188" y="640976"/>
            <a:ext cx="3836895" cy="5576048"/>
          </a:xfrm>
          <a:prstGeom prst="rect">
            <a:avLst/>
          </a:prstGeom>
        </p:spPr>
      </p:pic>
      <p:pic>
        <p:nvPicPr>
          <p:cNvPr id="9" name="Picture 8">
            <a:extLst>
              <a:ext uri="{FF2B5EF4-FFF2-40B4-BE49-F238E27FC236}">
                <a16:creationId xmlns:a16="http://schemas.microsoft.com/office/drawing/2014/main" id="{9319DA93-79ED-3703-5976-6E71285C1855}"/>
              </a:ext>
            </a:extLst>
          </p:cNvPr>
          <p:cNvPicPr>
            <a:picLocks noChangeAspect="1"/>
          </p:cNvPicPr>
          <p:nvPr/>
        </p:nvPicPr>
        <p:blipFill rotWithShape="1">
          <a:blip r:embed="rId3"/>
          <a:srcRect t="23268" b="34379"/>
          <a:stretch/>
        </p:blipFill>
        <p:spPr>
          <a:xfrm>
            <a:off x="6248400" y="1649506"/>
            <a:ext cx="5143500" cy="2904564"/>
          </a:xfrm>
          <a:prstGeom prst="rect">
            <a:avLst/>
          </a:prstGeom>
        </p:spPr>
      </p:pic>
    </p:spTree>
    <p:extLst>
      <p:ext uri="{BB962C8B-B14F-4D97-AF65-F5344CB8AC3E}">
        <p14:creationId xmlns:p14="http://schemas.microsoft.com/office/powerpoint/2010/main" val="10753146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7A7BD3C-81CB-C53C-5AF7-D488B455410F}"/>
            </a:ext>
          </a:extLst>
        </p:cNvPr>
        <p:cNvGrpSpPr/>
        <p:nvPr/>
      </p:nvGrpSpPr>
      <p:grpSpPr>
        <a:xfrm>
          <a:off x="0" y="0"/>
          <a:ext cx="0" cy="0"/>
          <a:chOff x="0" y="0"/>
          <a:chExt cx="0" cy="0"/>
        </a:xfrm>
      </p:grpSpPr>
      <p:sp useBgFill="1">
        <p:nvSpPr>
          <p:cNvPr id="12295" name="Rectangle 12294">
            <a:extLst>
              <a:ext uri="{FF2B5EF4-FFF2-40B4-BE49-F238E27FC236}">
                <a16:creationId xmlns:a16="http://schemas.microsoft.com/office/drawing/2014/main" id="{DE6C8055-35A7-6C84-AE63-62773B8168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C58FE61E-BC02-0A8D-6DA9-590F29770E2F}"/>
              </a:ext>
            </a:extLst>
          </p:cNvPr>
          <p:cNvSpPr>
            <a:spLocks noGrp="1"/>
          </p:cNvSpPr>
          <p:nvPr>
            <p:ph idx="1"/>
          </p:nvPr>
        </p:nvSpPr>
        <p:spPr>
          <a:xfrm>
            <a:off x="836678" y="2293034"/>
            <a:ext cx="6225303" cy="3941082"/>
          </a:xfrm>
        </p:spPr>
        <p:txBody>
          <a:bodyPr>
            <a:normAutofit/>
          </a:bodyPr>
          <a:lstStyle/>
          <a:p>
            <a:pPr marL="0" indent="0">
              <a:buNone/>
            </a:pPr>
            <a:r>
              <a:rPr lang="en-GB" sz="3000" kern="100">
                <a:effectLst/>
                <a:latin typeface="Calibri" panose="020F0502020204030204" pitchFamily="34" charset="0"/>
                <a:ea typeface="Calibri" panose="020F0502020204030204" pitchFamily="34" charset="0"/>
                <a:cs typeface="Calibri" panose="020F0502020204030204" pitchFamily="34" charset="0"/>
              </a:rPr>
              <a:t>///</a:t>
            </a:r>
          </a:p>
          <a:p>
            <a:pPr marL="0" indent="0">
              <a:buNone/>
            </a:pPr>
            <a:endParaRPr lang="en-GB" sz="3000" kern="100" dirty="0">
              <a:effectLst/>
              <a:latin typeface="Calibri" panose="020F0502020204030204" pitchFamily="34" charset="0"/>
              <a:ea typeface="Calibri" panose="020F0502020204030204" pitchFamily="34" charset="0"/>
              <a:cs typeface="Calibri" panose="020F0502020204030204" pitchFamily="34" charset="0"/>
            </a:endParaRPr>
          </a:p>
          <a:p>
            <a:pPr marL="0" indent="0">
              <a:buNone/>
            </a:pPr>
            <a:r>
              <a:rPr lang="en-GB" sz="3000" kern="100" dirty="0">
                <a:effectLst/>
                <a:latin typeface="Calibri" panose="020F0502020204030204" pitchFamily="34" charset="0"/>
                <a:ea typeface="Calibri" panose="020F0502020204030204" pitchFamily="34" charset="0"/>
                <a:cs typeface="Calibri" panose="020F0502020204030204" pitchFamily="34" charset="0"/>
              </a:rPr>
              <a:t>“The two, clinging together, victims of the same unawareness, cast on the same shore of capitalist ventures, carry salted popcorn to the same bed”</a:t>
            </a:r>
            <a:r>
              <a:rPr lang="en-GB" sz="3000" b="1" kern="100" dirty="0">
                <a:effectLst/>
                <a:latin typeface="Calibri" panose="020F0502020204030204" pitchFamily="34" charset="0"/>
                <a:ea typeface="Calibri" panose="020F0502020204030204" pitchFamily="34" charset="0"/>
                <a:cs typeface="Calibri" panose="020F0502020204030204" pitchFamily="34" charset="0"/>
              </a:rPr>
              <a:t> </a:t>
            </a:r>
            <a:r>
              <a:rPr lang="en-GB" sz="3000" kern="100" dirty="0">
                <a:effectLst/>
                <a:latin typeface="Calibri" panose="020F0502020204030204" pitchFamily="34" charset="0"/>
                <a:ea typeface="Calibri" panose="020F0502020204030204" pitchFamily="34" charset="0"/>
                <a:cs typeface="Calibri" panose="020F0502020204030204" pitchFamily="34" charset="0"/>
              </a:rPr>
              <a:t>(114)</a:t>
            </a:r>
            <a:endParaRPr lang="en-GB" sz="30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290" name="Picture 2" descr="There's Only One Crisis. The Sexual Crisis”: Modernist Dissociation and the  Reserve Army in Patrícia Galvão's Parque Industrial | SpringerLink">
            <a:extLst>
              <a:ext uri="{FF2B5EF4-FFF2-40B4-BE49-F238E27FC236}">
                <a16:creationId xmlns:a16="http://schemas.microsoft.com/office/drawing/2014/main" id="{0DE5DEE7-2E38-0339-2FE9-86033D125B5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257"/>
          <a:stretch/>
        </p:blipFill>
        <p:spPr bwMode="auto">
          <a:xfrm>
            <a:off x="7440706" y="331423"/>
            <a:ext cx="4213412" cy="5787720"/>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0863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84" name="Rectangle 7183">
            <a:extLst>
              <a:ext uri="{FF2B5EF4-FFF2-40B4-BE49-F238E27FC236}">
                <a16:creationId xmlns:a16="http://schemas.microsoft.com/office/drawing/2014/main" id="{CEF6118E-44FB-4509-B4D9-129052E4C6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text on a piece of paper&#10;&#10;Description automatically generated">
            <a:extLst>
              <a:ext uri="{FF2B5EF4-FFF2-40B4-BE49-F238E27FC236}">
                <a16:creationId xmlns:a16="http://schemas.microsoft.com/office/drawing/2014/main" id="{147950E0-E4FA-C032-3B4C-14F1A3CF46F6}"/>
              </a:ext>
            </a:extLst>
          </p:cNvPr>
          <p:cNvPicPr>
            <a:picLocks noChangeAspect="1"/>
          </p:cNvPicPr>
          <p:nvPr/>
        </p:nvPicPr>
        <p:blipFill rotWithShape="1">
          <a:blip r:embed="rId2"/>
          <a:srcRect t="4460" r="1" b="2681"/>
          <a:stretch/>
        </p:blipFill>
        <p:spPr>
          <a:xfrm>
            <a:off x="5186554" y="163646"/>
            <a:ext cx="6806703" cy="2623097"/>
          </a:xfrm>
          <a:prstGeom prst="rect">
            <a:avLst/>
          </a:prstGeom>
        </p:spPr>
      </p:pic>
      <p:sp>
        <p:nvSpPr>
          <p:cNvPr id="3" name="Content Placeholder 2">
            <a:extLst>
              <a:ext uri="{FF2B5EF4-FFF2-40B4-BE49-F238E27FC236}">
                <a16:creationId xmlns:a16="http://schemas.microsoft.com/office/drawing/2014/main" id="{2B05D07C-854F-E497-5354-908A0CFD6566}"/>
              </a:ext>
            </a:extLst>
          </p:cNvPr>
          <p:cNvSpPr>
            <a:spLocks noGrp="1"/>
          </p:cNvSpPr>
          <p:nvPr>
            <p:ph idx="1"/>
          </p:nvPr>
        </p:nvSpPr>
        <p:spPr>
          <a:xfrm>
            <a:off x="835155" y="5020235"/>
            <a:ext cx="3683057" cy="1094522"/>
          </a:xfrm>
        </p:spPr>
        <p:txBody>
          <a:bodyPr>
            <a:normAutofit/>
          </a:bodyPr>
          <a:lstStyle/>
          <a:p>
            <a:pPr marL="0" indent="0">
              <a:buNone/>
            </a:pPr>
            <a:r>
              <a:rPr lang="en-US" sz="1400" dirty="0"/>
              <a:t>Sergei Eisenstein, “Collision of Ideas” </a:t>
            </a:r>
            <a:r>
              <a:rPr lang="en-GB" sz="1400" dirty="0"/>
              <a:t>"The Cinematographic Principle and the Ideogram," </a:t>
            </a:r>
            <a:r>
              <a:rPr lang="en-GB" sz="1400" i="1" dirty="0"/>
              <a:t>Film Form</a:t>
            </a:r>
            <a:r>
              <a:rPr lang="en-GB" sz="1400" dirty="0"/>
              <a:t>, Harcourt, Brace, 1949. Reprinted in paperback by Meridian Books, 1957. Pp. 37--40.</a:t>
            </a:r>
            <a:endParaRPr lang="en-US" sz="1400" dirty="0"/>
          </a:p>
        </p:txBody>
      </p:sp>
      <p:pic>
        <p:nvPicPr>
          <p:cNvPr id="7172" name="Picture 4" descr="Sergei Eisenstein - Father of Montage - Artland Magazine">
            <a:extLst>
              <a:ext uri="{FF2B5EF4-FFF2-40B4-BE49-F238E27FC236}">
                <a16:creationId xmlns:a16="http://schemas.microsoft.com/office/drawing/2014/main" id="{CE1E9E07-1A50-DBC8-062B-316B0A30CB7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9654" b="-1"/>
          <a:stretch/>
        </p:blipFill>
        <p:spPr bwMode="auto">
          <a:xfrm>
            <a:off x="5186554" y="2956875"/>
            <a:ext cx="6806703" cy="3352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7598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440AB-7031-9550-6336-1B94D459F3B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D6ABD9A8-B2E1-F0BC-D1D8-EF10CCF8116E}"/>
              </a:ext>
            </a:extLst>
          </p:cNvPr>
          <p:cNvSpPr>
            <a:spLocks noGrp="1"/>
          </p:cNvSpPr>
          <p:nvPr>
            <p:ph idx="1"/>
          </p:nvPr>
        </p:nvSpPr>
        <p:spPr/>
        <p:txBody>
          <a:bodyPr/>
          <a:lstStyle/>
          <a:p>
            <a:endParaRPr lang="en-US"/>
          </a:p>
        </p:txBody>
      </p:sp>
      <p:sp>
        <p:nvSpPr>
          <p:cNvPr id="4" name="Content Placeholder 2">
            <a:extLst>
              <a:ext uri="{FF2B5EF4-FFF2-40B4-BE49-F238E27FC236}">
                <a16:creationId xmlns:a16="http://schemas.microsoft.com/office/drawing/2014/main" id="{E4D9DD7C-BC27-99A7-F079-D21FE8CCF6B2}"/>
              </a:ext>
            </a:extLst>
          </p:cNvPr>
          <p:cNvSpPr txBox="1">
            <a:spLocks/>
          </p:cNvSpPr>
          <p:nvPr/>
        </p:nvSpPr>
        <p:spPr>
          <a:xfrm>
            <a:off x="838200" y="1690688"/>
            <a:ext cx="5010150" cy="410051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1900" dirty="0">
                <a:latin typeface="Calibri" panose="020F0502020204030204" pitchFamily="34" charset="0"/>
                <a:ea typeface="Calibri" panose="020F0502020204030204" pitchFamily="34" charset="0"/>
                <a:cs typeface="Times New Roman" panose="02020603050405020304" pitchFamily="18" charset="0"/>
              </a:rPr>
              <a:t>“The dull snow, soiled with soot, flowed into the pile of wood. There had been no antennae over the attics. There had seemed to be many more churches, and actually there had been many more of them then[…] Every quarter of an hour, day and night, it spoke the chromatic language of chiming bells. Like a boyar in a high sable hat, it walked the length of the Kremlin wall, amidst patriotic decorations […] But how Moscow had changed since those vanished days!” (105-6)</a:t>
            </a:r>
          </a:p>
          <a:p>
            <a:pPr marL="0" indent="0">
              <a:buFont typeface="Arial" panose="020B0604020202020204" pitchFamily="34" charset="0"/>
              <a:buNone/>
            </a:pPr>
            <a:r>
              <a:rPr lang="en-GB" sz="1900" dirty="0">
                <a:latin typeface="Calibri" panose="020F0502020204030204" pitchFamily="34" charset="0"/>
                <a:ea typeface="Calibri" panose="020F0502020204030204" pitchFamily="34" charset="0"/>
                <a:cs typeface="Times New Roman" panose="02020603050405020304" pitchFamily="18" charset="0"/>
              </a:rPr>
              <a:t>“Blazing cauldrons of tar. They belched heat, stung the eye. The repair work had made a purgatory of Moscow. Streetcar routes changed daily. Katya was waiting for ‘A.’ It did not come. Instead of ‘A’ altogether unsuitable, fantastic letters and numbers passed along the steamy, mirror-like river. It was something like a confused game of lotto” (107)</a:t>
            </a:r>
          </a:p>
          <a:p>
            <a:endParaRPr lang="en-US" sz="1900" dirty="0"/>
          </a:p>
        </p:txBody>
      </p:sp>
      <p:pic>
        <p:nvPicPr>
          <p:cNvPr id="5" name="Picture 2" descr="Demolition of the Cathedral of Christ the Savior · The Urban Imagination">
            <a:extLst>
              <a:ext uri="{FF2B5EF4-FFF2-40B4-BE49-F238E27FC236}">
                <a16:creationId xmlns:a16="http://schemas.microsoft.com/office/drawing/2014/main" id="{438719DF-01C4-4481-17ED-8B494E2521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6780" y="1690688"/>
            <a:ext cx="4373880" cy="26959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Moscva swimming pool. Moscow, 1960-s">
            <a:extLst>
              <a:ext uri="{FF2B5EF4-FFF2-40B4-BE49-F238E27FC236}">
                <a16:creationId xmlns:a16="http://schemas.microsoft.com/office/drawing/2014/main" id="{B2C5935C-FFBB-8E9F-3F92-0E5DC82426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6780" y="3363912"/>
            <a:ext cx="4373880" cy="31977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1375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343"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4836A8-57F6-5854-088A-C90B90AA84B8}"/>
              </a:ext>
            </a:extLst>
          </p:cNvPr>
          <p:cNvSpPr>
            <a:spLocks noGrp="1"/>
          </p:cNvSpPr>
          <p:nvPr>
            <p:ph type="title"/>
          </p:nvPr>
        </p:nvSpPr>
        <p:spPr>
          <a:xfrm>
            <a:off x="761800" y="762001"/>
            <a:ext cx="5334197" cy="1708242"/>
          </a:xfrm>
        </p:spPr>
        <p:txBody>
          <a:bodyPr anchor="ctr">
            <a:normAutofit/>
          </a:bodyPr>
          <a:lstStyle/>
          <a:p>
            <a:endParaRPr lang="en-US" sz="4000" dirty="0"/>
          </a:p>
        </p:txBody>
      </p:sp>
      <p:sp>
        <p:nvSpPr>
          <p:cNvPr id="3" name="Content Placeholder 2">
            <a:extLst>
              <a:ext uri="{FF2B5EF4-FFF2-40B4-BE49-F238E27FC236}">
                <a16:creationId xmlns:a16="http://schemas.microsoft.com/office/drawing/2014/main" id="{507D38BF-4CD8-4E9B-066F-6AA2C7381C27}"/>
              </a:ext>
            </a:extLst>
          </p:cNvPr>
          <p:cNvSpPr>
            <a:spLocks noGrp="1"/>
          </p:cNvSpPr>
          <p:nvPr>
            <p:ph idx="1"/>
          </p:nvPr>
        </p:nvSpPr>
        <p:spPr>
          <a:xfrm>
            <a:off x="761800" y="2470244"/>
            <a:ext cx="5334197" cy="3769835"/>
          </a:xfrm>
        </p:spPr>
        <p:txBody>
          <a:bodyPr anchor="ctr">
            <a:normAutofit/>
          </a:bodyPr>
          <a:lstStyle/>
          <a:p>
            <a:pPr marL="0" indent="0">
              <a:buNone/>
            </a:pPr>
            <a:r>
              <a:rPr lang="en-GB" sz="1900" b="1" kern="100" dirty="0">
                <a:effectLst/>
                <a:latin typeface="Calibri" panose="020F0502020204030204" pitchFamily="34" charset="0"/>
                <a:ea typeface="Calibri" panose="020F0502020204030204" pitchFamily="34" charset="0"/>
                <a:cs typeface="Calibri" panose="020F0502020204030204" pitchFamily="34" charset="0"/>
              </a:rPr>
              <a:t>“</a:t>
            </a:r>
            <a:r>
              <a:rPr lang="en-GB" sz="1900" kern="100" dirty="0">
                <a:effectLst/>
                <a:latin typeface="Calibri" panose="020F0502020204030204" pitchFamily="34" charset="0"/>
                <a:ea typeface="Calibri" panose="020F0502020204030204" pitchFamily="34" charset="0"/>
                <a:cs typeface="Calibri" panose="020F0502020204030204" pitchFamily="34" charset="0"/>
              </a:rPr>
              <a:t>The neglect or exclusion of </a:t>
            </a:r>
            <a:r>
              <a:rPr lang="en-GB" sz="1900" i="1" kern="100" dirty="0">
                <a:effectLst/>
                <a:latin typeface="Calibri" panose="020F0502020204030204" pitchFamily="34" charset="0"/>
                <a:ea typeface="Calibri" panose="020F0502020204030204" pitchFamily="34" charset="0"/>
                <a:cs typeface="Calibri" panose="020F0502020204030204" pitchFamily="34" charset="0"/>
              </a:rPr>
              <a:t>Industrial Park</a:t>
            </a:r>
            <a:r>
              <a:rPr lang="en-GB" sz="1900" kern="100" dirty="0">
                <a:effectLst/>
                <a:latin typeface="Calibri" panose="020F0502020204030204" pitchFamily="34" charset="0"/>
                <a:ea typeface="Calibri" panose="020F0502020204030204" pitchFamily="34" charset="0"/>
                <a:cs typeface="Calibri" panose="020F0502020204030204" pitchFamily="34" charset="0"/>
              </a:rPr>
              <a:t> from histories of modernism written since the 1930s and 1950s leaves a conspicuous gap in the definition of the period. Unlike regional works, the urban social novel could not be ‘saved’ by picturesque descriptions or by the folkloric or indigenous themes then highly valued in the creation of the idea of a national character. The novel’s female working-class characters, immigrant dialectal language, and urban geography, alongside its propagandistic political slogans calling for communist revolution, did not at the time fit into accepted theories of either artistic prose, social pamphlet, or national character” (Jackson, “Afterword,” 126)</a:t>
            </a:r>
            <a:endParaRPr lang="en-GB" sz="19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900" dirty="0"/>
          </a:p>
        </p:txBody>
      </p:sp>
      <p:pic>
        <p:nvPicPr>
          <p:cNvPr id="14338" name="Picture 2" descr="LOBO, Mara (Patrícia Galvão). - PARQUE INDUSTRIAL. São">
            <a:extLst>
              <a:ext uri="{FF2B5EF4-FFF2-40B4-BE49-F238E27FC236}">
                <a16:creationId xmlns:a16="http://schemas.microsoft.com/office/drawing/2014/main" id="{C4A116A7-01F2-4C52-71EE-756BB2937C9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 b="3424"/>
          <a:stretch/>
        </p:blipFill>
        <p:spPr bwMode="auto">
          <a:xfrm>
            <a:off x="6857797" y="-10886"/>
            <a:ext cx="5334204" cy="6868886"/>
          </a:xfrm>
          <a:prstGeom prst="rect">
            <a:avLst/>
          </a:prstGeom>
          <a:noFill/>
          <a:effectLst>
            <a:outerShdw blurRad="127000" dist="50800" dir="10800000" sx="99000" sy="99000" algn="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0532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266" name="Picture 2" descr="Crédito: Fundação Bunge (clique na foto para ampliar)">
            <a:extLst>
              <a:ext uri="{FF2B5EF4-FFF2-40B4-BE49-F238E27FC236}">
                <a16:creationId xmlns:a16="http://schemas.microsoft.com/office/drawing/2014/main" id="{89F25EA7-1A86-A34C-F9ED-F742E5CDD6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618" r="20546" b="-1"/>
          <a:stretch/>
        </p:blipFill>
        <p:spPr bwMode="auto">
          <a:xfrm>
            <a:off x="537881" y="334193"/>
            <a:ext cx="4697507" cy="6253997"/>
          </a:xfrm>
          <a:prstGeom prst="rect">
            <a:avLst/>
          </a:prstGeom>
          <a:noFill/>
          <a:extLst>
            <a:ext uri="{909E8E84-426E-40DD-AFC4-6F175D3DCCD1}">
              <a14:hiddenFill xmlns:a14="http://schemas.microsoft.com/office/drawing/2010/main">
                <a:solidFill>
                  <a:srgbClr val="FFFFFF"/>
                </a:solidFill>
              </a14:hiddenFill>
            </a:ext>
          </a:extLst>
        </p:spPr>
      </p:pic>
      <p:cxnSp>
        <p:nvCxnSpPr>
          <p:cNvPr id="11276" name="Straight Connector 11275">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71697"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BF408EDA-F073-DB8A-D7A6-07B9F896DCA7}"/>
              </a:ext>
            </a:extLst>
          </p:cNvPr>
          <p:cNvSpPr>
            <a:spLocks noGrp="1"/>
          </p:cNvSpPr>
          <p:nvPr>
            <p:ph idx="1"/>
          </p:nvPr>
        </p:nvSpPr>
        <p:spPr>
          <a:xfrm>
            <a:off x="5868557" y="1247874"/>
            <a:ext cx="5444382" cy="4894510"/>
          </a:xfrm>
        </p:spPr>
        <p:txBody>
          <a:bodyPr>
            <a:normAutofit/>
          </a:bodyPr>
          <a:lstStyle/>
          <a:p>
            <a:pPr marL="0" indent="0">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a:t>
            </a:r>
            <a:r>
              <a:rPr lang="en-GB" sz="1500" i="1" kern="100" dirty="0">
                <a:effectLst/>
                <a:latin typeface="Calibri" panose="020F0502020204030204" pitchFamily="34" charset="0"/>
                <a:ea typeface="Calibri" panose="020F0502020204030204" pitchFamily="34" charset="0"/>
                <a:cs typeface="Calibri" panose="020F0502020204030204" pitchFamily="34" charset="0"/>
              </a:rPr>
              <a:t>Parque Industrial</a:t>
            </a:r>
            <a:r>
              <a:rPr lang="en-GB" sz="1500" kern="100" dirty="0">
                <a:effectLst/>
                <a:latin typeface="Calibri" panose="020F0502020204030204" pitchFamily="34" charset="0"/>
                <a:ea typeface="Calibri" panose="020F0502020204030204" pitchFamily="34" charset="0"/>
                <a:cs typeface="Calibri" panose="020F0502020204030204" pitchFamily="34" charset="0"/>
              </a:rPr>
              <a:t> engages the problem of how to narrate contemporaneous struggles in a language that takes into account an emergent historical agent: the masses. </a:t>
            </a:r>
            <a:r>
              <a:rPr lang="en-GB" sz="1500" dirty="0">
                <a:effectLst/>
                <a:latin typeface="Calibri" panose="020F0502020204030204" pitchFamily="34" charset="0"/>
                <a:cs typeface="Calibri" panose="020F0502020204030204" pitchFamily="34" charset="0"/>
              </a:rPr>
              <a:t>Cinema</a:t>
            </a:r>
            <a:r>
              <a:rPr lang="en-GB" sz="1500" dirty="0">
                <a:latin typeface="Calibri" panose="020F0502020204030204" pitchFamily="34" charset="0"/>
                <a:cs typeface="Calibri" panose="020F0502020204030204" pitchFamily="34" charset="0"/>
              </a:rPr>
              <a:t>,</a:t>
            </a:r>
            <a:r>
              <a:rPr lang="en-GB" sz="1500" dirty="0">
                <a:effectLst/>
                <a:latin typeface="Calibri" panose="020F0502020204030204" pitchFamily="34" charset="0"/>
                <a:cs typeface="Calibri" panose="020F0502020204030204" pitchFamily="34" charset="0"/>
              </a:rPr>
              <a:t> in particular, embodies changes in technology, spectatorship, and collective identities advanced by her contemporaries, including Walter Benjamin, Siegfried </a:t>
            </a:r>
            <a:r>
              <a:rPr lang="en-GB" sz="1500" dirty="0" err="1">
                <a:effectLst/>
                <a:latin typeface="Calibri" panose="020F0502020204030204" pitchFamily="34" charset="0"/>
                <a:cs typeface="Calibri" panose="020F0502020204030204" pitchFamily="34" charset="0"/>
              </a:rPr>
              <a:t>Kracauer</a:t>
            </a:r>
            <a:r>
              <a:rPr lang="en-GB" sz="1500" dirty="0">
                <a:effectLst/>
                <a:latin typeface="Calibri" panose="020F0502020204030204" pitchFamily="34" charset="0"/>
                <a:cs typeface="Calibri" panose="020F0502020204030204" pitchFamily="34" charset="0"/>
              </a:rPr>
              <a:t> and Sergei Eisenstein.” </a:t>
            </a:r>
            <a:endParaRPr lang="en-GB" sz="1500" dirty="0">
              <a:latin typeface="Calibri" panose="020F0502020204030204" pitchFamily="34" charset="0"/>
              <a:cs typeface="Calibri" panose="020F0502020204030204" pitchFamily="34" charset="0"/>
            </a:endParaRPr>
          </a:p>
          <a:p>
            <a:pPr marL="0" indent="0">
              <a:buNone/>
            </a:pPr>
            <a:endParaRPr lang="en-GB" sz="1500" kern="100" dirty="0">
              <a:effectLst/>
              <a:latin typeface="Calibri" panose="020F0502020204030204" pitchFamily="34" charset="0"/>
              <a:ea typeface="Calibri" panose="020F0502020204030204" pitchFamily="34" charset="0"/>
              <a:cs typeface="Calibri" panose="020F0502020204030204" pitchFamily="34" charset="0"/>
            </a:endParaRPr>
          </a:p>
          <a:p>
            <a:pPr marL="0" indent="0">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“At the same time, the novel reveals a palpable ambivalence with respect to the cinema, critiquing its close relationship to capitalism and the subjectivities of spectatorship it seems to engender. […] </a:t>
            </a:r>
            <a:r>
              <a:rPr lang="en-GB" sz="1500" i="1" kern="100" dirty="0">
                <a:effectLst/>
                <a:latin typeface="Calibri" panose="020F0502020204030204" pitchFamily="34" charset="0"/>
                <a:ea typeface="Calibri" panose="020F0502020204030204" pitchFamily="34" charset="0"/>
                <a:cs typeface="Calibri" panose="020F0502020204030204" pitchFamily="34" charset="0"/>
              </a:rPr>
              <a:t>Parque industrial </a:t>
            </a:r>
            <a:r>
              <a:rPr lang="en-GB" sz="1500" kern="100" dirty="0">
                <a:effectLst/>
                <a:latin typeface="Calibri" panose="020F0502020204030204" pitchFamily="34" charset="0"/>
                <a:ea typeface="Calibri" panose="020F0502020204030204" pitchFamily="34" charset="0"/>
                <a:cs typeface="Calibri" panose="020F0502020204030204" pitchFamily="34" charset="0"/>
              </a:rPr>
              <a:t>constitutes a laboratory of the problem of writing in Brazil in an emergent media ecology, in which formerly new media such as cinema and the radio are no longer novel opportunities but seemingly unavoidable, contradictory facets of daily life, increasingly brought under the wing of both state and consumer culture. In order to engage with its tumultuous present, the novel suggests, one must confront the languages of these consolidated media” </a:t>
            </a:r>
          </a:p>
          <a:p>
            <a:pPr marL="0" indent="0">
              <a:buNone/>
            </a:pPr>
            <a:r>
              <a:rPr lang="en-GB" sz="1500" kern="100" dirty="0">
                <a:effectLst/>
                <a:latin typeface="Calibri" panose="020F0502020204030204" pitchFamily="34" charset="0"/>
                <a:ea typeface="Calibri" panose="020F0502020204030204" pitchFamily="34" charset="0"/>
                <a:cs typeface="Calibri" panose="020F0502020204030204" pitchFamily="34" charset="0"/>
              </a:rPr>
              <a:t>(</a:t>
            </a:r>
            <a:r>
              <a:rPr lang="en-GB" sz="1500" b="0" i="0" dirty="0">
                <a:effectLst/>
                <a:latin typeface="Calibri" panose="020F0502020204030204" pitchFamily="34" charset="0"/>
                <a:cs typeface="Calibri" panose="020F0502020204030204" pitchFamily="34" charset="0"/>
              </a:rPr>
              <a:t>Sarah Ann Wells, "Mass Culture and the Laboratory of Late Modernism in Patricia </a:t>
            </a:r>
            <a:r>
              <a:rPr lang="en-GB" sz="1500" b="0" i="0" dirty="0" err="1">
                <a:effectLst/>
                <a:latin typeface="Calibri" panose="020F0502020204030204" pitchFamily="34" charset="0"/>
                <a:cs typeface="Calibri" panose="020F0502020204030204" pitchFamily="34" charset="0"/>
              </a:rPr>
              <a:t>Galvao's</a:t>
            </a:r>
            <a:r>
              <a:rPr lang="en-GB" sz="1500" b="0" i="0" dirty="0">
                <a:effectLst/>
                <a:latin typeface="Calibri" panose="020F0502020204030204" pitchFamily="34" charset="0"/>
                <a:cs typeface="Calibri" panose="020F0502020204030204" pitchFamily="34" charset="0"/>
              </a:rPr>
              <a:t> </a:t>
            </a:r>
            <a:r>
              <a:rPr lang="en-GB" sz="1500" b="0" i="1" dirty="0">
                <a:effectLst/>
                <a:latin typeface="Calibri" panose="020F0502020204030204" pitchFamily="34" charset="0"/>
                <a:cs typeface="Calibri" panose="020F0502020204030204" pitchFamily="34" charset="0"/>
              </a:rPr>
              <a:t>Parque Industrial</a:t>
            </a:r>
            <a:r>
              <a:rPr lang="en-GB" sz="1500" dirty="0">
                <a:latin typeface="Calibri" panose="020F0502020204030204" pitchFamily="34" charset="0"/>
                <a:cs typeface="Calibri" panose="020F0502020204030204" pitchFamily="34" charset="0"/>
              </a:rPr>
              <a:t>,</a:t>
            </a:r>
            <a:r>
              <a:rPr lang="en-GB" sz="1500" b="0" i="0" dirty="0">
                <a:effectLst/>
                <a:latin typeface="Calibri" panose="020F0502020204030204" pitchFamily="34" charset="0"/>
                <a:cs typeface="Calibri" panose="020F0502020204030204" pitchFamily="34" charset="0"/>
              </a:rPr>
              <a:t>" </a:t>
            </a:r>
            <a:r>
              <a:rPr lang="en-GB" sz="1500" b="0" i="1" dirty="0">
                <a:effectLst/>
                <a:latin typeface="Calibri" panose="020F0502020204030204" pitchFamily="34" charset="0"/>
                <a:cs typeface="Calibri" panose="020F0502020204030204" pitchFamily="34" charset="0"/>
              </a:rPr>
              <a:t>Luso-Brazilian Review</a:t>
            </a:r>
            <a:r>
              <a:rPr lang="en-GB" sz="1500" b="0" i="0" dirty="0">
                <a:effectLst/>
                <a:latin typeface="Calibri" panose="020F0502020204030204" pitchFamily="34" charset="0"/>
                <a:cs typeface="Calibri" panose="020F0502020204030204" pitchFamily="34" charset="0"/>
              </a:rPr>
              <a:t> 53.1 (2016): 55-76. </a:t>
            </a:r>
            <a:r>
              <a:rPr lang="en-GB" sz="1500" kern="100" dirty="0">
                <a:effectLst/>
                <a:latin typeface="Calibri" panose="020F0502020204030204" pitchFamily="34" charset="0"/>
                <a:ea typeface="Calibri" panose="020F0502020204030204" pitchFamily="34" charset="0"/>
                <a:cs typeface="Calibri" panose="020F0502020204030204" pitchFamily="34" charset="0"/>
              </a:rPr>
              <a:t>55-56).</a:t>
            </a:r>
          </a:p>
          <a:p>
            <a:endParaRPr lang="en-US" sz="1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24194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30ADBCF8-2697-80E4-31F9-F896DE8A7DE9}"/>
              </a:ext>
            </a:extLst>
          </p:cNvPr>
          <p:cNvSpPr>
            <a:spLocks noGrp="1"/>
          </p:cNvSpPr>
          <p:nvPr>
            <p:ph idx="1"/>
          </p:nvPr>
        </p:nvSpPr>
        <p:spPr>
          <a:xfrm>
            <a:off x="3674471" y="2375220"/>
            <a:ext cx="4840010" cy="5251585"/>
          </a:xfrm>
        </p:spPr>
        <p:txBody>
          <a:bodyPr>
            <a:noAutofit/>
          </a:bodyPr>
          <a:lstStyle/>
          <a:p>
            <a:pPr marL="0" indent="0">
              <a:buNone/>
            </a:pPr>
            <a:r>
              <a:rPr lang="en-US" sz="2000" dirty="0">
                <a:latin typeface="Calibri" panose="020F0502020204030204" pitchFamily="34" charset="0"/>
                <a:cs typeface="Calibri" panose="020F0502020204030204" pitchFamily="34" charset="0"/>
              </a:rPr>
              <a:t>“</a:t>
            </a:r>
            <a:r>
              <a:rPr lang="en-US" sz="2000" i="1" dirty="0">
                <a:latin typeface="Calibri" panose="020F0502020204030204" pitchFamily="34" charset="0"/>
                <a:cs typeface="Calibri" panose="020F0502020204030204" pitchFamily="34" charset="0"/>
              </a:rPr>
              <a:t>São Paulo is the greatest industrial center of South America: </a:t>
            </a:r>
            <a:r>
              <a:rPr lang="en-US" sz="2000" dirty="0">
                <a:latin typeface="Calibri" panose="020F0502020204030204" pitchFamily="34" charset="0"/>
                <a:cs typeface="Calibri" panose="020F0502020204030204" pitchFamily="34" charset="0"/>
              </a:rPr>
              <a:t>The textile workers read on the imperialist crown of the ‘shrimp’ that rolls by. The Italian girl throws an early morning ‘banana’ at the trolley. She defends the country.</a:t>
            </a:r>
          </a:p>
          <a:p>
            <a:pPr marL="0" indent="0">
              <a:buNone/>
            </a:pPr>
            <a:r>
              <a:rPr lang="en-US" sz="2000" dirty="0">
                <a:latin typeface="Calibri" panose="020F0502020204030204" pitchFamily="34" charset="0"/>
                <a:cs typeface="Calibri" panose="020F0502020204030204" pitchFamily="34" charset="0"/>
              </a:rPr>
              <a:t>-Don’t believe it! </a:t>
            </a:r>
            <a:r>
              <a:rPr lang="en-US" sz="2000" dirty="0" err="1">
                <a:latin typeface="Calibri" panose="020F0502020204030204" pitchFamily="34" charset="0"/>
                <a:cs typeface="Calibri" panose="020F0502020204030204" pitchFamily="34" charset="0"/>
              </a:rPr>
              <a:t>Braz</a:t>
            </a:r>
            <a:r>
              <a:rPr lang="en-US" sz="2000" dirty="0">
                <a:latin typeface="Calibri" panose="020F0502020204030204" pitchFamily="34" charset="0"/>
                <a:cs typeface="Calibri" panose="020F0502020204030204" pitchFamily="34" charset="0"/>
              </a:rPr>
              <a:t> is the greatest” (7)</a:t>
            </a:r>
          </a:p>
          <a:p>
            <a:pPr marL="0" indent="0">
              <a:buNone/>
            </a:pPr>
            <a:endParaRPr lang="en-US" sz="2000" dirty="0">
              <a:latin typeface="Calibri" panose="020F0502020204030204" pitchFamily="34" charset="0"/>
              <a:cs typeface="Calibri" panose="020F0502020204030204" pitchFamily="34" charset="0"/>
            </a:endParaRPr>
          </a:p>
          <a:p>
            <a:pPr marL="0" indent="0">
              <a:buNone/>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7353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79BB35BC-D5C2-4C8B-A22A-A71E61919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descr="Greta Garbo - Movies, Career &amp; Death">
            <a:extLst>
              <a:ext uri="{FF2B5EF4-FFF2-40B4-BE49-F238E27FC236}">
                <a16:creationId xmlns:a16="http://schemas.microsoft.com/office/drawing/2014/main" id="{649E49F3-F673-319E-6EBF-9FCFA0B4153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156" r="656"/>
          <a:stretch/>
        </p:blipFill>
        <p:spPr bwMode="auto">
          <a:xfrm>
            <a:off x="0" y="10"/>
            <a:ext cx="6116549" cy="6857990"/>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30ADBCF8-2697-80E4-31F9-F896DE8A7DE9}"/>
              </a:ext>
            </a:extLst>
          </p:cNvPr>
          <p:cNvSpPr>
            <a:spLocks noGrp="1"/>
          </p:cNvSpPr>
          <p:nvPr>
            <p:ph idx="1"/>
          </p:nvPr>
        </p:nvSpPr>
        <p:spPr>
          <a:xfrm>
            <a:off x="6370353" y="1039906"/>
            <a:ext cx="5168504" cy="5251585"/>
          </a:xfrm>
        </p:spPr>
        <p:txBody>
          <a:bodyPr>
            <a:noAutofit/>
          </a:bodyPr>
          <a:lstStyle/>
          <a:p>
            <a:pPr marL="0" indent="0">
              <a:buNone/>
            </a:pPr>
            <a:endParaRPr lang="en-US" sz="2000" dirty="0">
              <a:latin typeface="Calibri" panose="020F0502020204030204" pitchFamily="34" charset="0"/>
              <a:cs typeface="Calibri" panose="020F0502020204030204" pitchFamily="34" charset="0"/>
            </a:endParaRPr>
          </a:p>
          <a:p>
            <a:pPr marL="0" indent="0">
              <a:buNone/>
            </a:pPr>
            <a:endParaRPr lang="en-US" sz="2000" dirty="0">
              <a:latin typeface="Calibri" panose="020F0502020204030204" pitchFamily="34" charset="0"/>
              <a:cs typeface="Calibri" panose="020F0502020204030204" pitchFamily="34" charset="0"/>
            </a:endParaRPr>
          </a:p>
          <a:p>
            <a:pPr marL="0" indent="0">
              <a:buNone/>
            </a:pPr>
            <a:r>
              <a:rPr lang="en-GB" sz="2000" kern="100" dirty="0">
                <a:effectLst/>
                <a:latin typeface="Calibri" panose="020F0502020204030204" pitchFamily="34" charset="0"/>
                <a:ea typeface="Calibri" panose="020F0502020204030204" pitchFamily="34" charset="0"/>
                <a:cs typeface="Calibri" panose="020F0502020204030204" pitchFamily="34" charset="0"/>
              </a:rPr>
              <a:t>“The Colombo </a:t>
            </a:r>
            <a:r>
              <a:rPr lang="en-GB" sz="2000" kern="100" dirty="0" err="1">
                <a:effectLst/>
                <a:latin typeface="Calibri" panose="020F0502020204030204" pitchFamily="34" charset="0"/>
                <a:ea typeface="Calibri" panose="020F0502020204030204" pitchFamily="34" charset="0"/>
                <a:cs typeface="Calibri" panose="020F0502020204030204" pitchFamily="34" charset="0"/>
              </a:rPr>
              <a:t>Theater</a:t>
            </a:r>
            <a:r>
              <a:rPr lang="en-GB" sz="2000" kern="100" dirty="0">
                <a:effectLst/>
                <a:latin typeface="Calibri" panose="020F0502020204030204" pitchFamily="34" charset="0"/>
                <a:ea typeface="Calibri" panose="020F0502020204030204" pitchFamily="34" charset="0"/>
                <a:cs typeface="Calibri" panose="020F0502020204030204" pitchFamily="34" charset="0"/>
              </a:rPr>
              <a:t>, opaque and illuminated, indifferent to empty stomachs, receives </a:t>
            </a:r>
            <a:r>
              <a:rPr lang="en-GB" sz="2000" kern="100" dirty="0" err="1">
                <a:effectLst/>
                <a:latin typeface="Calibri" panose="020F0502020204030204" pitchFamily="34" charset="0"/>
                <a:ea typeface="Calibri" panose="020F0502020204030204" pitchFamily="34" charset="0"/>
                <a:cs typeface="Calibri" panose="020F0502020204030204" pitchFamily="34" charset="0"/>
              </a:rPr>
              <a:t>Braz’s</a:t>
            </a:r>
            <a:r>
              <a:rPr lang="en-GB" sz="2000" kern="100" dirty="0">
                <a:effectLst/>
                <a:latin typeface="Calibri" panose="020F0502020204030204" pitchFamily="34" charset="0"/>
                <a:ea typeface="Calibri" panose="020F0502020204030204" pitchFamily="34" charset="0"/>
                <a:cs typeface="Calibri" panose="020F0502020204030204" pitchFamily="34" charset="0"/>
              </a:rPr>
              <a:t> aristocratic petty bourgeoisie that still have money for the cinema.</a:t>
            </a:r>
          </a:p>
          <a:p>
            <a:pPr marL="0" indent="0">
              <a:buNone/>
            </a:pPr>
            <a:r>
              <a:rPr lang="en-GB" sz="2000" kern="100" dirty="0">
                <a:effectLst/>
                <a:latin typeface="Calibri" panose="020F0502020204030204" pitchFamily="34" charset="0"/>
                <a:ea typeface="Calibri" panose="020F0502020204030204" pitchFamily="34" charset="0"/>
                <a:cs typeface="Calibri" panose="020F0502020204030204" pitchFamily="34" charset="0"/>
              </a:rPr>
              <a:t>At the door, the pale enigma of Greta Garbo, in the poorly drawn </a:t>
            </a:r>
            <a:r>
              <a:rPr lang="en-GB" sz="2000" kern="100" dirty="0" err="1">
                <a:effectLst/>
                <a:latin typeface="Calibri" panose="020F0502020204030204" pitchFamily="34" charset="0"/>
                <a:ea typeface="Calibri" panose="020F0502020204030204" pitchFamily="34" charset="0"/>
                <a:cs typeface="Calibri" panose="020F0502020204030204" pitchFamily="34" charset="0"/>
              </a:rPr>
              <a:t>colors</a:t>
            </a:r>
            <a:r>
              <a:rPr lang="en-GB" sz="2000" kern="100" dirty="0">
                <a:effectLst/>
                <a:latin typeface="Calibri" panose="020F0502020204030204" pitchFamily="34" charset="0"/>
                <a:ea typeface="Calibri" panose="020F0502020204030204" pitchFamily="34" charset="0"/>
                <a:cs typeface="Calibri" panose="020F0502020204030204" pitchFamily="34" charset="0"/>
              </a:rPr>
              <a:t> of a poster. Disarrayed hair. Bitter smile. A prostitute feeding the imperialist pimp of America to distract the masses” (78)</a:t>
            </a:r>
          </a:p>
          <a:p>
            <a:pPr marL="0" indent="0">
              <a:buNone/>
            </a:pPr>
            <a:endParaRPr lang="en-US"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566507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228552E-C8B1-4A80-8448-0787CE0FC7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780BA7-592C-047E-1A58-9A07D91071B2}"/>
              </a:ext>
            </a:extLst>
          </p:cNvPr>
          <p:cNvPicPr>
            <a:picLocks noChangeAspect="1"/>
          </p:cNvPicPr>
          <p:nvPr/>
        </p:nvPicPr>
        <p:blipFill rotWithShape="1">
          <a:blip r:embed="rId2">
            <a:alphaModFix amt="35000"/>
          </a:blip>
          <a:srcRect t="7787"/>
          <a:stretch/>
        </p:blipFill>
        <p:spPr>
          <a:xfrm>
            <a:off x="20" y="10"/>
            <a:ext cx="12191980" cy="6857990"/>
          </a:xfrm>
          <a:prstGeom prst="rect">
            <a:avLst/>
          </a:prstGeom>
        </p:spPr>
      </p:pic>
      <p:sp>
        <p:nvSpPr>
          <p:cNvPr id="2" name="Title 1">
            <a:extLst>
              <a:ext uri="{FF2B5EF4-FFF2-40B4-BE49-F238E27FC236}">
                <a16:creationId xmlns:a16="http://schemas.microsoft.com/office/drawing/2014/main" id="{D2E5F5C2-F5DF-885D-31AB-413489B85F90}"/>
              </a:ext>
            </a:extLst>
          </p:cNvPr>
          <p:cNvSpPr>
            <a:spLocks noGrp="1"/>
          </p:cNvSpPr>
          <p:nvPr>
            <p:ph type="title"/>
          </p:nvPr>
        </p:nvSpPr>
        <p:spPr>
          <a:xfrm>
            <a:off x="838200" y="365125"/>
            <a:ext cx="10515600" cy="1325563"/>
          </a:xfrm>
        </p:spPr>
        <p:txBody>
          <a:bodyPr>
            <a:normAutofit/>
          </a:bodyPr>
          <a:lstStyle/>
          <a:p>
            <a:endParaRPr lang="en-US">
              <a:solidFill>
                <a:srgbClr val="FFFFFF"/>
              </a:solidFill>
            </a:endParaRPr>
          </a:p>
        </p:txBody>
      </p:sp>
      <p:sp>
        <p:nvSpPr>
          <p:cNvPr id="3" name="Content Placeholder 2">
            <a:extLst>
              <a:ext uri="{FF2B5EF4-FFF2-40B4-BE49-F238E27FC236}">
                <a16:creationId xmlns:a16="http://schemas.microsoft.com/office/drawing/2014/main" id="{A4AB702B-8F37-F54B-629A-84A0BC6B337C}"/>
              </a:ext>
            </a:extLst>
          </p:cNvPr>
          <p:cNvSpPr>
            <a:spLocks noGrp="1"/>
          </p:cNvSpPr>
          <p:nvPr>
            <p:ph idx="1"/>
          </p:nvPr>
        </p:nvSpPr>
        <p:spPr>
          <a:xfrm>
            <a:off x="838200" y="1825625"/>
            <a:ext cx="10515600" cy="4351338"/>
          </a:xfrm>
        </p:spPr>
        <p:txBody>
          <a:bodyPr>
            <a:normAutofit/>
          </a:bodyPr>
          <a:lstStyle/>
          <a:p>
            <a:pPr marL="0" indent="0">
              <a:buNone/>
            </a:pPr>
            <a:r>
              <a:rPr lang="en-US" sz="2000" dirty="0">
                <a:solidFill>
                  <a:srgbClr val="FFFFFF"/>
                </a:solidFill>
              </a:rPr>
              <a:t>“Industrial expansion had a dramatic impact on life in São Paulo. With the city’s population and number of buildings more than doubling from 1900 (239,820 people and 22,407 buildings) to 1918 (504,278 and 55,356), residents experienced the many problems and frustrations of living in a metropolis. Along with this expansion, São Paulo witnessed the clear demarcation of neighborhoods by social class. The growth of luxury housing and of the city’s commercial center forced an increasing number of workers to move into </a:t>
            </a:r>
            <a:r>
              <a:rPr lang="en-US" sz="2000" i="1" dirty="0" err="1">
                <a:solidFill>
                  <a:srgbClr val="FFFFFF"/>
                </a:solidFill>
              </a:rPr>
              <a:t>cortiços</a:t>
            </a:r>
            <a:r>
              <a:rPr lang="en-US" sz="2000" dirty="0">
                <a:solidFill>
                  <a:srgbClr val="FFFFFF"/>
                </a:solidFill>
              </a:rPr>
              <a:t> in the factory districts of </a:t>
            </a:r>
            <a:r>
              <a:rPr lang="en-US" sz="2000" dirty="0" err="1">
                <a:solidFill>
                  <a:srgbClr val="FFFFFF"/>
                </a:solidFill>
              </a:rPr>
              <a:t>Brás</a:t>
            </a:r>
            <a:r>
              <a:rPr lang="en-US" sz="2000" dirty="0">
                <a:solidFill>
                  <a:srgbClr val="FFFFFF"/>
                </a:solidFill>
              </a:rPr>
              <a:t>, </a:t>
            </a:r>
            <a:r>
              <a:rPr lang="en-US" sz="2000" dirty="0" err="1">
                <a:solidFill>
                  <a:srgbClr val="FFFFFF"/>
                </a:solidFill>
              </a:rPr>
              <a:t>Mooca</a:t>
            </a:r>
            <a:r>
              <a:rPr lang="en-US" sz="2000" dirty="0">
                <a:solidFill>
                  <a:srgbClr val="FFFFFF"/>
                </a:solidFill>
              </a:rPr>
              <a:t>, </a:t>
            </a:r>
            <a:r>
              <a:rPr lang="en-US" sz="2000" dirty="0" err="1">
                <a:solidFill>
                  <a:srgbClr val="FFFFFF"/>
                </a:solidFill>
              </a:rPr>
              <a:t>Belemizinho</a:t>
            </a:r>
            <a:r>
              <a:rPr lang="en-US" sz="2000" dirty="0">
                <a:solidFill>
                  <a:srgbClr val="FFFFFF"/>
                </a:solidFill>
              </a:rPr>
              <a:t> and </a:t>
            </a:r>
            <a:r>
              <a:rPr lang="en-US" sz="2000" dirty="0" err="1">
                <a:solidFill>
                  <a:srgbClr val="FFFFFF"/>
                </a:solidFill>
              </a:rPr>
              <a:t>Cambucí</a:t>
            </a:r>
            <a:r>
              <a:rPr lang="en-US" sz="2000" dirty="0">
                <a:solidFill>
                  <a:srgbClr val="FFFFFF"/>
                </a:solidFill>
              </a:rPr>
              <a:t>. In 1915 and 1916 Mayor Washington Luís Pereira de Sousa encouraged further high-rise construction in the downtown and attempted to renovate </a:t>
            </a:r>
            <a:r>
              <a:rPr lang="en-US" sz="2000" dirty="0" err="1">
                <a:solidFill>
                  <a:srgbClr val="FFFFFF"/>
                </a:solidFill>
              </a:rPr>
              <a:t>Brás</a:t>
            </a:r>
            <a:r>
              <a:rPr lang="en-US" sz="2000" dirty="0">
                <a:solidFill>
                  <a:srgbClr val="FFFFFF"/>
                </a:solidFill>
              </a:rPr>
              <a:t> and other working-class neighborhoods. Washington Luís’s plans sought not only to spur further growth but also ‘to uplift [the city] immorally and physically.’ </a:t>
            </a:r>
            <a:r>
              <a:rPr lang="en-US" sz="2000" dirty="0" err="1">
                <a:solidFill>
                  <a:srgbClr val="FFFFFF"/>
                </a:solidFill>
              </a:rPr>
              <a:t>Paulistano</a:t>
            </a:r>
            <a:r>
              <a:rPr lang="en-US" sz="2000" dirty="0">
                <a:solidFill>
                  <a:srgbClr val="FFFFFF"/>
                </a:solidFill>
              </a:rPr>
              <a:t> elites wanted to cleanse the working-class neighborhoods of their ‘vicious mixture of scum of all nationalities, all ages, all of the dangerous.’ São Paulo’s workers felt the full effects of Washington Luís’s reforms” </a:t>
            </a:r>
          </a:p>
          <a:p>
            <a:pPr marL="0" indent="0">
              <a:buNone/>
            </a:pPr>
            <a:r>
              <a:rPr lang="en-US" sz="2000" dirty="0">
                <a:solidFill>
                  <a:srgbClr val="FFFFFF"/>
                </a:solidFill>
              </a:rPr>
              <a:t>(Joel Wolfe, “Anarchist Ideology, Worker Practice: The 1917 General Strike and the Formation of São Paulo’s Working Class” </a:t>
            </a:r>
            <a:r>
              <a:rPr lang="en-US" sz="2000" i="1" dirty="0">
                <a:solidFill>
                  <a:srgbClr val="FFFFFF"/>
                </a:solidFill>
              </a:rPr>
              <a:t>Hispanic American Historical Review</a:t>
            </a:r>
            <a:r>
              <a:rPr lang="en-US" sz="2000" dirty="0">
                <a:solidFill>
                  <a:srgbClr val="FFFFFF"/>
                </a:solidFill>
              </a:rPr>
              <a:t> 71.4 (1991), 815)</a:t>
            </a:r>
          </a:p>
        </p:txBody>
      </p:sp>
    </p:spTree>
    <p:extLst>
      <p:ext uri="{BB962C8B-B14F-4D97-AF65-F5344CB8AC3E}">
        <p14:creationId xmlns:p14="http://schemas.microsoft.com/office/powerpoint/2010/main" val="3473827764"/>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199" name="Rectangle 8198">
            <a:extLst>
              <a:ext uri="{FF2B5EF4-FFF2-40B4-BE49-F238E27FC236}">
                <a16:creationId xmlns:a16="http://schemas.microsoft.com/office/drawing/2014/main" id="{6680F1D3-7650-4307-A001-0163AD371D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194" name="Picture 2" descr="CULTURA/ESPORTE NA BAIXADA SANTISTA: Pagu">
            <a:extLst>
              <a:ext uri="{FF2B5EF4-FFF2-40B4-BE49-F238E27FC236}">
                <a16:creationId xmlns:a16="http://schemas.microsoft.com/office/drawing/2014/main" id="{C4057A25-728F-DE7A-5C73-90347A9335E7}"/>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0640" b="36389"/>
          <a:stretch/>
        </p:blipFill>
        <p:spPr bwMode="auto">
          <a:xfrm>
            <a:off x="-23420" y="1714293"/>
            <a:ext cx="6117896" cy="4140097"/>
          </a:xfrm>
          <a:custGeom>
            <a:avLst/>
            <a:gdLst/>
            <a:ahLst/>
            <a:cxnLst/>
            <a:rect l="l" t="t" r="r" b="b"/>
            <a:pathLst>
              <a:path w="8678780" h="5873097">
                <a:moveTo>
                  <a:pt x="1379513" y="25"/>
                </a:moveTo>
                <a:cubicBezTo>
                  <a:pt x="1399326" y="458"/>
                  <a:pt x="1419819" y="6516"/>
                  <a:pt x="1438386" y="8439"/>
                </a:cubicBezTo>
                <a:cubicBezTo>
                  <a:pt x="1848256" y="51517"/>
                  <a:pt x="2258124" y="98056"/>
                  <a:pt x="2668443" y="139209"/>
                </a:cubicBezTo>
                <a:cubicBezTo>
                  <a:pt x="3052045" y="177671"/>
                  <a:pt x="3438361" y="186516"/>
                  <a:pt x="3823773" y="206516"/>
                </a:cubicBezTo>
                <a:cubicBezTo>
                  <a:pt x="4290252" y="230748"/>
                  <a:pt x="4755825" y="264980"/>
                  <a:pt x="5219588" y="318825"/>
                </a:cubicBezTo>
                <a:cubicBezTo>
                  <a:pt x="5541595" y="356518"/>
                  <a:pt x="5866772" y="382670"/>
                  <a:pt x="6193307" y="352672"/>
                </a:cubicBezTo>
                <a:cubicBezTo>
                  <a:pt x="6209610" y="351131"/>
                  <a:pt x="6228180" y="346134"/>
                  <a:pt x="6241767" y="351131"/>
                </a:cubicBezTo>
                <a:cubicBezTo>
                  <a:pt x="6400280" y="407287"/>
                  <a:pt x="6573284" y="366901"/>
                  <a:pt x="6737683" y="402287"/>
                </a:cubicBezTo>
                <a:cubicBezTo>
                  <a:pt x="6695564" y="538826"/>
                  <a:pt x="6514862" y="527670"/>
                  <a:pt x="6412962" y="622288"/>
                </a:cubicBezTo>
                <a:cubicBezTo>
                  <a:pt x="6579172" y="659979"/>
                  <a:pt x="6728627" y="698057"/>
                  <a:pt x="6880346" y="726518"/>
                </a:cubicBezTo>
                <a:cubicBezTo>
                  <a:pt x="7041122" y="756519"/>
                  <a:pt x="7177442" y="837673"/>
                  <a:pt x="7334594" y="873826"/>
                </a:cubicBezTo>
                <a:cubicBezTo>
                  <a:pt x="7368112" y="881518"/>
                  <a:pt x="7408419" y="908442"/>
                  <a:pt x="7420192" y="934596"/>
                </a:cubicBezTo>
                <a:cubicBezTo>
                  <a:pt x="7458235" y="1019211"/>
                  <a:pt x="8217735" y="1256521"/>
                  <a:pt x="8128063" y="1331904"/>
                </a:cubicBezTo>
                <a:cubicBezTo>
                  <a:pt x="8090926" y="1363059"/>
                  <a:pt x="8042918" y="1385367"/>
                  <a:pt x="7992648" y="1416136"/>
                </a:cubicBezTo>
                <a:cubicBezTo>
                  <a:pt x="8068283" y="1474214"/>
                  <a:pt x="8153426" y="1499598"/>
                  <a:pt x="8244004" y="1516906"/>
                </a:cubicBezTo>
                <a:cubicBezTo>
                  <a:pt x="8271178" y="1522290"/>
                  <a:pt x="8297900" y="1533059"/>
                  <a:pt x="8300615" y="1559214"/>
                </a:cubicBezTo>
                <a:cubicBezTo>
                  <a:pt x="8303332" y="1586521"/>
                  <a:pt x="8275706" y="1597289"/>
                  <a:pt x="8252610" y="1609983"/>
                </a:cubicBezTo>
                <a:cubicBezTo>
                  <a:pt x="8220454" y="1627674"/>
                  <a:pt x="8189205" y="1643059"/>
                  <a:pt x="8148444" y="1645368"/>
                </a:cubicBezTo>
                <a:cubicBezTo>
                  <a:pt x="8081415" y="1648828"/>
                  <a:pt x="8049262" y="1698059"/>
                  <a:pt x="8010314" y="1734983"/>
                </a:cubicBezTo>
                <a:cubicBezTo>
                  <a:pt x="7988574" y="1755753"/>
                  <a:pt x="7977704" y="1797675"/>
                  <a:pt x="8015746" y="1804984"/>
                </a:cubicBezTo>
                <a:cubicBezTo>
                  <a:pt x="8107232" y="1822675"/>
                  <a:pt x="8099984" y="1873831"/>
                  <a:pt x="8097722" y="1931908"/>
                </a:cubicBezTo>
                <a:cubicBezTo>
                  <a:pt x="8094550" y="2003830"/>
                  <a:pt x="8040654" y="2036908"/>
                  <a:pt x="7974534" y="2064601"/>
                </a:cubicBezTo>
                <a:cubicBezTo>
                  <a:pt x="7951888" y="2074215"/>
                  <a:pt x="7919734" y="2073829"/>
                  <a:pt x="7911128" y="2103831"/>
                </a:cubicBezTo>
                <a:cubicBezTo>
                  <a:pt x="7948266" y="2132293"/>
                  <a:pt x="7993555" y="2109215"/>
                  <a:pt x="8033411" y="2117292"/>
                </a:cubicBezTo>
                <a:cubicBezTo>
                  <a:pt x="8066471" y="2123831"/>
                  <a:pt x="8121271" y="2120370"/>
                  <a:pt x="8075982" y="2172677"/>
                </a:cubicBezTo>
                <a:cubicBezTo>
                  <a:pt x="8062847" y="2187676"/>
                  <a:pt x="8078246" y="2199215"/>
                  <a:pt x="8095004" y="2200369"/>
                </a:cubicBezTo>
                <a:cubicBezTo>
                  <a:pt x="8229060" y="2212293"/>
                  <a:pt x="8167466" y="2318063"/>
                  <a:pt x="8210492" y="2373833"/>
                </a:cubicBezTo>
                <a:cubicBezTo>
                  <a:pt x="8222264" y="2389215"/>
                  <a:pt x="8209584" y="2415754"/>
                  <a:pt x="8191016" y="2422293"/>
                </a:cubicBezTo>
                <a:cubicBezTo>
                  <a:pt x="8072357" y="2465372"/>
                  <a:pt x="8056054" y="2568063"/>
                  <a:pt x="7998536" y="2656525"/>
                </a:cubicBezTo>
                <a:cubicBezTo>
                  <a:pt x="8061036" y="2691525"/>
                  <a:pt x="8135764" y="2699217"/>
                  <a:pt x="8203244" y="2721909"/>
                </a:cubicBezTo>
                <a:cubicBezTo>
                  <a:pt x="8273442" y="2745756"/>
                  <a:pt x="8273442" y="2763447"/>
                  <a:pt x="8215472" y="2832678"/>
                </a:cubicBezTo>
                <a:cubicBezTo>
                  <a:pt x="8366284" y="2847680"/>
                  <a:pt x="8366284" y="2847680"/>
                  <a:pt x="8319638" y="2956526"/>
                </a:cubicBezTo>
                <a:cubicBezTo>
                  <a:pt x="8445996" y="2966525"/>
                  <a:pt x="8529327" y="3018064"/>
                  <a:pt x="8548800" y="3130757"/>
                </a:cubicBezTo>
                <a:cubicBezTo>
                  <a:pt x="8558311" y="3185372"/>
                  <a:pt x="8615377" y="3211141"/>
                  <a:pt x="8678780" y="3247679"/>
                </a:cubicBezTo>
                <a:cubicBezTo>
                  <a:pt x="8599978" y="3283066"/>
                  <a:pt x="8546537" y="3356911"/>
                  <a:pt x="8454599" y="3278833"/>
                </a:cubicBezTo>
                <a:cubicBezTo>
                  <a:pt x="8421087" y="3250373"/>
                  <a:pt x="8424254" y="3286526"/>
                  <a:pt x="8419728" y="3296911"/>
                </a:cubicBezTo>
                <a:cubicBezTo>
                  <a:pt x="8408859" y="3322295"/>
                  <a:pt x="8431501" y="3339218"/>
                  <a:pt x="8446448" y="3358448"/>
                </a:cubicBezTo>
                <a:cubicBezTo>
                  <a:pt x="8460939" y="3377681"/>
                  <a:pt x="8478149" y="3398064"/>
                  <a:pt x="8482226" y="3419605"/>
                </a:cubicBezTo>
                <a:cubicBezTo>
                  <a:pt x="8484942" y="3434604"/>
                  <a:pt x="8471809" y="3456526"/>
                  <a:pt x="8457318" y="3467682"/>
                </a:cubicBezTo>
                <a:cubicBezTo>
                  <a:pt x="8381232" y="3526527"/>
                  <a:pt x="8426520" y="3658836"/>
                  <a:pt x="8282501" y="3675759"/>
                </a:cubicBezTo>
                <a:cubicBezTo>
                  <a:pt x="8217735" y="3683450"/>
                  <a:pt x="8186486" y="3731913"/>
                  <a:pt x="8138932" y="3758451"/>
                </a:cubicBezTo>
                <a:cubicBezTo>
                  <a:pt x="7973628" y="3851144"/>
                  <a:pt x="7863120" y="3970376"/>
                  <a:pt x="7811946" y="4134221"/>
                </a:cubicBezTo>
                <a:cubicBezTo>
                  <a:pt x="7797906" y="4179605"/>
                  <a:pt x="7744010" y="4216145"/>
                  <a:pt x="7709139" y="4256145"/>
                </a:cubicBezTo>
                <a:cubicBezTo>
                  <a:pt x="7725896" y="4285376"/>
                  <a:pt x="7817379" y="4222298"/>
                  <a:pt x="7785224" y="4299221"/>
                </a:cubicBezTo>
                <a:cubicBezTo>
                  <a:pt x="7760768" y="4356915"/>
                  <a:pt x="7698269" y="4392684"/>
                  <a:pt x="7639392" y="4426916"/>
                </a:cubicBezTo>
                <a:cubicBezTo>
                  <a:pt x="7572364" y="4465762"/>
                  <a:pt x="7498091" y="4496914"/>
                  <a:pt x="7467746" y="4568838"/>
                </a:cubicBezTo>
                <a:cubicBezTo>
                  <a:pt x="7461405" y="4584223"/>
                  <a:pt x="7441025" y="4600376"/>
                  <a:pt x="7422910" y="4606531"/>
                </a:cubicBezTo>
                <a:cubicBezTo>
                  <a:pt x="6478176" y="5872304"/>
                  <a:pt x="4152572" y="5880765"/>
                  <a:pt x="3884462" y="5871919"/>
                </a:cubicBezTo>
                <a:cubicBezTo>
                  <a:pt x="3559738" y="5860765"/>
                  <a:pt x="3252674" y="5782688"/>
                  <a:pt x="2951503" y="5685381"/>
                </a:cubicBezTo>
                <a:cubicBezTo>
                  <a:pt x="2824239" y="5644226"/>
                  <a:pt x="2706035" y="5585765"/>
                  <a:pt x="2582393" y="5540381"/>
                </a:cubicBezTo>
                <a:cubicBezTo>
                  <a:pt x="2411654" y="5477686"/>
                  <a:pt x="2279862" y="5358071"/>
                  <a:pt x="2109575" y="5307686"/>
                </a:cubicBezTo>
                <a:cubicBezTo>
                  <a:pt x="1934305" y="5255763"/>
                  <a:pt x="1784398" y="5160762"/>
                  <a:pt x="1604145" y="5120379"/>
                </a:cubicBezTo>
                <a:cubicBezTo>
                  <a:pt x="1509040" y="5098840"/>
                  <a:pt x="1417102" y="5059994"/>
                  <a:pt x="1432046" y="4948840"/>
                </a:cubicBezTo>
                <a:cubicBezTo>
                  <a:pt x="1436123" y="4917301"/>
                  <a:pt x="1411214" y="4891532"/>
                  <a:pt x="1371813" y="4900763"/>
                </a:cubicBezTo>
                <a:cubicBezTo>
                  <a:pt x="1296633" y="4918071"/>
                  <a:pt x="1262665" y="4872300"/>
                  <a:pt x="1220998" y="4838069"/>
                </a:cubicBezTo>
                <a:cubicBezTo>
                  <a:pt x="1146725" y="4777302"/>
                  <a:pt x="1076074" y="4712685"/>
                  <a:pt x="957869" y="4702684"/>
                </a:cubicBezTo>
                <a:cubicBezTo>
                  <a:pt x="980512" y="4654991"/>
                  <a:pt x="1019009" y="4661916"/>
                  <a:pt x="1054336" y="4671915"/>
                </a:cubicBezTo>
                <a:cubicBezTo>
                  <a:pt x="1147177" y="4698070"/>
                  <a:pt x="1239115" y="4727684"/>
                  <a:pt x="1331957" y="4753839"/>
                </a:cubicBezTo>
                <a:cubicBezTo>
                  <a:pt x="1392645" y="4770763"/>
                  <a:pt x="1452881" y="4794609"/>
                  <a:pt x="1533949" y="4775761"/>
                </a:cubicBezTo>
                <a:cubicBezTo>
                  <a:pt x="1464202" y="4679607"/>
                  <a:pt x="1345545" y="4662300"/>
                  <a:pt x="1249533" y="4632685"/>
                </a:cubicBezTo>
                <a:cubicBezTo>
                  <a:pt x="1129515" y="4595378"/>
                  <a:pt x="1058865" y="4524991"/>
                  <a:pt x="974172" y="4446530"/>
                </a:cubicBezTo>
                <a:cubicBezTo>
                  <a:pt x="1062487" y="4427683"/>
                  <a:pt x="1117287" y="4485377"/>
                  <a:pt x="1186579" y="4482299"/>
                </a:cubicBezTo>
                <a:cubicBezTo>
                  <a:pt x="1190203" y="4472300"/>
                  <a:pt x="1196544" y="4457684"/>
                  <a:pt x="1195637" y="4457299"/>
                </a:cubicBezTo>
                <a:cubicBezTo>
                  <a:pt x="1082415" y="4414222"/>
                  <a:pt x="1029426" y="4333453"/>
                  <a:pt x="1011761" y="4235759"/>
                </a:cubicBezTo>
                <a:cubicBezTo>
                  <a:pt x="1002706" y="4185376"/>
                  <a:pt x="961492" y="4169607"/>
                  <a:pt x="920731" y="4146528"/>
                </a:cubicBezTo>
                <a:cubicBezTo>
                  <a:pt x="778522" y="4064606"/>
                  <a:pt x="628163" y="3990375"/>
                  <a:pt x="511316" y="3877683"/>
                </a:cubicBezTo>
                <a:cubicBezTo>
                  <a:pt x="646279" y="3892682"/>
                  <a:pt x="754521" y="3966143"/>
                  <a:pt x="899898" y="3997682"/>
                </a:cubicBezTo>
                <a:cubicBezTo>
                  <a:pt x="784411" y="3873836"/>
                  <a:pt x="634956" y="3811144"/>
                  <a:pt x="498636" y="3736143"/>
                </a:cubicBezTo>
                <a:cubicBezTo>
                  <a:pt x="436588" y="3701912"/>
                  <a:pt x="379073" y="3658065"/>
                  <a:pt x="303890" y="3639604"/>
                </a:cubicBezTo>
                <a:cubicBezTo>
                  <a:pt x="277170" y="3633065"/>
                  <a:pt x="233240" y="3619219"/>
                  <a:pt x="254527" y="3582680"/>
                </a:cubicBezTo>
                <a:cubicBezTo>
                  <a:pt x="272641" y="3552297"/>
                  <a:pt x="308419" y="3561526"/>
                  <a:pt x="341028" y="3570373"/>
                </a:cubicBezTo>
                <a:cubicBezTo>
                  <a:pt x="419378" y="3592297"/>
                  <a:pt x="500446" y="3592682"/>
                  <a:pt x="606424" y="3592297"/>
                </a:cubicBezTo>
                <a:cubicBezTo>
                  <a:pt x="517657" y="3491912"/>
                  <a:pt x="355067" y="3521913"/>
                  <a:pt x="278984" y="3416526"/>
                </a:cubicBezTo>
                <a:cubicBezTo>
                  <a:pt x="374088" y="3398064"/>
                  <a:pt x="447458" y="3436142"/>
                  <a:pt x="524452" y="3443448"/>
                </a:cubicBezTo>
                <a:cubicBezTo>
                  <a:pt x="594195" y="3449987"/>
                  <a:pt x="611405" y="3432296"/>
                  <a:pt x="595102" y="3374218"/>
                </a:cubicBezTo>
                <a:cubicBezTo>
                  <a:pt x="569741" y="3283833"/>
                  <a:pt x="607782" y="3237678"/>
                  <a:pt x="709231" y="3262295"/>
                </a:cubicBezTo>
                <a:cubicBezTo>
                  <a:pt x="803432" y="3285372"/>
                  <a:pt x="813394" y="3251526"/>
                  <a:pt x="788033" y="3199987"/>
                </a:cubicBezTo>
                <a:cubicBezTo>
                  <a:pt x="751802" y="3124988"/>
                  <a:pt x="793015" y="3066910"/>
                  <a:pt x="821094" y="3003833"/>
                </a:cubicBezTo>
                <a:cubicBezTo>
                  <a:pt x="864120" y="2907680"/>
                  <a:pt x="846003" y="2860755"/>
                  <a:pt x="753161" y="2789218"/>
                </a:cubicBezTo>
                <a:cubicBezTo>
                  <a:pt x="701080" y="2749216"/>
                  <a:pt x="644921" y="2715371"/>
                  <a:pt x="569285" y="2680756"/>
                </a:cubicBezTo>
                <a:cubicBezTo>
                  <a:pt x="743651" y="2661909"/>
                  <a:pt x="560683" y="2598448"/>
                  <a:pt x="622275" y="2558832"/>
                </a:cubicBezTo>
                <a:cubicBezTo>
                  <a:pt x="745462" y="2542678"/>
                  <a:pt x="846003" y="2668833"/>
                  <a:pt x="1013576" y="2632679"/>
                </a:cubicBezTo>
                <a:cubicBezTo>
                  <a:pt x="806602" y="2523446"/>
                  <a:pt x="577892" y="2487677"/>
                  <a:pt x="427984" y="2342293"/>
                </a:cubicBezTo>
                <a:cubicBezTo>
                  <a:pt x="462405" y="2309216"/>
                  <a:pt x="496823" y="2339985"/>
                  <a:pt x="526263" y="2327678"/>
                </a:cubicBezTo>
                <a:cubicBezTo>
                  <a:pt x="525356" y="2319985"/>
                  <a:pt x="527622" y="2308446"/>
                  <a:pt x="522186" y="2304986"/>
                </a:cubicBezTo>
                <a:cubicBezTo>
                  <a:pt x="410323" y="2225754"/>
                  <a:pt x="408509" y="2223831"/>
                  <a:pt x="528526" y="2165368"/>
                </a:cubicBezTo>
                <a:cubicBezTo>
                  <a:pt x="570645" y="2144984"/>
                  <a:pt x="567023" y="2126906"/>
                  <a:pt x="544832" y="2101138"/>
                </a:cubicBezTo>
                <a:cubicBezTo>
                  <a:pt x="528978" y="2083061"/>
                  <a:pt x="509957" y="2066906"/>
                  <a:pt x="519016" y="2027291"/>
                </a:cubicBezTo>
                <a:cubicBezTo>
                  <a:pt x="584685" y="2078062"/>
                  <a:pt x="902162" y="2061522"/>
                  <a:pt x="958321" y="2056137"/>
                </a:cubicBezTo>
                <a:cubicBezTo>
                  <a:pt x="1021272" y="2050369"/>
                  <a:pt x="1083319" y="2025753"/>
                  <a:pt x="1149440" y="2039214"/>
                </a:cubicBezTo>
                <a:cubicBezTo>
                  <a:pt x="1202430" y="2049985"/>
                  <a:pt x="1447897" y="2154215"/>
                  <a:pt x="1482772" y="2034599"/>
                </a:cubicBezTo>
                <a:cubicBezTo>
                  <a:pt x="1484583" y="2028831"/>
                  <a:pt x="1583765" y="2042293"/>
                  <a:pt x="1637208" y="2048831"/>
                </a:cubicBezTo>
                <a:cubicBezTo>
                  <a:pt x="1684309" y="2054216"/>
                  <a:pt x="1737297" y="2078062"/>
                  <a:pt x="1768999" y="2030369"/>
                </a:cubicBezTo>
                <a:cubicBezTo>
                  <a:pt x="1787568" y="2002293"/>
                  <a:pt x="1711030" y="1948062"/>
                  <a:pt x="1642642" y="1943445"/>
                </a:cubicBezTo>
                <a:cubicBezTo>
                  <a:pt x="1583312" y="1939214"/>
                  <a:pt x="1521266" y="1933060"/>
                  <a:pt x="1464655" y="1944599"/>
                </a:cubicBezTo>
                <a:cubicBezTo>
                  <a:pt x="1394911" y="1958446"/>
                  <a:pt x="1357322" y="1936138"/>
                  <a:pt x="1337846" y="1888061"/>
                </a:cubicBezTo>
                <a:cubicBezTo>
                  <a:pt x="1316106" y="1834985"/>
                  <a:pt x="1274439" y="1810368"/>
                  <a:pt x="1216924" y="1785752"/>
                </a:cubicBezTo>
                <a:cubicBezTo>
                  <a:pt x="1077431" y="1726138"/>
                  <a:pt x="943377" y="1657291"/>
                  <a:pt x="790299" y="1622676"/>
                </a:cubicBezTo>
                <a:cubicBezTo>
                  <a:pt x="759953" y="1615751"/>
                  <a:pt x="726441" y="1606521"/>
                  <a:pt x="712401" y="1560751"/>
                </a:cubicBezTo>
                <a:cubicBezTo>
                  <a:pt x="1126798" y="1629213"/>
                  <a:pt x="1504511" y="1807676"/>
                  <a:pt x="1932039" y="1797291"/>
                </a:cubicBezTo>
                <a:cubicBezTo>
                  <a:pt x="1815195" y="1740752"/>
                  <a:pt x="1679780" y="1737675"/>
                  <a:pt x="1555234" y="1698059"/>
                </a:cubicBezTo>
                <a:cubicBezTo>
                  <a:pt x="1643549" y="1668444"/>
                  <a:pt x="1726428" y="1699213"/>
                  <a:pt x="1810212" y="1716137"/>
                </a:cubicBezTo>
                <a:cubicBezTo>
                  <a:pt x="1880410" y="1729982"/>
                  <a:pt x="1943817" y="1732290"/>
                  <a:pt x="1951515" y="1649598"/>
                </a:cubicBezTo>
                <a:cubicBezTo>
                  <a:pt x="1948798" y="1644214"/>
                  <a:pt x="1949249" y="1637291"/>
                  <a:pt x="1949704" y="1630753"/>
                </a:cubicBezTo>
                <a:cubicBezTo>
                  <a:pt x="1926152" y="1596522"/>
                  <a:pt x="1889468" y="1578830"/>
                  <a:pt x="1845990" y="1568828"/>
                </a:cubicBezTo>
                <a:cubicBezTo>
                  <a:pt x="1819722" y="1562674"/>
                  <a:pt x="1784851" y="1553443"/>
                  <a:pt x="1785302" y="1528829"/>
                </a:cubicBezTo>
                <a:cubicBezTo>
                  <a:pt x="1786662" y="1437674"/>
                  <a:pt x="1702878" y="1411136"/>
                  <a:pt x="1619092" y="1384597"/>
                </a:cubicBezTo>
                <a:cubicBezTo>
                  <a:pt x="1665740" y="1339213"/>
                  <a:pt x="1702423" y="1372674"/>
                  <a:pt x="1737750" y="1369214"/>
                </a:cubicBezTo>
                <a:cubicBezTo>
                  <a:pt x="1760848" y="1366906"/>
                  <a:pt x="1781679" y="1362675"/>
                  <a:pt x="1781679" y="1339213"/>
                </a:cubicBezTo>
                <a:cubicBezTo>
                  <a:pt x="1782132" y="1319597"/>
                  <a:pt x="1771262" y="1297288"/>
                  <a:pt x="1748620" y="1296905"/>
                </a:cubicBezTo>
                <a:cubicBezTo>
                  <a:pt x="1606863" y="1293442"/>
                  <a:pt x="1528513" y="1167288"/>
                  <a:pt x="1381324" y="1166904"/>
                </a:cubicBezTo>
                <a:cubicBezTo>
                  <a:pt x="1293462" y="1166904"/>
                  <a:pt x="1427065" y="1095751"/>
                  <a:pt x="1352792" y="1066135"/>
                </a:cubicBezTo>
                <a:cubicBezTo>
                  <a:pt x="1336486" y="1059596"/>
                  <a:pt x="1395363" y="1049597"/>
                  <a:pt x="1421631" y="1051135"/>
                </a:cubicBezTo>
                <a:cubicBezTo>
                  <a:pt x="1447445" y="1052673"/>
                  <a:pt x="1470543" y="1071519"/>
                  <a:pt x="1501793" y="1058058"/>
                </a:cubicBezTo>
                <a:cubicBezTo>
                  <a:pt x="1519003" y="1009981"/>
                  <a:pt x="1474621" y="992289"/>
                  <a:pt x="1437935" y="978826"/>
                </a:cubicBezTo>
                <a:cubicBezTo>
                  <a:pt x="1353244" y="947673"/>
                  <a:pt x="1270817" y="909981"/>
                  <a:pt x="1177975" y="898826"/>
                </a:cubicBezTo>
                <a:cubicBezTo>
                  <a:pt x="1144915" y="894980"/>
                  <a:pt x="1225528" y="843440"/>
                  <a:pt x="1241378" y="825366"/>
                </a:cubicBezTo>
                <a:cubicBezTo>
                  <a:pt x="867743" y="635366"/>
                  <a:pt x="418474" y="644980"/>
                  <a:pt x="0" y="491517"/>
                </a:cubicBezTo>
                <a:cubicBezTo>
                  <a:pt x="92391" y="461518"/>
                  <a:pt x="160326" y="483440"/>
                  <a:pt x="223277" y="488057"/>
                </a:cubicBezTo>
                <a:cubicBezTo>
                  <a:pt x="380429" y="499594"/>
                  <a:pt x="535773" y="523440"/>
                  <a:pt x="692473" y="537671"/>
                </a:cubicBezTo>
                <a:cubicBezTo>
                  <a:pt x="769465" y="544594"/>
                  <a:pt x="841022" y="570749"/>
                  <a:pt x="927071" y="529211"/>
                </a:cubicBezTo>
                <a:cubicBezTo>
                  <a:pt x="984589" y="501518"/>
                  <a:pt x="1076527" y="531517"/>
                  <a:pt x="1147177" y="556134"/>
                </a:cubicBezTo>
                <a:cubicBezTo>
                  <a:pt x="1205600" y="576517"/>
                  <a:pt x="1261306" y="581901"/>
                  <a:pt x="1338752" y="556134"/>
                </a:cubicBezTo>
                <a:cubicBezTo>
                  <a:pt x="1268554" y="540364"/>
                  <a:pt x="1214658" y="526519"/>
                  <a:pt x="1159406" y="516901"/>
                </a:cubicBezTo>
                <a:cubicBezTo>
                  <a:pt x="1115475" y="509211"/>
                  <a:pt x="1220094" y="478056"/>
                  <a:pt x="1273535" y="481902"/>
                </a:cubicBezTo>
                <a:cubicBezTo>
                  <a:pt x="1348263" y="487287"/>
                  <a:pt x="1306144" y="467287"/>
                  <a:pt x="1293462" y="439595"/>
                </a:cubicBezTo>
                <a:cubicBezTo>
                  <a:pt x="1279875" y="409979"/>
                  <a:pt x="1320183" y="400749"/>
                  <a:pt x="1345545" y="406900"/>
                </a:cubicBezTo>
                <a:cubicBezTo>
                  <a:pt x="1442916" y="431133"/>
                  <a:pt x="1539834" y="388441"/>
                  <a:pt x="1640379" y="423057"/>
                </a:cubicBezTo>
                <a:cubicBezTo>
                  <a:pt x="1615015" y="337670"/>
                  <a:pt x="1560215" y="300363"/>
                  <a:pt x="1445634" y="288439"/>
                </a:cubicBezTo>
                <a:cubicBezTo>
                  <a:pt x="1402608" y="283826"/>
                  <a:pt x="1357773" y="290748"/>
                  <a:pt x="1320636" y="266131"/>
                </a:cubicBezTo>
                <a:cubicBezTo>
                  <a:pt x="1299349" y="251902"/>
                  <a:pt x="1275346" y="234978"/>
                  <a:pt x="1292104" y="208824"/>
                </a:cubicBezTo>
                <a:cubicBezTo>
                  <a:pt x="1303877" y="190363"/>
                  <a:pt x="1329242" y="190363"/>
                  <a:pt x="1350074" y="196517"/>
                </a:cubicBezTo>
                <a:cubicBezTo>
                  <a:pt x="1443371" y="223826"/>
                  <a:pt x="1540741" y="233825"/>
                  <a:pt x="1638113" y="243826"/>
                </a:cubicBezTo>
                <a:cubicBezTo>
                  <a:pt x="1653059" y="245364"/>
                  <a:pt x="1669814" y="250365"/>
                  <a:pt x="1686573" y="224977"/>
                </a:cubicBezTo>
                <a:cubicBezTo>
                  <a:pt x="1504511" y="183824"/>
                  <a:pt x="1331505" y="125362"/>
                  <a:pt x="1144459" y="102670"/>
                </a:cubicBezTo>
                <a:cubicBezTo>
                  <a:pt x="1147177" y="91900"/>
                  <a:pt x="1149896" y="81131"/>
                  <a:pt x="1152614" y="70362"/>
                </a:cubicBezTo>
                <a:cubicBezTo>
                  <a:pt x="1298896" y="85746"/>
                  <a:pt x="1445182" y="101131"/>
                  <a:pt x="1629961" y="120363"/>
                </a:cubicBezTo>
                <a:cubicBezTo>
                  <a:pt x="1516284" y="59207"/>
                  <a:pt x="1408951" y="79594"/>
                  <a:pt x="1324712" y="25362"/>
                </a:cubicBezTo>
                <a:cubicBezTo>
                  <a:pt x="1340563" y="4786"/>
                  <a:pt x="1359698" y="-407"/>
                  <a:pt x="1379513" y="25"/>
                </a:cubicBezTo>
                <a:close/>
              </a:path>
            </a:pathLst>
          </a:cu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DDBF081-26D2-11B9-5238-67470CDE5BA6}"/>
              </a:ext>
            </a:extLst>
          </p:cNvPr>
          <p:cNvSpPr txBox="1"/>
          <p:nvPr/>
        </p:nvSpPr>
        <p:spPr>
          <a:xfrm>
            <a:off x="5802164" y="1056371"/>
            <a:ext cx="6308348" cy="5355312"/>
          </a:xfrm>
          <a:prstGeom prst="rect">
            <a:avLst/>
          </a:prstGeom>
          <a:noFill/>
        </p:spPr>
        <p:txBody>
          <a:bodyPr wrap="square" rtlCol="0">
            <a:spAutoFit/>
          </a:bodyPr>
          <a:lstStyle/>
          <a:p>
            <a:r>
              <a:rPr lang="en-US" b="1" dirty="0"/>
              <a:t>Key dates</a:t>
            </a:r>
          </a:p>
          <a:p>
            <a:endParaRPr lang="en-US" dirty="0"/>
          </a:p>
          <a:p>
            <a:r>
              <a:rPr lang="en-US" dirty="0"/>
              <a:t>1910 – born to a middle-class family</a:t>
            </a:r>
          </a:p>
          <a:p>
            <a:r>
              <a:rPr lang="en-US" dirty="0"/>
              <a:t>1928 - “discovered” by </a:t>
            </a:r>
            <a:r>
              <a:rPr lang="en-GB" sz="1800" dirty="0">
                <a:effectLst/>
                <a:latin typeface="Calibri" panose="020F0502020204030204" pitchFamily="34" charset="0"/>
                <a:ea typeface="Calibri" panose="020F0502020204030204" pitchFamily="34" charset="0"/>
              </a:rPr>
              <a:t>Oswaldo de Andrade</a:t>
            </a:r>
          </a:p>
          <a:p>
            <a:r>
              <a:rPr lang="en-GB" sz="1800" kern="100" dirty="0">
                <a:effectLst/>
                <a:latin typeface="Calibri" panose="020F0502020204030204" pitchFamily="34" charset="0"/>
                <a:ea typeface="Calibri" panose="020F0502020204030204" pitchFamily="34" charset="0"/>
                <a:cs typeface="Calibri" panose="020F0502020204030204" pitchFamily="34" charset="0"/>
              </a:rPr>
              <a:t>1931 - </a:t>
            </a:r>
            <a:r>
              <a:rPr lang="en-GB" sz="1800" kern="100" dirty="0" err="1">
                <a:effectLst/>
                <a:latin typeface="Calibri" panose="020F0502020204030204" pitchFamily="34" charset="0"/>
                <a:ea typeface="Calibri" panose="020F0502020204030204" pitchFamily="34" charset="0"/>
                <a:cs typeface="Calibri" panose="020F0502020204030204" pitchFamily="34" charset="0"/>
              </a:rPr>
              <a:t>Galvão</a:t>
            </a:r>
            <a:r>
              <a:rPr lang="en-GB" sz="1800" kern="100" dirty="0">
                <a:effectLst/>
                <a:latin typeface="Calibri" panose="020F0502020204030204" pitchFamily="34" charset="0"/>
                <a:ea typeface="Calibri" panose="020F0502020204030204" pitchFamily="34" charset="0"/>
                <a:cs typeface="Calibri" panose="020F0502020204030204" pitchFamily="34" charset="0"/>
              </a:rPr>
              <a:t> joins the Communist </a:t>
            </a:r>
            <a:r>
              <a:rPr lang="en-GB" kern="100" dirty="0">
                <a:latin typeface="Calibri" panose="020F0502020204030204" pitchFamily="34" charset="0"/>
                <a:ea typeface="Calibri" panose="020F0502020204030204" pitchFamily="34" charset="0"/>
                <a:cs typeface="Calibri" panose="020F0502020204030204" pitchFamily="34" charset="0"/>
              </a:rPr>
              <a:t>Party and </a:t>
            </a:r>
            <a:r>
              <a:rPr lang="en-GB" sz="1800" kern="100" dirty="0">
                <a:effectLst/>
                <a:latin typeface="Calibri" panose="020F0502020204030204" pitchFamily="34" charset="0"/>
                <a:ea typeface="Calibri" panose="020F0502020204030204" pitchFamily="34" charset="0"/>
                <a:cs typeface="Calibri" panose="020F0502020204030204" pitchFamily="34" charset="0"/>
              </a:rPr>
              <a:t>moves to a worker’s district where she acts as an armed guard for Party meetings,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kern="100" dirty="0">
                <a:latin typeface="Calibri" panose="020F0502020204030204" pitchFamily="34" charset="0"/>
                <a:ea typeface="Calibri" panose="020F0502020204030204" pitchFamily="34" charset="0"/>
                <a:cs typeface="Calibri" panose="020F0502020204030204" pitchFamily="34" charset="0"/>
              </a:rPr>
              <a:t>1933 – </a:t>
            </a:r>
            <a:r>
              <a:rPr lang="en-GB" i="1" kern="100" dirty="0">
                <a:latin typeface="Calibri" panose="020F0502020204030204" pitchFamily="34" charset="0"/>
                <a:ea typeface="Calibri" panose="020F0502020204030204" pitchFamily="34" charset="0"/>
                <a:cs typeface="Calibri" panose="020F0502020204030204" pitchFamily="34" charset="0"/>
              </a:rPr>
              <a:t>Industrial Park </a:t>
            </a:r>
            <a:r>
              <a:rPr lang="en-GB" kern="100" dirty="0">
                <a:latin typeface="Calibri" panose="020F0502020204030204" pitchFamily="34" charset="0"/>
                <a:ea typeface="Calibri" panose="020F0502020204030204" pitchFamily="34" charset="0"/>
                <a:cs typeface="Calibri" panose="020F0502020204030204" pitchFamily="34" charset="0"/>
              </a:rPr>
              <a:t>published </a:t>
            </a:r>
            <a:r>
              <a:rPr lang="en-GB" sz="1800" dirty="0">
                <a:effectLst/>
                <a:latin typeface="MinionPro"/>
              </a:rPr>
              <a:t>in a very limited edition. Q</a:t>
            </a:r>
            <a:r>
              <a:rPr lang="en-GB" sz="1800" dirty="0">
                <a:effectLst/>
              </a:rPr>
              <a:t>uickly goes out of print</a:t>
            </a:r>
            <a:endParaRPr lang="en-GB" kern="100" dirty="0">
              <a:latin typeface="Calibri" panose="020F0502020204030204" pitchFamily="34" charset="0"/>
              <a:ea typeface="Calibri" panose="020F0502020204030204" pitchFamily="34" charset="0"/>
              <a:cs typeface="Calibri" panose="020F0502020204030204" pitchFamily="34" charset="0"/>
            </a:endParaRPr>
          </a:p>
          <a:p>
            <a:r>
              <a:rPr lang="en-GB" kern="100" dirty="0">
                <a:latin typeface="Calibri" panose="020F0502020204030204" pitchFamily="34" charset="0"/>
                <a:ea typeface="Calibri" panose="020F0502020204030204" pitchFamily="34" charset="0"/>
                <a:cs typeface="Calibri" panose="020F0502020204030204" pitchFamily="34" charset="0"/>
              </a:rPr>
              <a:t>1933 - </a:t>
            </a:r>
            <a:r>
              <a:rPr lang="en-GB" sz="1800" kern="100" dirty="0" err="1">
                <a:effectLst/>
                <a:latin typeface="Calibri" panose="020F0502020204030204" pitchFamily="34" charset="0"/>
                <a:ea typeface="Calibri" panose="020F0502020204030204" pitchFamily="34" charset="0"/>
                <a:cs typeface="Calibri" panose="020F0502020204030204" pitchFamily="34" charset="0"/>
              </a:rPr>
              <a:t>Pagu</a:t>
            </a:r>
            <a:r>
              <a:rPr lang="en-GB" sz="1800" kern="100" dirty="0">
                <a:effectLst/>
                <a:latin typeface="Calibri" panose="020F0502020204030204" pitchFamily="34" charset="0"/>
                <a:ea typeface="Calibri" panose="020F0502020204030204" pitchFamily="34" charset="0"/>
                <a:cs typeface="Calibri" panose="020F0502020204030204" pitchFamily="34" charset="0"/>
              </a:rPr>
              <a:t> leaves her infant son with de Andrade and sails to China and then on the Trans-Siberian Railroad to Moscow and to Paris</a:t>
            </a:r>
          </a:p>
          <a:p>
            <a:r>
              <a:rPr lang="en-GB" kern="100" dirty="0">
                <a:latin typeface="Calibri" panose="020F0502020204030204" pitchFamily="34" charset="0"/>
                <a:ea typeface="Calibri" panose="020F0502020204030204" pitchFamily="34" charset="0"/>
                <a:cs typeface="Calibri" panose="020F0502020204030204" pitchFamily="34" charset="0"/>
              </a:rPr>
              <a:t>1935 – arrested and tortured under the </a:t>
            </a:r>
            <a:r>
              <a:rPr lang="en-GB" sz="1800" kern="100" dirty="0">
                <a:effectLst/>
                <a:latin typeface="Calibri" panose="020F0502020204030204" pitchFamily="34" charset="0"/>
                <a:ea typeface="Calibri" panose="020F0502020204030204" pitchFamily="34" charset="0"/>
                <a:cs typeface="Calibri" panose="020F0502020204030204" pitchFamily="34" charset="0"/>
              </a:rPr>
              <a:t>dictatorship of Vargas as part of its targeting of leftist leaders</a:t>
            </a:r>
            <a:r>
              <a:rPr lang="en-GB" sz="1800" b="1" kern="100" dirty="0">
                <a:effectLst/>
                <a:latin typeface="Calibri" panose="020F0502020204030204" pitchFamily="34" charset="0"/>
                <a:ea typeface="Calibri" panose="020F0502020204030204" pitchFamily="34" charset="0"/>
                <a:cs typeface="Calibri" panose="020F0502020204030204" pitchFamily="34" charset="0"/>
              </a:rPr>
              <a:t> </a:t>
            </a:r>
            <a:r>
              <a:rPr lang="en-GB" sz="1800" kern="100" dirty="0">
                <a:effectLst/>
                <a:latin typeface="Calibri" panose="020F0502020204030204" pitchFamily="34" charset="0"/>
                <a:ea typeface="Calibri" panose="020F0502020204030204" pitchFamily="34" charset="0"/>
                <a:cs typeface="Calibri" panose="020F0502020204030204" pitchFamily="34" charset="0"/>
              </a:rPr>
              <a:t>which targeted left leaders </a:t>
            </a:r>
          </a:p>
          <a:p>
            <a:r>
              <a:rPr lang="en-GB" kern="100" dirty="0">
                <a:latin typeface="Calibri" panose="020F0502020204030204" pitchFamily="34" charset="0"/>
                <a:ea typeface="Calibri" panose="020F0502020204030204" pitchFamily="34" charset="0"/>
                <a:cs typeface="Calibri" panose="020F0502020204030204" pitchFamily="34" charset="0"/>
              </a:rPr>
              <a:t>1940s and 1950s – continues to work as an artist and activist</a:t>
            </a:r>
          </a:p>
          <a:p>
            <a:r>
              <a:rPr lang="en-GB" kern="100" dirty="0">
                <a:latin typeface="Calibri" panose="020F0502020204030204" pitchFamily="34" charset="0"/>
                <a:ea typeface="Calibri" panose="020F0502020204030204" pitchFamily="34" charset="0"/>
                <a:cs typeface="Calibri" panose="020F0502020204030204" pitchFamily="34" charset="0"/>
              </a:rPr>
              <a:t>1962 – dies of cancer</a:t>
            </a:r>
          </a:p>
          <a:p>
            <a:r>
              <a:rPr lang="en-GB" sz="1800" kern="100" dirty="0">
                <a:effectLst/>
                <a:latin typeface="Calibri" panose="020F0502020204030204" pitchFamily="34" charset="0"/>
                <a:ea typeface="Calibri" panose="020F0502020204030204" pitchFamily="34" charset="0"/>
                <a:cs typeface="Calibri" panose="020F0502020204030204" pitchFamily="34" charset="0"/>
              </a:rPr>
              <a:t>1981 </a:t>
            </a:r>
            <a:r>
              <a:rPr lang="en-GB" kern="100" dirty="0">
                <a:latin typeface="Calibri" panose="020F0502020204030204" pitchFamily="34" charset="0"/>
                <a:ea typeface="Calibri" panose="020F0502020204030204" pitchFamily="34" charset="0"/>
                <a:cs typeface="Calibri" panose="020F0502020204030204" pitchFamily="34" charset="0"/>
              </a:rPr>
              <a:t>– </a:t>
            </a:r>
            <a:r>
              <a:rPr lang="en-GB" i="1" kern="100" dirty="0">
                <a:latin typeface="Calibri" panose="020F0502020204030204" pitchFamily="34" charset="0"/>
                <a:ea typeface="Calibri" panose="020F0502020204030204" pitchFamily="34" charset="0"/>
                <a:cs typeface="Calibri" panose="020F0502020204030204" pitchFamily="34" charset="0"/>
              </a:rPr>
              <a:t>Industrial Park</a:t>
            </a:r>
            <a:r>
              <a:rPr lang="en-GB" kern="100" dirty="0">
                <a:latin typeface="Calibri" panose="020F0502020204030204" pitchFamily="34" charset="0"/>
                <a:ea typeface="Calibri" panose="020F0502020204030204" pitchFamily="34" charset="0"/>
                <a:cs typeface="Calibri" panose="020F0502020204030204" pitchFamily="34" charset="0"/>
              </a:rPr>
              <a:t> comes back into print in Portuguese</a:t>
            </a:r>
          </a:p>
          <a:p>
            <a:r>
              <a:rPr lang="en-GB" sz="1800" kern="100" dirty="0">
                <a:effectLst/>
                <a:latin typeface="Calibri" panose="020F0502020204030204" pitchFamily="34" charset="0"/>
                <a:ea typeface="Calibri" panose="020F0502020204030204" pitchFamily="34" charset="0"/>
                <a:cs typeface="Calibri" panose="020F0502020204030204" pitchFamily="34" charset="0"/>
              </a:rPr>
              <a:t>1993 </a:t>
            </a:r>
            <a:r>
              <a:rPr lang="en-GB" kern="100" dirty="0">
                <a:latin typeface="Calibri" panose="020F0502020204030204" pitchFamily="34" charset="0"/>
                <a:ea typeface="Calibri" panose="020F0502020204030204" pitchFamily="34" charset="0"/>
                <a:cs typeface="Calibri" panose="020F0502020204030204" pitchFamily="34" charset="0"/>
              </a:rPr>
              <a:t>– </a:t>
            </a:r>
            <a:r>
              <a:rPr lang="en-GB" i="1" kern="100" dirty="0">
                <a:latin typeface="Calibri" panose="020F0502020204030204" pitchFamily="34" charset="0"/>
                <a:ea typeface="Calibri" panose="020F0502020204030204" pitchFamily="34" charset="0"/>
                <a:cs typeface="Calibri" panose="020F0502020204030204" pitchFamily="34" charset="0"/>
              </a:rPr>
              <a:t>Industrial Park </a:t>
            </a:r>
            <a:r>
              <a:rPr lang="en-GB" kern="100" dirty="0">
                <a:latin typeface="Calibri" panose="020F0502020204030204" pitchFamily="34" charset="0"/>
                <a:ea typeface="Calibri" panose="020F0502020204030204" pitchFamily="34" charset="0"/>
                <a:cs typeface="Calibri" panose="020F0502020204030204" pitchFamily="34" charset="0"/>
              </a:rPr>
              <a:t>translated into English</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kern="100" dirty="0">
                <a:effectLst/>
                <a:latin typeface="Calibri" panose="020F0502020204030204" pitchFamily="34" charset="0"/>
                <a:ea typeface="Calibri" panose="020F0502020204030204" pitchFamily="34" charset="0"/>
                <a:cs typeface="Calibri" panose="020F0502020204030204" pitchFamily="34" charset="0"/>
              </a:rPr>
              <a:t> </a:t>
            </a:r>
            <a:endParaRPr lang="en-US" dirty="0"/>
          </a:p>
        </p:txBody>
      </p:sp>
    </p:spTree>
    <p:extLst>
      <p:ext uri="{BB962C8B-B14F-4D97-AF65-F5344CB8AC3E}">
        <p14:creationId xmlns:p14="http://schemas.microsoft.com/office/powerpoint/2010/main" val="20619592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20737</TotalTime>
  <Words>1947</Words>
  <Application>Microsoft Macintosh PowerPoint</Application>
  <PresentationFormat>Widescreen</PresentationFormat>
  <Paragraphs>66</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MinionPro</vt:lpstr>
      <vt:lpstr>Office Theme</vt:lpstr>
      <vt:lpstr>Patricia Galvão Industrial Park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Patricia Galvão Industrial Park</dc:title>
  <dc:creator>Tucker-Abramson, Myka</dc:creator>
  <cp:lastModifiedBy>Tucker-Abramson, Myka</cp:lastModifiedBy>
  <cp:revision>8</cp:revision>
  <dcterms:created xsi:type="dcterms:W3CDTF">2023-11-07T11:30:46Z</dcterms:created>
  <dcterms:modified xsi:type="dcterms:W3CDTF">2024-11-25T23:30:35Z</dcterms:modified>
</cp:coreProperties>
</file>