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73" r:id="rId5"/>
    <p:sldId id="274" r:id="rId6"/>
    <p:sldId id="260" r:id="rId7"/>
    <p:sldId id="261" r:id="rId8"/>
    <p:sldId id="262" r:id="rId9"/>
    <p:sldId id="263" r:id="rId10"/>
    <p:sldId id="264" r:id="rId11"/>
    <p:sldId id="265" r:id="rId12"/>
    <p:sldId id="266" r:id="rId13"/>
    <p:sldId id="267" r:id="rId14"/>
    <p:sldId id="268" r:id="rId15"/>
    <p:sldId id="269" r:id="rId16"/>
    <p:sldId id="275" r:id="rId17"/>
    <p:sldId id="271" r:id="rId18"/>
    <p:sldId id="272" r:id="rId19"/>
    <p:sldId id="276" r:id="rId20"/>
    <p:sldId id="277" r:id="rId21"/>
    <p:sldId id="27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blett, Michael" userId="947e5a7f-ad37-446f-ace3-f7682119b885" providerId="ADAL" clId="{33B831B5-81E0-4867-93F0-C2177F5C3965}"/>
    <pc:docChg chg="modSld">
      <pc:chgData name="Niblett, Michael" userId="947e5a7f-ad37-446f-ace3-f7682119b885" providerId="ADAL" clId="{33B831B5-81E0-4867-93F0-C2177F5C3965}" dt="2023-10-17T10:48:46.446" v="1" actId="20577"/>
      <pc:docMkLst>
        <pc:docMk/>
      </pc:docMkLst>
      <pc:sldChg chg="modSp mod">
        <pc:chgData name="Niblett, Michael" userId="947e5a7f-ad37-446f-ace3-f7682119b885" providerId="ADAL" clId="{33B831B5-81E0-4867-93F0-C2177F5C3965}" dt="2023-10-17T10:48:46.446" v="1" actId="20577"/>
        <pc:sldMkLst>
          <pc:docMk/>
          <pc:sldMk cId="2454072890" sldId="257"/>
        </pc:sldMkLst>
        <pc:spChg chg="mod">
          <ac:chgData name="Niblett, Michael" userId="947e5a7f-ad37-446f-ace3-f7682119b885" providerId="ADAL" clId="{33B831B5-81E0-4867-93F0-C2177F5C3965}" dt="2023-10-17T10:48:46.446" v="1" actId="20577"/>
          <ac:spMkLst>
            <pc:docMk/>
            <pc:sldMk cId="2454072890" sldId="257"/>
            <ac:spMk id="2" creationId="{5664028A-8F37-4B05-5513-4345C703A7A6}"/>
          </ac:spMkLst>
        </pc:spChg>
      </pc:sldChg>
    </pc:docChg>
  </pc:docChgLst>
  <pc:docChgLst>
    <pc:chgData name="Niblett, Michael" userId="947e5a7f-ad37-446f-ace3-f7682119b885" providerId="ADAL" clId="{D2313A83-CF32-4631-A7E0-67C259117765}"/>
    <pc:docChg chg="undo custSel addSld modSld">
      <pc:chgData name="Niblett, Michael" userId="947e5a7f-ad37-446f-ace3-f7682119b885" providerId="ADAL" clId="{D2313A83-CF32-4631-A7E0-67C259117765}" dt="2024-10-10T11:21:59.318" v="18" actId="113"/>
      <pc:docMkLst>
        <pc:docMk/>
      </pc:docMkLst>
      <pc:sldChg chg="modSp new mod">
        <pc:chgData name="Niblett, Michael" userId="947e5a7f-ad37-446f-ace3-f7682119b885" providerId="ADAL" clId="{D2313A83-CF32-4631-A7E0-67C259117765}" dt="2024-10-10T11:21:18.067" v="13" actId="5793"/>
        <pc:sldMkLst>
          <pc:docMk/>
          <pc:sldMk cId="4261711140" sldId="276"/>
        </pc:sldMkLst>
        <pc:spChg chg="mod">
          <ac:chgData name="Niblett, Michael" userId="947e5a7f-ad37-446f-ace3-f7682119b885" providerId="ADAL" clId="{D2313A83-CF32-4631-A7E0-67C259117765}" dt="2024-10-10T11:21:18.067" v="13" actId="5793"/>
          <ac:spMkLst>
            <pc:docMk/>
            <pc:sldMk cId="4261711140" sldId="276"/>
            <ac:spMk id="3" creationId="{0B51871C-AFD5-4F6C-5D4D-43E02CDCA2DC}"/>
          </ac:spMkLst>
        </pc:spChg>
      </pc:sldChg>
      <pc:sldChg chg="modSp new mod">
        <pc:chgData name="Niblett, Michael" userId="947e5a7f-ad37-446f-ace3-f7682119b885" providerId="ADAL" clId="{D2313A83-CF32-4631-A7E0-67C259117765}" dt="2024-10-10T11:21:59.318" v="18" actId="113"/>
        <pc:sldMkLst>
          <pc:docMk/>
          <pc:sldMk cId="3822013898" sldId="277"/>
        </pc:sldMkLst>
        <pc:spChg chg="mod">
          <ac:chgData name="Niblett, Michael" userId="947e5a7f-ad37-446f-ace3-f7682119b885" providerId="ADAL" clId="{D2313A83-CF32-4631-A7E0-67C259117765}" dt="2024-10-10T11:21:59.318" v="18" actId="113"/>
          <ac:spMkLst>
            <pc:docMk/>
            <pc:sldMk cId="3822013898" sldId="277"/>
            <ac:spMk id="3" creationId="{F96A0084-DE34-54C7-ACDC-B5C78E299E56}"/>
          </ac:spMkLst>
        </pc:spChg>
      </pc:sldChg>
    </pc:docChg>
  </pc:docChgLst>
  <pc:docChgLst>
    <pc:chgData name="Niblett, Michael" userId="947e5a7f-ad37-446f-ace3-f7682119b885" providerId="ADAL" clId="{FFCA5FE3-E00F-4448-B2A2-E787A8F0B9E6}"/>
    <pc:docChg chg="undo redo custSel addSld modSld">
      <pc:chgData name="Niblett, Michael" userId="947e5a7f-ad37-446f-ace3-f7682119b885" providerId="ADAL" clId="{FFCA5FE3-E00F-4448-B2A2-E787A8F0B9E6}" dt="2024-10-14T09:10:54.139" v="26" actId="27636"/>
      <pc:docMkLst>
        <pc:docMk/>
      </pc:docMkLst>
      <pc:sldChg chg="modSp new mod">
        <pc:chgData name="Niblett, Michael" userId="947e5a7f-ad37-446f-ace3-f7682119b885" providerId="ADAL" clId="{FFCA5FE3-E00F-4448-B2A2-E787A8F0B9E6}" dt="2024-10-14T09:10:54.139" v="26" actId="27636"/>
        <pc:sldMkLst>
          <pc:docMk/>
          <pc:sldMk cId="3227665313" sldId="278"/>
        </pc:sldMkLst>
        <pc:spChg chg="mod">
          <ac:chgData name="Niblett, Michael" userId="947e5a7f-ad37-446f-ace3-f7682119b885" providerId="ADAL" clId="{FFCA5FE3-E00F-4448-B2A2-E787A8F0B9E6}" dt="2024-10-14T09:10:54.139" v="26" actId="27636"/>
          <ac:spMkLst>
            <pc:docMk/>
            <pc:sldMk cId="3227665313" sldId="278"/>
            <ac:spMk id="3" creationId="{6642C558-9B6C-F79D-D73F-4A304EC9B6B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31B54-7554-807C-3185-B13F050E5B6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56C6E77-4414-A01E-FF64-86B08B4E239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E40052B-92C3-C7F9-8753-53CED306C327}"/>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5" name="Footer Placeholder 4">
            <a:extLst>
              <a:ext uri="{FF2B5EF4-FFF2-40B4-BE49-F238E27FC236}">
                <a16:creationId xmlns:a16="http://schemas.microsoft.com/office/drawing/2014/main" id="{290643F2-F49D-EC01-5ECB-FB6A036B6A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3BDC0AD-0DD6-E008-C3A2-0D9300859806}"/>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2655666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01817-90B7-B501-D95D-C72C92D060D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C926B63-DCF1-B82F-B07F-3AED5F58D3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8116C5B-73E3-2F96-0397-FDBA687B5001}"/>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5" name="Footer Placeholder 4">
            <a:extLst>
              <a:ext uri="{FF2B5EF4-FFF2-40B4-BE49-F238E27FC236}">
                <a16:creationId xmlns:a16="http://schemas.microsoft.com/office/drawing/2014/main" id="{F3105C97-F92C-9EC3-C3FC-9EE6B8B7BA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8C61AF-71C5-8F6D-AC9A-0C811B668178}"/>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2439721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1795B8-439D-5A8F-58CC-E69E445775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CA1EFA-CDDC-374C-D1F2-E1E3395A38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7441CAD-A50D-4550-E82C-D4F94CD94DB4}"/>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5" name="Footer Placeholder 4">
            <a:extLst>
              <a:ext uri="{FF2B5EF4-FFF2-40B4-BE49-F238E27FC236}">
                <a16:creationId xmlns:a16="http://schemas.microsoft.com/office/drawing/2014/main" id="{BEA7C14E-82F9-0FB8-83D1-25C37731E9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0E61F0C-E93B-BF01-387A-2A88193E1D27}"/>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707474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3E3C3-D108-253A-8308-C8E7DE9C85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F5CEBA8-44B5-253C-3153-ECD2795804F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51EEC9-76C3-F798-BA7C-080FE1A4BCD8}"/>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5" name="Footer Placeholder 4">
            <a:extLst>
              <a:ext uri="{FF2B5EF4-FFF2-40B4-BE49-F238E27FC236}">
                <a16:creationId xmlns:a16="http://schemas.microsoft.com/office/drawing/2014/main" id="{4B8B4DC0-F834-5FAC-F10D-6D0D016361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A4C416-03B5-3F5D-908D-B091DF12181F}"/>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2722296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07FC5-225D-2029-FB85-718AD01073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2262102-D8E0-2A00-51E8-BC972C2CE9F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F578E1B-F8AF-F68B-A529-9FC536139DB2}"/>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5" name="Footer Placeholder 4">
            <a:extLst>
              <a:ext uri="{FF2B5EF4-FFF2-40B4-BE49-F238E27FC236}">
                <a16:creationId xmlns:a16="http://schemas.microsoft.com/office/drawing/2014/main" id="{E4DBA4C7-49AA-BAEE-20CD-5CAB9C96E9A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2618BF-A892-D921-4E59-F37155295099}"/>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3034178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CE631-FC73-4CA6-6DEB-F07B26F0657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990B0C-EB2D-7508-6407-B708D6443F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84473C4-0EBF-DBB6-94AA-3DAAD6D7AF3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3AF100A-8E63-6B29-1FB8-76AC6B15B2E2}"/>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6" name="Footer Placeholder 5">
            <a:extLst>
              <a:ext uri="{FF2B5EF4-FFF2-40B4-BE49-F238E27FC236}">
                <a16:creationId xmlns:a16="http://schemas.microsoft.com/office/drawing/2014/main" id="{B8C4E0B5-5FC3-F5F3-0BA7-AC22F698E4E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9ABC4AE-FA86-B630-80DC-E46C51DD59C1}"/>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114918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34397-969F-4884-C9CD-7BEF8CCB845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026D75-B467-75AF-2E12-23C9DCAACD2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003983-0944-BF05-9CFC-897B183252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E3557C4-6451-3A08-39EF-93F5C17383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D4ABDE-EA2A-3C37-FC4A-53B91D05612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2A985AE-3A70-D89F-9F72-E0B23010C67C}"/>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8" name="Footer Placeholder 7">
            <a:extLst>
              <a:ext uri="{FF2B5EF4-FFF2-40B4-BE49-F238E27FC236}">
                <a16:creationId xmlns:a16="http://schemas.microsoft.com/office/drawing/2014/main" id="{058D8B4F-7C00-BE3B-0A6F-AC3812CA2BD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9A740A1-508B-ECEC-D220-0A92CBB7BCB3}"/>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2673623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FA4AD-1836-286B-9E09-79F6FCACCF2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4612FE3-0671-C82D-8BC1-8EE50E120E7A}"/>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4" name="Footer Placeholder 3">
            <a:extLst>
              <a:ext uri="{FF2B5EF4-FFF2-40B4-BE49-F238E27FC236}">
                <a16:creationId xmlns:a16="http://schemas.microsoft.com/office/drawing/2014/main" id="{D521CCC5-16BC-742D-CA30-4AE3BE00516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C3F4C89-5E96-34AC-4E0A-C4671EC21399}"/>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3972113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11E851-125E-EB80-6BE8-C30E3F5F86D4}"/>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3" name="Footer Placeholder 2">
            <a:extLst>
              <a:ext uri="{FF2B5EF4-FFF2-40B4-BE49-F238E27FC236}">
                <a16:creationId xmlns:a16="http://schemas.microsoft.com/office/drawing/2014/main" id="{2D93EBB7-896A-E6E7-FD85-3F339E53B78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32A875E7-371F-CF16-56A1-087211B3E5DD}"/>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23343916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DDB1D-173F-C98B-CD9A-E277DB5145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AAB2885-8B69-8855-4E7C-5996451778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1D6EA45-7154-1610-EF38-7DAD449E4F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7FB388B-3F80-C7D3-0E67-D508B6B3B934}"/>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6" name="Footer Placeholder 5">
            <a:extLst>
              <a:ext uri="{FF2B5EF4-FFF2-40B4-BE49-F238E27FC236}">
                <a16:creationId xmlns:a16="http://schemas.microsoft.com/office/drawing/2014/main" id="{EED1FA36-4ACB-083C-CAA6-87AACAB1B3E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CC6ADC3-A561-37EF-5F66-1C9576A7817E}"/>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3224145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FD59D-1EC5-1880-79B3-C500B89522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3D59F8B-5156-76A5-19BE-FBD27B91F6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4E536E3-0C02-87C5-711A-1848DFEA6B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5193E0-488A-0477-CDE8-495D41D6FE26}"/>
              </a:ext>
            </a:extLst>
          </p:cNvPr>
          <p:cNvSpPr>
            <a:spLocks noGrp="1"/>
          </p:cNvSpPr>
          <p:nvPr>
            <p:ph type="dt" sz="half" idx="10"/>
          </p:nvPr>
        </p:nvSpPr>
        <p:spPr/>
        <p:txBody>
          <a:bodyPr/>
          <a:lstStyle/>
          <a:p>
            <a:fld id="{5354A951-810C-4BB3-B76E-54A8CF4A0822}" type="datetimeFigureOut">
              <a:rPr lang="en-GB" smtClean="0"/>
              <a:t>14/10/2024</a:t>
            </a:fld>
            <a:endParaRPr lang="en-GB"/>
          </a:p>
        </p:txBody>
      </p:sp>
      <p:sp>
        <p:nvSpPr>
          <p:cNvPr id="6" name="Footer Placeholder 5">
            <a:extLst>
              <a:ext uri="{FF2B5EF4-FFF2-40B4-BE49-F238E27FC236}">
                <a16:creationId xmlns:a16="http://schemas.microsoft.com/office/drawing/2014/main" id="{61BF91AB-8521-02E1-608C-24844915CE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E65FB8-3202-CEE1-E3BE-4C22737B87A7}"/>
              </a:ext>
            </a:extLst>
          </p:cNvPr>
          <p:cNvSpPr>
            <a:spLocks noGrp="1"/>
          </p:cNvSpPr>
          <p:nvPr>
            <p:ph type="sldNum" sz="quarter" idx="12"/>
          </p:nvPr>
        </p:nvSpPr>
        <p:spPr/>
        <p:txBody>
          <a:bodyPr/>
          <a:lstStyle/>
          <a:p>
            <a:fld id="{9D047C7D-8961-4035-86A6-7467164255BF}" type="slidenum">
              <a:rPr lang="en-GB" smtClean="0"/>
              <a:t>‹#›</a:t>
            </a:fld>
            <a:endParaRPr lang="en-GB"/>
          </a:p>
        </p:txBody>
      </p:sp>
    </p:spTree>
    <p:extLst>
      <p:ext uri="{BB962C8B-B14F-4D97-AF65-F5344CB8AC3E}">
        <p14:creationId xmlns:p14="http://schemas.microsoft.com/office/powerpoint/2010/main" val="4191789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49ABE0-6664-ABD0-9C63-C06835697C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6E30581-5C6E-8885-0155-33E12B0B4F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39868E-9285-F136-F049-FCA7BA24FD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54A951-810C-4BB3-B76E-54A8CF4A0822}" type="datetimeFigureOut">
              <a:rPr lang="en-GB" smtClean="0"/>
              <a:t>14/10/2024</a:t>
            </a:fld>
            <a:endParaRPr lang="en-GB"/>
          </a:p>
        </p:txBody>
      </p:sp>
      <p:sp>
        <p:nvSpPr>
          <p:cNvPr id="5" name="Footer Placeholder 4">
            <a:extLst>
              <a:ext uri="{FF2B5EF4-FFF2-40B4-BE49-F238E27FC236}">
                <a16:creationId xmlns:a16="http://schemas.microsoft.com/office/drawing/2014/main" id="{27827E35-C0EF-78A6-5DD8-B41566FF9A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04CC0A1-CE1C-2C25-151E-D816CAFFDE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047C7D-8961-4035-86A6-7467164255BF}" type="slidenum">
              <a:rPr lang="en-GB" smtClean="0"/>
              <a:t>‹#›</a:t>
            </a:fld>
            <a:endParaRPr lang="en-GB"/>
          </a:p>
        </p:txBody>
      </p:sp>
    </p:spTree>
    <p:extLst>
      <p:ext uri="{BB962C8B-B14F-4D97-AF65-F5344CB8AC3E}">
        <p14:creationId xmlns:p14="http://schemas.microsoft.com/office/powerpoint/2010/main" val="3173720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F36CA75-CFBF-4844-B719-8FE9EBADA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7" name="Rectangle 1036">
            <a:extLst>
              <a:ext uri="{FF2B5EF4-FFF2-40B4-BE49-F238E27FC236}">
                <a16:creationId xmlns:a16="http://schemas.microsoft.com/office/drawing/2014/main" id="{3D4A84B9-E564-4DD0-97F8-DBF1C460C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9" name="Picture 1038">
            <a:extLst>
              <a:ext uri="{FF2B5EF4-FFF2-40B4-BE49-F238E27FC236}">
                <a16:creationId xmlns:a16="http://schemas.microsoft.com/office/drawing/2014/main" id="{4A599609-F5C2-4A0B-A992-913F814A63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5414" y="0"/>
            <a:ext cx="12181172" cy="6858000"/>
          </a:xfrm>
          <a:prstGeom prst="rect">
            <a:avLst/>
          </a:prstGeom>
        </p:spPr>
      </p:pic>
      <p:sp>
        <p:nvSpPr>
          <p:cNvPr id="1041" name="Rectangle 1040">
            <a:extLst>
              <a:ext uri="{FF2B5EF4-FFF2-40B4-BE49-F238E27FC236}">
                <a16:creationId xmlns:a16="http://schemas.microsoft.com/office/drawing/2014/main" id="{102382E0-0A09-46AE-B955-B911CAFE7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3" name="Rectangle 1042">
            <a:extLst>
              <a:ext uri="{FF2B5EF4-FFF2-40B4-BE49-F238E27FC236}">
                <a16:creationId xmlns:a16="http://schemas.microsoft.com/office/drawing/2014/main" id="{7DE75D4A-0965-4973-BE75-DECCAC9A9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26" name="Picture 2" descr="A person with a pipe in his mouth&#10;&#10;Description automatically generated">
            <a:extLst>
              <a:ext uri="{FF2B5EF4-FFF2-40B4-BE49-F238E27FC236}">
                <a16:creationId xmlns:a16="http://schemas.microsoft.com/office/drawing/2014/main" id="{36C39DD5-EB54-13B4-1893-782A99D315E3}"/>
              </a:ext>
            </a:extLst>
          </p:cNvPr>
          <p:cNvPicPr>
            <a:picLocks noChangeAspect="1" noChangeArrowheads="1"/>
          </p:cNvPicPr>
          <p:nvPr/>
        </p:nvPicPr>
        <p:blipFill rotWithShape="1">
          <a:blip r:embed="rId3">
            <a:alphaModFix amt="60000"/>
            <a:extLst>
              <a:ext uri="{28A0092B-C50C-407E-A947-70E740481C1C}">
                <a14:useLocalDpi xmlns:a14="http://schemas.microsoft.com/office/drawing/2010/main" val="0"/>
              </a:ext>
            </a:extLst>
          </a:blip>
          <a:srcRect l="21903" r="19653"/>
          <a:stretch/>
        </p:blipFill>
        <p:spPr bwMode="auto">
          <a:xfrm>
            <a:off x="-3087" y="10"/>
            <a:ext cx="6095980" cy="68579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odsBitsOfWood |">
            <a:extLst>
              <a:ext uri="{FF2B5EF4-FFF2-40B4-BE49-F238E27FC236}">
                <a16:creationId xmlns:a16="http://schemas.microsoft.com/office/drawing/2014/main" id="{18E49FD8-A96B-0AB7-2F77-F6CA8782089F}"/>
              </a:ext>
            </a:extLst>
          </p:cNvPr>
          <p:cNvPicPr>
            <a:picLocks noChangeAspect="1" noChangeArrowheads="1"/>
          </p:cNvPicPr>
          <p:nvPr/>
        </p:nvPicPr>
        <p:blipFill rotWithShape="1">
          <a:blip r:embed="rId4">
            <a:alphaModFix amt="60000"/>
            <a:extLst>
              <a:ext uri="{28A0092B-C50C-407E-A947-70E740481C1C}">
                <a14:useLocalDpi xmlns:a14="http://schemas.microsoft.com/office/drawing/2010/main" val="0"/>
              </a:ext>
            </a:extLst>
          </a:blip>
          <a:srcRect r="1" b="27500"/>
          <a:stretch/>
        </p:blipFill>
        <p:spPr bwMode="auto">
          <a:xfrm>
            <a:off x="6096000" y="10"/>
            <a:ext cx="6096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664028A-8F37-4B05-5513-4345C703A7A6}"/>
              </a:ext>
            </a:extLst>
          </p:cNvPr>
          <p:cNvSpPr>
            <a:spLocks noGrp="1"/>
          </p:cNvSpPr>
          <p:nvPr>
            <p:ph type="title"/>
          </p:nvPr>
        </p:nvSpPr>
        <p:spPr>
          <a:xfrm>
            <a:off x="101599" y="-129308"/>
            <a:ext cx="10679783" cy="1173018"/>
          </a:xfrm>
        </p:spPr>
        <p:txBody>
          <a:bodyPr anchor="b">
            <a:normAutofit/>
          </a:bodyPr>
          <a:lstStyle/>
          <a:p>
            <a:r>
              <a:rPr lang="en-GB" sz="4800" b="1">
                <a:solidFill>
                  <a:srgbClr val="FFFFFF"/>
                </a:solidFill>
              </a:rPr>
              <a:t>Week 3</a:t>
            </a:r>
            <a:endParaRPr lang="en-GB" sz="4800" b="1" dirty="0">
              <a:solidFill>
                <a:srgbClr val="FFFFFF"/>
              </a:solidFill>
            </a:endParaRPr>
          </a:p>
        </p:txBody>
      </p:sp>
      <p:sp>
        <p:nvSpPr>
          <p:cNvPr id="3" name="Content Placeholder 2">
            <a:extLst>
              <a:ext uri="{FF2B5EF4-FFF2-40B4-BE49-F238E27FC236}">
                <a16:creationId xmlns:a16="http://schemas.microsoft.com/office/drawing/2014/main" id="{28C38C90-E020-DCB9-F2CF-E6C01A9B22AB}"/>
              </a:ext>
            </a:extLst>
          </p:cNvPr>
          <p:cNvSpPr>
            <a:spLocks noGrp="1"/>
          </p:cNvSpPr>
          <p:nvPr>
            <p:ph idx="1"/>
          </p:nvPr>
        </p:nvSpPr>
        <p:spPr>
          <a:xfrm>
            <a:off x="1191966" y="3510476"/>
            <a:ext cx="9801854" cy="2614231"/>
          </a:xfrm>
        </p:spPr>
        <p:txBody>
          <a:bodyPr anchor="t">
            <a:normAutofit/>
          </a:bodyPr>
          <a:lstStyle/>
          <a:p>
            <a:pPr algn="ctr"/>
            <a:endParaRPr lang="en-GB" sz="1800">
              <a:solidFill>
                <a:srgbClr val="FFFFFF"/>
              </a:solidFill>
            </a:endParaRPr>
          </a:p>
        </p:txBody>
      </p:sp>
    </p:spTree>
    <p:extLst>
      <p:ext uri="{BB962C8B-B14F-4D97-AF65-F5344CB8AC3E}">
        <p14:creationId xmlns:p14="http://schemas.microsoft.com/office/powerpoint/2010/main" val="2454072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D11FA-2FFF-BC29-D9E1-F35D4DC2F2D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E5B85BE-602F-6B40-2BB1-5E9156450476}"/>
              </a:ext>
            </a:extLst>
          </p:cNvPr>
          <p:cNvSpPr>
            <a:spLocks noGrp="1"/>
          </p:cNvSpPr>
          <p:nvPr>
            <p:ph idx="1"/>
          </p:nvPr>
        </p:nvSpPr>
        <p:spPr>
          <a:xfrm>
            <a:off x="838200" y="1419225"/>
            <a:ext cx="10515600" cy="4351338"/>
          </a:xfrm>
        </p:spPr>
        <p:txBody>
          <a:bodyPr/>
          <a:lstStyle/>
          <a:p>
            <a:pPr marL="0" indent="0">
              <a:buNone/>
            </a:pPr>
            <a:r>
              <a:rPr lang="en-GB" b="1" dirty="0"/>
              <a:t>“In addition to my work as a CGT union leader, I was also the secretary-general of Black workers in France. This enabled me to gain insight into both aspects, race- and class-based, of the situation. The way I saw it, it didn’t make any sense that Africans living in Europe should try to set up a labour organization on the basis of their skin colour. A labour organization is made up of workers from the same corporation fighting to improve their condition. When I arrived in Marseilles, CGT was a major entity [. . .]. I saw in it a tool for self-improvement, for you learn an awful lot through trade unionism, it’s a real school.” (</a:t>
            </a:r>
            <a:r>
              <a:rPr lang="en-GB" b="1" dirty="0" err="1"/>
              <a:t>Sembène</a:t>
            </a:r>
            <a:r>
              <a:rPr lang="en-GB" b="1" dirty="0"/>
              <a:t>, qtd. in Samba </a:t>
            </a:r>
            <a:r>
              <a:rPr lang="en-GB" b="1" dirty="0" err="1"/>
              <a:t>Gadjigo</a:t>
            </a:r>
            <a:r>
              <a:rPr lang="en-GB" b="1" dirty="0"/>
              <a:t>, </a:t>
            </a:r>
            <a:r>
              <a:rPr lang="en-GB" b="1" i="1" dirty="0"/>
              <a:t>Ousmane </a:t>
            </a:r>
            <a:r>
              <a:rPr lang="en-GB" b="1" i="1" dirty="0" err="1"/>
              <a:t>Sembène</a:t>
            </a:r>
            <a:r>
              <a:rPr lang="en-GB" b="1" i="1" dirty="0"/>
              <a:t> : The Making of a Militant Artist, </a:t>
            </a:r>
            <a:r>
              <a:rPr lang="en-GB" b="1" dirty="0"/>
              <a:t>112)</a:t>
            </a:r>
          </a:p>
        </p:txBody>
      </p:sp>
    </p:spTree>
    <p:extLst>
      <p:ext uri="{BB962C8B-B14F-4D97-AF65-F5344CB8AC3E}">
        <p14:creationId xmlns:p14="http://schemas.microsoft.com/office/powerpoint/2010/main" val="1951479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9EA74-82AB-A78E-BF88-5598B1FDECC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C04D745-92C4-4205-A065-24A7B600109B}"/>
              </a:ext>
            </a:extLst>
          </p:cNvPr>
          <p:cNvSpPr>
            <a:spLocks noGrp="1"/>
          </p:cNvSpPr>
          <p:nvPr>
            <p:ph idx="1"/>
          </p:nvPr>
        </p:nvSpPr>
        <p:spPr>
          <a:xfrm>
            <a:off x="748145" y="858982"/>
            <a:ext cx="10605655" cy="5317981"/>
          </a:xfrm>
        </p:spPr>
        <p:txBody>
          <a:bodyPr>
            <a:normAutofit fontScale="92500" lnSpcReduction="20000"/>
          </a:bodyPr>
          <a:lstStyle/>
          <a:p>
            <a:pPr marL="0" indent="0">
              <a:buNone/>
            </a:pPr>
            <a:r>
              <a:rPr lang="en-GB" b="1" dirty="0"/>
              <a:t>Samba </a:t>
            </a:r>
            <a:r>
              <a:rPr lang="en-GB" b="1" dirty="0" err="1"/>
              <a:t>Gadjigo</a:t>
            </a:r>
            <a:r>
              <a:rPr lang="en-GB" b="1" dirty="0"/>
              <a:t>: “[</a:t>
            </a:r>
            <a:r>
              <a:rPr lang="en-GB" b="1" dirty="0" err="1"/>
              <a:t>Sembène</a:t>
            </a:r>
            <a:r>
              <a:rPr lang="en-GB" b="1" dirty="0"/>
              <a:t>] was convinced that the Black worker’s situation was tied to the liberation of Africa” (113)</a:t>
            </a:r>
          </a:p>
          <a:p>
            <a:endParaRPr lang="en-GB" b="1" dirty="0"/>
          </a:p>
          <a:p>
            <a:pPr marL="0" indent="0">
              <a:buNone/>
            </a:pPr>
            <a:r>
              <a:rPr lang="en-GB" b="1" dirty="0"/>
              <a:t>“We were deep into the colonial era and we were strangers in France, to boot, on account of our culture and our language. It was therefore very difficult for us to create an organization. We had to situate our action within a political context, it was impossible to isolate ourselves. That said, when we returned to our neighbourhood, we found back our roots through cultural activities that imbued us with a real sense of pride” (</a:t>
            </a:r>
            <a:r>
              <a:rPr lang="en-GB" b="1" dirty="0" err="1"/>
              <a:t>Sembène</a:t>
            </a:r>
            <a:r>
              <a:rPr lang="en-GB" b="1" dirty="0"/>
              <a:t>, qtd. in </a:t>
            </a:r>
            <a:r>
              <a:rPr lang="en-GB" b="1" dirty="0" err="1"/>
              <a:t>Gadjigo</a:t>
            </a:r>
            <a:r>
              <a:rPr lang="en-GB" b="1" dirty="0"/>
              <a:t>, 113)</a:t>
            </a:r>
          </a:p>
          <a:p>
            <a:endParaRPr lang="en-GB" b="1" dirty="0"/>
          </a:p>
          <a:p>
            <a:pPr marL="0" indent="0">
              <a:buNone/>
            </a:pPr>
            <a:r>
              <a:rPr lang="en-GB" b="1" dirty="0"/>
              <a:t>“In the last analysis, </a:t>
            </a:r>
            <a:r>
              <a:rPr lang="en-GB" b="1" dirty="0" err="1"/>
              <a:t>Sembène</a:t>
            </a:r>
            <a:r>
              <a:rPr lang="en-GB" b="1" dirty="0"/>
              <a:t> fought on two fronts, and if he was so intent on acquiring more and more knowledge, it was also to make himself serviceable, as a revolutionary leader, to his African brothers living in France, whether they were Blacks or Arabs. Moreover, in so doing </a:t>
            </a:r>
            <a:r>
              <a:rPr lang="en-GB" b="1" dirty="0" err="1"/>
              <a:t>Sembène</a:t>
            </a:r>
            <a:r>
              <a:rPr lang="en-GB" b="1" dirty="0"/>
              <a:t> was also inscribing himself within a firmly established Pan-African political tradition.” (</a:t>
            </a:r>
            <a:r>
              <a:rPr lang="en-GB" b="1" dirty="0" err="1"/>
              <a:t>Gadjigo</a:t>
            </a:r>
            <a:r>
              <a:rPr lang="en-GB" b="1" dirty="0"/>
              <a:t>, 113)</a:t>
            </a:r>
          </a:p>
          <a:p>
            <a:endParaRPr lang="en-GB" dirty="0"/>
          </a:p>
        </p:txBody>
      </p:sp>
    </p:spTree>
    <p:extLst>
      <p:ext uri="{BB962C8B-B14F-4D97-AF65-F5344CB8AC3E}">
        <p14:creationId xmlns:p14="http://schemas.microsoft.com/office/powerpoint/2010/main" val="856068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A4AFB-F75D-823A-DAC3-901A6A81223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3A65974-FDDC-E1A1-4F15-3F2ED4A2968C}"/>
              </a:ext>
            </a:extLst>
          </p:cNvPr>
          <p:cNvSpPr>
            <a:spLocks noGrp="1"/>
          </p:cNvSpPr>
          <p:nvPr>
            <p:ph idx="1"/>
          </p:nvPr>
        </p:nvSpPr>
        <p:spPr/>
        <p:txBody>
          <a:bodyPr/>
          <a:lstStyle/>
          <a:p>
            <a:endParaRPr lang="en-GB"/>
          </a:p>
        </p:txBody>
      </p:sp>
      <p:pic>
        <p:nvPicPr>
          <p:cNvPr id="4" name="Picture 6" descr="Jacques Roumain: Gouverneurs de la rosée (Masters of the Dew) – The Modern  Novel">
            <a:extLst>
              <a:ext uri="{FF2B5EF4-FFF2-40B4-BE49-F238E27FC236}">
                <a16:creationId xmlns:a16="http://schemas.microsoft.com/office/drawing/2014/main" id="{E45B10DA-B9F1-A819-5716-FC5A3D9CAD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9975" y="408702"/>
            <a:ext cx="3605472" cy="5723686"/>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Banjo | Claude McKay | First Edition">
            <a:extLst>
              <a:ext uri="{FF2B5EF4-FFF2-40B4-BE49-F238E27FC236}">
                <a16:creationId xmlns:a16="http://schemas.microsoft.com/office/drawing/2014/main" id="{032B2DBB-8DF0-501E-0767-B10F8B7A56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6553" y="365125"/>
            <a:ext cx="3966210" cy="617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1923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A90F6-FC6C-E6D1-C9AD-3D50009C003D}"/>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5CCDA6B-28B3-0717-7B8D-33C70A5C468F}"/>
              </a:ext>
            </a:extLst>
          </p:cNvPr>
          <p:cNvSpPr>
            <a:spLocks noGrp="1"/>
          </p:cNvSpPr>
          <p:nvPr>
            <p:ph idx="1"/>
          </p:nvPr>
        </p:nvSpPr>
        <p:spPr>
          <a:xfrm>
            <a:off x="638174" y="240146"/>
            <a:ext cx="5457825" cy="5811838"/>
          </a:xfrm>
        </p:spPr>
        <p:txBody>
          <a:bodyPr>
            <a:normAutofit lnSpcReduction="10000"/>
          </a:bodyPr>
          <a:lstStyle/>
          <a:p>
            <a:pPr marL="0" indent="0">
              <a:buNone/>
            </a:pPr>
            <a:r>
              <a:rPr lang="en-GB" b="1" dirty="0"/>
              <a:t>The Afro-Asian Writers Association </a:t>
            </a:r>
          </a:p>
          <a:p>
            <a:pPr marL="0" indent="0">
              <a:buNone/>
            </a:pPr>
            <a:r>
              <a:rPr lang="en-GB" b="1" dirty="0"/>
              <a:t>The AAWA “aimed to establish direct South-to-South literary relations that would bypass the (neo-)colonial metropoles of Paris, London, or New York. Many of the writers associated with it – </a:t>
            </a:r>
            <a:r>
              <a:rPr lang="en-GB" b="1" dirty="0" err="1"/>
              <a:t>Sembène</a:t>
            </a:r>
            <a:r>
              <a:rPr lang="en-GB" b="1" dirty="0"/>
              <a:t> Ousmane, Mulk Raj Anand, Faiz Ahmad Faiz, Mahmoud Darwish, Pramoedya Toer, Ngũgĩ </a:t>
            </a:r>
            <a:r>
              <a:rPr lang="en-GB" b="1" dirty="0" err="1"/>
              <a:t>wa</a:t>
            </a:r>
            <a:r>
              <a:rPr lang="en-GB" b="1" dirty="0"/>
              <a:t> </a:t>
            </a:r>
            <a:r>
              <a:rPr lang="en-GB" b="1" dirty="0" err="1"/>
              <a:t>Thiong’o</a:t>
            </a:r>
            <a:r>
              <a:rPr lang="en-GB" b="1" dirty="0"/>
              <a:t>, and Alex La </a:t>
            </a:r>
            <a:r>
              <a:rPr lang="en-GB" b="1" dirty="0" err="1"/>
              <a:t>Guma</a:t>
            </a:r>
            <a:r>
              <a:rPr lang="en-GB" b="1" dirty="0"/>
              <a:t> – are now seen as canonical postcolonial figures and their participation in such earlier, Soviet-aligned networks has been forgotten.”</a:t>
            </a:r>
          </a:p>
          <a:p>
            <a:endParaRPr lang="en-GB" dirty="0"/>
          </a:p>
        </p:txBody>
      </p:sp>
      <p:pic>
        <p:nvPicPr>
          <p:cNvPr id="5" name="Picture 4">
            <a:extLst>
              <a:ext uri="{FF2B5EF4-FFF2-40B4-BE49-F238E27FC236}">
                <a16:creationId xmlns:a16="http://schemas.microsoft.com/office/drawing/2014/main" id="{B8EEED3B-1A61-349B-9FD6-6A2CDC8521C2}"/>
              </a:ext>
            </a:extLst>
          </p:cNvPr>
          <p:cNvPicPr>
            <a:picLocks noChangeAspect="1"/>
          </p:cNvPicPr>
          <p:nvPr/>
        </p:nvPicPr>
        <p:blipFill>
          <a:blip r:embed="rId2"/>
          <a:stretch>
            <a:fillRect/>
          </a:stretch>
        </p:blipFill>
        <p:spPr>
          <a:xfrm>
            <a:off x="6900678" y="309923"/>
            <a:ext cx="3856748" cy="5481782"/>
          </a:xfrm>
          <a:prstGeom prst="rect">
            <a:avLst/>
          </a:prstGeom>
        </p:spPr>
      </p:pic>
    </p:spTree>
    <p:extLst>
      <p:ext uri="{BB962C8B-B14F-4D97-AF65-F5344CB8AC3E}">
        <p14:creationId xmlns:p14="http://schemas.microsoft.com/office/powerpoint/2010/main" val="3378931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A367A-7DE0-23F0-31C4-5B73455FDEC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B880615-64CE-3334-8698-CEC00CDECE35}"/>
              </a:ext>
            </a:extLst>
          </p:cNvPr>
          <p:cNvSpPr>
            <a:spLocks noGrp="1"/>
          </p:cNvSpPr>
          <p:nvPr>
            <p:ph idx="1"/>
          </p:nvPr>
        </p:nvSpPr>
        <p:spPr/>
        <p:txBody>
          <a:bodyPr/>
          <a:lstStyle/>
          <a:p>
            <a:endParaRPr lang="en-GB" dirty="0"/>
          </a:p>
        </p:txBody>
      </p:sp>
      <p:pic>
        <p:nvPicPr>
          <p:cNvPr id="4" name="Picture 3">
            <a:extLst>
              <a:ext uri="{FF2B5EF4-FFF2-40B4-BE49-F238E27FC236}">
                <a16:creationId xmlns:a16="http://schemas.microsoft.com/office/drawing/2014/main" id="{9DBAFF1E-6780-761C-4B69-2B47F7295934}"/>
              </a:ext>
            </a:extLst>
          </p:cNvPr>
          <p:cNvPicPr>
            <a:picLocks noChangeAspect="1"/>
          </p:cNvPicPr>
          <p:nvPr/>
        </p:nvPicPr>
        <p:blipFill>
          <a:blip r:embed="rId2"/>
          <a:stretch>
            <a:fillRect/>
          </a:stretch>
        </p:blipFill>
        <p:spPr>
          <a:xfrm>
            <a:off x="1619250" y="365125"/>
            <a:ext cx="9229725" cy="6394261"/>
          </a:xfrm>
          <a:prstGeom prst="rect">
            <a:avLst/>
          </a:prstGeom>
        </p:spPr>
      </p:pic>
    </p:spTree>
    <p:extLst>
      <p:ext uri="{BB962C8B-B14F-4D97-AF65-F5344CB8AC3E}">
        <p14:creationId xmlns:p14="http://schemas.microsoft.com/office/powerpoint/2010/main" val="13827424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0FF27-6FDF-9AEE-9052-295C0F2CF58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6375CFE-771E-1AA8-D7F6-718B08C60E6B}"/>
              </a:ext>
            </a:extLst>
          </p:cNvPr>
          <p:cNvSpPr>
            <a:spLocks noGrp="1"/>
          </p:cNvSpPr>
          <p:nvPr>
            <p:ph idx="1"/>
          </p:nvPr>
        </p:nvSpPr>
        <p:spPr>
          <a:xfrm>
            <a:off x="838200" y="1825625"/>
            <a:ext cx="2733675" cy="4351338"/>
          </a:xfrm>
        </p:spPr>
        <p:txBody>
          <a:bodyPr/>
          <a:lstStyle/>
          <a:p>
            <a:pPr marL="0" indent="0">
              <a:buNone/>
            </a:pPr>
            <a:r>
              <a:rPr lang="en-GB" b="1" dirty="0"/>
              <a:t>1961-62, </a:t>
            </a:r>
            <a:r>
              <a:rPr lang="en-GB" b="1" dirty="0" err="1"/>
              <a:t>Sembène</a:t>
            </a:r>
            <a:r>
              <a:rPr lang="en-GB" b="1" dirty="0"/>
              <a:t> trained as a film-maker in Moscow at the </a:t>
            </a:r>
            <a:r>
              <a:rPr lang="it-IT" b="1" dirty="0"/>
              <a:t>Gor’kij Film Studio</a:t>
            </a:r>
            <a:endParaRPr lang="en-GB" b="1" dirty="0"/>
          </a:p>
        </p:txBody>
      </p:sp>
      <p:pic>
        <p:nvPicPr>
          <p:cNvPr id="5122" name="Picture 2" descr="Griot with a Camera - SEMBENE — Daniel D Negatu">
            <a:extLst>
              <a:ext uri="{FF2B5EF4-FFF2-40B4-BE49-F238E27FC236}">
                <a16:creationId xmlns:a16="http://schemas.microsoft.com/office/drawing/2014/main" id="{DBB0F132-5F4F-29FD-A168-4E9439C810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8454" y="1690688"/>
            <a:ext cx="7485346" cy="4191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9056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B290-F230-98D0-9425-9FA46D645C1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A6B0C67-4EBC-08C7-AC82-DF6F3D647D4D}"/>
              </a:ext>
            </a:extLst>
          </p:cNvPr>
          <p:cNvSpPr>
            <a:spLocks noGrp="1"/>
          </p:cNvSpPr>
          <p:nvPr>
            <p:ph idx="1"/>
          </p:nvPr>
        </p:nvSpPr>
        <p:spPr/>
        <p:txBody>
          <a:bodyPr/>
          <a:lstStyle/>
          <a:p>
            <a:pPr marL="0" indent="0">
              <a:buNone/>
            </a:pPr>
            <a:r>
              <a:rPr lang="en-GB" b="1" dirty="0" err="1"/>
              <a:t>Sembene</a:t>
            </a:r>
            <a:r>
              <a:rPr lang="en-GB" b="1" dirty="0"/>
              <a:t>: “In God’s Bits of Wood, I wanted to show that African unity cannot be envisioned outside of a Marxist purview.”</a:t>
            </a:r>
          </a:p>
        </p:txBody>
      </p:sp>
    </p:spTree>
    <p:extLst>
      <p:ext uri="{BB962C8B-B14F-4D97-AF65-F5344CB8AC3E}">
        <p14:creationId xmlns:p14="http://schemas.microsoft.com/office/powerpoint/2010/main" val="2398434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D1483-18DF-D78E-061B-998AF702D1D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DA24DFA-9251-00E3-ABEE-484F9052F1CA}"/>
              </a:ext>
            </a:extLst>
          </p:cNvPr>
          <p:cNvSpPr>
            <a:spLocks noGrp="1"/>
          </p:cNvSpPr>
          <p:nvPr>
            <p:ph idx="1"/>
          </p:nvPr>
        </p:nvSpPr>
        <p:spPr>
          <a:xfrm>
            <a:off x="838200" y="1825625"/>
            <a:ext cx="3484418" cy="4351338"/>
          </a:xfrm>
        </p:spPr>
        <p:txBody>
          <a:bodyPr/>
          <a:lstStyle/>
          <a:p>
            <a:pPr marL="0" indent="0">
              <a:buNone/>
            </a:pPr>
            <a:r>
              <a:rPr lang="en-GB" b="1" dirty="0"/>
              <a:t>Denning: “The strike narrative becomes, not surprisingly, a core element in these works, representing the interruption in daily life—a festival of the oppressed—that creates a story.”</a:t>
            </a:r>
          </a:p>
        </p:txBody>
      </p:sp>
      <p:pic>
        <p:nvPicPr>
          <p:cNvPr id="6146" name="Picture 2" descr="Senegal | libcom.org">
            <a:extLst>
              <a:ext uri="{FF2B5EF4-FFF2-40B4-BE49-F238E27FC236}">
                <a16:creationId xmlns:a16="http://schemas.microsoft.com/office/drawing/2014/main" id="{34540219-5530-7F50-86D4-F4D610DC0A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0575" y="928687"/>
            <a:ext cx="6667500" cy="500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95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11CC3-2328-0BD3-0C7D-EE9922BE233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03DB8DC-5D07-BD41-CB38-8D435513ADC0}"/>
              </a:ext>
            </a:extLst>
          </p:cNvPr>
          <p:cNvSpPr>
            <a:spLocks noGrp="1"/>
          </p:cNvSpPr>
          <p:nvPr>
            <p:ph idx="1"/>
          </p:nvPr>
        </p:nvSpPr>
        <p:spPr/>
        <p:txBody>
          <a:bodyPr/>
          <a:lstStyle/>
          <a:p>
            <a:pPr marL="0" indent="0">
              <a:buNone/>
            </a:pPr>
            <a:r>
              <a:rPr lang="en-GB" b="1" dirty="0"/>
              <a:t>“If the truth be told, although Bakayoko, with his manner of disregarding destiny or bending it to his will, was the soul of the strike, it was </a:t>
            </a:r>
            <a:r>
              <a:rPr lang="en-GB" b="1" dirty="0" err="1"/>
              <a:t>Lahbib</a:t>
            </a:r>
            <a:r>
              <a:rPr lang="en-GB" b="1" dirty="0"/>
              <a:t>, the serious, thoughtful, calm, and modest </a:t>
            </a:r>
            <a:r>
              <a:rPr lang="en-GB" b="1" dirty="0" err="1"/>
              <a:t>Lahbib</a:t>
            </a:r>
            <a:r>
              <a:rPr lang="en-GB" b="1" dirty="0"/>
              <a:t>, who was its brain” (188).</a:t>
            </a:r>
          </a:p>
        </p:txBody>
      </p:sp>
    </p:spTree>
    <p:extLst>
      <p:ext uri="{BB962C8B-B14F-4D97-AF65-F5344CB8AC3E}">
        <p14:creationId xmlns:p14="http://schemas.microsoft.com/office/powerpoint/2010/main" val="456480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44A60-963D-994F-D896-CCEEC48B76C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B51871C-AFD5-4F6C-5D4D-43E02CDCA2DC}"/>
              </a:ext>
            </a:extLst>
          </p:cNvPr>
          <p:cNvSpPr>
            <a:spLocks noGrp="1"/>
          </p:cNvSpPr>
          <p:nvPr>
            <p:ph idx="1"/>
          </p:nvPr>
        </p:nvSpPr>
        <p:spPr>
          <a:xfrm>
            <a:off x="711200" y="701964"/>
            <a:ext cx="10769600" cy="5790911"/>
          </a:xfrm>
        </p:spPr>
        <p:txBody>
          <a:bodyPr>
            <a:normAutofit fontScale="92500" lnSpcReduction="20000"/>
          </a:bodyPr>
          <a:lstStyle/>
          <a:p>
            <a:r>
              <a:rPr lang="en-GB" b="1" dirty="0"/>
              <a:t>“After the evening meal – on the days when there was a meal – the women would gather in a circle around the elders, and then their talk would go on far into the night. Sometimes an uneasy silence would fall, broken only by a mournful sighing, and then, in an effort to avoid the dark shadow of hunger and the dejection about the future which weighed on all of them when they were together, someone would begin to sing. First one woman would sing a verse or two, then another would take up the theme, and soon everyone was adding a stanza of her own thoughts and feelings, and the song echoed through the darkness. And it was always a song which was a kind of vow by the women to their men. (137-38)</a:t>
            </a:r>
          </a:p>
          <a:p>
            <a:endParaRPr lang="en-GB" b="1" dirty="0"/>
          </a:p>
          <a:p>
            <a:pPr marL="0" indent="0">
              <a:buNone/>
            </a:pPr>
            <a:endParaRPr lang="en-GB" b="1" dirty="0"/>
          </a:p>
          <a:p>
            <a:r>
              <a:rPr lang="en-GB" b="1" dirty="0"/>
              <a:t>“Ever since they left Thies, the women had not stopped singing. As soon as one group allowed the refrain to die, another picked it up, and new verses were born at the hazard of chance or inspiration, one word leading to another and each finding, in its turn, its rhythm and its place. No one was very sure any longer where the song began, or if it had an ending. It rolled out over its own length, like the movement of a serpent. It was as long as a life.” (192)</a:t>
            </a:r>
          </a:p>
          <a:p>
            <a:endParaRPr lang="en-GB" dirty="0"/>
          </a:p>
          <a:p>
            <a:endParaRPr lang="en-GB" dirty="0"/>
          </a:p>
        </p:txBody>
      </p:sp>
    </p:spTree>
    <p:extLst>
      <p:ext uri="{BB962C8B-B14F-4D97-AF65-F5344CB8AC3E}">
        <p14:creationId xmlns:p14="http://schemas.microsoft.com/office/powerpoint/2010/main" val="4261711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EA317-C32F-2518-1D45-13F3CFA1DC23}"/>
              </a:ext>
            </a:extLst>
          </p:cNvPr>
          <p:cNvSpPr>
            <a:spLocks noGrp="1"/>
          </p:cNvSpPr>
          <p:nvPr>
            <p:ph type="title"/>
          </p:nvPr>
        </p:nvSpPr>
        <p:spPr/>
        <p:txBody>
          <a:bodyPr/>
          <a:lstStyle/>
          <a:p>
            <a:endParaRPr lang="en-GB"/>
          </a:p>
        </p:txBody>
      </p:sp>
      <p:pic>
        <p:nvPicPr>
          <p:cNvPr id="4" name="Jones's Inspiring Speech _ I'm a Virgo _ Prime Video">
            <a:hlinkClick r:id="" action="ppaction://media"/>
            <a:extLst>
              <a:ext uri="{FF2B5EF4-FFF2-40B4-BE49-F238E27FC236}">
                <a16:creationId xmlns:a16="http://schemas.microsoft.com/office/drawing/2014/main" id="{F261267C-96CC-70AC-6595-2A7F737916AC}"/>
              </a:ext>
            </a:extLst>
          </p:cNvPr>
          <p:cNvPicPr>
            <a:picLocks noGrp="1" noChangeAspect="1"/>
          </p:cNvPicPr>
          <p:nvPr>
            <p:ph idx="1"/>
            <a:videoFile r:link="rId1"/>
            <p:extLst>
              <p:ext uri="{DAA4B4D4-6D71-4841-9C94-3DE7FCFB9230}">
                <p14:media xmlns:p14="http://schemas.microsoft.com/office/powerpoint/2010/main" r:embed="rId2">
                  <p14:trim end="74144.25"/>
                </p14:media>
              </p:ext>
            </p:extLst>
          </p:nvPr>
        </p:nvPicPr>
        <p:blipFill>
          <a:blip r:embed="rId4"/>
          <a:stretch>
            <a:fillRect/>
          </a:stretch>
        </p:blipFill>
        <p:spPr>
          <a:xfrm>
            <a:off x="319536" y="179813"/>
            <a:ext cx="11552927" cy="6498374"/>
          </a:xfrm>
        </p:spPr>
      </p:pic>
    </p:spTree>
    <p:extLst>
      <p:ext uri="{BB962C8B-B14F-4D97-AF65-F5344CB8AC3E}">
        <p14:creationId xmlns:p14="http://schemas.microsoft.com/office/powerpoint/2010/main" val="768314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013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92EC0-6CD8-7756-4170-3C96FF6A688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96A0084-DE34-54C7-ACDC-B5C78E299E56}"/>
              </a:ext>
            </a:extLst>
          </p:cNvPr>
          <p:cNvSpPr>
            <a:spLocks noGrp="1"/>
          </p:cNvSpPr>
          <p:nvPr>
            <p:ph idx="1"/>
          </p:nvPr>
        </p:nvSpPr>
        <p:spPr/>
        <p:txBody>
          <a:bodyPr/>
          <a:lstStyle/>
          <a:p>
            <a:r>
              <a:rPr lang="en-GB" b="1" dirty="0"/>
              <a:t>‘Let us look at it in another way. We are driving a train down the track, and ahead of us we think we see an obstacle which makes us afraid. Are we going to stop the train and say to the passengers, “I can’t go any farther; I think there is something up ahead that frightens me?” No – we are responsible for the train, and we must go forward and find out if the obstacle really exists. The gentleman beside me here is the obstacle which has made us afraid, but we cannot let ourselves be stopped by it.’ (177)</a:t>
            </a:r>
          </a:p>
        </p:txBody>
      </p:sp>
    </p:spTree>
    <p:extLst>
      <p:ext uri="{BB962C8B-B14F-4D97-AF65-F5344CB8AC3E}">
        <p14:creationId xmlns:p14="http://schemas.microsoft.com/office/powerpoint/2010/main" val="3822013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A6444-81C4-2BD1-E18C-F8667860CB9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642C558-9B6C-F79D-D73F-4A304EC9B6BA}"/>
              </a:ext>
            </a:extLst>
          </p:cNvPr>
          <p:cNvSpPr>
            <a:spLocks noGrp="1"/>
          </p:cNvSpPr>
          <p:nvPr>
            <p:ph idx="1"/>
          </p:nvPr>
        </p:nvSpPr>
        <p:spPr>
          <a:xfrm>
            <a:off x="766618" y="1080655"/>
            <a:ext cx="10587182" cy="5096308"/>
          </a:xfrm>
        </p:spPr>
        <p:txBody>
          <a:bodyPr>
            <a:normAutofit fontScale="92500" lnSpcReduction="10000"/>
          </a:bodyPr>
          <a:lstStyle/>
          <a:p>
            <a:r>
              <a:rPr lang="en-GB" b="1" dirty="0"/>
              <a:t>“The officer, sensing </a:t>
            </a:r>
            <a:r>
              <a:rPr lang="en-GB" b="1" dirty="0" err="1"/>
              <a:t>Ramatoulaye’s</a:t>
            </a:r>
            <a:r>
              <a:rPr lang="en-GB" b="1" dirty="0"/>
              <a:t> defiance, looking into the hatred that flamed in her eyes, began to grow angry himself. The women were on the verge of panic. They scarcely recognized the woman beside them as the </a:t>
            </a:r>
            <a:r>
              <a:rPr lang="en-GB" b="1" dirty="0" err="1"/>
              <a:t>Ramatoulaye</a:t>
            </a:r>
            <a:r>
              <a:rPr lang="en-GB" b="1" dirty="0"/>
              <a:t> they had always known, and they asked themselves where she had found this new strength. She had always been quiet and unassuming and gentle with the children; at the street fountain she never took part in the arguments, and she never spoke badly of her </a:t>
            </a:r>
            <a:r>
              <a:rPr lang="en-GB" b="1" dirty="0" err="1"/>
              <a:t>neighbors</a:t>
            </a:r>
            <a:r>
              <a:rPr lang="en-GB" b="1" dirty="0"/>
              <a:t>. Where, then, had this violence been born? What was the source of this energy so suddenly unleashed? It was not the war; </a:t>
            </a:r>
            <a:r>
              <a:rPr lang="en-GB" b="1" dirty="0" err="1"/>
              <a:t>Ramatoulaye</a:t>
            </a:r>
            <a:r>
              <a:rPr lang="en-GB" b="1" dirty="0"/>
              <a:t> was not a man and knew nothing of the </a:t>
            </a:r>
            <a:r>
              <a:rPr lang="en-GB" b="1" dirty="0" err="1"/>
              <a:t>rancors</a:t>
            </a:r>
            <a:r>
              <a:rPr lang="en-GB" b="1" dirty="0"/>
              <a:t> that well up in soldiers on the march. It was not the factory; she had never been subject to the inhuman dictatorship of machines. It was not even in the too frequent association of men; she had known only those of her own family. Where, then? The answer was as simple as the woman herself. It had been born beside a cold fireplace, in an empty kitchen.” (89)</a:t>
            </a:r>
          </a:p>
        </p:txBody>
      </p:sp>
    </p:spTree>
    <p:extLst>
      <p:ext uri="{BB962C8B-B14F-4D97-AF65-F5344CB8AC3E}">
        <p14:creationId xmlns:p14="http://schemas.microsoft.com/office/powerpoint/2010/main" val="3227665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F94A64-27E8-39A2-51CB-1B6B9FC2FC35}"/>
              </a:ext>
            </a:extLst>
          </p:cNvPr>
          <p:cNvSpPr>
            <a:spLocks noGrp="1"/>
          </p:cNvSpPr>
          <p:nvPr>
            <p:ph type="title"/>
          </p:nvPr>
        </p:nvSpPr>
        <p:spPr>
          <a:xfrm>
            <a:off x="838200" y="365125"/>
            <a:ext cx="10515600" cy="1325563"/>
          </a:xfrm>
        </p:spPr>
        <p:txBody>
          <a:bodyPr>
            <a:normAutofit/>
          </a:bodyPr>
          <a:lstStyle/>
          <a:p>
            <a:endParaRPr lang="en-GB"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2EA6552B-9913-1396-0AF0-37156BE6598A}"/>
              </a:ext>
            </a:extLst>
          </p:cNvPr>
          <p:cNvSpPr>
            <a:spLocks noGrp="1"/>
          </p:cNvSpPr>
          <p:nvPr>
            <p:ph idx="1"/>
          </p:nvPr>
        </p:nvSpPr>
        <p:spPr>
          <a:xfrm>
            <a:off x="838200" y="1929384"/>
            <a:ext cx="10515600" cy="4251960"/>
          </a:xfrm>
        </p:spPr>
        <p:txBody>
          <a:bodyPr>
            <a:normAutofit/>
          </a:bodyPr>
          <a:lstStyle/>
          <a:p>
            <a:pPr marL="0" indent="0">
              <a:buNone/>
            </a:pPr>
            <a:r>
              <a:rPr lang="en-GB" sz="2200" b="1"/>
              <a:t>Denning in “Globalization and Culture”: certain forms of today’s global culture have “aesthetic roots [that lie] in one of the first explicitly international cultural movements, the worldwide movement of plebian artists and writers to create a proletarian culture, a socialist realism. Though the checkered literary politics of the Soviet Union and the various national Communist parties have often obscured it, much of what emerges as the vital element of a global culture comes out of this internationalism, as it intersected with the national-popular hopes of the anticolonial movements.” (32)</a:t>
            </a:r>
            <a:endParaRPr lang="en-GB" sz="2200" b="1" dirty="0"/>
          </a:p>
        </p:txBody>
      </p:sp>
    </p:spTree>
    <p:extLst>
      <p:ext uri="{BB962C8B-B14F-4D97-AF65-F5344CB8AC3E}">
        <p14:creationId xmlns:p14="http://schemas.microsoft.com/office/powerpoint/2010/main" val="983947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5F544-429F-4580-2E05-72552E3E9EF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59C034B-5575-E507-A045-6CC1FF650EAD}"/>
              </a:ext>
            </a:extLst>
          </p:cNvPr>
          <p:cNvSpPr>
            <a:spLocks noGrp="1"/>
          </p:cNvSpPr>
          <p:nvPr>
            <p:ph idx="1"/>
          </p:nvPr>
        </p:nvSpPr>
        <p:spPr/>
        <p:txBody>
          <a:bodyPr>
            <a:normAutofit fontScale="92500" lnSpcReduction="20000"/>
          </a:bodyPr>
          <a:lstStyle/>
          <a:p>
            <a:pPr marL="0" indent="0">
              <a:buNone/>
            </a:pPr>
            <a:r>
              <a:rPr lang="en-GB" b="1" dirty="0"/>
              <a:t>“Only a few years after he had launched his career as a filmmaker, </a:t>
            </a:r>
            <a:r>
              <a:rPr lang="en-GB" b="1" dirty="0" err="1"/>
              <a:t>Sembène</a:t>
            </a:r>
            <a:r>
              <a:rPr lang="en-GB" b="1" dirty="0"/>
              <a:t> himself commented on his understanding of what function the author fulfils in the preface to his novel </a:t>
            </a:r>
            <a:r>
              <a:rPr lang="en-GB" b="1" dirty="0" err="1"/>
              <a:t>L’Harmattan</a:t>
            </a:r>
            <a:r>
              <a:rPr lang="en-GB" b="1" dirty="0"/>
              <a:t> (1964). He regards himself as an African griot, a person who traditionally figures as a witness and conveyor of events, who meticulously records and transmits historical knowledge. It is this task that </a:t>
            </a:r>
            <a:r>
              <a:rPr lang="en-GB" b="1" dirty="0" err="1"/>
              <a:t>Sembène</a:t>
            </a:r>
            <a:r>
              <a:rPr lang="en-GB" b="1" dirty="0"/>
              <a:t> takes upon himself and which he considers to be a form of realism, paraphrasing it as “coming as close to reality and to the people as possible”.10 In essence, </a:t>
            </a:r>
            <a:r>
              <a:rPr lang="en-GB" b="1" dirty="0" err="1"/>
              <a:t>Sembène</a:t>
            </a:r>
            <a:r>
              <a:rPr lang="en-GB" b="1" dirty="0"/>
              <a:t> combines the traditional West African concept of the griot with a social, critically motivated occidental understanding of realism aiming at a detailed description of social reality in order to elucidate the problems of those discriminated against most by society.”</a:t>
            </a:r>
          </a:p>
          <a:p>
            <a:pPr marL="0" indent="0">
              <a:buNone/>
            </a:pPr>
            <a:r>
              <a:rPr lang="en-GB" sz="2100" b="1" dirty="0" err="1"/>
              <a:t>Gesine</a:t>
            </a:r>
            <a:r>
              <a:rPr lang="en-GB" sz="2100" b="1" dirty="0"/>
              <a:t> Drews-</a:t>
            </a:r>
            <a:r>
              <a:rPr lang="en-GB" sz="2100" b="1" dirty="0" err="1"/>
              <a:t>Sylla</a:t>
            </a:r>
            <a:r>
              <a:rPr lang="en-GB" sz="2100" b="1" dirty="0"/>
              <a:t>, "Ousmane </a:t>
            </a:r>
            <a:r>
              <a:rPr lang="en-GB" sz="2100" b="1" dirty="0" err="1"/>
              <a:t>Sembène’s</a:t>
            </a:r>
            <a:r>
              <a:rPr lang="en-GB" sz="2100" b="1" dirty="0"/>
              <a:t> Hybrid ‘Truth’: Social (</a:t>
            </a:r>
            <a:r>
              <a:rPr lang="en-GB" sz="2100" b="1" dirty="0" err="1"/>
              <a:t>ist</a:t>
            </a:r>
            <a:r>
              <a:rPr lang="en-GB" sz="2100" b="1" dirty="0"/>
              <a:t>) Realism and Postcolonial Writing Back." </a:t>
            </a:r>
            <a:r>
              <a:rPr lang="en-GB" sz="2100" b="1" i="1" dirty="0"/>
              <a:t>Realisms in Contemporary Culture: Theories, Politics, and Medial Configurations </a:t>
            </a:r>
            <a:r>
              <a:rPr lang="en-GB" sz="2100" b="1" dirty="0"/>
              <a:t>(2013): 70-89.</a:t>
            </a:r>
          </a:p>
        </p:txBody>
      </p:sp>
    </p:spTree>
    <p:extLst>
      <p:ext uri="{BB962C8B-B14F-4D97-AF65-F5344CB8AC3E}">
        <p14:creationId xmlns:p14="http://schemas.microsoft.com/office/powerpoint/2010/main" val="2785048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0A2C8-1E0C-A92A-235F-F7DA5104B14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9FC76D2-2922-4D31-D723-9699A3C9F2B7}"/>
              </a:ext>
            </a:extLst>
          </p:cNvPr>
          <p:cNvSpPr>
            <a:spLocks noGrp="1"/>
          </p:cNvSpPr>
          <p:nvPr>
            <p:ph idx="1"/>
          </p:nvPr>
        </p:nvSpPr>
        <p:spPr>
          <a:xfrm>
            <a:off x="838200" y="729673"/>
            <a:ext cx="10515600" cy="5763202"/>
          </a:xfrm>
        </p:spPr>
        <p:txBody>
          <a:bodyPr>
            <a:normAutofit fontScale="92500" lnSpcReduction="20000"/>
          </a:bodyPr>
          <a:lstStyle/>
          <a:p>
            <a:pPr marL="0" indent="0">
              <a:buNone/>
            </a:pPr>
            <a:r>
              <a:rPr lang="en-GB" b="1" dirty="0" err="1"/>
              <a:t>Gesine</a:t>
            </a:r>
            <a:r>
              <a:rPr lang="en-GB" b="1" dirty="0"/>
              <a:t> Drew-</a:t>
            </a:r>
            <a:r>
              <a:rPr lang="en-GB" b="1" dirty="0" err="1"/>
              <a:t>Sylla</a:t>
            </a:r>
            <a:r>
              <a:rPr lang="en-GB" b="1" dirty="0"/>
              <a:t>: “In his depiction of the strike, he creatively alters and makes up events: thus, neither did the women’s march from </a:t>
            </a:r>
            <a:r>
              <a:rPr lang="en-GB" b="1" dirty="0" err="1"/>
              <a:t>Thiès</a:t>
            </a:r>
            <a:r>
              <a:rPr lang="en-GB" b="1" dirty="0"/>
              <a:t> to Dakar – a central episode in the novel – take place nor did the strike have the immediate success attributed to it in the story. Within the African epic tradition, the narration of events is not required to follow a mimetic description. Instead, the epics aim at presenting a sense of what happened.”</a:t>
            </a:r>
          </a:p>
          <a:p>
            <a:pPr marL="0" indent="0">
              <a:buNone/>
            </a:pPr>
            <a:endParaRPr lang="en-GB" b="1" dirty="0"/>
          </a:p>
          <a:p>
            <a:pPr marL="0" indent="0">
              <a:buNone/>
            </a:pPr>
            <a:r>
              <a:rPr lang="en-GB" b="1" dirty="0"/>
              <a:t>“</a:t>
            </a:r>
            <a:r>
              <a:rPr lang="en-GB" b="1" dirty="0" err="1"/>
              <a:t>Sembene</a:t>
            </a:r>
            <a:r>
              <a:rPr lang="en-GB" b="1" dirty="0"/>
              <a:t> does not tell the truth ‘of what happened’ but another truth, the sense of what happened. This sense is, most certainly, the sense of the one who sees it. And this is closely connected to the form of his novel. Therefore, it is important that [God’s Bits of Wood] is situated within the tradition of the epic narrative.” (</a:t>
            </a:r>
            <a:r>
              <a:rPr lang="fr-FR" b="1" dirty="0"/>
              <a:t>Eileen Julien, </a:t>
            </a:r>
            <a:r>
              <a:rPr lang="fr-FR" b="1" dirty="0" err="1"/>
              <a:t>qtd</a:t>
            </a:r>
            <a:r>
              <a:rPr lang="fr-FR" b="1" dirty="0"/>
              <a:t>. in Drew-Sylla)</a:t>
            </a:r>
          </a:p>
          <a:p>
            <a:pPr marL="0" indent="0">
              <a:buNone/>
            </a:pPr>
            <a:endParaRPr lang="fr-FR" b="1" dirty="0"/>
          </a:p>
          <a:p>
            <a:pPr marL="0" indent="0">
              <a:buNone/>
            </a:pPr>
            <a:r>
              <a:rPr lang="en-GB" b="1" dirty="0"/>
              <a:t>George Lamming: “The novelist does not only explore what has happened. At a deeper level of intention than literal accuracy, he [sic] seeks to construct a world that might have been; to show the possible as a felt and living reality” (“Thirty Years After”, </a:t>
            </a:r>
            <a:r>
              <a:rPr lang="en-GB" b="1" i="1" dirty="0"/>
              <a:t>George Lamming Reader</a:t>
            </a:r>
            <a:r>
              <a:rPr lang="en-GB" b="1" dirty="0"/>
              <a:t>, 28). </a:t>
            </a:r>
          </a:p>
        </p:txBody>
      </p:sp>
    </p:spTree>
    <p:extLst>
      <p:ext uri="{BB962C8B-B14F-4D97-AF65-F5344CB8AC3E}">
        <p14:creationId xmlns:p14="http://schemas.microsoft.com/office/powerpoint/2010/main" val="532955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52BEC0E-22F8-46D0-9632-375DB541B0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CD065C-3C1D-6997-4BCE-6AE3EE412C87}"/>
              </a:ext>
            </a:extLst>
          </p:cNvPr>
          <p:cNvSpPr>
            <a:spLocks noGrp="1"/>
          </p:cNvSpPr>
          <p:nvPr>
            <p:ph type="title"/>
          </p:nvPr>
        </p:nvSpPr>
        <p:spPr>
          <a:xfrm>
            <a:off x="640080" y="329184"/>
            <a:ext cx="6894576" cy="1783080"/>
          </a:xfrm>
        </p:spPr>
        <p:txBody>
          <a:bodyPr anchor="b">
            <a:normAutofit/>
          </a:bodyPr>
          <a:lstStyle/>
          <a:p>
            <a:endParaRPr lang="en-GB" sz="5400"/>
          </a:p>
        </p:txBody>
      </p:sp>
      <p:sp>
        <p:nvSpPr>
          <p:cNvPr id="2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8952" y="2395728"/>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CDCA320-BD70-FBC7-9162-358922B3E24A}"/>
              </a:ext>
            </a:extLst>
          </p:cNvPr>
          <p:cNvSpPr>
            <a:spLocks noGrp="1"/>
          </p:cNvSpPr>
          <p:nvPr>
            <p:ph idx="1"/>
          </p:nvPr>
        </p:nvSpPr>
        <p:spPr>
          <a:xfrm>
            <a:off x="640080" y="1171575"/>
            <a:ext cx="6894576" cy="5018913"/>
          </a:xfrm>
        </p:spPr>
        <p:txBody>
          <a:bodyPr>
            <a:normAutofit/>
          </a:bodyPr>
          <a:lstStyle/>
          <a:p>
            <a:pPr marL="0" indent="0">
              <a:buNone/>
            </a:pPr>
            <a:r>
              <a:rPr lang="en-GB" sz="2200" b="1" dirty="0">
                <a:effectLst/>
                <a:ea typeface="Calibri" panose="020F0502020204030204" pitchFamily="34" charset="0"/>
              </a:rPr>
              <a:t>Born in 1923 in Casamance, southern Senegal</a:t>
            </a:r>
            <a:endParaRPr lang="en-GB" sz="2200" b="1" dirty="0"/>
          </a:p>
        </p:txBody>
      </p:sp>
      <p:pic>
        <p:nvPicPr>
          <p:cNvPr id="5" name="Picture 4">
            <a:extLst>
              <a:ext uri="{FF2B5EF4-FFF2-40B4-BE49-F238E27FC236}">
                <a16:creationId xmlns:a16="http://schemas.microsoft.com/office/drawing/2014/main" id="{53303449-C5B6-0B48-73A6-111AF43BC757}"/>
              </a:ext>
            </a:extLst>
          </p:cNvPr>
          <p:cNvPicPr>
            <a:picLocks noChangeAspect="1"/>
          </p:cNvPicPr>
          <p:nvPr/>
        </p:nvPicPr>
        <p:blipFill>
          <a:blip r:embed="rId2"/>
          <a:stretch>
            <a:fillRect/>
          </a:stretch>
        </p:blipFill>
        <p:spPr>
          <a:xfrm>
            <a:off x="8174737" y="251062"/>
            <a:ext cx="3225056" cy="4862124"/>
          </a:xfrm>
          <a:prstGeom prst="rect">
            <a:avLst/>
          </a:prstGeom>
        </p:spPr>
      </p:pic>
      <p:pic>
        <p:nvPicPr>
          <p:cNvPr id="7" name="Picture 6">
            <a:extLst>
              <a:ext uri="{FF2B5EF4-FFF2-40B4-BE49-F238E27FC236}">
                <a16:creationId xmlns:a16="http://schemas.microsoft.com/office/drawing/2014/main" id="{DA1A4F2C-8C25-AE8A-C140-39E96A9073F6}"/>
              </a:ext>
            </a:extLst>
          </p:cNvPr>
          <p:cNvPicPr>
            <a:picLocks noChangeAspect="1"/>
          </p:cNvPicPr>
          <p:nvPr/>
        </p:nvPicPr>
        <p:blipFill>
          <a:blip r:embed="rId3"/>
          <a:stretch>
            <a:fillRect/>
          </a:stretch>
        </p:blipFill>
        <p:spPr>
          <a:xfrm>
            <a:off x="715888" y="2518036"/>
            <a:ext cx="6017896" cy="4166358"/>
          </a:xfrm>
          <a:prstGeom prst="rect">
            <a:avLst/>
          </a:prstGeom>
        </p:spPr>
      </p:pic>
    </p:spTree>
    <p:extLst>
      <p:ext uri="{BB962C8B-B14F-4D97-AF65-F5344CB8AC3E}">
        <p14:creationId xmlns:p14="http://schemas.microsoft.com/office/powerpoint/2010/main" val="2457833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D0DB3-FF30-B760-98D5-93A4F4CA770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C36C529-7E35-0BCE-E6D8-5D8C49D50006}"/>
              </a:ext>
            </a:extLst>
          </p:cNvPr>
          <p:cNvSpPr>
            <a:spLocks noGrp="1"/>
          </p:cNvSpPr>
          <p:nvPr>
            <p:ph idx="1"/>
          </p:nvPr>
        </p:nvSpPr>
        <p:spPr>
          <a:xfrm>
            <a:off x="838200" y="1825625"/>
            <a:ext cx="2543175" cy="4351338"/>
          </a:xfrm>
        </p:spPr>
        <p:txBody>
          <a:bodyPr/>
          <a:lstStyle/>
          <a:p>
            <a:pPr marL="0" indent="0">
              <a:buNone/>
            </a:pPr>
            <a:r>
              <a:rPr lang="en-GB" b="1" dirty="0"/>
              <a:t>Dakar, 1947</a:t>
            </a:r>
          </a:p>
          <a:p>
            <a:pPr marL="0" indent="0">
              <a:buNone/>
            </a:pPr>
            <a:r>
              <a:rPr lang="en-GB" b="1" dirty="0"/>
              <a:t>An era of social and political ferment and rising anticolonial activism</a:t>
            </a:r>
          </a:p>
          <a:p>
            <a:pPr marL="0" indent="0">
              <a:buNone/>
            </a:pPr>
            <a:endParaRPr lang="en-GB" b="1" dirty="0"/>
          </a:p>
        </p:txBody>
      </p:sp>
      <p:sp>
        <p:nvSpPr>
          <p:cNvPr id="4" name="AutoShape 2" descr="Crowded market in Dakar, Senegal available as Framed Prints, Photos, Wall  Art and Photo Gifts">
            <a:extLst>
              <a:ext uri="{FF2B5EF4-FFF2-40B4-BE49-F238E27FC236}">
                <a16:creationId xmlns:a16="http://schemas.microsoft.com/office/drawing/2014/main" id="{74A6631C-09A1-6814-4078-3CEF9BC9FCD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4" name="Picture 6" descr="Image of The Battle of Dakar (Operation Menace) september 1940 (Allies want">
            <a:extLst>
              <a:ext uri="{FF2B5EF4-FFF2-40B4-BE49-F238E27FC236}">
                <a16:creationId xmlns:a16="http://schemas.microsoft.com/office/drawing/2014/main" id="{B9C1BE6C-0957-EBC7-1805-82E67575BA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6637" y="1171575"/>
            <a:ext cx="8215313" cy="481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2724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6C19-201E-97C8-321E-6E575D97CFD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C015857-8701-3AF1-F82D-400B6B2AEA16}"/>
              </a:ext>
            </a:extLst>
          </p:cNvPr>
          <p:cNvSpPr>
            <a:spLocks noGrp="1"/>
          </p:cNvSpPr>
          <p:nvPr>
            <p:ph idx="1"/>
          </p:nvPr>
        </p:nvSpPr>
        <p:spPr>
          <a:xfrm>
            <a:off x="0" y="835025"/>
            <a:ext cx="2900218" cy="4351338"/>
          </a:xfrm>
        </p:spPr>
        <p:txBody>
          <a:bodyPr>
            <a:normAutofit/>
          </a:bodyPr>
          <a:lstStyle/>
          <a:p>
            <a:pPr marL="0" indent="0">
              <a:buNone/>
            </a:pPr>
            <a:r>
              <a:rPr lang="en-GB" b="1" dirty="0"/>
              <a:t>French West African Rail Workers Strike</a:t>
            </a:r>
          </a:p>
          <a:p>
            <a:pPr marL="0" indent="0">
              <a:buNone/>
            </a:pPr>
            <a:r>
              <a:rPr lang="en-GB" b="1" dirty="0"/>
              <a:t>1947-48</a:t>
            </a:r>
          </a:p>
          <a:p>
            <a:pPr marL="0" indent="0">
              <a:buNone/>
            </a:pPr>
            <a:endParaRPr lang="en-GB" b="1" dirty="0"/>
          </a:p>
          <a:p>
            <a:pPr marL="0" indent="0">
              <a:buNone/>
            </a:pPr>
            <a:r>
              <a:rPr lang="en-GB" b="1" dirty="0"/>
              <a:t>“an event of epic dimensions” (Frederick Cooper)</a:t>
            </a:r>
          </a:p>
        </p:txBody>
      </p:sp>
      <p:pic>
        <p:nvPicPr>
          <p:cNvPr id="3074" name="Picture 2" descr="French West African Rail Workers Strike: 1947-48 | libcom.org">
            <a:extLst>
              <a:ext uri="{FF2B5EF4-FFF2-40B4-BE49-F238E27FC236}">
                <a16:creationId xmlns:a16="http://schemas.microsoft.com/office/drawing/2014/main" id="{EDFC8379-C62B-D581-CEF4-1BA611EDD1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47638"/>
            <a:ext cx="9263063" cy="6608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5168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E221B-C83C-D636-B017-60E97E47C37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BD8E6F6-8F45-4EDC-C8B2-8EB6569619B2}"/>
              </a:ext>
            </a:extLst>
          </p:cNvPr>
          <p:cNvSpPr>
            <a:spLocks noGrp="1"/>
          </p:cNvSpPr>
          <p:nvPr>
            <p:ph idx="1"/>
          </p:nvPr>
        </p:nvSpPr>
        <p:spPr>
          <a:xfrm>
            <a:off x="561109" y="693312"/>
            <a:ext cx="2162175" cy="4351338"/>
          </a:xfrm>
        </p:spPr>
        <p:txBody>
          <a:bodyPr>
            <a:normAutofit fontScale="77500" lnSpcReduction="20000"/>
          </a:bodyPr>
          <a:lstStyle/>
          <a:p>
            <a:pPr marL="0" indent="0">
              <a:buNone/>
            </a:pPr>
            <a:r>
              <a:rPr lang="en-GB" b="1" dirty="0" err="1"/>
              <a:t>Sembène</a:t>
            </a:r>
            <a:r>
              <a:rPr lang="en-GB" b="1" dirty="0"/>
              <a:t> in Marseille, speaking with union leader Victor </a:t>
            </a:r>
            <a:r>
              <a:rPr lang="en-GB" b="1" dirty="0" err="1"/>
              <a:t>Gagnaire</a:t>
            </a:r>
            <a:r>
              <a:rPr lang="en-GB" b="1" dirty="0"/>
              <a:t>, circa 1950</a:t>
            </a:r>
          </a:p>
          <a:p>
            <a:pPr marL="0" indent="0">
              <a:buNone/>
            </a:pPr>
            <a:endParaRPr lang="en-GB" b="1" dirty="0"/>
          </a:p>
          <a:p>
            <a:pPr marL="0" indent="0">
              <a:buNone/>
            </a:pPr>
            <a:r>
              <a:rPr lang="en-GB" b="1" dirty="0" err="1"/>
              <a:t>Sembène</a:t>
            </a:r>
            <a:r>
              <a:rPr lang="en-GB" b="1" dirty="0"/>
              <a:t> joined  the CGT (General Confederation of Labour / Confederation </a:t>
            </a:r>
            <a:r>
              <a:rPr lang="en-GB" b="1" dirty="0" err="1"/>
              <a:t>generale</a:t>
            </a:r>
            <a:r>
              <a:rPr lang="en-GB" b="1" dirty="0"/>
              <a:t> des </a:t>
            </a:r>
            <a:r>
              <a:rPr lang="en-GB" b="1" dirty="0" err="1"/>
              <a:t>travailleurs</a:t>
            </a:r>
            <a:r>
              <a:rPr lang="en-GB" b="1" dirty="0"/>
              <a:t>) in 1950</a:t>
            </a:r>
          </a:p>
        </p:txBody>
      </p:sp>
      <p:pic>
        <p:nvPicPr>
          <p:cNvPr id="5" name="Picture 4">
            <a:extLst>
              <a:ext uri="{FF2B5EF4-FFF2-40B4-BE49-F238E27FC236}">
                <a16:creationId xmlns:a16="http://schemas.microsoft.com/office/drawing/2014/main" id="{C0B36CB6-E85F-66DC-E8DB-74032D1312AE}"/>
              </a:ext>
            </a:extLst>
          </p:cNvPr>
          <p:cNvPicPr>
            <a:picLocks noChangeAspect="1"/>
          </p:cNvPicPr>
          <p:nvPr/>
        </p:nvPicPr>
        <p:blipFill>
          <a:blip r:embed="rId2"/>
          <a:stretch>
            <a:fillRect/>
          </a:stretch>
        </p:blipFill>
        <p:spPr>
          <a:xfrm>
            <a:off x="3120980" y="693312"/>
            <a:ext cx="8785270" cy="5828324"/>
          </a:xfrm>
          <a:prstGeom prst="rect">
            <a:avLst/>
          </a:prstGeom>
        </p:spPr>
      </p:pic>
    </p:spTree>
    <p:extLst>
      <p:ext uri="{BB962C8B-B14F-4D97-AF65-F5344CB8AC3E}">
        <p14:creationId xmlns:p14="http://schemas.microsoft.com/office/powerpoint/2010/main" val="30932096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TotalTime>
  <Words>1730</Words>
  <Application>Microsoft Office PowerPoint</Application>
  <PresentationFormat>Widescreen</PresentationFormat>
  <Paragraphs>37</Paragraphs>
  <Slides>21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Week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2</dc:title>
  <dc:creator>Niblett, Michael</dc:creator>
  <cp:lastModifiedBy>Niblett, Michael</cp:lastModifiedBy>
  <cp:revision>3</cp:revision>
  <dcterms:created xsi:type="dcterms:W3CDTF">2023-10-12T21:39:59Z</dcterms:created>
  <dcterms:modified xsi:type="dcterms:W3CDTF">2024-10-14T09:11:00Z</dcterms:modified>
</cp:coreProperties>
</file>