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81" r:id="rId8"/>
    <p:sldId id="280" r:id="rId9"/>
    <p:sldId id="279" r:id="rId10"/>
    <p:sldId id="264" r:id="rId11"/>
    <p:sldId id="267" r:id="rId12"/>
    <p:sldId id="282" r:id="rId13"/>
    <p:sldId id="266" r:id="rId14"/>
    <p:sldId id="268" r:id="rId15"/>
    <p:sldId id="269" r:id="rId16"/>
    <p:sldId id="270" r:id="rId17"/>
    <p:sldId id="271" r:id="rId18"/>
    <p:sldId id="272" r:id="rId19"/>
    <p:sldId id="273" r:id="rId20"/>
    <p:sldId id="274" r:id="rId21"/>
    <p:sldId id="275" r:id="rId22"/>
    <p:sldId id="277" r:id="rId23"/>
    <p:sldId id="278" r:id="rId24"/>
    <p:sldId id="27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6" d="100"/>
          <a:sy n="76" d="100"/>
        </p:scale>
        <p:origin x="62" y="19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ADEF-B94C-019A-9FCA-D18BE15923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43111F8-6060-FEDC-C6F6-48C7C576624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AD52F25-5272-5A46-0466-5AB568C6D603}"/>
              </a:ext>
            </a:extLst>
          </p:cNvPr>
          <p:cNvSpPr>
            <a:spLocks noGrp="1"/>
          </p:cNvSpPr>
          <p:nvPr>
            <p:ph type="dt" sz="half" idx="10"/>
          </p:nvPr>
        </p:nvSpPr>
        <p:spPr/>
        <p:txBody>
          <a:bodyPr/>
          <a:lstStyle/>
          <a:p>
            <a:fld id="{97C0B1AF-6835-4981-B1EA-DE0003242C02}" type="datetimeFigureOut">
              <a:rPr lang="en-GB" smtClean="0"/>
              <a:t>24/10/2024</a:t>
            </a:fld>
            <a:endParaRPr lang="en-GB"/>
          </a:p>
        </p:txBody>
      </p:sp>
      <p:sp>
        <p:nvSpPr>
          <p:cNvPr id="5" name="Footer Placeholder 4">
            <a:extLst>
              <a:ext uri="{FF2B5EF4-FFF2-40B4-BE49-F238E27FC236}">
                <a16:creationId xmlns:a16="http://schemas.microsoft.com/office/drawing/2014/main" id="{29A06F71-FFD9-F696-2209-A4A75646CDA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1B06FA-7080-9297-56FA-80324D9EB272}"/>
              </a:ext>
            </a:extLst>
          </p:cNvPr>
          <p:cNvSpPr>
            <a:spLocks noGrp="1"/>
          </p:cNvSpPr>
          <p:nvPr>
            <p:ph type="sldNum" sz="quarter" idx="12"/>
          </p:nvPr>
        </p:nvSpPr>
        <p:spPr/>
        <p:txBody>
          <a:bodyPr/>
          <a:lstStyle/>
          <a:p>
            <a:fld id="{82F02A40-A76A-4025-84E6-7B71D034DA92}" type="slidenum">
              <a:rPr lang="en-GB" smtClean="0"/>
              <a:t>‹#›</a:t>
            </a:fld>
            <a:endParaRPr lang="en-GB"/>
          </a:p>
        </p:txBody>
      </p:sp>
    </p:spTree>
    <p:extLst>
      <p:ext uri="{BB962C8B-B14F-4D97-AF65-F5344CB8AC3E}">
        <p14:creationId xmlns:p14="http://schemas.microsoft.com/office/powerpoint/2010/main" val="2635697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D8ECE-08B1-7E20-5085-A17CD962572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58BF5D3-666E-700B-3126-5228B1D5800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038CCEE-3563-A6DC-66BD-EE5E7A82CD0A}"/>
              </a:ext>
            </a:extLst>
          </p:cNvPr>
          <p:cNvSpPr>
            <a:spLocks noGrp="1"/>
          </p:cNvSpPr>
          <p:nvPr>
            <p:ph type="dt" sz="half" idx="10"/>
          </p:nvPr>
        </p:nvSpPr>
        <p:spPr/>
        <p:txBody>
          <a:bodyPr/>
          <a:lstStyle/>
          <a:p>
            <a:fld id="{97C0B1AF-6835-4981-B1EA-DE0003242C02}" type="datetimeFigureOut">
              <a:rPr lang="en-GB" smtClean="0"/>
              <a:t>24/10/2024</a:t>
            </a:fld>
            <a:endParaRPr lang="en-GB"/>
          </a:p>
        </p:txBody>
      </p:sp>
      <p:sp>
        <p:nvSpPr>
          <p:cNvPr id="5" name="Footer Placeholder 4">
            <a:extLst>
              <a:ext uri="{FF2B5EF4-FFF2-40B4-BE49-F238E27FC236}">
                <a16:creationId xmlns:a16="http://schemas.microsoft.com/office/drawing/2014/main" id="{EB7274B5-51F5-47A9-4370-CFC185EAA7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FA0EA57-DCE6-A092-9925-F3EE34D4EC13}"/>
              </a:ext>
            </a:extLst>
          </p:cNvPr>
          <p:cNvSpPr>
            <a:spLocks noGrp="1"/>
          </p:cNvSpPr>
          <p:nvPr>
            <p:ph type="sldNum" sz="quarter" idx="12"/>
          </p:nvPr>
        </p:nvSpPr>
        <p:spPr/>
        <p:txBody>
          <a:bodyPr/>
          <a:lstStyle/>
          <a:p>
            <a:fld id="{82F02A40-A76A-4025-84E6-7B71D034DA92}" type="slidenum">
              <a:rPr lang="en-GB" smtClean="0"/>
              <a:t>‹#›</a:t>
            </a:fld>
            <a:endParaRPr lang="en-GB"/>
          </a:p>
        </p:txBody>
      </p:sp>
    </p:spTree>
    <p:extLst>
      <p:ext uri="{BB962C8B-B14F-4D97-AF65-F5344CB8AC3E}">
        <p14:creationId xmlns:p14="http://schemas.microsoft.com/office/powerpoint/2010/main" val="1397206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63B554-3C58-79CB-CD85-602BAD42C0F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A3AF502-E7BC-DEFD-F0C0-5C3A8381EFD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E44E10A-8472-9D39-8C75-E6EBCA69E2E8}"/>
              </a:ext>
            </a:extLst>
          </p:cNvPr>
          <p:cNvSpPr>
            <a:spLocks noGrp="1"/>
          </p:cNvSpPr>
          <p:nvPr>
            <p:ph type="dt" sz="half" idx="10"/>
          </p:nvPr>
        </p:nvSpPr>
        <p:spPr/>
        <p:txBody>
          <a:bodyPr/>
          <a:lstStyle/>
          <a:p>
            <a:fld id="{97C0B1AF-6835-4981-B1EA-DE0003242C02}" type="datetimeFigureOut">
              <a:rPr lang="en-GB" smtClean="0"/>
              <a:t>24/10/2024</a:t>
            </a:fld>
            <a:endParaRPr lang="en-GB"/>
          </a:p>
        </p:txBody>
      </p:sp>
      <p:sp>
        <p:nvSpPr>
          <p:cNvPr id="5" name="Footer Placeholder 4">
            <a:extLst>
              <a:ext uri="{FF2B5EF4-FFF2-40B4-BE49-F238E27FC236}">
                <a16:creationId xmlns:a16="http://schemas.microsoft.com/office/drawing/2014/main" id="{34E6142F-F1B7-ED92-35E1-C314896563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518A59-CE44-CFB9-6AE1-A9386205C6A6}"/>
              </a:ext>
            </a:extLst>
          </p:cNvPr>
          <p:cNvSpPr>
            <a:spLocks noGrp="1"/>
          </p:cNvSpPr>
          <p:nvPr>
            <p:ph type="sldNum" sz="quarter" idx="12"/>
          </p:nvPr>
        </p:nvSpPr>
        <p:spPr/>
        <p:txBody>
          <a:bodyPr/>
          <a:lstStyle/>
          <a:p>
            <a:fld id="{82F02A40-A76A-4025-84E6-7B71D034DA92}" type="slidenum">
              <a:rPr lang="en-GB" smtClean="0"/>
              <a:t>‹#›</a:t>
            </a:fld>
            <a:endParaRPr lang="en-GB"/>
          </a:p>
        </p:txBody>
      </p:sp>
    </p:spTree>
    <p:extLst>
      <p:ext uri="{BB962C8B-B14F-4D97-AF65-F5344CB8AC3E}">
        <p14:creationId xmlns:p14="http://schemas.microsoft.com/office/powerpoint/2010/main" val="2056589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00990-5680-65E8-5086-12080CEA372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6BD3D14-31E6-4452-6064-61DDF5FD2F8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8EB80F1-FCF1-7850-DDA4-2A773BA94F64}"/>
              </a:ext>
            </a:extLst>
          </p:cNvPr>
          <p:cNvSpPr>
            <a:spLocks noGrp="1"/>
          </p:cNvSpPr>
          <p:nvPr>
            <p:ph type="dt" sz="half" idx="10"/>
          </p:nvPr>
        </p:nvSpPr>
        <p:spPr/>
        <p:txBody>
          <a:bodyPr/>
          <a:lstStyle/>
          <a:p>
            <a:fld id="{97C0B1AF-6835-4981-B1EA-DE0003242C02}" type="datetimeFigureOut">
              <a:rPr lang="en-GB" smtClean="0"/>
              <a:t>24/10/2024</a:t>
            </a:fld>
            <a:endParaRPr lang="en-GB"/>
          </a:p>
        </p:txBody>
      </p:sp>
      <p:sp>
        <p:nvSpPr>
          <p:cNvPr id="5" name="Footer Placeholder 4">
            <a:extLst>
              <a:ext uri="{FF2B5EF4-FFF2-40B4-BE49-F238E27FC236}">
                <a16:creationId xmlns:a16="http://schemas.microsoft.com/office/drawing/2014/main" id="{C3A0D500-CD99-2665-6489-0C150C2F610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7391B1C-B4A9-547C-99EB-D58F14E52160}"/>
              </a:ext>
            </a:extLst>
          </p:cNvPr>
          <p:cNvSpPr>
            <a:spLocks noGrp="1"/>
          </p:cNvSpPr>
          <p:nvPr>
            <p:ph type="sldNum" sz="quarter" idx="12"/>
          </p:nvPr>
        </p:nvSpPr>
        <p:spPr/>
        <p:txBody>
          <a:bodyPr/>
          <a:lstStyle/>
          <a:p>
            <a:fld id="{82F02A40-A76A-4025-84E6-7B71D034DA92}" type="slidenum">
              <a:rPr lang="en-GB" smtClean="0"/>
              <a:t>‹#›</a:t>
            </a:fld>
            <a:endParaRPr lang="en-GB"/>
          </a:p>
        </p:txBody>
      </p:sp>
    </p:spTree>
    <p:extLst>
      <p:ext uri="{BB962C8B-B14F-4D97-AF65-F5344CB8AC3E}">
        <p14:creationId xmlns:p14="http://schemas.microsoft.com/office/powerpoint/2010/main" val="2349762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42683-756D-A3B6-B380-2173E067565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0386363-6019-00AB-A74B-57EC4A167C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AB6B6E-8A3D-72B9-53EB-77F9D6777291}"/>
              </a:ext>
            </a:extLst>
          </p:cNvPr>
          <p:cNvSpPr>
            <a:spLocks noGrp="1"/>
          </p:cNvSpPr>
          <p:nvPr>
            <p:ph type="dt" sz="half" idx="10"/>
          </p:nvPr>
        </p:nvSpPr>
        <p:spPr/>
        <p:txBody>
          <a:bodyPr/>
          <a:lstStyle/>
          <a:p>
            <a:fld id="{97C0B1AF-6835-4981-B1EA-DE0003242C02}" type="datetimeFigureOut">
              <a:rPr lang="en-GB" smtClean="0"/>
              <a:t>24/10/2024</a:t>
            </a:fld>
            <a:endParaRPr lang="en-GB"/>
          </a:p>
        </p:txBody>
      </p:sp>
      <p:sp>
        <p:nvSpPr>
          <p:cNvPr id="5" name="Footer Placeholder 4">
            <a:extLst>
              <a:ext uri="{FF2B5EF4-FFF2-40B4-BE49-F238E27FC236}">
                <a16:creationId xmlns:a16="http://schemas.microsoft.com/office/drawing/2014/main" id="{AC39AFDE-1729-A5EC-7BD6-3D4716FEFDE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94FC7-6A76-8C9A-D920-FB5FACBE815A}"/>
              </a:ext>
            </a:extLst>
          </p:cNvPr>
          <p:cNvSpPr>
            <a:spLocks noGrp="1"/>
          </p:cNvSpPr>
          <p:nvPr>
            <p:ph type="sldNum" sz="quarter" idx="12"/>
          </p:nvPr>
        </p:nvSpPr>
        <p:spPr/>
        <p:txBody>
          <a:bodyPr/>
          <a:lstStyle/>
          <a:p>
            <a:fld id="{82F02A40-A76A-4025-84E6-7B71D034DA92}" type="slidenum">
              <a:rPr lang="en-GB" smtClean="0"/>
              <a:t>‹#›</a:t>
            </a:fld>
            <a:endParaRPr lang="en-GB"/>
          </a:p>
        </p:txBody>
      </p:sp>
    </p:spTree>
    <p:extLst>
      <p:ext uri="{BB962C8B-B14F-4D97-AF65-F5344CB8AC3E}">
        <p14:creationId xmlns:p14="http://schemas.microsoft.com/office/powerpoint/2010/main" val="1397289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351BA-C39F-CF84-9E03-B034BDCACAA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A45DB1A-AB6E-7948-4EBB-72BDA90192F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7499146-3B91-BFA7-9D6C-29D2BA8FA4F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9398FAE-76D6-7B35-BFA0-B55CAAB6B922}"/>
              </a:ext>
            </a:extLst>
          </p:cNvPr>
          <p:cNvSpPr>
            <a:spLocks noGrp="1"/>
          </p:cNvSpPr>
          <p:nvPr>
            <p:ph type="dt" sz="half" idx="10"/>
          </p:nvPr>
        </p:nvSpPr>
        <p:spPr/>
        <p:txBody>
          <a:bodyPr/>
          <a:lstStyle/>
          <a:p>
            <a:fld id="{97C0B1AF-6835-4981-B1EA-DE0003242C02}" type="datetimeFigureOut">
              <a:rPr lang="en-GB" smtClean="0"/>
              <a:t>24/10/2024</a:t>
            </a:fld>
            <a:endParaRPr lang="en-GB"/>
          </a:p>
        </p:txBody>
      </p:sp>
      <p:sp>
        <p:nvSpPr>
          <p:cNvPr id="6" name="Footer Placeholder 5">
            <a:extLst>
              <a:ext uri="{FF2B5EF4-FFF2-40B4-BE49-F238E27FC236}">
                <a16:creationId xmlns:a16="http://schemas.microsoft.com/office/drawing/2014/main" id="{EFE1EC69-C665-CB8F-E620-CB42A37D733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CC08C25-BDD3-1143-433C-72C3A4D5E0AF}"/>
              </a:ext>
            </a:extLst>
          </p:cNvPr>
          <p:cNvSpPr>
            <a:spLocks noGrp="1"/>
          </p:cNvSpPr>
          <p:nvPr>
            <p:ph type="sldNum" sz="quarter" idx="12"/>
          </p:nvPr>
        </p:nvSpPr>
        <p:spPr/>
        <p:txBody>
          <a:bodyPr/>
          <a:lstStyle/>
          <a:p>
            <a:fld id="{82F02A40-A76A-4025-84E6-7B71D034DA92}" type="slidenum">
              <a:rPr lang="en-GB" smtClean="0"/>
              <a:t>‹#›</a:t>
            </a:fld>
            <a:endParaRPr lang="en-GB"/>
          </a:p>
        </p:txBody>
      </p:sp>
    </p:spTree>
    <p:extLst>
      <p:ext uri="{BB962C8B-B14F-4D97-AF65-F5344CB8AC3E}">
        <p14:creationId xmlns:p14="http://schemas.microsoft.com/office/powerpoint/2010/main" val="2884463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DD627-F557-4FE9-B29C-526C7B85D4F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FBFD0D-7271-CCE3-5695-B8161090EAC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C3FA62-62BF-E850-169D-1B9123D443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3B4D483-A311-836F-C575-39C725DC6AA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BC89FEA-3461-89EA-B432-43501241BC7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8281BFC-EE6C-4C61-4339-B8F6B2E6B37D}"/>
              </a:ext>
            </a:extLst>
          </p:cNvPr>
          <p:cNvSpPr>
            <a:spLocks noGrp="1"/>
          </p:cNvSpPr>
          <p:nvPr>
            <p:ph type="dt" sz="half" idx="10"/>
          </p:nvPr>
        </p:nvSpPr>
        <p:spPr/>
        <p:txBody>
          <a:bodyPr/>
          <a:lstStyle/>
          <a:p>
            <a:fld id="{97C0B1AF-6835-4981-B1EA-DE0003242C02}" type="datetimeFigureOut">
              <a:rPr lang="en-GB" smtClean="0"/>
              <a:t>24/10/2024</a:t>
            </a:fld>
            <a:endParaRPr lang="en-GB"/>
          </a:p>
        </p:txBody>
      </p:sp>
      <p:sp>
        <p:nvSpPr>
          <p:cNvPr id="8" name="Footer Placeholder 7">
            <a:extLst>
              <a:ext uri="{FF2B5EF4-FFF2-40B4-BE49-F238E27FC236}">
                <a16:creationId xmlns:a16="http://schemas.microsoft.com/office/drawing/2014/main" id="{005F0873-96F8-6880-7429-C1E1C291832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EF26E6A-E1B4-2F10-47CA-0376D3D8D842}"/>
              </a:ext>
            </a:extLst>
          </p:cNvPr>
          <p:cNvSpPr>
            <a:spLocks noGrp="1"/>
          </p:cNvSpPr>
          <p:nvPr>
            <p:ph type="sldNum" sz="quarter" idx="12"/>
          </p:nvPr>
        </p:nvSpPr>
        <p:spPr/>
        <p:txBody>
          <a:bodyPr/>
          <a:lstStyle/>
          <a:p>
            <a:fld id="{82F02A40-A76A-4025-84E6-7B71D034DA92}" type="slidenum">
              <a:rPr lang="en-GB" smtClean="0"/>
              <a:t>‹#›</a:t>
            </a:fld>
            <a:endParaRPr lang="en-GB"/>
          </a:p>
        </p:txBody>
      </p:sp>
    </p:spTree>
    <p:extLst>
      <p:ext uri="{BB962C8B-B14F-4D97-AF65-F5344CB8AC3E}">
        <p14:creationId xmlns:p14="http://schemas.microsoft.com/office/powerpoint/2010/main" val="923474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CAE6D-B329-17A6-1194-FA93FFFB3EA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C1C8BE7-3F7B-E7B7-675D-5D0A5DF01540}"/>
              </a:ext>
            </a:extLst>
          </p:cNvPr>
          <p:cNvSpPr>
            <a:spLocks noGrp="1"/>
          </p:cNvSpPr>
          <p:nvPr>
            <p:ph type="dt" sz="half" idx="10"/>
          </p:nvPr>
        </p:nvSpPr>
        <p:spPr/>
        <p:txBody>
          <a:bodyPr/>
          <a:lstStyle/>
          <a:p>
            <a:fld id="{97C0B1AF-6835-4981-B1EA-DE0003242C02}" type="datetimeFigureOut">
              <a:rPr lang="en-GB" smtClean="0"/>
              <a:t>24/10/2024</a:t>
            </a:fld>
            <a:endParaRPr lang="en-GB"/>
          </a:p>
        </p:txBody>
      </p:sp>
      <p:sp>
        <p:nvSpPr>
          <p:cNvPr id="4" name="Footer Placeholder 3">
            <a:extLst>
              <a:ext uri="{FF2B5EF4-FFF2-40B4-BE49-F238E27FC236}">
                <a16:creationId xmlns:a16="http://schemas.microsoft.com/office/drawing/2014/main" id="{44A4A1AE-BC48-4005-7C79-FADC59D5D0C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9F36DB0-AB40-67FF-3ABE-BFA92037B9E0}"/>
              </a:ext>
            </a:extLst>
          </p:cNvPr>
          <p:cNvSpPr>
            <a:spLocks noGrp="1"/>
          </p:cNvSpPr>
          <p:nvPr>
            <p:ph type="sldNum" sz="quarter" idx="12"/>
          </p:nvPr>
        </p:nvSpPr>
        <p:spPr/>
        <p:txBody>
          <a:bodyPr/>
          <a:lstStyle/>
          <a:p>
            <a:fld id="{82F02A40-A76A-4025-84E6-7B71D034DA92}" type="slidenum">
              <a:rPr lang="en-GB" smtClean="0"/>
              <a:t>‹#›</a:t>
            </a:fld>
            <a:endParaRPr lang="en-GB"/>
          </a:p>
        </p:txBody>
      </p:sp>
    </p:spTree>
    <p:extLst>
      <p:ext uri="{BB962C8B-B14F-4D97-AF65-F5344CB8AC3E}">
        <p14:creationId xmlns:p14="http://schemas.microsoft.com/office/powerpoint/2010/main" val="349243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425838-F207-3420-C1E3-4BE3E65F4972}"/>
              </a:ext>
            </a:extLst>
          </p:cNvPr>
          <p:cNvSpPr>
            <a:spLocks noGrp="1"/>
          </p:cNvSpPr>
          <p:nvPr>
            <p:ph type="dt" sz="half" idx="10"/>
          </p:nvPr>
        </p:nvSpPr>
        <p:spPr/>
        <p:txBody>
          <a:bodyPr/>
          <a:lstStyle/>
          <a:p>
            <a:fld id="{97C0B1AF-6835-4981-B1EA-DE0003242C02}" type="datetimeFigureOut">
              <a:rPr lang="en-GB" smtClean="0"/>
              <a:t>24/10/2024</a:t>
            </a:fld>
            <a:endParaRPr lang="en-GB"/>
          </a:p>
        </p:txBody>
      </p:sp>
      <p:sp>
        <p:nvSpPr>
          <p:cNvPr id="3" name="Footer Placeholder 2">
            <a:extLst>
              <a:ext uri="{FF2B5EF4-FFF2-40B4-BE49-F238E27FC236}">
                <a16:creationId xmlns:a16="http://schemas.microsoft.com/office/drawing/2014/main" id="{DB16604E-C897-241D-F50D-CAF9A5F24FD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4597E4E-D711-97A1-A6B6-35B400FD476A}"/>
              </a:ext>
            </a:extLst>
          </p:cNvPr>
          <p:cNvSpPr>
            <a:spLocks noGrp="1"/>
          </p:cNvSpPr>
          <p:nvPr>
            <p:ph type="sldNum" sz="quarter" idx="12"/>
          </p:nvPr>
        </p:nvSpPr>
        <p:spPr/>
        <p:txBody>
          <a:bodyPr/>
          <a:lstStyle/>
          <a:p>
            <a:fld id="{82F02A40-A76A-4025-84E6-7B71D034DA92}" type="slidenum">
              <a:rPr lang="en-GB" smtClean="0"/>
              <a:t>‹#›</a:t>
            </a:fld>
            <a:endParaRPr lang="en-GB"/>
          </a:p>
        </p:txBody>
      </p:sp>
    </p:spTree>
    <p:extLst>
      <p:ext uri="{BB962C8B-B14F-4D97-AF65-F5344CB8AC3E}">
        <p14:creationId xmlns:p14="http://schemas.microsoft.com/office/powerpoint/2010/main" val="552581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DA5E9-B8D5-AE88-26FF-E374605F0C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4566F20-67C9-F06D-7E12-AF2C3F929B4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43B5103-6084-A7FA-4211-80D16E43CD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17611F-081B-B7C3-6C33-817CB2013B3D}"/>
              </a:ext>
            </a:extLst>
          </p:cNvPr>
          <p:cNvSpPr>
            <a:spLocks noGrp="1"/>
          </p:cNvSpPr>
          <p:nvPr>
            <p:ph type="dt" sz="half" idx="10"/>
          </p:nvPr>
        </p:nvSpPr>
        <p:spPr/>
        <p:txBody>
          <a:bodyPr/>
          <a:lstStyle/>
          <a:p>
            <a:fld id="{97C0B1AF-6835-4981-B1EA-DE0003242C02}" type="datetimeFigureOut">
              <a:rPr lang="en-GB" smtClean="0"/>
              <a:t>24/10/2024</a:t>
            </a:fld>
            <a:endParaRPr lang="en-GB"/>
          </a:p>
        </p:txBody>
      </p:sp>
      <p:sp>
        <p:nvSpPr>
          <p:cNvPr id="6" name="Footer Placeholder 5">
            <a:extLst>
              <a:ext uri="{FF2B5EF4-FFF2-40B4-BE49-F238E27FC236}">
                <a16:creationId xmlns:a16="http://schemas.microsoft.com/office/drawing/2014/main" id="{F1237967-5343-C499-6BEE-BD22346F19E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BFBB8FF-98D3-5723-89C1-B1A9865449A4}"/>
              </a:ext>
            </a:extLst>
          </p:cNvPr>
          <p:cNvSpPr>
            <a:spLocks noGrp="1"/>
          </p:cNvSpPr>
          <p:nvPr>
            <p:ph type="sldNum" sz="quarter" idx="12"/>
          </p:nvPr>
        </p:nvSpPr>
        <p:spPr/>
        <p:txBody>
          <a:bodyPr/>
          <a:lstStyle/>
          <a:p>
            <a:fld id="{82F02A40-A76A-4025-84E6-7B71D034DA92}" type="slidenum">
              <a:rPr lang="en-GB" smtClean="0"/>
              <a:t>‹#›</a:t>
            </a:fld>
            <a:endParaRPr lang="en-GB"/>
          </a:p>
        </p:txBody>
      </p:sp>
    </p:spTree>
    <p:extLst>
      <p:ext uri="{BB962C8B-B14F-4D97-AF65-F5344CB8AC3E}">
        <p14:creationId xmlns:p14="http://schemas.microsoft.com/office/powerpoint/2010/main" val="196207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8E16C-5E98-EF1F-530A-81E22201E7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D046C07-86F3-C3B5-C7AE-98B6F25DFF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8B06DE0-35F7-897A-2DD3-47019EC1BE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1C12E4-41F8-C676-B31E-F3FDCDA8B45E}"/>
              </a:ext>
            </a:extLst>
          </p:cNvPr>
          <p:cNvSpPr>
            <a:spLocks noGrp="1"/>
          </p:cNvSpPr>
          <p:nvPr>
            <p:ph type="dt" sz="half" idx="10"/>
          </p:nvPr>
        </p:nvSpPr>
        <p:spPr/>
        <p:txBody>
          <a:bodyPr/>
          <a:lstStyle/>
          <a:p>
            <a:fld id="{97C0B1AF-6835-4981-B1EA-DE0003242C02}" type="datetimeFigureOut">
              <a:rPr lang="en-GB" smtClean="0"/>
              <a:t>24/10/2024</a:t>
            </a:fld>
            <a:endParaRPr lang="en-GB"/>
          </a:p>
        </p:txBody>
      </p:sp>
      <p:sp>
        <p:nvSpPr>
          <p:cNvPr id="6" name="Footer Placeholder 5">
            <a:extLst>
              <a:ext uri="{FF2B5EF4-FFF2-40B4-BE49-F238E27FC236}">
                <a16:creationId xmlns:a16="http://schemas.microsoft.com/office/drawing/2014/main" id="{B294AF46-4B08-C5BE-10C5-858BBC17DE2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B3332E8-3511-CB8D-9635-90037F5F8D13}"/>
              </a:ext>
            </a:extLst>
          </p:cNvPr>
          <p:cNvSpPr>
            <a:spLocks noGrp="1"/>
          </p:cNvSpPr>
          <p:nvPr>
            <p:ph type="sldNum" sz="quarter" idx="12"/>
          </p:nvPr>
        </p:nvSpPr>
        <p:spPr/>
        <p:txBody>
          <a:bodyPr/>
          <a:lstStyle/>
          <a:p>
            <a:fld id="{82F02A40-A76A-4025-84E6-7B71D034DA92}" type="slidenum">
              <a:rPr lang="en-GB" smtClean="0"/>
              <a:t>‹#›</a:t>
            </a:fld>
            <a:endParaRPr lang="en-GB"/>
          </a:p>
        </p:txBody>
      </p:sp>
    </p:spTree>
    <p:extLst>
      <p:ext uri="{BB962C8B-B14F-4D97-AF65-F5344CB8AC3E}">
        <p14:creationId xmlns:p14="http://schemas.microsoft.com/office/powerpoint/2010/main" val="3050468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52571C-ECAB-D441-A1FC-AED045F1E9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940B47F-F266-097F-CC01-AD973BE2F0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4DF6ED-BD33-3BAC-7BFC-FCF673CBEE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C0B1AF-6835-4981-B1EA-DE0003242C02}" type="datetimeFigureOut">
              <a:rPr lang="en-GB" smtClean="0"/>
              <a:t>24/10/2024</a:t>
            </a:fld>
            <a:endParaRPr lang="en-GB"/>
          </a:p>
        </p:txBody>
      </p:sp>
      <p:sp>
        <p:nvSpPr>
          <p:cNvPr id="5" name="Footer Placeholder 4">
            <a:extLst>
              <a:ext uri="{FF2B5EF4-FFF2-40B4-BE49-F238E27FC236}">
                <a16:creationId xmlns:a16="http://schemas.microsoft.com/office/drawing/2014/main" id="{B4A72BE4-154E-F720-5024-973BA4FFFA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8BEAF4E-05EA-0B3C-A357-6ABDFA99C2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F02A40-A76A-4025-84E6-7B71D034DA92}" type="slidenum">
              <a:rPr lang="en-GB" smtClean="0"/>
              <a:t>‹#›</a:t>
            </a:fld>
            <a:endParaRPr lang="en-GB"/>
          </a:p>
        </p:txBody>
      </p:sp>
    </p:spTree>
    <p:extLst>
      <p:ext uri="{BB962C8B-B14F-4D97-AF65-F5344CB8AC3E}">
        <p14:creationId xmlns:p14="http://schemas.microsoft.com/office/powerpoint/2010/main" val="36121748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s://viewpointmag.com/2018/02/01/appeal-negro-seamen-dockers-1932/"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11B2B030-4738-4359-9E46-144B7C8BFF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 y="8300"/>
            <a:ext cx="12193117" cy="6849700"/>
          </a:xfrm>
          <a:prstGeom prst="rect">
            <a:avLst/>
          </a:prstGeom>
          <a:solidFill>
            <a:schemeClr val="bg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9" name="Rectangle 18">
            <a:extLst>
              <a:ext uri="{FF2B5EF4-FFF2-40B4-BE49-F238E27FC236}">
                <a16:creationId xmlns:a16="http://schemas.microsoft.com/office/drawing/2014/main" id="{E722B2DD-E14D-4972-9D98-5D6E61B1B2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14431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E46E0431-372D-96DD-7178-FC3B0DB4D44E}"/>
              </a:ext>
            </a:extLst>
          </p:cNvPr>
          <p:cNvPicPr>
            <a:picLocks noGrp="1" noChangeAspect="1"/>
          </p:cNvPicPr>
          <p:nvPr>
            <p:ph idx="1"/>
          </p:nvPr>
        </p:nvPicPr>
        <p:blipFill rotWithShape="1">
          <a:blip r:embed="rId2"/>
          <a:srcRect b="20957"/>
          <a:stretch/>
        </p:blipFill>
        <p:spPr>
          <a:xfrm>
            <a:off x="20" y="10"/>
            <a:ext cx="12191980" cy="6866290"/>
          </a:xfrm>
          <a:prstGeom prst="rect">
            <a:avLst/>
          </a:prstGeom>
        </p:spPr>
      </p:pic>
      <p:sp>
        <p:nvSpPr>
          <p:cNvPr id="6" name="TextBox 5">
            <a:extLst>
              <a:ext uri="{FF2B5EF4-FFF2-40B4-BE49-F238E27FC236}">
                <a16:creationId xmlns:a16="http://schemas.microsoft.com/office/drawing/2014/main" id="{8177CD93-98DB-6612-72AC-7CD5EBED99B8}"/>
              </a:ext>
            </a:extLst>
          </p:cNvPr>
          <p:cNvSpPr txBox="1"/>
          <p:nvPr/>
        </p:nvSpPr>
        <p:spPr>
          <a:xfrm>
            <a:off x="1371570" y="219075"/>
            <a:ext cx="3409980" cy="954107"/>
          </a:xfrm>
          <a:prstGeom prst="rect">
            <a:avLst/>
          </a:prstGeom>
          <a:noFill/>
        </p:spPr>
        <p:txBody>
          <a:bodyPr wrap="square" rtlCol="0">
            <a:spAutoFit/>
          </a:bodyPr>
          <a:lstStyle/>
          <a:p>
            <a:pPr algn="ctr"/>
            <a:r>
              <a:rPr lang="en-GB" sz="2800" b="1" dirty="0"/>
              <a:t>Week 5: Stories from the Sea</a:t>
            </a:r>
          </a:p>
        </p:txBody>
      </p:sp>
    </p:spTree>
    <p:extLst>
      <p:ext uri="{BB962C8B-B14F-4D97-AF65-F5344CB8AC3E}">
        <p14:creationId xmlns:p14="http://schemas.microsoft.com/office/powerpoint/2010/main" val="3387005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38" name="Rectangle 5137">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91B7DF2-DF4B-3B5C-78C5-BD54B0958250}"/>
              </a:ext>
            </a:extLst>
          </p:cNvPr>
          <p:cNvSpPr>
            <a:spLocks noGrp="1"/>
          </p:cNvSpPr>
          <p:nvPr>
            <p:ph type="title"/>
          </p:nvPr>
        </p:nvSpPr>
        <p:spPr>
          <a:xfrm>
            <a:off x="838201" y="365125"/>
            <a:ext cx="3816095" cy="1938076"/>
          </a:xfrm>
        </p:spPr>
        <p:txBody>
          <a:bodyPr>
            <a:normAutofit/>
          </a:bodyPr>
          <a:lstStyle/>
          <a:p>
            <a:endParaRPr lang="en-GB"/>
          </a:p>
        </p:txBody>
      </p:sp>
      <p:sp>
        <p:nvSpPr>
          <p:cNvPr id="3" name="Content Placeholder 2">
            <a:extLst>
              <a:ext uri="{FF2B5EF4-FFF2-40B4-BE49-F238E27FC236}">
                <a16:creationId xmlns:a16="http://schemas.microsoft.com/office/drawing/2014/main" id="{FB60D7DC-9862-AF88-5E07-350648191309}"/>
              </a:ext>
            </a:extLst>
          </p:cNvPr>
          <p:cNvSpPr>
            <a:spLocks noGrp="1"/>
          </p:cNvSpPr>
          <p:nvPr>
            <p:ph idx="1"/>
          </p:nvPr>
        </p:nvSpPr>
        <p:spPr>
          <a:xfrm>
            <a:off x="838200" y="1095375"/>
            <a:ext cx="4210049" cy="5762625"/>
          </a:xfrm>
        </p:spPr>
        <p:txBody>
          <a:bodyPr>
            <a:normAutofit/>
          </a:bodyPr>
          <a:lstStyle/>
          <a:p>
            <a:r>
              <a:rPr lang="en-GB" sz="1900" b="1" dirty="0"/>
              <a:t>Michael Murphy: “Though George Garrett’s work was discussed, praised and, most importantly of all, published by such influential figures as George Orwell, Sylvia Townsend Warner and John Lehmann, critics since the Second World War have done little more than acknowledge his presence amongst the many working-class writers active during the 1930s” (</a:t>
            </a:r>
            <a:r>
              <a:rPr lang="en-GB" sz="1900" b="1" i="1" dirty="0"/>
              <a:t>The Collected George Garrett</a:t>
            </a:r>
            <a:r>
              <a:rPr lang="en-GB" sz="1900" b="1" dirty="0"/>
              <a:t>,</a:t>
            </a:r>
            <a:r>
              <a:rPr lang="en-GB" sz="1900" b="1" i="1" dirty="0"/>
              <a:t> </a:t>
            </a:r>
            <a:r>
              <a:rPr lang="en-GB" sz="1900" b="1" dirty="0"/>
              <a:t>vii)</a:t>
            </a:r>
          </a:p>
          <a:p>
            <a:endParaRPr lang="en-GB" sz="1900" b="1" dirty="0"/>
          </a:p>
          <a:p>
            <a:r>
              <a:rPr lang="en-GB" sz="1900" b="1" dirty="0"/>
              <a:t>Garrett born 1896, Hanley in 1897, both in Liverpool.</a:t>
            </a:r>
          </a:p>
          <a:p>
            <a:endParaRPr lang="en-GB" sz="1900" dirty="0"/>
          </a:p>
        </p:txBody>
      </p:sp>
      <p:pic>
        <p:nvPicPr>
          <p:cNvPr id="5124" name="Picture 4" descr="James Hanley | Open Road Media">
            <a:extLst>
              <a:ext uri="{FF2B5EF4-FFF2-40B4-BE49-F238E27FC236}">
                <a16:creationId xmlns:a16="http://schemas.microsoft.com/office/drawing/2014/main" id="{D0E6ED4C-4BB4-048F-98FF-E4E8136F2BA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984" r="-1" b="21322"/>
          <a:stretch/>
        </p:blipFill>
        <p:spPr bwMode="auto">
          <a:xfrm>
            <a:off x="4904316" y="-4"/>
            <a:ext cx="7287684" cy="3694372"/>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a:noFill/>
          <a:extLst>
            <a:ext uri="{909E8E84-426E-40DD-AFC4-6F175D3DCCD1}">
              <a14:hiddenFill xmlns:a14="http://schemas.microsoft.com/office/drawing/2010/main">
                <a:solidFill>
                  <a:srgbClr val="FFFFFF"/>
                </a:solidFill>
              </a14:hiddenFill>
            </a:ext>
          </a:extLst>
        </p:spPr>
      </p:pic>
      <p:pic>
        <p:nvPicPr>
          <p:cNvPr id="5122" name="Picture 2" descr="George Garrett play at Unity Liverpool: Rehearsed reading of writer's first  play - Liverpool Echo">
            <a:extLst>
              <a:ext uri="{FF2B5EF4-FFF2-40B4-BE49-F238E27FC236}">
                <a16:creationId xmlns:a16="http://schemas.microsoft.com/office/drawing/2014/main" id="{9FD30091-E524-877A-B42B-0226587F781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7915" r="-1" b="20646"/>
          <a:stretch/>
        </p:blipFill>
        <p:spPr bwMode="auto">
          <a:xfrm>
            <a:off x="4726728" y="3802961"/>
            <a:ext cx="7472381" cy="3055043"/>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7731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8378E-5572-A584-E67D-5A1D142910B7}"/>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4CFAE247-6CBE-84A3-F0AA-061A855CC6D2}"/>
              </a:ext>
            </a:extLst>
          </p:cNvPr>
          <p:cNvSpPr>
            <a:spLocks noGrp="1"/>
          </p:cNvSpPr>
          <p:nvPr>
            <p:ph idx="1"/>
          </p:nvPr>
        </p:nvSpPr>
        <p:spPr/>
        <p:txBody>
          <a:bodyPr/>
          <a:lstStyle/>
          <a:p>
            <a:endParaRPr lang="en-GB"/>
          </a:p>
        </p:txBody>
      </p:sp>
      <p:pic>
        <p:nvPicPr>
          <p:cNvPr id="6146" name="Picture 2" descr="BOY. by James Hanley - Paperback - Fourth edition - 1935 - from Kurt  Gippert Bookseller (ABAA) (SKU: 019565)">
            <a:extLst>
              <a:ext uri="{FF2B5EF4-FFF2-40B4-BE49-F238E27FC236}">
                <a16:creationId xmlns:a16="http://schemas.microsoft.com/office/drawing/2014/main" id="{3D0D2708-0553-7601-4062-1541609E3B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8988" y="0"/>
            <a:ext cx="55340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5454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E51BA4DF-2BD4-4EC2-B1DB-B27C8AC718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DBA0AC7-9BCA-9359-DC45-019247EAAD7A}"/>
              </a:ext>
            </a:extLst>
          </p:cNvPr>
          <p:cNvSpPr>
            <a:spLocks noGrp="1"/>
          </p:cNvSpPr>
          <p:nvPr>
            <p:ph type="title"/>
          </p:nvPr>
        </p:nvSpPr>
        <p:spPr>
          <a:xfrm>
            <a:off x="4553733" y="548464"/>
            <a:ext cx="6798541" cy="1675623"/>
          </a:xfrm>
        </p:spPr>
        <p:txBody>
          <a:bodyPr anchor="b">
            <a:normAutofit/>
          </a:bodyPr>
          <a:lstStyle/>
          <a:p>
            <a:endParaRPr lang="en-GB" sz="4000"/>
          </a:p>
        </p:txBody>
      </p:sp>
      <p:pic>
        <p:nvPicPr>
          <p:cNvPr id="3074" name="Picture 2" descr="Wigan Pier Project">
            <a:extLst>
              <a:ext uri="{FF2B5EF4-FFF2-40B4-BE49-F238E27FC236}">
                <a16:creationId xmlns:a16="http://schemas.microsoft.com/office/drawing/2014/main" id="{224F7A19-65CD-D8DB-BF51-5D0399A741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472" r="-1" b="-1"/>
          <a:stretch/>
        </p:blipFill>
        <p:spPr bwMode="auto">
          <a:xfrm>
            <a:off x="1" y="10"/>
            <a:ext cx="4196496"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16F2BA60-D531-3156-D516-9BA8945D4340}"/>
              </a:ext>
            </a:extLst>
          </p:cNvPr>
          <p:cNvSpPr>
            <a:spLocks noGrp="1"/>
          </p:cNvSpPr>
          <p:nvPr>
            <p:ph idx="1"/>
          </p:nvPr>
        </p:nvSpPr>
        <p:spPr>
          <a:xfrm>
            <a:off x="4553732" y="1045030"/>
            <a:ext cx="6798541" cy="5476350"/>
          </a:xfrm>
        </p:spPr>
        <p:txBody>
          <a:bodyPr>
            <a:normAutofit/>
          </a:bodyPr>
          <a:lstStyle/>
          <a:p>
            <a:pPr marL="0" indent="0">
              <a:buNone/>
            </a:pPr>
            <a:r>
              <a:rPr lang="en-GB" sz="2000" b="1" dirty="0"/>
              <a:t>George Orwell:</a:t>
            </a:r>
          </a:p>
          <a:p>
            <a:r>
              <a:rPr lang="en-GB" sz="2000" b="1" dirty="0"/>
              <a:t>“I was very greatly impressed by Garrett. Had I known before that it is he who writes under the pseudonym of Matt Low in the Adelphi and one or two other places, I would have taken steps to meet him earlier. He is a biggish hefty chap of about 36, Liverpool-Irish, brought up a Catholic but now a Communist. He says he has had about 9 months’ work in (I think) about the last 6 years. He went to sea as a lad and was at sea about 10 years, then worked as a docker. During the War he was torpedoed on a ship that sank in 7 minutes [. . .]. I urged him to write his autobiography, but as usual, living in about 2 rooms on the dole with a wife (who I gather objects to his writing) and a number of kids, he finds it impossible to settle to any long work and can only do short stories. Apart from the enormous unemployment in Liverpool it is almost impossible for him to get work because he is blacklisted everywhere as a Communist.” (“The Road to Wigan Pier Diary,” 27/2/36)</a:t>
            </a:r>
          </a:p>
          <a:p>
            <a:endParaRPr lang="en-GB" sz="1600" dirty="0"/>
          </a:p>
        </p:txBody>
      </p:sp>
    </p:spTree>
    <p:extLst>
      <p:ext uri="{BB962C8B-B14F-4D97-AF65-F5344CB8AC3E}">
        <p14:creationId xmlns:p14="http://schemas.microsoft.com/office/powerpoint/2010/main" val="873490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0037A-2B0F-8A33-338F-5946F5BDDE8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89C1644-C674-8EAE-8268-8FA66A933CBE}"/>
              </a:ext>
            </a:extLst>
          </p:cNvPr>
          <p:cNvSpPr>
            <a:spLocks noGrp="1"/>
          </p:cNvSpPr>
          <p:nvPr>
            <p:ph idx="1"/>
          </p:nvPr>
        </p:nvSpPr>
        <p:spPr>
          <a:xfrm>
            <a:off x="773545" y="365125"/>
            <a:ext cx="10515600" cy="6229639"/>
          </a:xfrm>
        </p:spPr>
        <p:txBody>
          <a:bodyPr>
            <a:normAutofit fontScale="92500" lnSpcReduction="20000"/>
          </a:bodyPr>
          <a:lstStyle/>
          <a:p>
            <a:pPr marL="0" indent="0">
              <a:buNone/>
            </a:pPr>
            <a:r>
              <a:rPr lang="en-GB" b="1" dirty="0"/>
              <a:t>Garrett in 1921:</a:t>
            </a:r>
          </a:p>
          <a:p>
            <a:pPr marL="0" indent="0">
              <a:buNone/>
            </a:pPr>
            <a:endParaRPr lang="en-GB" b="1" dirty="0"/>
          </a:p>
          <a:p>
            <a:pPr marL="0" indent="0">
              <a:buNone/>
            </a:pPr>
            <a:r>
              <a:rPr lang="en-GB" b="1" dirty="0"/>
              <a:t>“Fellow workers, it is all very well criticising the alien as one of your speakers has been doing, and telling you that he is the cause of your unemployment. It is not so. The present rotten system is the cause. These speeches by my friend here are only storing up racial hatred . . . My friend’s speeches are also doing another thing. This Seaman’s Vigilance Committee, if it is to be any good, must show an unbroken front. As it is now we are broken into different lines of argument and this has been caused by my friend. We must stick together or we will not get anywhere. All workers are slaves to the capitalists no matter what their race, colour or creed is, and there is more slavery under British Imperialism and the Union Jack than under any other flag. You Britishers, you sometimes give me a pain. I don’t tell people I’m a Britisher. I had no choice in being where </a:t>
            </a:r>
            <a:r>
              <a:rPr lang="en-GB" b="1"/>
              <a:t>I was </a:t>
            </a:r>
            <a:r>
              <a:rPr lang="en-GB" b="1" dirty="0"/>
              <a:t>born. How many of you have the guts of the Indians who are following Gandhi in India today, or following Michael Collins in Ireland? There people are only trying what we should be doing, breaking the bonds of their serfdom. [. . .] [We] must fight on for the emancipation of all workers no matter what country, colour, or creed.”</a:t>
            </a:r>
          </a:p>
        </p:txBody>
      </p:sp>
    </p:spTree>
    <p:extLst>
      <p:ext uri="{BB962C8B-B14F-4D97-AF65-F5344CB8AC3E}">
        <p14:creationId xmlns:p14="http://schemas.microsoft.com/office/powerpoint/2010/main" val="30746115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82" name="Rectangle 7181">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3587B3-49DC-1C3C-65D8-D3A2E4C8687C}"/>
              </a:ext>
            </a:extLst>
          </p:cNvPr>
          <p:cNvSpPr>
            <a:spLocks noGrp="1"/>
          </p:cNvSpPr>
          <p:nvPr>
            <p:ph type="title"/>
          </p:nvPr>
        </p:nvSpPr>
        <p:spPr>
          <a:xfrm>
            <a:off x="838201" y="365125"/>
            <a:ext cx="5251316" cy="1807305"/>
          </a:xfrm>
        </p:spPr>
        <p:txBody>
          <a:bodyPr>
            <a:normAutofit/>
          </a:bodyPr>
          <a:lstStyle/>
          <a:p>
            <a:endParaRPr lang="en-GB"/>
          </a:p>
        </p:txBody>
      </p:sp>
      <p:sp>
        <p:nvSpPr>
          <p:cNvPr id="3" name="Content Placeholder 2">
            <a:extLst>
              <a:ext uri="{FF2B5EF4-FFF2-40B4-BE49-F238E27FC236}">
                <a16:creationId xmlns:a16="http://schemas.microsoft.com/office/drawing/2014/main" id="{6016E29B-925E-BCA8-0279-2C7E22A2AF4C}"/>
              </a:ext>
            </a:extLst>
          </p:cNvPr>
          <p:cNvSpPr>
            <a:spLocks noGrp="1"/>
          </p:cNvSpPr>
          <p:nvPr>
            <p:ph idx="1"/>
          </p:nvPr>
        </p:nvSpPr>
        <p:spPr>
          <a:xfrm>
            <a:off x="142876" y="466724"/>
            <a:ext cx="6083292" cy="6391275"/>
          </a:xfrm>
        </p:spPr>
        <p:txBody>
          <a:bodyPr>
            <a:normAutofit/>
          </a:bodyPr>
          <a:lstStyle/>
          <a:p>
            <a:pPr marL="0" indent="0">
              <a:spcAft>
                <a:spcPts val="800"/>
              </a:spcAft>
              <a:buNone/>
            </a:pPr>
            <a:r>
              <a:rPr lang="en-GB" sz="2000" b="1" kern="100" dirty="0">
                <a:effectLst/>
                <a:ea typeface="Microsoft JhengHei" panose="020B0604030504040204" pitchFamily="34" charset="-120"/>
                <a:cs typeface="Times New Roman" panose="02020603050405020304" pitchFamily="18" charset="0"/>
              </a:rPr>
              <a:t>Holger Weiss:</a:t>
            </a:r>
            <a:endParaRPr lang="en-GB" sz="2000" b="1" kern="100" dirty="0">
              <a:effectLst/>
              <a:ea typeface="Calibri" panose="020F0502020204030204" pitchFamily="34" charset="0"/>
              <a:cs typeface="Times New Roman" panose="02020603050405020304" pitchFamily="18" charset="0"/>
            </a:endParaRPr>
          </a:p>
          <a:p>
            <a:pPr>
              <a:spcAft>
                <a:spcPts val="800"/>
              </a:spcAft>
            </a:pPr>
            <a:r>
              <a:rPr lang="en-GB" sz="2000" b="1" kern="100" dirty="0">
                <a:effectLst/>
                <a:ea typeface="Microsoft JhengHei" panose="020B0604030504040204" pitchFamily="34" charset="-120"/>
                <a:cs typeface="Times New Roman" panose="02020603050405020304" pitchFamily="18" charset="0"/>
              </a:rPr>
              <a:t>“The employment of colonial maritime workers of different ethnic backgrounds on European and US vessels had gained momentum during the second half of the nineteenth century. Especially during the era of the steam ship, Asian, Arab, African and Caribbean seamen were hired for unskilled work on board. During the first decades of the twentieth century, their number counted already tens of thousands.” </a:t>
            </a:r>
            <a:endParaRPr lang="en-GB" sz="2000" b="1" kern="100" dirty="0">
              <a:effectLst/>
              <a:ea typeface="Calibri" panose="020F0502020204030204" pitchFamily="34" charset="0"/>
              <a:cs typeface="Times New Roman" panose="02020603050405020304" pitchFamily="18" charset="0"/>
            </a:endParaRPr>
          </a:p>
          <a:p>
            <a:pPr>
              <a:spcAft>
                <a:spcPts val="800"/>
              </a:spcAft>
            </a:pPr>
            <a:r>
              <a:rPr lang="en-GB" sz="2000" b="1" kern="100" dirty="0">
                <a:effectLst/>
                <a:ea typeface="Microsoft JhengHei" panose="020B0604030504040204" pitchFamily="34" charset="-120"/>
                <a:cs typeface="Times New Roman" panose="02020603050405020304" pitchFamily="18" charset="0"/>
              </a:rPr>
              <a:t>Yet in this period “the official maritime trade unions in the United States, Britain and elsewhere were predominantly exclusionary and segregationist.”</a:t>
            </a:r>
          </a:p>
          <a:p>
            <a:pPr marL="0" indent="0">
              <a:spcAft>
                <a:spcPts val="800"/>
              </a:spcAft>
              <a:buNone/>
            </a:pPr>
            <a:r>
              <a:rPr lang="en-GB" sz="1600" b="1" kern="100" dirty="0">
                <a:effectLst/>
                <a:ea typeface="Calibri" panose="020F0502020204030204" pitchFamily="34" charset="0"/>
                <a:cs typeface="Times New Roman" panose="02020603050405020304" pitchFamily="18" charset="0"/>
              </a:rPr>
              <a:t>"‘Unite in International Solidarity!’ The Call of the International of Seamen and Harbour Workers to ‘Colonial’ and ‘Negro’ Seamen in the Early 1930s“ in </a:t>
            </a:r>
            <a:r>
              <a:rPr lang="en-GB" sz="1600" b="1" i="1" kern="100" dirty="0">
                <a:effectLst/>
                <a:ea typeface="Calibri" panose="020F0502020204030204" pitchFamily="34" charset="0"/>
                <a:cs typeface="Times New Roman" panose="02020603050405020304" pitchFamily="18" charset="0"/>
              </a:rPr>
              <a:t>The Internationalisation of the Labour Question</a:t>
            </a:r>
            <a:r>
              <a:rPr lang="en-GB" sz="1600" b="1" i="1" kern="100" dirty="0">
                <a:ea typeface="Calibri" panose="020F0502020204030204" pitchFamily="34" charset="0"/>
                <a:cs typeface="Times New Roman" panose="02020603050405020304" pitchFamily="18" charset="0"/>
              </a:rPr>
              <a:t> </a:t>
            </a:r>
            <a:r>
              <a:rPr lang="en-GB" sz="1600" b="1" kern="100" dirty="0">
                <a:effectLst/>
                <a:ea typeface="Calibri" panose="020F0502020204030204" pitchFamily="34" charset="0"/>
                <a:cs typeface="Times New Roman" panose="02020603050405020304" pitchFamily="18" charset="0"/>
              </a:rPr>
              <a:t>(2020): 145-162.</a:t>
            </a:r>
          </a:p>
          <a:p>
            <a:endParaRPr lang="en-GB" sz="1300" dirty="0"/>
          </a:p>
        </p:txBody>
      </p:sp>
      <p:pic>
        <p:nvPicPr>
          <p:cNvPr id="7170" name="Picture 2" descr="Appeal to Negro Seamen and Dockers (1932) - Viewpoint Magazine">
            <a:extLst>
              <a:ext uri="{FF2B5EF4-FFF2-40B4-BE49-F238E27FC236}">
                <a16:creationId xmlns:a16="http://schemas.microsoft.com/office/drawing/2014/main" id="{A952E36E-C5AD-B92A-4C6C-D3D0EC86F30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307" r="21395"/>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34064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211" name="Rectangle 8210">
            <a:extLst>
              <a:ext uri="{FF2B5EF4-FFF2-40B4-BE49-F238E27FC236}">
                <a16:creationId xmlns:a16="http://schemas.microsoft.com/office/drawing/2014/main" id="{21EA7FA8-6652-4CC5-90F4-3D48CAC0C2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387A626-1A67-0543-793A-AEF1F5E85F80}"/>
              </a:ext>
            </a:extLst>
          </p:cNvPr>
          <p:cNvSpPr>
            <a:spLocks noGrp="1"/>
          </p:cNvSpPr>
          <p:nvPr>
            <p:ph type="title"/>
          </p:nvPr>
        </p:nvSpPr>
        <p:spPr>
          <a:xfrm>
            <a:off x="838200" y="365125"/>
            <a:ext cx="10515600" cy="1325563"/>
          </a:xfrm>
        </p:spPr>
        <p:txBody>
          <a:bodyPr>
            <a:normAutofit/>
          </a:bodyPr>
          <a:lstStyle/>
          <a:p>
            <a:r>
              <a:rPr lang="en-GB" b="1">
                <a:latin typeface="+mn-lt"/>
              </a:rPr>
              <a:t>The International of Seamen and Harbour Workers</a:t>
            </a:r>
          </a:p>
        </p:txBody>
      </p:sp>
      <p:sp>
        <p:nvSpPr>
          <p:cNvPr id="3" name="Content Placeholder 2">
            <a:extLst>
              <a:ext uri="{FF2B5EF4-FFF2-40B4-BE49-F238E27FC236}">
                <a16:creationId xmlns:a16="http://schemas.microsoft.com/office/drawing/2014/main" id="{69E248AC-9BAC-8BBC-47A6-EC7515AF1A68}"/>
              </a:ext>
            </a:extLst>
          </p:cNvPr>
          <p:cNvSpPr>
            <a:spLocks noGrp="1"/>
          </p:cNvSpPr>
          <p:nvPr>
            <p:ph idx="1"/>
          </p:nvPr>
        </p:nvSpPr>
        <p:spPr>
          <a:xfrm>
            <a:off x="838201" y="2013625"/>
            <a:ext cx="5269301" cy="4163337"/>
          </a:xfrm>
        </p:spPr>
        <p:txBody>
          <a:bodyPr>
            <a:normAutofit/>
          </a:bodyPr>
          <a:lstStyle/>
          <a:p>
            <a:endParaRPr lang="en-GB" sz="1900" b="1"/>
          </a:p>
          <a:p>
            <a:r>
              <a:rPr lang="en-GB" sz="1900" b="1"/>
              <a:t>Patrick King: “Established in 1930 as part of the broader initiative to reach workers of colour in the industrial capitalist centers as well as the colonial or semi-colonial territories in both the Atlantic and Pacific, the ISH was constructed to be an umbrella body that would encompass and bring together radical unions and committees of maritime transport workers in which communist militants had a firm foothold. At one point, it boasted chapters in 22 countries and 19 colonies.” (</a:t>
            </a:r>
            <a:r>
              <a:rPr lang="en-GB" sz="1900" b="1">
                <a:hlinkClick r:id="rId2"/>
              </a:rPr>
              <a:t>https://viewpointmag.com/2018/02/01/appeal-negro-seamen-dockers-1932/</a:t>
            </a:r>
            <a:r>
              <a:rPr lang="en-GB" sz="1900" b="1"/>
              <a:t>)</a:t>
            </a:r>
          </a:p>
          <a:p>
            <a:endParaRPr lang="en-GB" sz="1900" b="1"/>
          </a:p>
          <a:p>
            <a:endParaRPr lang="en-GB" sz="1900"/>
          </a:p>
        </p:txBody>
      </p:sp>
      <p:pic>
        <p:nvPicPr>
          <p:cNvPr id="8194" name="Picture 2" descr="figure im1">
            <a:extLst>
              <a:ext uri="{FF2B5EF4-FFF2-40B4-BE49-F238E27FC236}">
                <a16:creationId xmlns:a16="http://schemas.microsoft.com/office/drawing/2014/main" id="{186BE7D6-CE47-F1A3-F201-8DCEFE6BB94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498" r="5664" b="3"/>
          <a:stretch/>
        </p:blipFill>
        <p:spPr bwMode="auto">
          <a:xfrm>
            <a:off x="6229351" y="1690688"/>
            <a:ext cx="5667094" cy="4802187"/>
          </a:xfrm>
          <a:custGeom>
            <a:avLst/>
            <a:gdLst/>
            <a:ahLst/>
            <a:cxnLst/>
            <a:rect l="l" t="t" r="r" b="b"/>
            <a:pathLst>
              <a:path w="4488714" h="3576825">
                <a:moveTo>
                  <a:pt x="713492" y="15"/>
                </a:moveTo>
                <a:cubicBezTo>
                  <a:pt x="723739" y="278"/>
                  <a:pt x="734339" y="3967"/>
                  <a:pt x="743942" y="5139"/>
                </a:cubicBezTo>
                <a:cubicBezTo>
                  <a:pt x="955929" y="31374"/>
                  <a:pt x="1167914" y="59717"/>
                  <a:pt x="1380134" y="84780"/>
                </a:cubicBezTo>
                <a:cubicBezTo>
                  <a:pt x="1578535" y="108204"/>
                  <a:pt x="1778340" y="113591"/>
                  <a:pt x="1977677" y="125771"/>
                </a:cubicBezTo>
                <a:cubicBezTo>
                  <a:pt x="2218942" y="140529"/>
                  <a:pt x="2459740" y="161377"/>
                  <a:pt x="2699600" y="194169"/>
                </a:cubicBezTo>
                <a:cubicBezTo>
                  <a:pt x="2866144" y="217126"/>
                  <a:pt x="3034328" y="233053"/>
                  <a:pt x="3203214" y="214783"/>
                </a:cubicBezTo>
                <a:cubicBezTo>
                  <a:pt x="3211646" y="213845"/>
                  <a:pt x="3221250" y="210801"/>
                  <a:pt x="3228277" y="213845"/>
                </a:cubicBezTo>
                <a:cubicBezTo>
                  <a:pt x="3310262" y="248045"/>
                  <a:pt x="3399740" y="223449"/>
                  <a:pt x="3484768" y="244999"/>
                </a:cubicBezTo>
                <a:cubicBezTo>
                  <a:pt x="3462984" y="328154"/>
                  <a:pt x="3369523" y="321361"/>
                  <a:pt x="3316820" y="378984"/>
                </a:cubicBezTo>
                <a:cubicBezTo>
                  <a:pt x="3402785" y="401939"/>
                  <a:pt x="3480084" y="425129"/>
                  <a:pt x="3558554" y="442462"/>
                </a:cubicBezTo>
                <a:cubicBezTo>
                  <a:pt x="3641709" y="460733"/>
                  <a:pt x="3712214" y="510158"/>
                  <a:pt x="3793494" y="532176"/>
                </a:cubicBezTo>
                <a:cubicBezTo>
                  <a:pt x="3810829" y="536861"/>
                  <a:pt x="3831676" y="553257"/>
                  <a:pt x="3837766" y="569186"/>
                </a:cubicBezTo>
                <a:cubicBezTo>
                  <a:pt x="3857442" y="620719"/>
                  <a:pt x="4250260" y="765244"/>
                  <a:pt x="4203881" y="811154"/>
                </a:cubicBezTo>
                <a:cubicBezTo>
                  <a:pt x="4184673" y="830128"/>
                  <a:pt x="4159844" y="843714"/>
                  <a:pt x="4133843" y="862453"/>
                </a:cubicBezTo>
                <a:cubicBezTo>
                  <a:pt x="4172962" y="897823"/>
                  <a:pt x="4216998" y="913283"/>
                  <a:pt x="4263846" y="923823"/>
                </a:cubicBezTo>
                <a:cubicBezTo>
                  <a:pt x="4277901" y="927103"/>
                  <a:pt x="4291721" y="933661"/>
                  <a:pt x="4293126" y="949590"/>
                </a:cubicBezTo>
                <a:cubicBezTo>
                  <a:pt x="4294531" y="966220"/>
                  <a:pt x="4280242" y="972778"/>
                  <a:pt x="4268297" y="980509"/>
                </a:cubicBezTo>
                <a:cubicBezTo>
                  <a:pt x="4251666" y="991283"/>
                  <a:pt x="4235503" y="1000654"/>
                  <a:pt x="4214422" y="1002059"/>
                </a:cubicBezTo>
                <a:cubicBezTo>
                  <a:pt x="4179754" y="1004167"/>
                  <a:pt x="4163124" y="1034149"/>
                  <a:pt x="4142980" y="1056636"/>
                </a:cubicBezTo>
                <a:cubicBezTo>
                  <a:pt x="4131736" y="1069286"/>
                  <a:pt x="4126114" y="1094817"/>
                  <a:pt x="4145790" y="1099268"/>
                </a:cubicBezTo>
                <a:cubicBezTo>
                  <a:pt x="4193106" y="1110043"/>
                  <a:pt x="4189358" y="1141197"/>
                  <a:pt x="4188188" y="1176567"/>
                </a:cubicBezTo>
                <a:cubicBezTo>
                  <a:pt x="4186548" y="1220370"/>
                  <a:pt x="4158673" y="1240514"/>
                  <a:pt x="4124474" y="1257380"/>
                </a:cubicBezTo>
                <a:cubicBezTo>
                  <a:pt x="4112762" y="1263235"/>
                  <a:pt x="4096132" y="1263000"/>
                  <a:pt x="4091680" y="1281271"/>
                </a:cubicBezTo>
                <a:cubicBezTo>
                  <a:pt x="4110888" y="1298606"/>
                  <a:pt x="4134312" y="1284551"/>
                  <a:pt x="4154926" y="1289469"/>
                </a:cubicBezTo>
                <a:cubicBezTo>
                  <a:pt x="4172025" y="1293452"/>
                  <a:pt x="4200368" y="1291344"/>
                  <a:pt x="4176944" y="1323200"/>
                </a:cubicBezTo>
                <a:cubicBezTo>
                  <a:pt x="4170150" y="1332335"/>
                  <a:pt x="4178114" y="1339363"/>
                  <a:pt x="4186782" y="1340066"/>
                </a:cubicBezTo>
                <a:cubicBezTo>
                  <a:pt x="4256117" y="1347327"/>
                  <a:pt x="4224260" y="1411743"/>
                  <a:pt x="4246513" y="1445708"/>
                </a:cubicBezTo>
                <a:cubicBezTo>
                  <a:pt x="4252602" y="1455076"/>
                  <a:pt x="4246044" y="1471239"/>
                  <a:pt x="4236440" y="1475221"/>
                </a:cubicBezTo>
                <a:cubicBezTo>
                  <a:pt x="4175069" y="1501456"/>
                  <a:pt x="4166637" y="1563998"/>
                  <a:pt x="4136888" y="1617873"/>
                </a:cubicBezTo>
                <a:cubicBezTo>
                  <a:pt x="4169214" y="1639188"/>
                  <a:pt x="4207863" y="1643873"/>
                  <a:pt x="4242764" y="1657693"/>
                </a:cubicBezTo>
                <a:cubicBezTo>
                  <a:pt x="4279072" y="1672216"/>
                  <a:pt x="4279072" y="1682991"/>
                  <a:pt x="4249089" y="1725153"/>
                </a:cubicBezTo>
                <a:cubicBezTo>
                  <a:pt x="4327090" y="1734290"/>
                  <a:pt x="4327090" y="1734290"/>
                  <a:pt x="4302964" y="1800579"/>
                </a:cubicBezTo>
                <a:cubicBezTo>
                  <a:pt x="4368318" y="1806669"/>
                  <a:pt x="4411417" y="1838057"/>
                  <a:pt x="4421488" y="1906689"/>
                </a:cubicBezTo>
                <a:cubicBezTo>
                  <a:pt x="4426408" y="1939951"/>
                  <a:pt x="4455922" y="1955644"/>
                  <a:pt x="4488714" y="1977897"/>
                </a:cubicBezTo>
                <a:cubicBezTo>
                  <a:pt x="4447958" y="1999448"/>
                  <a:pt x="4420318" y="2044421"/>
                  <a:pt x="4372767" y="1996870"/>
                </a:cubicBezTo>
                <a:cubicBezTo>
                  <a:pt x="4355434" y="1979537"/>
                  <a:pt x="4357072" y="2001555"/>
                  <a:pt x="4354731" y="2007880"/>
                </a:cubicBezTo>
                <a:cubicBezTo>
                  <a:pt x="4349110" y="2023339"/>
                  <a:pt x="4360820" y="2033646"/>
                  <a:pt x="4368551" y="2045357"/>
                </a:cubicBezTo>
                <a:cubicBezTo>
                  <a:pt x="4376046" y="2057070"/>
                  <a:pt x="4384948" y="2069484"/>
                  <a:pt x="4387056" y="2082603"/>
                </a:cubicBezTo>
                <a:cubicBezTo>
                  <a:pt x="4388460" y="2091738"/>
                  <a:pt x="4381668" y="2105088"/>
                  <a:pt x="4374173" y="2111882"/>
                </a:cubicBezTo>
                <a:cubicBezTo>
                  <a:pt x="4334820" y="2147720"/>
                  <a:pt x="4358244" y="2228299"/>
                  <a:pt x="4283756" y="2238606"/>
                </a:cubicBezTo>
                <a:cubicBezTo>
                  <a:pt x="4250260" y="2243289"/>
                  <a:pt x="4234098" y="2272804"/>
                  <a:pt x="4209503" y="2288966"/>
                </a:cubicBezTo>
                <a:cubicBezTo>
                  <a:pt x="4124006" y="2345418"/>
                  <a:pt x="4066851" y="2418032"/>
                  <a:pt x="4040383" y="2517817"/>
                </a:cubicBezTo>
                <a:cubicBezTo>
                  <a:pt x="4033122" y="2545457"/>
                  <a:pt x="4005246" y="2567711"/>
                  <a:pt x="3987210" y="2592071"/>
                </a:cubicBezTo>
                <a:cubicBezTo>
                  <a:pt x="3995878" y="2609873"/>
                  <a:pt x="4043193" y="2571458"/>
                  <a:pt x="4026563" y="2618305"/>
                </a:cubicBezTo>
                <a:cubicBezTo>
                  <a:pt x="4013914" y="2653442"/>
                  <a:pt x="3981588" y="2675226"/>
                  <a:pt x="3951137" y="2696074"/>
                </a:cubicBezTo>
                <a:cubicBezTo>
                  <a:pt x="3916470" y="2719731"/>
                  <a:pt x="3878055" y="2738704"/>
                  <a:pt x="3862360" y="2782506"/>
                </a:cubicBezTo>
                <a:cubicBezTo>
                  <a:pt x="3859081" y="2791877"/>
                  <a:pt x="3848540" y="2801714"/>
                  <a:pt x="3839172" y="2805463"/>
                </a:cubicBezTo>
                <a:cubicBezTo>
                  <a:pt x="3350549" y="3576343"/>
                  <a:pt x="2147734" y="3581495"/>
                  <a:pt x="2009066" y="3576107"/>
                </a:cubicBezTo>
                <a:cubicBezTo>
                  <a:pt x="1841116" y="3569315"/>
                  <a:pt x="1682302" y="3521764"/>
                  <a:pt x="1526534" y="3462502"/>
                </a:cubicBezTo>
                <a:cubicBezTo>
                  <a:pt x="1460712" y="3437439"/>
                  <a:pt x="1399577" y="3401835"/>
                  <a:pt x="1335628" y="3374195"/>
                </a:cubicBezTo>
                <a:cubicBezTo>
                  <a:pt x="1247321" y="3336013"/>
                  <a:pt x="1179158" y="3263165"/>
                  <a:pt x="1091084" y="3232479"/>
                </a:cubicBezTo>
                <a:cubicBezTo>
                  <a:pt x="1000434" y="3200857"/>
                  <a:pt x="922901" y="3143000"/>
                  <a:pt x="829673" y="3118405"/>
                </a:cubicBezTo>
                <a:cubicBezTo>
                  <a:pt x="780484" y="3105288"/>
                  <a:pt x="732933" y="3081631"/>
                  <a:pt x="740662" y="3013935"/>
                </a:cubicBezTo>
                <a:cubicBezTo>
                  <a:pt x="742771" y="2994727"/>
                  <a:pt x="729888" y="2979034"/>
                  <a:pt x="709509" y="2984656"/>
                </a:cubicBezTo>
                <a:cubicBezTo>
                  <a:pt x="670626" y="2995196"/>
                  <a:pt x="653058" y="2967321"/>
                  <a:pt x="631507" y="2946474"/>
                </a:cubicBezTo>
                <a:cubicBezTo>
                  <a:pt x="593093" y="2909465"/>
                  <a:pt x="556552" y="2870113"/>
                  <a:pt x="495415" y="2864022"/>
                </a:cubicBezTo>
                <a:cubicBezTo>
                  <a:pt x="507126" y="2834976"/>
                  <a:pt x="527037" y="2839193"/>
                  <a:pt x="545308" y="2845283"/>
                </a:cubicBezTo>
                <a:cubicBezTo>
                  <a:pt x="593327" y="2861212"/>
                  <a:pt x="640877" y="2879248"/>
                  <a:pt x="688896" y="2895176"/>
                </a:cubicBezTo>
                <a:cubicBezTo>
                  <a:pt x="720284" y="2905483"/>
                  <a:pt x="751438" y="2920006"/>
                  <a:pt x="793367" y="2908527"/>
                </a:cubicBezTo>
                <a:cubicBezTo>
                  <a:pt x="757294" y="2849968"/>
                  <a:pt x="695923" y="2839427"/>
                  <a:pt x="646265" y="2821391"/>
                </a:cubicBezTo>
                <a:cubicBezTo>
                  <a:pt x="584192" y="2798670"/>
                  <a:pt x="547651" y="2755803"/>
                  <a:pt x="503847" y="2708019"/>
                </a:cubicBezTo>
                <a:cubicBezTo>
                  <a:pt x="549524" y="2696541"/>
                  <a:pt x="577867" y="2731678"/>
                  <a:pt x="613705" y="2729803"/>
                </a:cubicBezTo>
                <a:cubicBezTo>
                  <a:pt x="615580" y="2723714"/>
                  <a:pt x="618859" y="2714813"/>
                  <a:pt x="618390" y="2714577"/>
                </a:cubicBezTo>
                <a:cubicBezTo>
                  <a:pt x="559831" y="2688343"/>
                  <a:pt x="532425" y="2639153"/>
                  <a:pt x="523289" y="2579656"/>
                </a:cubicBezTo>
                <a:cubicBezTo>
                  <a:pt x="518605" y="2548972"/>
                  <a:pt x="497289" y="2539368"/>
                  <a:pt x="476207" y="2525313"/>
                </a:cubicBezTo>
                <a:cubicBezTo>
                  <a:pt x="402656" y="2475421"/>
                  <a:pt x="324889" y="2430213"/>
                  <a:pt x="264455" y="2361581"/>
                </a:cubicBezTo>
                <a:cubicBezTo>
                  <a:pt x="334259" y="2370716"/>
                  <a:pt x="390242" y="2415455"/>
                  <a:pt x="465433" y="2434663"/>
                </a:cubicBezTo>
                <a:cubicBezTo>
                  <a:pt x="405702" y="2359238"/>
                  <a:pt x="328402" y="2321058"/>
                  <a:pt x="257897" y="2275380"/>
                </a:cubicBezTo>
                <a:cubicBezTo>
                  <a:pt x="225806" y="2254533"/>
                  <a:pt x="196059" y="2227830"/>
                  <a:pt x="157174" y="2216586"/>
                </a:cubicBezTo>
                <a:cubicBezTo>
                  <a:pt x="143354" y="2212604"/>
                  <a:pt x="120633" y="2204172"/>
                  <a:pt x="131643" y="2181919"/>
                </a:cubicBezTo>
                <a:cubicBezTo>
                  <a:pt x="141011" y="2163415"/>
                  <a:pt x="159516" y="2169035"/>
                  <a:pt x="176382" y="2174423"/>
                </a:cubicBezTo>
                <a:cubicBezTo>
                  <a:pt x="216905" y="2187776"/>
                  <a:pt x="258834" y="2188009"/>
                  <a:pt x="313646" y="2187776"/>
                </a:cubicBezTo>
                <a:cubicBezTo>
                  <a:pt x="267735" y="2126639"/>
                  <a:pt x="183643" y="2144910"/>
                  <a:pt x="144292" y="2080728"/>
                </a:cubicBezTo>
                <a:cubicBezTo>
                  <a:pt x="193481" y="2069484"/>
                  <a:pt x="231428" y="2092674"/>
                  <a:pt x="271249" y="2097124"/>
                </a:cubicBezTo>
                <a:cubicBezTo>
                  <a:pt x="307321" y="2101106"/>
                  <a:pt x="316222" y="2090332"/>
                  <a:pt x="307790" y="2054961"/>
                </a:cubicBezTo>
                <a:cubicBezTo>
                  <a:pt x="294673" y="1999915"/>
                  <a:pt x="314349" y="1971806"/>
                  <a:pt x="366818" y="1986798"/>
                </a:cubicBezTo>
                <a:cubicBezTo>
                  <a:pt x="415539" y="2000852"/>
                  <a:pt x="420692" y="1980240"/>
                  <a:pt x="407575" y="1948852"/>
                </a:cubicBezTo>
                <a:cubicBezTo>
                  <a:pt x="388836" y="1903176"/>
                  <a:pt x="410151" y="1867805"/>
                  <a:pt x="424674" y="1829390"/>
                </a:cubicBezTo>
                <a:cubicBezTo>
                  <a:pt x="446928" y="1770831"/>
                  <a:pt x="437558" y="1742253"/>
                  <a:pt x="389539" y="1698685"/>
                </a:cubicBezTo>
                <a:cubicBezTo>
                  <a:pt x="362602" y="1674323"/>
                  <a:pt x="333557" y="1653711"/>
                  <a:pt x="294438" y="1632630"/>
                </a:cubicBezTo>
                <a:cubicBezTo>
                  <a:pt x="384620" y="1621152"/>
                  <a:pt x="289988" y="1582503"/>
                  <a:pt x="321844" y="1558376"/>
                </a:cubicBezTo>
                <a:cubicBezTo>
                  <a:pt x="385557" y="1548538"/>
                  <a:pt x="437558" y="1625368"/>
                  <a:pt x="524227" y="1603350"/>
                </a:cubicBezTo>
                <a:cubicBezTo>
                  <a:pt x="417179" y="1536825"/>
                  <a:pt x="298889" y="1515041"/>
                  <a:pt x="221356" y="1426500"/>
                </a:cubicBezTo>
                <a:cubicBezTo>
                  <a:pt x="239158" y="1406355"/>
                  <a:pt x="256960" y="1425094"/>
                  <a:pt x="272186" y="1417599"/>
                </a:cubicBezTo>
                <a:cubicBezTo>
                  <a:pt x="271717" y="1412914"/>
                  <a:pt x="272889" y="1405886"/>
                  <a:pt x="270077" y="1403779"/>
                </a:cubicBezTo>
                <a:cubicBezTo>
                  <a:pt x="212221" y="1355525"/>
                  <a:pt x="211283" y="1354355"/>
                  <a:pt x="273356" y="1318749"/>
                </a:cubicBezTo>
                <a:cubicBezTo>
                  <a:pt x="295141" y="1306335"/>
                  <a:pt x="293267" y="1295325"/>
                  <a:pt x="281790" y="1279632"/>
                </a:cubicBezTo>
                <a:cubicBezTo>
                  <a:pt x="273590" y="1268622"/>
                  <a:pt x="263753" y="1258784"/>
                  <a:pt x="268438" y="1234657"/>
                </a:cubicBezTo>
                <a:cubicBezTo>
                  <a:pt x="302402" y="1265578"/>
                  <a:pt x="466603" y="1255505"/>
                  <a:pt x="495649" y="1252226"/>
                </a:cubicBezTo>
                <a:cubicBezTo>
                  <a:pt x="528208" y="1248713"/>
                  <a:pt x="560299" y="1233721"/>
                  <a:pt x="594497" y="1241919"/>
                </a:cubicBezTo>
                <a:cubicBezTo>
                  <a:pt x="621903" y="1248479"/>
                  <a:pt x="748860" y="1311957"/>
                  <a:pt x="766898" y="1239109"/>
                </a:cubicBezTo>
                <a:cubicBezTo>
                  <a:pt x="767835" y="1235595"/>
                  <a:pt x="819132" y="1243794"/>
                  <a:pt x="846773" y="1247776"/>
                </a:cubicBezTo>
                <a:cubicBezTo>
                  <a:pt x="871134" y="1251055"/>
                  <a:pt x="898540" y="1265578"/>
                  <a:pt x="914936" y="1236532"/>
                </a:cubicBezTo>
                <a:cubicBezTo>
                  <a:pt x="924540" y="1219433"/>
                  <a:pt x="884954" y="1186405"/>
                  <a:pt x="849584" y="1183594"/>
                </a:cubicBezTo>
                <a:cubicBezTo>
                  <a:pt x="818898" y="1181017"/>
                  <a:pt x="786807" y="1177269"/>
                  <a:pt x="757528" y="1184296"/>
                </a:cubicBezTo>
                <a:cubicBezTo>
                  <a:pt x="721456" y="1192730"/>
                  <a:pt x="702014" y="1179144"/>
                  <a:pt x="691941" y="1149864"/>
                </a:cubicBezTo>
                <a:cubicBezTo>
                  <a:pt x="680698" y="1117539"/>
                  <a:pt x="659147" y="1102547"/>
                  <a:pt x="629400" y="1087555"/>
                </a:cubicBezTo>
                <a:cubicBezTo>
                  <a:pt x="557253" y="1051250"/>
                  <a:pt x="487920" y="1009321"/>
                  <a:pt x="408747" y="988239"/>
                </a:cubicBezTo>
                <a:cubicBezTo>
                  <a:pt x="393052" y="984022"/>
                  <a:pt x="375719" y="978400"/>
                  <a:pt x="368458" y="950527"/>
                </a:cubicBezTo>
                <a:cubicBezTo>
                  <a:pt x="582786" y="992220"/>
                  <a:pt x="778141" y="1100908"/>
                  <a:pt x="999262" y="1094583"/>
                </a:cubicBezTo>
                <a:cubicBezTo>
                  <a:pt x="938829" y="1060149"/>
                  <a:pt x="868792" y="1058276"/>
                  <a:pt x="804376" y="1034149"/>
                </a:cubicBezTo>
                <a:cubicBezTo>
                  <a:pt x="850053" y="1016113"/>
                  <a:pt x="892918" y="1034852"/>
                  <a:pt x="936252" y="1045159"/>
                </a:cubicBezTo>
                <a:cubicBezTo>
                  <a:pt x="972559" y="1053591"/>
                  <a:pt x="1005353" y="1054997"/>
                  <a:pt x="1009335" y="1004636"/>
                </a:cubicBezTo>
                <a:cubicBezTo>
                  <a:pt x="1007929" y="1001356"/>
                  <a:pt x="1008163" y="997141"/>
                  <a:pt x="1008398" y="993158"/>
                </a:cubicBezTo>
                <a:cubicBezTo>
                  <a:pt x="996216" y="972311"/>
                  <a:pt x="977244" y="961536"/>
                  <a:pt x="954757" y="955445"/>
                </a:cubicBezTo>
                <a:cubicBezTo>
                  <a:pt x="941171" y="951697"/>
                  <a:pt x="923135" y="946075"/>
                  <a:pt x="923368" y="931085"/>
                </a:cubicBezTo>
                <a:cubicBezTo>
                  <a:pt x="924071" y="875570"/>
                  <a:pt x="880738" y="859407"/>
                  <a:pt x="837403" y="843245"/>
                </a:cubicBezTo>
                <a:cubicBezTo>
                  <a:pt x="861530" y="815605"/>
                  <a:pt x="880503" y="835983"/>
                  <a:pt x="898774" y="833876"/>
                </a:cubicBezTo>
                <a:cubicBezTo>
                  <a:pt x="910720" y="832470"/>
                  <a:pt x="921495" y="829894"/>
                  <a:pt x="921495" y="815605"/>
                </a:cubicBezTo>
                <a:cubicBezTo>
                  <a:pt x="921729" y="803658"/>
                  <a:pt x="916107" y="790072"/>
                  <a:pt x="904396" y="789839"/>
                </a:cubicBezTo>
                <a:cubicBezTo>
                  <a:pt x="831079" y="787730"/>
                  <a:pt x="790556" y="710900"/>
                  <a:pt x="714428" y="710666"/>
                </a:cubicBezTo>
                <a:cubicBezTo>
                  <a:pt x="668986" y="710666"/>
                  <a:pt x="738086" y="667332"/>
                  <a:pt x="699672" y="649295"/>
                </a:cubicBezTo>
                <a:cubicBezTo>
                  <a:pt x="691238" y="645313"/>
                  <a:pt x="721690" y="639224"/>
                  <a:pt x="735276" y="640160"/>
                </a:cubicBezTo>
                <a:cubicBezTo>
                  <a:pt x="748627" y="641097"/>
                  <a:pt x="760573" y="652574"/>
                  <a:pt x="776736" y="644376"/>
                </a:cubicBezTo>
                <a:cubicBezTo>
                  <a:pt x="785637" y="615097"/>
                  <a:pt x="762682" y="604322"/>
                  <a:pt x="743708" y="596123"/>
                </a:cubicBezTo>
                <a:cubicBezTo>
                  <a:pt x="699905" y="577150"/>
                  <a:pt x="657274" y="554195"/>
                  <a:pt x="609255" y="547401"/>
                </a:cubicBezTo>
                <a:cubicBezTo>
                  <a:pt x="592156" y="545059"/>
                  <a:pt x="633850" y="513671"/>
                  <a:pt x="642048" y="502662"/>
                </a:cubicBezTo>
                <a:cubicBezTo>
                  <a:pt x="448801" y="386949"/>
                  <a:pt x="216437" y="392804"/>
                  <a:pt x="0" y="299342"/>
                </a:cubicBezTo>
                <a:cubicBezTo>
                  <a:pt x="47785" y="281073"/>
                  <a:pt x="82921" y="294424"/>
                  <a:pt x="115480" y="297235"/>
                </a:cubicBezTo>
                <a:cubicBezTo>
                  <a:pt x="196760" y="304261"/>
                  <a:pt x="277105" y="318784"/>
                  <a:pt x="358151" y="327451"/>
                </a:cubicBezTo>
                <a:cubicBezTo>
                  <a:pt x="397971" y="331667"/>
                  <a:pt x="434981" y="347596"/>
                  <a:pt x="479486" y="322299"/>
                </a:cubicBezTo>
                <a:cubicBezTo>
                  <a:pt x="509235" y="305433"/>
                  <a:pt x="556786" y="323703"/>
                  <a:pt x="593327" y="338695"/>
                </a:cubicBezTo>
                <a:cubicBezTo>
                  <a:pt x="623543" y="351109"/>
                  <a:pt x="652355" y="354388"/>
                  <a:pt x="692410" y="338695"/>
                </a:cubicBezTo>
                <a:cubicBezTo>
                  <a:pt x="656103" y="329091"/>
                  <a:pt x="628228" y="320659"/>
                  <a:pt x="599651" y="314802"/>
                </a:cubicBezTo>
                <a:cubicBezTo>
                  <a:pt x="576930" y="310118"/>
                  <a:pt x="631040" y="291144"/>
                  <a:pt x="658679" y="293487"/>
                </a:cubicBezTo>
                <a:cubicBezTo>
                  <a:pt x="697329" y="296766"/>
                  <a:pt x="675545" y="284586"/>
                  <a:pt x="668986" y="267720"/>
                </a:cubicBezTo>
                <a:cubicBezTo>
                  <a:pt x="661959" y="249684"/>
                  <a:pt x="682806" y="244063"/>
                  <a:pt x="695923" y="247810"/>
                </a:cubicBezTo>
                <a:cubicBezTo>
                  <a:pt x="746284" y="262568"/>
                  <a:pt x="796411" y="236567"/>
                  <a:pt x="848413" y="257649"/>
                </a:cubicBezTo>
                <a:cubicBezTo>
                  <a:pt x="835295" y="205647"/>
                  <a:pt x="806952" y="182926"/>
                  <a:pt x="747690" y="175664"/>
                </a:cubicBezTo>
                <a:cubicBezTo>
                  <a:pt x="725437" y="172854"/>
                  <a:pt x="702248" y="177070"/>
                  <a:pt x="683040" y="162078"/>
                </a:cubicBezTo>
                <a:cubicBezTo>
                  <a:pt x="672030" y="153413"/>
                  <a:pt x="659616" y="143106"/>
                  <a:pt x="668283" y="127177"/>
                </a:cubicBezTo>
                <a:cubicBezTo>
                  <a:pt x="674373" y="115933"/>
                  <a:pt x="687491" y="115933"/>
                  <a:pt x="698266" y="119682"/>
                </a:cubicBezTo>
                <a:cubicBezTo>
                  <a:pt x="746519" y="136313"/>
                  <a:pt x="796880" y="142403"/>
                  <a:pt x="847241" y="148494"/>
                </a:cubicBezTo>
                <a:cubicBezTo>
                  <a:pt x="854972" y="149430"/>
                  <a:pt x="863637" y="152476"/>
                  <a:pt x="872305" y="137015"/>
                </a:cubicBezTo>
                <a:cubicBezTo>
                  <a:pt x="778141" y="111951"/>
                  <a:pt x="688662" y="76347"/>
                  <a:pt x="591921" y="62527"/>
                </a:cubicBezTo>
                <a:cubicBezTo>
                  <a:pt x="593327" y="55969"/>
                  <a:pt x="594732" y="49410"/>
                  <a:pt x="596138" y="42852"/>
                </a:cubicBezTo>
                <a:cubicBezTo>
                  <a:pt x="671796" y="52220"/>
                  <a:pt x="747456" y="61590"/>
                  <a:pt x="843025" y="73303"/>
                </a:cubicBezTo>
                <a:cubicBezTo>
                  <a:pt x="784231" y="36058"/>
                  <a:pt x="728717" y="48473"/>
                  <a:pt x="685149" y="15446"/>
                </a:cubicBezTo>
                <a:cubicBezTo>
                  <a:pt x="693347" y="2914"/>
                  <a:pt x="703244" y="-249"/>
                  <a:pt x="713492" y="1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11999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8F8D0-A627-FBC8-E676-2E70471E873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EF9ED21-BC2F-E1FA-8EB8-A6AA8C9F9C9F}"/>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76AE51E9-3462-8DB9-5B02-88BC44465864}"/>
              </a:ext>
            </a:extLst>
          </p:cNvPr>
          <p:cNvPicPr>
            <a:picLocks noChangeAspect="1"/>
          </p:cNvPicPr>
          <p:nvPr/>
        </p:nvPicPr>
        <p:blipFill>
          <a:blip r:embed="rId2"/>
          <a:stretch>
            <a:fillRect/>
          </a:stretch>
        </p:blipFill>
        <p:spPr>
          <a:xfrm>
            <a:off x="3673960" y="0"/>
            <a:ext cx="4844079" cy="6858000"/>
          </a:xfrm>
          <a:prstGeom prst="rect">
            <a:avLst/>
          </a:prstGeom>
        </p:spPr>
      </p:pic>
    </p:spTree>
    <p:extLst>
      <p:ext uri="{BB962C8B-B14F-4D97-AF65-F5344CB8AC3E}">
        <p14:creationId xmlns:p14="http://schemas.microsoft.com/office/powerpoint/2010/main" val="5847404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95B5E-C0A6-B7BA-6077-82B1F6C84E6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F3CE41F-4EEE-99EE-D340-AE7FC64DE6D4}"/>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6529AEEB-C53B-3036-40C6-282F30A505E2}"/>
              </a:ext>
            </a:extLst>
          </p:cNvPr>
          <p:cNvPicPr>
            <a:picLocks noChangeAspect="1"/>
          </p:cNvPicPr>
          <p:nvPr/>
        </p:nvPicPr>
        <p:blipFill>
          <a:blip r:embed="rId2"/>
          <a:stretch>
            <a:fillRect/>
          </a:stretch>
        </p:blipFill>
        <p:spPr>
          <a:xfrm>
            <a:off x="3776304" y="0"/>
            <a:ext cx="4639391" cy="6858000"/>
          </a:xfrm>
          <a:prstGeom prst="rect">
            <a:avLst/>
          </a:prstGeom>
        </p:spPr>
      </p:pic>
    </p:spTree>
    <p:extLst>
      <p:ext uri="{BB962C8B-B14F-4D97-AF65-F5344CB8AC3E}">
        <p14:creationId xmlns:p14="http://schemas.microsoft.com/office/powerpoint/2010/main" val="597939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3" name="Rectangle 9222">
            <a:extLst>
              <a:ext uri="{FF2B5EF4-FFF2-40B4-BE49-F238E27FC236}">
                <a16:creationId xmlns:a16="http://schemas.microsoft.com/office/drawing/2014/main" id="{96CF2A2B-0745-440C-9224-C5C6A0A42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225" name="Rectangle 9224">
            <a:extLst>
              <a:ext uri="{FF2B5EF4-FFF2-40B4-BE49-F238E27FC236}">
                <a16:creationId xmlns:a16="http://schemas.microsoft.com/office/drawing/2014/main" id="{75BE6D6B-84C9-4D2B-97EB-773B7369EF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9218" name="Picture 2" descr="State of emergency proclaimed over dock strike - archive, 1970 | Transport  | The Guardian">
            <a:extLst>
              <a:ext uri="{FF2B5EF4-FFF2-40B4-BE49-F238E27FC236}">
                <a16:creationId xmlns:a16="http://schemas.microsoft.com/office/drawing/2014/main" id="{A7E809B8-6F1F-4673-DFEA-77A4A301FE17}"/>
              </a:ext>
            </a:extLst>
          </p:cNvPr>
          <p:cNvPicPr>
            <a:picLocks noChangeAspect="1" noChangeArrowheads="1"/>
          </p:cNvPicPr>
          <p:nvPr/>
        </p:nvPicPr>
        <p:blipFill rotWithShape="1">
          <a:blip r:embed="rId2">
            <a:alphaModFix amt="60000"/>
            <a:extLst>
              <a:ext uri="{28A0092B-C50C-407E-A947-70E740481C1C}">
                <a14:useLocalDpi xmlns:a14="http://schemas.microsoft.com/office/drawing/2010/main" val="0"/>
              </a:ext>
            </a:extLst>
          </a:blip>
          <a:srcRect b="6250"/>
          <a:stretch/>
        </p:blipFill>
        <p:spPr bwMode="auto">
          <a:xfrm>
            <a:off x="-1" y="10"/>
            <a:ext cx="12192001"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B44ED9-D3FE-008B-C6BE-6B8A14D2731C}"/>
              </a:ext>
            </a:extLst>
          </p:cNvPr>
          <p:cNvSpPr>
            <a:spLocks noGrp="1"/>
          </p:cNvSpPr>
          <p:nvPr>
            <p:ph type="title"/>
          </p:nvPr>
        </p:nvSpPr>
        <p:spPr>
          <a:xfrm>
            <a:off x="1198181" y="728906"/>
            <a:ext cx="9792471" cy="2057037"/>
          </a:xfrm>
        </p:spPr>
        <p:txBody>
          <a:bodyPr>
            <a:normAutofit/>
          </a:bodyPr>
          <a:lstStyle/>
          <a:p>
            <a:endParaRPr lang="en-GB">
              <a:solidFill>
                <a:srgbClr val="FFFFFF"/>
              </a:solidFill>
            </a:endParaRPr>
          </a:p>
        </p:txBody>
      </p:sp>
      <p:sp>
        <p:nvSpPr>
          <p:cNvPr id="3" name="Content Placeholder 2">
            <a:extLst>
              <a:ext uri="{FF2B5EF4-FFF2-40B4-BE49-F238E27FC236}">
                <a16:creationId xmlns:a16="http://schemas.microsoft.com/office/drawing/2014/main" id="{C75B7452-8E1D-D2B2-5543-24CE37265120}"/>
              </a:ext>
            </a:extLst>
          </p:cNvPr>
          <p:cNvSpPr>
            <a:spLocks noGrp="1"/>
          </p:cNvSpPr>
          <p:nvPr>
            <p:ph idx="1"/>
          </p:nvPr>
        </p:nvSpPr>
        <p:spPr>
          <a:xfrm>
            <a:off x="1198181" y="2957665"/>
            <a:ext cx="9792471" cy="3171423"/>
          </a:xfrm>
        </p:spPr>
        <p:txBody>
          <a:bodyPr>
            <a:normAutofit/>
          </a:bodyPr>
          <a:lstStyle/>
          <a:p>
            <a:r>
              <a:rPr lang="en-GB" sz="2000" b="1">
                <a:solidFill>
                  <a:srgbClr val="FFFFFF"/>
                </a:solidFill>
              </a:rPr>
              <a:t>Patrick King: “The significance of longshoremen, harbour-workers, and maritime laborers, their capacity to scramble the nerve system of capital-in-motion [. . .]. These waterfront and ship-bound workers have often been decisive actors in the most bitter, extraordinary, and consequential episodes in the global class struggle.”</a:t>
            </a:r>
          </a:p>
        </p:txBody>
      </p:sp>
    </p:spTree>
    <p:extLst>
      <p:ext uri="{BB962C8B-B14F-4D97-AF65-F5344CB8AC3E}">
        <p14:creationId xmlns:p14="http://schemas.microsoft.com/office/powerpoint/2010/main" val="816450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51" name="Rectangle 1025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BF10F0-28A6-B3DD-37B2-EE091E0372B9}"/>
              </a:ext>
            </a:extLst>
          </p:cNvPr>
          <p:cNvSpPr>
            <a:spLocks noGrp="1"/>
          </p:cNvSpPr>
          <p:nvPr>
            <p:ph type="title"/>
          </p:nvPr>
        </p:nvSpPr>
        <p:spPr>
          <a:xfrm>
            <a:off x="6513788" y="365125"/>
            <a:ext cx="4840010" cy="1807305"/>
          </a:xfrm>
        </p:spPr>
        <p:txBody>
          <a:bodyPr>
            <a:normAutofit/>
          </a:bodyPr>
          <a:lstStyle/>
          <a:p>
            <a:endParaRPr lang="en-GB"/>
          </a:p>
        </p:txBody>
      </p:sp>
      <p:pic>
        <p:nvPicPr>
          <p:cNvPr id="10242" name="Picture 2" descr="Digging Across Panama | The National Endowment for the Humanities">
            <a:extLst>
              <a:ext uri="{FF2B5EF4-FFF2-40B4-BE49-F238E27FC236}">
                <a16:creationId xmlns:a16="http://schemas.microsoft.com/office/drawing/2014/main" id="{DAEA5FA2-E200-AC29-408F-C8770C84728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373" r="7507" b="2"/>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47930EC6-A308-E086-83CA-6E20C1E963E9}"/>
              </a:ext>
            </a:extLst>
          </p:cNvPr>
          <p:cNvSpPr>
            <a:spLocks noGrp="1"/>
          </p:cNvSpPr>
          <p:nvPr>
            <p:ph idx="1"/>
          </p:nvPr>
        </p:nvSpPr>
        <p:spPr>
          <a:xfrm>
            <a:off x="6116569" y="752475"/>
            <a:ext cx="5237229" cy="5962650"/>
          </a:xfrm>
        </p:spPr>
        <p:txBody>
          <a:bodyPr>
            <a:normAutofit/>
          </a:bodyPr>
          <a:lstStyle/>
          <a:p>
            <a:pPr marL="0" indent="0">
              <a:spcAft>
                <a:spcPts val="800"/>
              </a:spcAft>
              <a:buNone/>
            </a:pPr>
            <a:r>
              <a:rPr lang="en-GB" sz="1800" b="1" kern="100" dirty="0">
                <a:effectLst/>
                <a:ea typeface="Microsoft JhengHei" panose="020B0604030504040204" pitchFamily="34" charset="-120"/>
                <a:cs typeface="Times New Roman" panose="02020603050405020304" pitchFamily="18" charset="0"/>
              </a:rPr>
              <a:t>Walrond:</a:t>
            </a:r>
          </a:p>
          <a:p>
            <a:pPr>
              <a:spcAft>
                <a:spcPts val="800"/>
              </a:spcAft>
            </a:pPr>
            <a:r>
              <a:rPr lang="en-GB" sz="1800" b="1" kern="100" dirty="0">
                <a:effectLst/>
                <a:ea typeface="Microsoft JhengHei" panose="020B0604030504040204" pitchFamily="34" charset="-120"/>
                <a:cs typeface="Times New Roman" panose="02020603050405020304" pitchFamily="18" charset="0"/>
              </a:rPr>
              <a:t>“Among the motley crew recruited to dig the Panama Canal were artisans from the four ends of the earth. Down in the Cut drifted hordes of Italians, Greeks, Chinese, Negroes—a hardy, sun-defying set of white, black and yellow men. But the bulk of the actual brawn for the work was supplied by the dusky peons of those coral isles in the Caribbean ruled by Britain, France and Holland.” (67)</a:t>
            </a:r>
            <a:endParaRPr lang="en-GB" sz="1800" b="1" kern="100" dirty="0">
              <a:ea typeface="Microsoft JhengHei" panose="020B0604030504040204" pitchFamily="34" charset="-120"/>
              <a:cs typeface="Times New Roman" panose="02020603050405020304" pitchFamily="18" charset="0"/>
            </a:endParaRPr>
          </a:p>
          <a:p>
            <a:pPr marL="0" indent="0">
              <a:spcAft>
                <a:spcPts val="800"/>
              </a:spcAft>
              <a:buNone/>
            </a:pPr>
            <a:r>
              <a:rPr lang="en-GB" sz="1800" b="1" kern="100" dirty="0">
                <a:effectLst/>
                <a:ea typeface="Microsoft JhengHei" panose="020B0604030504040204" pitchFamily="34" charset="-120"/>
                <a:cs typeface="Times New Roman" panose="02020603050405020304" pitchFamily="18" charset="0"/>
              </a:rPr>
              <a:t> </a:t>
            </a:r>
            <a:endParaRPr lang="en-GB" sz="1800" b="1" kern="100" dirty="0">
              <a:effectLst/>
              <a:ea typeface="Calibri" panose="020F0502020204030204" pitchFamily="34" charset="0"/>
              <a:cs typeface="Times New Roman" panose="02020603050405020304" pitchFamily="18" charset="0"/>
            </a:endParaRPr>
          </a:p>
          <a:p>
            <a:pPr>
              <a:spcAft>
                <a:spcPts val="800"/>
              </a:spcAft>
            </a:pPr>
            <a:r>
              <a:rPr lang="en-GB" sz="1800" b="1" kern="100" dirty="0">
                <a:effectLst/>
                <a:ea typeface="Microsoft JhengHei" panose="020B0604030504040204" pitchFamily="34" charset="-120"/>
                <a:cs typeface="Times New Roman" panose="02020603050405020304" pitchFamily="18" charset="0"/>
              </a:rPr>
              <a:t>“At the Atlantic end of the Canal the blacks were herded in boxcar huts buried in the jungles of ‘Silver City’; in the murky tenements perilously poised on the narrow banks of </a:t>
            </a:r>
            <a:r>
              <a:rPr lang="en-GB" sz="1800" b="1" kern="100" dirty="0" err="1">
                <a:effectLst/>
                <a:ea typeface="Microsoft JhengHei" panose="020B0604030504040204" pitchFamily="34" charset="-120"/>
                <a:cs typeface="Times New Roman" panose="02020603050405020304" pitchFamily="18" charset="0"/>
              </a:rPr>
              <a:t>Faulke’s</a:t>
            </a:r>
            <a:r>
              <a:rPr lang="en-GB" sz="1800" b="1" kern="100" dirty="0">
                <a:effectLst/>
                <a:ea typeface="Microsoft JhengHei" panose="020B0604030504040204" pitchFamily="34" charset="-120"/>
                <a:cs typeface="Times New Roman" panose="02020603050405020304" pitchFamily="18" charset="0"/>
              </a:rPr>
              <a:t> River; in the low, smelting cabins of Coco </a:t>
            </a:r>
            <a:r>
              <a:rPr lang="en-GB" sz="1800" b="1" kern="100" dirty="0" err="1">
                <a:effectLst/>
                <a:ea typeface="Microsoft JhengHei" panose="020B0604030504040204" pitchFamily="34" charset="-120"/>
                <a:cs typeface="Times New Roman" panose="02020603050405020304" pitchFamily="18" charset="0"/>
              </a:rPr>
              <a:t>Té</a:t>
            </a:r>
            <a:r>
              <a:rPr lang="en-GB" sz="1800" b="1" kern="100" dirty="0">
                <a:effectLst/>
                <a:ea typeface="Microsoft JhengHei" panose="020B0604030504040204" pitchFamily="34" charset="-120"/>
                <a:cs typeface="Times New Roman" panose="02020603050405020304" pitchFamily="18" charset="0"/>
              </a:rPr>
              <a:t>. The ‘Silver Quarters’ harboured the inky ones…” (67). </a:t>
            </a:r>
            <a:endParaRPr lang="en-GB" sz="1800" b="1" kern="100" dirty="0">
              <a:effectLst/>
              <a:ea typeface="Calibri" panose="020F0502020204030204" pitchFamily="34" charset="0"/>
              <a:cs typeface="Times New Roman" panose="02020603050405020304" pitchFamily="18" charset="0"/>
            </a:endParaRPr>
          </a:p>
          <a:p>
            <a:endParaRPr lang="en-GB" sz="1400" b="1" dirty="0"/>
          </a:p>
        </p:txBody>
      </p:sp>
    </p:spTree>
    <p:extLst>
      <p:ext uri="{BB962C8B-B14F-4D97-AF65-F5344CB8AC3E}">
        <p14:creationId xmlns:p14="http://schemas.microsoft.com/office/powerpoint/2010/main" val="4118620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7" name="Rectangle 1036">
            <a:extLst>
              <a:ext uri="{FF2B5EF4-FFF2-40B4-BE49-F238E27FC236}">
                <a16:creationId xmlns:a16="http://schemas.microsoft.com/office/drawing/2014/main" id="{B3F59054-3394-4D87-8BD0-A28DCD47F1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Eric Derwent Walrond - John Simon Guggenheim Memorial Foundation...">
            <a:extLst>
              <a:ext uri="{FF2B5EF4-FFF2-40B4-BE49-F238E27FC236}">
                <a16:creationId xmlns:a16="http://schemas.microsoft.com/office/drawing/2014/main" id="{8BA57BE4-4012-D4BA-411D-E5103803FE4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29" r="24929"/>
          <a:stretch/>
        </p:blipFill>
        <p:spPr bwMode="auto">
          <a:xfrm>
            <a:off x="7381653" y="10"/>
            <a:ext cx="4810347" cy="6857990"/>
          </a:xfrm>
          <a:custGeom>
            <a:avLst/>
            <a:gdLst/>
            <a:ahLst/>
            <a:cxnLst/>
            <a:rect l="l" t="t" r="r" b="b"/>
            <a:pathLst>
              <a:path w="4817171" h="6858000">
                <a:moveTo>
                  <a:pt x="22751" y="0"/>
                </a:moveTo>
                <a:lnTo>
                  <a:pt x="4817171" y="0"/>
                </a:lnTo>
                <a:lnTo>
                  <a:pt x="4817171" y="6858000"/>
                </a:lnTo>
                <a:lnTo>
                  <a:pt x="0" y="6858000"/>
                </a:lnTo>
                <a:lnTo>
                  <a:pt x="6679" y="6845555"/>
                </a:lnTo>
                <a:cubicBezTo>
                  <a:pt x="496584" y="5886487"/>
                  <a:pt x="786702" y="4695963"/>
                  <a:pt x="786702" y="3406233"/>
                </a:cubicBezTo>
                <a:cubicBezTo>
                  <a:pt x="786702" y="2215714"/>
                  <a:pt x="539501" y="1109724"/>
                  <a:pt x="116147" y="192283"/>
                </a:cubicBezTo>
                <a:close/>
              </a:path>
            </a:pathLst>
          </a:custGeom>
          <a:noFill/>
          <a:extLst>
            <a:ext uri="{909E8E84-426E-40DD-AFC4-6F175D3DCCD1}">
              <a14:hiddenFill xmlns:a14="http://schemas.microsoft.com/office/drawing/2010/main">
                <a:solidFill>
                  <a:srgbClr val="FFFFFF"/>
                </a:solidFill>
              </a14:hiddenFill>
            </a:ext>
          </a:extLst>
        </p:spPr>
      </p:pic>
      <p:pic>
        <p:nvPicPr>
          <p:cNvPr id="1032" name="Picture 8" descr="George Garrett play at Unity Liverpool: Rehearsed reading of writer's first  play - Liverpool Echo">
            <a:extLst>
              <a:ext uri="{FF2B5EF4-FFF2-40B4-BE49-F238E27FC236}">
                <a16:creationId xmlns:a16="http://schemas.microsoft.com/office/drawing/2014/main" id="{A99F49CB-83FB-AAD6-E411-F7D2E8C50A8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589" r="1" b="1"/>
          <a:stretch/>
        </p:blipFill>
        <p:spPr bwMode="auto">
          <a:xfrm>
            <a:off x="3136389" y="10"/>
            <a:ext cx="4979304" cy="3401558"/>
          </a:xfrm>
          <a:custGeom>
            <a:avLst/>
            <a:gdLst/>
            <a:ahLst/>
            <a:cxnLst/>
            <a:rect l="l" t="t" r="r" b="b"/>
            <a:pathLst>
              <a:path w="4979304" h="3364992">
                <a:moveTo>
                  <a:pt x="0" y="0"/>
                </a:moveTo>
                <a:lnTo>
                  <a:pt x="4211250" y="0"/>
                </a:lnTo>
                <a:lnTo>
                  <a:pt x="4309461" y="192282"/>
                </a:lnTo>
                <a:cubicBezTo>
                  <a:pt x="4697535" y="1033269"/>
                  <a:pt x="4937593" y="2032690"/>
                  <a:pt x="4974907" y="3110424"/>
                </a:cubicBezTo>
                <a:lnTo>
                  <a:pt x="4979304" y="3364992"/>
                </a:lnTo>
                <a:lnTo>
                  <a:pt x="800592" y="3364992"/>
                </a:lnTo>
                <a:lnTo>
                  <a:pt x="797493" y="3185579"/>
                </a:lnTo>
                <a:cubicBezTo>
                  <a:pt x="756786" y="2009870"/>
                  <a:pt x="474799" y="927359"/>
                  <a:pt x="22579" y="42066"/>
                </a:cubicBezTo>
                <a:close/>
              </a:path>
            </a:pathLst>
          </a:custGeom>
          <a:noFill/>
          <a:extLst>
            <a:ext uri="{909E8E84-426E-40DD-AFC4-6F175D3DCCD1}">
              <a14:hiddenFill xmlns:a14="http://schemas.microsoft.com/office/drawing/2010/main">
                <a:solidFill>
                  <a:srgbClr val="FFFFFF"/>
                </a:solidFill>
              </a14:hiddenFill>
            </a:ext>
          </a:extLst>
        </p:spPr>
      </p:pic>
      <p:pic>
        <p:nvPicPr>
          <p:cNvPr id="1030" name="Picture 6" descr="James Hanley">
            <a:extLst>
              <a:ext uri="{FF2B5EF4-FFF2-40B4-BE49-F238E27FC236}">
                <a16:creationId xmlns:a16="http://schemas.microsoft.com/office/drawing/2014/main" id="{C7D11692-5F2C-39C5-10B9-7DF0557553B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8800" r="-2" b="12138"/>
          <a:stretch/>
        </p:blipFill>
        <p:spPr bwMode="auto">
          <a:xfrm>
            <a:off x="3189428" y="3456432"/>
            <a:ext cx="4925479" cy="3401568"/>
          </a:xfrm>
          <a:custGeom>
            <a:avLst/>
            <a:gdLst/>
            <a:ahLst/>
            <a:cxnLst/>
            <a:rect l="l" t="t" r="r" b="b"/>
            <a:pathLst>
              <a:path w="4925479" h="3364992">
                <a:moveTo>
                  <a:pt x="749362" y="0"/>
                </a:moveTo>
                <a:lnTo>
                  <a:pt x="4925479" y="0"/>
                </a:lnTo>
                <a:lnTo>
                  <a:pt x="4921868" y="209033"/>
                </a:lnTo>
                <a:cubicBezTo>
                  <a:pt x="4884554" y="1286766"/>
                  <a:pt x="4644496" y="2286187"/>
                  <a:pt x="4256422" y="3127175"/>
                </a:cubicBezTo>
                <a:lnTo>
                  <a:pt x="4134952" y="3364992"/>
                </a:lnTo>
                <a:lnTo>
                  <a:pt x="0" y="3364992"/>
                </a:lnTo>
                <a:lnTo>
                  <a:pt x="79008" y="3202330"/>
                </a:lnTo>
                <a:cubicBezTo>
                  <a:pt x="467082" y="2361343"/>
                  <a:pt x="707140" y="1361922"/>
                  <a:pt x="744454" y="284189"/>
                </a:cubicBezTo>
                <a:close/>
              </a:path>
            </a:pathLst>
          </a:custGeom>
          <a:noFill/>
          <a:extLst>
            <a:ext uri="{909E8E84-426E-40DD-AFC4-6F175D3DCCD1}">
              <a14:hiddenFill xmlns:a14="http://schemas.microsoft.com/office/drawing/2010/main">
                <a:solidFill>
                  <a:srgbClr val="FFFFFF"/>
                </a:solidFill>
              </a14:hiddenFill>
            </a:ext>
          </a:extLst>
        </p:spPr>
      </p:pic>
      <p:sp useBgFill="1">
        <p:nvSpPr>
          <p:cNvPr id="1039" name="Freeform: Shape 1038">
            <a:extLst>
              <a:ext uri="{FF2B5EF4-FFF2-40B4-BE49-F238E27FC236}">
                <a16:creationId xmlns:a16="http://schemas.microsoft.com/office/drawing/2014/main" id="{2FE0ABA9-CAF1-4816-837D-5F28AAA08E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45815" cy="6858000"/>
          </a:xfrm>
          <a:custGeom>
            <a:avLst/>
            <a:gdLst>
              <a:gd name="connsiteX0" fmla="*/ 0 w 3945815"/>
              <a:gd name="connsiteY0" fmla="*/ 0 h 6858000"/>
              <a:gd name="connsiteX1" fmla="*/ 3138662 w 3945815"/>
              <a:gd name="connsiteY1" fmla="*/ 0 h 6858000"/>
              <a:gd name="connsiteX2" fmla="*/ 3275260 w 3945815"/>
              <a:gd name="connsiteY2" fmla="*/ 267438 h 6858000"/>
              <a:gd name="connsiteX3" fmla="*/ 3945815 w 3945815"/>
              <a:gd name="connsiteY3" fmla="*/ 3481388 h 6858000"/>
              <a:gd name="connsiteX4" fmla="*/ 3275260 w 3945815"/>
              <a:gd name="connsiteY4" fmla="*/ 6695338 h 6858000"/>
              <a:gd name="connsiteX5" fmla="*/ 3192177 w 3945815"/>
              <a:gd name="connsiteY5" fmla="*/ 6858000 h 6858000"/>
              <a:gd name="connsiteX6" fmla="*/ 0 w 394581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5815" h="6858000">
                <a:moveTo>
                  <a:pt x="0" y="0"/>
                </a:moveTo>
                <a:lnTo>
                  <a:pt x="3138662" y="0"/>
                </a:lnTo>
                <a:lnTo>
                  <a:pt x="3275260" y="267438"/>
                </a:lnTo>
                <a:cubicBezTo>
                  <a:pt x="3698614" y="1184879"/>
                  <a:pt x="3945815" y="2290869"/>
                  <a:pt x="3945815" y="3481388"/>
                </a:cubicBezTo>
                <a:cubicBezTo>
                  <a:pt x="3945815" y="4671908"/>
                  <a:pt x="3698614" y="5777898"/>
                  <a:pt x="3275260" y="6695338"/>
                </a:cubicBezTo>
                <a:lnTo>
                  <a:pt x="3192177"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41" name="Freeform: Shape 1040">
            <a:extLst>
              <a:ext uri="{FF2B5EF4-FFF2-40B4-BE49-F238E27FC236}">
                <a16:creationId xmlns:a16="http://schemas.microsoft.com/office/drawing/2014/main" id="{BC8B9C14-70F0-4F42-85FF-0DD3D5A585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36670" cy="6858000"/>
          </a:xfrm>
          <a:custGeom>
            <a:avLst/>
            <a:gdLst>
              <a:gd name="connsiteX0" fmla="*/ 0 w 3936670"/>
              <a:gd name="connsiteY0" fmla="*/ 0 h 6858000"/>
              <a:gd name="connsiteX1" fmla="*/ 3129517 w 3936670"/>
              <a:gd name="connsiteY1" fmla="*/ 0 h 6858000"/>
              <a:gd name="connsiteX2" fmla="*/ 3266115 w 3936670"/>
              <a:gd name="connsiteY2" fmla="*/ 267438 h 6858000"/>
              <a:gd name="connsiteX3" fmla="*/ 3936670 w 3936670"/>
              <a:gd name="connsiteY3" fmla="*/ 3481388 h 6858000"/>
              <a:gd name="connsiteX4" fmla="*/ 3266115 w 3936670"/>
              <a:gd name="connsiteY4" fmla="*/ 6695338 h 6858000"/>
              <a:gd name="connsiteX5" fmla="*/ 3183032 w 3936670"/>
              <a:gd name="connsiteY5" fmla="*/ 6858000 h 6858000"/>
              <a:gd name="connsiteX6" fmla="*/ 0 w 39366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6670" h="6858000">
                <a:moveTo>
                  <a:pt x="0" y="0"/>
                </a:moveTo>
                <a:lnTo>
                  <a:pt x="3129517" y="0"/>
                </a:lnTo>
                <a:lnTo>
                  <a:pt x="3266115" y="267438"/>
                </a:lnTo>
                <a:cubicBezTo>
                  <a:pt x="3689469" y="1184879"/>
                  <a:pt x="3936670" y="2290869"/>
                  <a:pt x="3936670" y="3481388"/>
                </a:cubicBezTo>
                <a:cubicBezTo>
                  <a:pt x="3936670" y="4671908"/>
                  <a:pt x="3689469" y="5777898"/>
                  <a:pt x="3266115" y="6695338"/>
                </a:cubicBezTo>
                <a:lnTo>
                  <a:pt x="3183032"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4C65F19-ADF2-4C88-7CD4-C0461E291601}"/>
              </a:ext>
            </a:extLst>
          </p:cNvPr>
          <p:cNvSpPr>
            <a:spLocks noGrp="1"/>
          </p:cNvSpPr>
          <p:nvPr>
            <p:ph type="title"/>
          </p:nvPr>
        </p:nvSpPr>
        <p:spPr>
          <a:xfrm>
            <a:off x="448056" y="685800"/>
            <a:ext cx="2807208" cy="1325563"/>
          </a:xfrm>
        </p:spPr>
        <p:txBody>
          <a:bodyPr>
            <a:normAutofit/>
          </a:bodyPr>
          <a:lstStyle/>
          <a:p>
            <a:endParaRPr lang="en-GB" sz="2800"/>
          </a:p>
        </p:txBody>
      </p:sp>
      <p:sp>
        <p:nvSpPr>
          <p:cNvPr id="1043" name="Rectangle 1042">
            <a:extLst>
              <a:ext uri="{FF2B5EF4-FFF2-40B4-BE49-F238E27FC236}">
                <a16:creationId xmlns:a16="http://schemas.microsoft.com/office/drawing/2014/main" id="{98DE6C44-43F8-4DE4-AB81-66853FFEA0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06856"/>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45" name="Rectangle 1044">
            <a:extLst>
              <a:ext uri="{FF2B5EF4-FFF2-40B4-BE49-F238E27FC236}">
                <a16:creationId xmlns:a16="http://schemas.microsoft.com/office/drawing/2014/main" id="{2409529B-9B56-4F10-BE4D-F934DB89E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2" y="2089941"/>
            <a:ext cx="2834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F63DA833-DA9E-CD36-3BBE-52FFCF8DC230}"/>
              </a:ext>
            </a:extLst>
          </p:cNvPr>
          <p:cNvSpPr>
            <a:spLocks noGrp="1"/>
          </p:cNvSpPr>
          <p:nvPr>
            <p:ph idx="1"/>
          </p:nvPr>
        </p:nvSpPr>
        <p:spPr>
          <a:xfrm>
            <a:off x="448056" y="2258568"/>
            <a:ext cx="2807208" cy="3922776"/>
          </a:xfrm>
        </p:spPr>
        <p:txBody>
          <a:bodyPr>
            <a:normAutofit/>
          </a:bodyPr>
          <a:lstStyle/>
          <a:p>
            <a:pPr marL="0" indent="0">
              <a:buNone/>
            </a:pPr>
            <a:r>
              <a:rPr lang="en-GB" sz="2400" b="1" dirty="0"/>
              <a:t>Eric Walrond, “The Wharf Rats” (1926) </a:t>
            </a:r>
          </a:p>
          <a:p>
            <a:pPr marL="0" indent="0">
              <a:buNone/>
            </a:pPr>
            <a:endParaRPr lang="en-GB" sz="2400" b="1" dirty="0"/>
          </a:p>
          <a:p>
            <a:pPr marL="0" indent="0">
              <a:buNone/>
            </a:pPr>
            <a:r>
              <a:rPr lang="en-GB" sz="2400" b="1" dirty="0"/>
              <a:t> James Hanley, “The Last Voyage” (1932)</a:t>
            </a:r>
          </a:p>
          <a:p>
            <a:pPr marL="0" indent="0">
              <a:buNone/>
            </a:pPr>
            <a:endParaRPr lang="en-GB" sz="2400" b="1" dirty="0"/>
          </a:p>
          <a:p>
            <a:pPr marL="0" indent="0">
              <a:buNone/>
            </a:pPr>
            <a:r>
              <a:rPr lang="en-GB" sz="2400" b="1" dirty="0"/>
              <a:t> George Garrett, “Fishmeal” (1936)</a:t>
            </a:r>
          </a:p>
        </p:txBody>
      </p:sp>
    </p:spTree>
    <p:extLst>
      <p:ext uri="{BB962C8B-B14F-4D97-AF65-F5344CB8AC3E}">
        <p14:creationId xmlns:p14="http://schemas.microsoft.com/office/powerpoint/2010/main" val="14044716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271" name="Rectangle 1127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088FA2-C6EF-5CA5-B384-39632D22D001}"/>
              </a:ext>
            </a:extLst>
          </p:cNvPr>
          <p:cNvSpPr>
            <a:spLocks noGrp="1"/>
          </p:cNvSpPr>
          <p:nvPr>
            <p:ph type="title"/>
          </p:nvPr>
        </p:nvSpPr>
        <p:spPr>
          <a:xfrm>
            <a:off x="6513788" y="365125"/>
            <a:ext cx="4840010" cy="1807305"/>
          </a:xfrm>
        </p:spPr>
        <p:txBody>
          <a:bodyPr>
            <a:normAutofit/>
          </a:bodyPr>
          <a:lstStyle/>
          <a:p>
            <a:endParaRPr lang="en-GB"/>
          </a:p>
        </p:txBody>
      </p:sp>
      <p:pic>
        <p:nvPicPr>
          <p:cNvPr id="11266" name="Picture 2" descr="Panama Pacific Line - Wikipedia">
            <a:extLst>
              <a:ext uri="{FF2B5EF4-FFF2-40B4-BE49-F238E27FC236}">
                <a16:creationId xmlns:a16="http://schemas.microsoft.com/office/drawing/2014/main" id="{FD491074-D466-7892-C215-666046BA095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9764" r="12487" b="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EF2F6666-9BDC-D1BA-1B6F-A2A577A03303}"/>
              </a:ext>
            </a:extLst>
          </p:cNvPr>
          <p:cNvSpPr>
            <a:spLocks noGrp="1"/>
          </p:cNvSpPr>
          <p:nvPr>
            <p:ph idx="1"/>
          </p:nvPr>
        </p:nvSpPr>
        <p:spPr>
          <a:xfrm>
            <a:off x="6437588" y="615721"/>
            <a:ext cx="4840010" cy="5877153"/>
          </a:xfrm>
        </p:spPr>
        <p:txBody>
          <a:bodyPr>
            <a:normAutofit/>
          </a:bodyPr>
          <a:lstStyle/>
          <a:p>
            <a:pPr marL="0" indent="0">
              <a:buNone/>
            </a:pPr>
            <a:r>
              <a:rPr lang="en-GB" sz="2000" b="1" dirty="0">
                <a:effectLst/>
                <a:ea typeface="Microsoft JhengHei" panose="020B0604030504040204" pitchFamily="34" charset="-120"/>
              </a:rPr>
              <a:t>Walrond:</a:t>
            </a:r>
          </a:p>
          <a:p>
            <a:r>
              <a:rPr lang="en-GB" sz="2000" b="1" dirty="0">
                <a:effectLst/>
                <a:ea typeface="Microsoft JhengHei" panose="020B0604030504040204" pitchFamily="34" charset="-120"/>
              </a:rPr>
              <a:t>“Old brass staves—junk dumped there by the retiring French—thick, yawping mud, barrel hoops, tons of obsolete brass, a wealth of slimy steel faced him.” (82)</a:t>
            </a:r>
          </a:p>
          <a:p>
            <a:r>
              <a:rPr lang="en-GB" sz="2000" b="1" dirty="0">
                <a:effectLst/>
                <a:ea typeface="Microsoft JhengHei" panose="020B0604030504040204" pitchFamily="34" charset="-120"/>
              </a:rPr>
              <a:t>“Iron staves bruised his shins.” (82)</a:t>
            </a:r>
          </a:p>
          <a:p>
            <a:endParaRPr lang="en-GB" sz="2000" b="1" dirty="0">
              <a:ea typeface="Microsoft JhengHei" panose="020B0604030504040204" pitchFamily="34" charset="-120"/>
            </a:endParaRPr>
          </a:p>
          <a:p>
            <a:r>
              <a:rPr lang="en-GB" sz="2000" b="1" kern="100" dirty="0">
                <a:effectLst/>
                <a:ea typeface="Microsoft JhengHei" panose="020B0604030504040204" pitchFamily="34" charset="-120"/>
                <a:cs typeface="Times New Roman" panose="02020603050405020304" pitchFamily="18" charset="0"/>
              </a:rPr>
              <a:t>“Hewing a lane through the hostile sea Philip forgot the cunning of the doddering beast and swam noisier than he needed to. Faster grew his strokes. His line was a straight, dead one. Fancy strokes and dives––giraffe leaps … he summoned into play. He shot out recklessly. One time he suddenly paused––and floated for a stretch. Another time he swam on his back, gazing at the chalky sky. He dived for whole lengths.” (83)</a:t>
            </a:r>
            <a:endParaRPr lang="en-GB" sz="2000" b="1" kern="100" dirty="0">
              <a:effectLst/>
              <a:ea typeface="Calibri" panose="020F0502020204030204" pitchFamily="34" charset="0"/>
              <a:cs typeface="Times New Roman" panose="02020603050405020304" pitchFamily="18" charset="0"/>
            </a:endParaRPr>
          </a:p>
          <a:p>
            <a:endParaRPr lang="en-GB" sz="1400" b="1" dirty="0"/>
          </a:p>
        </p:txBody>
      </p:sp>
    </p:spTree>
    <p:extLst>
      <p:ext uri="{BB962C8B-B14F-4D97-AF65-F5344CB8AC3E}">
        <p14:creationId xmlns:p14="http://schemas.microsoft.com/office/powerpoint/2010/main" val="25462466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C833E-1365-0CB3-7EC1-EEEB9D77594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B344BEE-E487-1083-A292-99B073287686}"/>
              </a:ext>
            </a:extLst>
          </p:cNvPr>
          <p:cNvSpPr>
            <a:spLocks noGrp="1"/>
          </p:cNvSpPr>
          <p:nvPr>
            <p:ph idx="1"/>
          </p:nvPr>
        </p:nvSpPr>
        <p:spPr>
          <a:xfrm>
            <a:off x="838200" y="1027906"/>
            <a:ext cx="10515600" cy="4351338"/>
          </a:xfrm>
        </p:spPr>
        <p:txBody>
          <a:bodyPr>
            <a:normAutofit lnSpcReduction="10000"/>
          </a:bodyPr>
          <a:lstStyle/>
          <a:p>
            <a:pPr marL="0" indent="0">
              <a:buNone/>
            </a:pPr>
            <a:r>
              <a:rPr lang="en-GB" b="1" dirty="0"/>
              <a:t>Garrett:</a:t>
            </a:r>
          </a:p>
          <a:p>
            <a:r>
              <a:rPr lang="en-GB" b="1" dirty="0"/>
              <a:t>“He looked back once more against the bulkhead, gazed downwards at his thin naked sweating body, and wearily rubbed the back of his arm along his forehead. The flesh felt as if it were taut. His skull was expanding, and to his disordered mind was almost big enough to burst. His face seemed to be bloated like a monster carnival mask. The terrible thought struck him that it might explode. Could such a thing happen, he wondered. There seemed to be a tremendous weight on his head also, some horrid unbearable load that was crushing down on him all the time, as if his skull had been trapped in the jaws of a monstrous vice; yes, a tightening vice that was squeezing his overstrained eyes from their sockets.” (123)</a:t>
            </a:r>
          </a:p>
        </p:txBody>
      </p:sp>
    </p:spTree>
    <p:extLst>
      <p:ext uri="{BB962C8B-B14F-4D97-AF65-F5344CB8AC3E}">
        <p14:creationId xmlns:p14="http://schemas.microsoft.com/office/powerpoint/2010/main" val="21623350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3B1BB-36AA-B43F-A2E9-1A4017AC6E6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9F9C0ED-078D-1757-519F-CDBE07F3E2EA}"/>
              </a:ext>
            </a:extLst>
          </p:cNvPr>
          <p:cNvSpPr>
            <a:spLocks noGrp="1"/>
          </p:cNvSpPr>
          <p:nvPr>
            <p:ph idx="1"/>
          </p:nvPr>
        </p:nvSpPr>
        <p:spPr/>
        <p:txBody>
          <a:bodyPr/>
          <a:lstStyle/>
          <a:p>
            <a:endParaRPr lang="en-GB" b="1" dirty="0"/>
          </a:p>
          <a:p>
            <a:r>
              <a:rPr lang="en-GB" b="1" dirty="0"/>
              <a:t>“No space is more haunted than the sphere of capitalist (factory) production, a veritable ‘House of Terror’ (Marx), and no poltergeist more effective than the workplace thumping that is often literalized with disfiguring industrial accidents.” Stephen Shapiro, “Transvaal, Transylvania: Dracula’s World-System and Gothic Periodicity.” Gothic Studies 10.1 (2008): 30</a:t>
            </a:r>
          </a:p>
          <a:p>
            <a:endParaRPr lang="en-GB" b="1" dirty="0"/>
          </a:p>
        </p:txBody>
      </p:sp>
    </p:spTree>
    <p:extLst>
      <p:ext uri="{BB962C8B-B14F-4D97-AF65-F5344CB8AC3E}">
        <p14:creationId xmlns:p14="http://schemas.microsoft.com/office/powerpoint/2010/main" val="19489617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F9D0E-D6CC-5AEE-E254-7726042B89C0}"/>
              </a:ext>
            </a:extLst>
          </p:cNvPr>
          <p:cNvSpPr>
            <a:spLocks noGrp="1"/>
          </p:cNvSpPr>
          <p:nvPr>
            <p:ph type="title"/>
          </p:nvPr>
        </p:nvSpPr>
        <p:spPr/>
        <p:txBody>
          <a:bodyPr/>
          <a:lstStyle/>
          <a:p>
            <a:endParaRPr lang="en-GB"/>
          </a:p>
        </p:txBody>
      </p:sp>
      <p:pic>
        <p:nvPicPr>
          <p:cNvPr id="4" name="NOSFERATU _Count Orlok awakens from a coffin on the journey to Wisborg_ Clip">
            <a:hlinkClick r:id="" action="ppaction://media"/>
            <a:extLst>
              <a:ext uri="{FF2B5EF4-FFF2-40B4-BE49-F238E27FC236}">
                <a16:creationId xmlns:a16="http://schemas.microsoft.com/office/drawing/2014/main" id="{B36CFEC1-9BB9-A489-D64E-94F38C5F4DC0}"/>
              </a:ext>
            </a:extLst>
          </p:cNvPr>
          <p:cNvPicPr>
            <a:picLocks noGrp="1" noChangeAspect="1"/>
          </p:cNvPicPr>
          <p:nvPr>
            <p:ph idx="1"/>
            <a:videoFile r:link="rId1"/>
            <p:extLst>
              <p:ext uri="{DAA4B4D4-6D71-4841-9C94-3DE7FCFB9230}">
                <p14:media xmlns:p14="http://schemas.microsoft.com/office/powerpoint/2010/main" r:embed="rId2">
                  <p14:trim end="8558.328100000001"/>
                </p14:media>
              </p:ext>
            </p:extLst>
          </p:nvPr>
        </p:nvPicPr>
        <p:blipFill>
          <a:blip r:embed="rId4"/>
          <a:stretch>
            <a:fillRect/>
          </a:stretch>
        </p:blipFill>
        <p:spPr>
          <a:xfrm>
            <a:off x="2761674" y="233651"/>
            <a:ext cx="6530108" cy="6530109"/>
          </a:xfrm>
        </p:spPr>
      </p:pic>
    </p:spTree>
    <p:extLst>
      <p:ext uri="{BB962C8B-B14F-4D97-AF65-F5344CB8AC3E}">
        <p14:creationId xmlns:p14="http://schemas.microsoft.com/office/powerpoint/2010/main" val="1363042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816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13D73-2AFD-AACE-A475-0A9D8BB1C2D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84B43F9-7A92-089C-2CCD-D01D61262733}"/>
              </a:ext>
            </a:extLst>
          </p:cNvPr>
          <p:cNvSpPr>
            <a:spLocks noGrp="1"/>
          </p:cNvSpPr>
          <p:nvPr>
            <p:ph idx="1"/>
          </p:nvPr>
        </p:nvSpPr>
        <p:spPr>
          <a:xfrm>
            <a:off x="838200" y="1253331"/>
            <a:ext cx="10515600" cy="4351338"/>
          </a:xfrm>
        </p:spPr>
        <p:txBody>
          <a:bodyPr>
            <a:normAutofit lnSpcReduction="10000"/>
          </a:bodyPr>
          <a:lstStyle/>
          <a:p>
            <a:pPr marL="0" indent="0">
              <a:buNone/>
            </a:pPr>
            <a:r>
              <a:rPr lang="en-GB" b="1" dirty="0"/>
              <a:t>Hanley:</a:t>
            </a:r>
          </a:p>
          <a:p>
            <a:r>
              <a:rPr lang="en-GB" b="1" dirty="0"/>
              <a:t>“Remembered fifteen years ago. Was young and strong and worked hard on Lucania when her engines broke down in the Western ocean. Heavy shafting to be lifted and he was strong. Was no thought for himself then, only for ship that had to be in New York by Wednesday, ten fifteen p.m. Company were anxious to get passengers for Advertisers’ Convention in England, before Red Star line got them. Remembered that. And Chief Engineer said to second: ‘Call the men </a:t>
            </a:r>
            <a:r>
              <a:rPr lang="en-GB" b="1" dirty="0" err="1"/>
              <a:t>for’ard</a:t>
            </a:r>
            <a:r>
              <a:rPr lang="en-GB" b="1" dirty="0"/>
              <a:t>, and tell the steward to give each man a tot of rum.’ Good job that.</a:t>
            </a:r>
            <a:br>
              <a:rPr lang="en-GB" b="1" dirty="0"/>
            </a:br>
            <a:r>
              <a:rPr lang="en-GB" b="1" dirty="0"/>
              <a:t>	Remembered that. Had the rum. Forgot all about strain on body. Six  years later the rupture came. It was bad too.” (59)</a:t>
            </a:r>
          </a:p>
          <a:p>
            <a:endParaRPr lang="en-GB" b="1" dirty="0"/>
          </a:p>
        </p:txBody>
      </p:sp>
    </p:spTree>
    <p:extLst>
      <p:ext uri="{BB962C8B-B14F-4D97-AF65-F5344CB8AC3E}">
        <p14:creationId xmlns:p14="http://schemas.microsoft.com/office/powerpoint/2010/main" val="2260729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7" name="Rectangle 2056">
            <a:extLst>
              <a:ext uri="{FF2B5EF4-FFF2-40B4-BE49-F238E27FC236}">
                <a16:creationId xmlns:a16="http://schemas.microsoft.com/office/drawing/2014/main" id="{022BDE4A-8A20-4A69-9C5A-581C82036A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48A94E4-EEC8-6B94-474D-92993B90843D}"/>
              </a:ext>
            </a:extLst>
          </p:cNvPr>
          <p:cNvSpPr>
            <a:spLocks noGrp="1"/>
          </p:cNvSpPr>
          <p:nvPr>
            <p:ph type="title"/>
          </p:nvPr>
        </p:nvSpPr>
        <p:spPr>
          <a:xfrm>
            <a:off x="1001684" y="170412"/>
            <a:ext cx="10178934" cy="1328730"/>
          </a:xfrm>
        </p:spPr>
        <p:txBody>
          <a:bodyPr vert="horz" lIns="91440" tIns="45720" rIns="91440" bIns="45720" rtlCol="0" anchor="b">
            <a:normAutofit/>
          </a:bodyPr>
          <a:lstStyle/>
          <a:p>
            <a:pPr algn="ctr"/>
            <a:endParaRPr lang="en-US" sz="5200" kern="1200">
              <a:solidFill>
                <a:schemeClr val="tx1"/>
              </a:solidFill>
              <a:latin typeface="+mj-lt"/>
              <a:ea typeface="+mj-ea"/>
              <a:cs typeface="+mj-cs"/>
            </a:endParaRPr>
          </a:p>
        </p:txBody>
      </p:sp>
      <p:pic>
        <p:nvPicPr>
          <p:cNvPr id="2052" name="Picture 4" descr="Panama Canal - Topics on Newspapers.com">
            <a:extLst>
              <a:ext uri="{FF2B5EF4-FFF2-40B4-BE49-F238E27FC236}">
                <a16:creationId xmlns:a16="http://schemas.microsoft.com/office/drawing/2014/main" id="{B15CD28F-E814-D9E7-A69B-8BC184AA5D3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225" r="1" b="1"/>
          <a:stretch/>
        </p:blipFill>
        <p:spPr bwMode="auto">
          <a:xfrm>
            <a:off x="198741" y="2410448"/>
            <a:ext cx="5803323" cy="389035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The Albert Dock 1920 | Liverpool waterfront, Liverpool history, Liverpool  city">
            <a:extLst>
              <a:ext uri="{FF2B5EF4-FFF2-40B4-BE49-F238E27FC236}">
                <a16:creationId xmlns:a16="http://schemas.microsoft.com/office/drawing/2014/main" id="{32A50ECC-0C49-BFC1-8568-31DDD8F511B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045" r="10252" b="2"/>
          <a:stretch/>
        </p:blipFill>
        <p:spPr bwMode="auto">
          <a:xfrm>
            <a:off x="6189934" y="2410448"/>
            <a:ext cx="5803323" cy="3890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577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779D5-AD0B-4CCC-F3A0-12D952AEBF7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8CE31A8-11B4-3B5D-D708-816223A726E1}"/>
              </a:ext>
            </a:extLst>
          </p:cNvPr>
          <p:cNvSpPr>
            <a:spLocks noGrp="1"/>
          </p:cNvSpPr>
          <p:nvPr>
            <p:ph idx="1"/>
          </p:nvPr>
        </p:nvSpPr>
        <p:spPr>
          <a:xfrm>
            <a:off x="838200" y="997527"/>
            <a:ext cx="10515600" cy="5624946"/>
          </a:xfrm>
        </p:spPr>
        <p:txBody>
          <a:bodyPr>
            <a:normAutofit fontScale="77500" lnSpcReduction="20000"/>
          </a:bodyPr>
          <a:lstStyle/>
          <a:p>
            <a:pPr marL="0" indent="0">
              <a:buNone/>
            </a:pPr>
            <a:r>
              <a:rPr lang="en-GB" b="1" dirty="0"/>
              <a:t>Ken </a:t>
            </a:r>
            <a:r>
              <a:rPr lang="en-GB" b="1" dirty="0" err="1"/>
              <a:t>Worpole</a:t>
            </a:r>
            <a:r>
              <a:rPr lang="en-GB" b="1" dirty="0"/>
              <a:t>, “Expressionism and Working-Class Fiction”</a:t>
            </a:r>
          </a:p>
          <a:p>
            <a:r>
              <a:rPr lang="en-GB" b="1" dirty="0"/>
              <a:t>two traditions of proletarian literature</a:t>
            </a:r>
          </a:p>
          <a:p>
            <a:endParaRPr lang="en-GB" b="1" dirty="0"/>
          </a:p>
          <a:p>
            <a:r>
              <a:rPr lang="en-GB" b="1" dirty="0"/>
              <a:t>“the local,” comprising “writers who took as their political and aesthetic ambition the project of describing the life of the communities they lived in, usually employing a literary technique most easily summarized as ‘documentary realism’. [. . .] All of these books were essentially literary documents rooted in the continuity of class and place” (84)</a:t>
            </a:r>
          </a:p>
          <a:p>
            <a:endParaRPr lang="en-GB" b="1" dirty="0"/>
          </a:p>
          <a:p>
            <a:r>
              <a:rPr lang="en-GB" b="1" dirty="0"/>
              <a:t>These ‘local’ fictions have tended to be privileged in critical accounts of proletarian writing “at the expense of understanding attempts to create a different aesthetic of working-class experience based not on place and continuity but on dislocation and transience” (84)</a:t>
            </a:r>
          </a:p>
          <a:p>
            <a:endParaRPr lang="en-GB" b="1" dirty="0"/>
          </a:p>
          <a:p>
            <a:r>
              <a:rPr lang="en-GB" b="1" dirty="0"/>
              <a:t>“For as many people brought up in single industry communities, with strong local traditions, there were as many for whom class was experienced as the dislocation of the generations, the rootlessness of city life, a succession of casual jobs and the constant search for employment—often involving moving from town to town” (85).</a:t>
            </a:r>
          </a:p>
        </p:txBody>
      </p:sp>
    </p:spTree>
    <p:extLst>
      <p:ext uri="{BB962C8B-B14F-4D97-AF65-F5344CB8AC3E}">
        <p14:creationId xmlns:p14="http://schemas.microsoft.com/office/powerpoint/2010/main" val="1625944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96CF2A2B-0745-440C-9224-C5C6A0A42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84" name="Rectangle 3083">
            <a:extLst>
              <a:ext uri="{FF2B5EF4-FFF2-40B4-BE49-F238E27FC236}">
                <a16:creationId xmlns:a16="http://schemas.microsoft.com/office/drawing/2014/main" id="{75BE6D6B-84C9-4D2B-97EB-773B7369EF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3074" name="Picture 2" descr="Modernist Art History: Expressionism: Sabrina Ng talks on Max Beckmann's  The Night, {1918-19}.">
            <a:extLst>
              <a:ext uri="{FF2B5EF4-FFF2-40B4-BE49-F238E27FC236}">
                <a16:creationId xmlns:a16="http://schemas.microsoft.com/office/drawing/2014/main" id="{1A43549D-25BC-878F-4A7D-AB1D7353BAE2}"/>
              </a:ext>
            </a:extLst>
          </p:cNvPr>
          <p:cNvPicPr>
            <a:picLocks noChangeAspect="1" noChangeArrowheads="1"/>
          </p:cNvPicPr>
          <p:nvPr/>
        </p:nvPicPr>
        <p:blipFill rotWithShape="1">
          <a:blip r:embed="rId2">
            <a:alphaModFix amt="60000"/>
            <a:extLst>
              <a:ext uri="{28A0092B-C50C-407E-A947-70E740481C1C}">
                <a14:useLocalDpi xmlns:a14="http://schemas.microsoft.com/office/drawing/2010/main" val="0"/>
              </a:ext>
            </a:extLst>
          </a:blip>
          <a:srcRect l="6667"/>
          <a:stretch/>
        </p:blipFill>
        <p:spPr bwMode="auto">
          <a:xfrm>
            <a:off x="-1" y="10"/>
            <a:ext cx="12192001"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4967095E-1B07-1076-550E-C8FCE94B4F23}"/>
              </a:ext>
            </a:extLst>
          </p:cNvPr>
          <p:cNvSpPr>
            <a:spLocks noGrp="1"/>
          </p:cNvSpPr>
          <p:nvPr>
            <p:ph type="title"/>
          </p:nvPr>
        </p:nvSpPr>
        <p:spPr>
          <a:xfrm>
            <a:off x="1198181" y="728906"/>
            <a:ext cx="9792471" cy="2057037"/>
          </a:xfrm>
        </p:spPr>
        <p:txBody>
          <a:bodyPr>
            <a:normAutofit/>
          </a:bodyPr>
          <a:lstStyle/>
          <a:p>
            <a:endParaRPr lang="en-GB">
              <a:solidFill>
                <a:srgbClr val="FFFFFF"/>
              </a:solidFill>
            </a:endParaRPr>
          </a:p>
        </p:txBody>
      </p:sp>
      <p:sp>
        <p:nvSpPr>
          <p:cNvPr id="3" name="Content Placeholder 2">
            <a:extLst>
              <a:ext uri="{FF2B5EF4-FFF2-40B4-BE49-F238E27FC236}">
                <a16:creationId xmlns:a16="http://schemas.microsoft.com/office/drawing/2014/main" id="{CA85C951-094C-56C2-F04E-46F1E0FF4AD5}"/>
              </a:ext>
            </a:extLst>
          </p:cNvPr>
          <p:cNvSpPr>
            <a:spLocks noGrp="1"/>
          </p:cNvSpPr>
          <p:nvPr>
            <p:ph idx="1"/>
          </p:nvPr>
        </p:nvSpPr>
        <p:spPr>
          <a:xfrm>
            <a:off x="1198181" y="2957665"/>
            <a:ext cx="9792471" cy="3171423"/>
          </a:xfrm>
        </p:spPr>
        <p:txBody>
          <a:bodyPr>
            <a:normAutofit/>
          </a:bodyPr>
          <a:lstStyle/>
          <a:p>
            <a:r>
              <a:rPr lang="en-GB" sz="2400" b="1" dirty="0" err="1">
                <a:solidFill>
                  <a:srgbClr val="FFFFFF"/>
                </a:solidFill>
              </a:rPr>
              <a:t>Worpole</a:t>
            </a:r>
            <a:r>
              <a:rPr lang="en-GB" sz="2400" b="1" dirty="0">
                <a:solidFill>
                  <a:srgbClr val="FFFFFF"/>
                </a:solidFill>
              </a:rPr>
              <a:t>: “Garrett, like Hanley, is concerned with extreme emotions of people trapped in extreme circumstances” (90)</a:t>
            </a:r>
          </a:p>
        </p:txBody>
      </p:sp>
    </p:spTree>
    <p:extLst>
      <p:ext uri="{BB962C8B-B14F-4D97-AF65-F5344CB8AC3E}">
        <p14:creationId xmlns:p14="http://schemas.microsoft.com/office/powerpoint/2010/main" val="8693913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12" name="Rectangle 4111">
            <a:extLst>
              <a:ext uri="{FF2B5EF4-FFF2-40B4-BE49-F238E27FC236}">
                <a16:creationId xmlns:a16="http://schemas.microsoft.com/office/drawing/2014/main" id="{09C509D2-0C1A-47B8-89C1-D3AB17D452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0A99BE-5AF8-2049-78AF-36EF03BCD46D}"/>
              </a:ext>
            </a:extLst>
          </p:cNvPr>
          <p:cNvSpPr>
            <a:spLocks noGrp="1"/>
          </p:cNvSpPr>
          <p:nvPr>
            <p:ph type="title"/>
          </p:nvPr>
        </p:nvSpPr>
        <p:spPr>
          <a:xfrm>
            <a:off x="6600264" y="556994"/>
            <a:ext cx="4753535" cy="1672499"/>
          </a:xfrm>
        </p:spPr>
        <p:txBody>
          <a:bodyPr>
            <a:normAutofit/>
          </a:bodyPr>
          <a:lstStyle/>
          <a:p>
            <a:endParaRPr lang="en-GB" sz="4000" dirty="0"/>
          </a:p>
        </p:txBody>
      </p:sp>
      <p:pic>
        <p:nvPicPr>
          <p:cNvPr id="4100" name="Picture 4" descr="Marcus Garvey | Biography, Beliefs, &amp; Facts | Britannica">
            <a:extLst>
              <a:ext uri="{FF2B5EF4-FFF2-40B4-BE49-F238E27FC236}">
                <a16:creationId xmlns:a16="http://schemas.microsoft.com/office/drawing/2014/main" id="{C16D1DCB-DCFA-1A14-20FB-0C02244CB44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205" r="1" b="1412"/>
          <a:stretch/>
        </p:blipFill>
        <p:spPr bwMode="auto">
          <a:xfrm>
            <a:off x="3092776" y="121562"/>
            <a:ext cx="3006061" cy="3339639"/>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Eric Derwent Walrond - John Simon Guggenheim Memorial Foundation...">
            <a:extLst>
              <a:ext uri="{FF2B5EF4-FFF2-40B4-BE49-F238E27FC236}">
                <a16:creationId xmlns:a16="http://schemas.microsoft.com/office/drawing/2014/main" id="{3D833D09-0815-C78D-0997-68340BE9E84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0438" b="1"/>
          <a:stretch/>
        </p:blipFill>
        <p:spPr bwMode="auto">
          <a:xfrm>
            <a:off x="0" y="121561"/>
            <a:ext cx="2991088" cy="3339639"/>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Pin on Black Liberation">
            <a:extLst>
              <a:ext uri="{FF2B5EF4-FFF2-40B4-BE49-F238E27FC236}">
                <a16:creationId xmlns:a16="http://schemas.microsoft.com/office/drawing/2014/main" id="{FF6B4CC6-FDB3-08A4-2593-CC9D9174B87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 b="57724"/>
          <a:stretch/>
        </p:blipFill>
        <p:spPr bwMode="auto">
          <a:xfrm>
            <a:off x="-2" y="3518351"/>
            <a:ext cx="6189158" cy="3339649"/>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048EE1C2-E48D-E906-011D-C58D5C967EEA}"/>
              </a:ext>
            </a:extLst>
          </p:cNvPr>
          <p:cNvSpPr>
            <a:spLocks noGrp="1"/>
          </p:cNvSpPr>
          <p:nvPr>
            <p:ph idx="1"/>
          </p:nvPr>
        </p:nvSpPr>
        <p:spPr>
          <a:xfrm>
            <a:off x="6600263" y="670353"/>
            <a:ext cx="4753534" cy="5952119"/>
          </a:xfrm>
        </p:spPr>
        <p:txBody>
          <a:bodyPr>
            <a:normAutofit/>
          </a:bodyPr>
          <a:lstStyle/>
          <a:p>
            <a:pPr marL="0" indent="0">
              <a:buNone/>
            </a:pPr>
            <a:r>
              <a:rPr lang="en-GB" sz="2000" b="1" dirty="0"/>
              <a:t>Eric Walrond (born in British Guiana in 1898) </a:t>
            </a:r>
          </a:p>
          <a:p>
            <a:pPr marL="0" indent="0">
              <a:buNone/>
            </a:pPr>
            <a:endParaRPr lang="en-GB" sz="2000" b="1" dirty="0"/>
          </a:p>
          <a:p>
            <a:pPr marL="0" indent="0">
              <a:buNone/>
            </a:pPr>
            <a:endParaRPr lang="en-GB" sz="2000" b="1" dirty="0"/>
          </a:p>
          <a:p>
            <a:pPr marL="0" indent="0">
              <a:buNone/>
            </a:pPr>
            <a:r>
              <a:rPr lang="en-GB" sz="2000" b="1" i="1" dirty="0"/>
              <a:t>Banjo</a:t>
            </a:r>
            <a:r>
              <a:rPr lang="en-GB" sz="2000" b="1" dirty="0"/>
              <a:t>: “</a:t>
            </a:r>
            <a:r>
              <a:rPr lang="en-GB" sz="2000" b="1" dirty="0" err="1"/>
              <a:t>Taloufa</a:t>
            </a:r>
            <a:r>
              <a:rPr lang="en-GB" sz="2000" b="1" dirty="0"/>
              <a:t> maintained that the Back-to-Africa propaganda had worked wonders among the African  natives. He told Ray that all throughout West Africa the natives were meeting to discuss their  future, and in the ports they were no longer docile, but  restive, forming  groups, and waiting for the </a:t>
            </a:r>
            <a:r>
              <a:rPr lang="en-GB" sz="2000" b="1" i="1" dirty="0"/>
              <a:t>Black Deliverer</a:t>
            </a:r>
            <a:r>
              <a:rPr lang="en-GB" sz="2000" b="1" dirty="0"/>
              <a:t>, so that, becoming aroused, the colonial governments had acted to keep out all propaganda, especially the </a:t>
            </a:r>
            <a:r>
              <a:rPr lang="en-GB" sz="2000" b="1" i="1" dirty="0"/>
              <a:t>Negro World</a:t>
            </a:r>
            <a:r>
              <a:rPr lang="en-GB" sz="2000" b="1" dirty="0"/>
              <a:t>, the chief organ of the Back-to-Africa movement” (102.)</a:t>
            </a:r>
          </a:p>
        </p:txBody>
      </p:sp>
    </p:spTree>
    <p:extLst>
      <p:ext uri="{BB962C8B-B14F-4D97-AF65-F5344CB8AC3E}">
        <p14:creationId xmlns:p14="http://schemas.microsoft.com/office/powerpoint/2010/main" val="266778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9EF53-9413-1A2B-A4AC-587294A1360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81202A9-CEFD-4A2C-BA3D-6D9897EF9F18}"/>
              </a:ext>
            </a:extLst>
          </p:cNvPr>
          <p:cNvSpPr>
            <a:spLocks noGrp="1"/>
          </p:cNvSpPr>
          <p:nvPr>
            <p:ph idx="1"/>
          </p:nvPr>
        </p:nvSpPr>
        <p:spPr/>
        <p:txBody>
          <a:bodyPr/>
          <a:lstStyle/>
          <a:p>
            <a:endParaRPr lang="en-GB" dirty="0"/>
          </a:p>
        </p:txBody>
      </p:sp>
      <p:pic>
        <p:nvPicPr>
          <p:cNvPr id="1026" name="Picture 2" descr="Claude McKay - Wikipedia">
            <a:extLst>
              <a:ext uri="{FF2B5EF4-FFF2-40B4-BE49-F238E27FC236}">
                <a16:creationId xmlns:a16="http://schemas.microsoft.com/office/drawing/2014/main" id="{F538A0ED-2FDD-1CB4-716F-3DB0678D06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904875"/>
            <a:ext cx="2909166" cy="40575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membering Eric Walrond | History Workshop">
            <a:extLst>
              <a:ext uri="{FF2B5EF4-FFF2-40B4-BE49-F238E27FC236}">
                <a16:creationId xmlns:a16="http://schemas.microsoft.com/office/drawing/2014/main" id="{D20ADAB0-3366-F28F-B22D-4CBE901841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865" y="876299"/>
            <a:ext cx="2783601" cy="4055676"/>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Tropic Death – Simple Book Publishing">
            <a:extLst>
              <a:ext uri="{FF2B5EF4-FFF2-40B4-BE49-F238E27FC236}">
                <a16:creationId xmlns:a16="http://schemas.microsoft.com/office/drawing/2014/main" id="{D74CA716-0DCD-A995-C53D-63E756197E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7009" y="904875"/>
            <a:ext cx="2680314" cy="4055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8468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09F5E-3EB2-80F3-7777-8E2F72098DB7}"/>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F97BA04-282D-3F12-6F34-8861E1C2627E}"/>
              </a:ext>
            </a:extLst>
          </p:cNvPr>
          <p:cNvSpPr>
            <a:spLocks noGrp="1"/>
          </p:cNvSpPr>
          <p:nvPr>
            <p:ph idx="1"/>
          </p:nvPr>
        </p:nvSpPr>
        <p:spPr>
          <a:xfrm>
            <a:off x="609600" y="812800"/>
            <a:ext cx="10744200" cy="5364163"/>
          </a:xfrm>
        </p:spPr>
        <p:txBody>
          <a:bodyPr>
            <a:normAutofit fontScale="70000" lnSpcReduction="20000"/>
          </a:bodyPr>
          <a:lstStyle/>
          <a:p>
            <a:pPr marL="0" indent="0">
              <a:buNone/>
            </a:pPr>
            <a:r>
              <a:rPr lang="en-GB" b="1" dirty="0"/>
              <a:t>“‘Why don’t you write about the race men and women who are making good in Paris?’</a:t>
            </a:r>
          </a:p>
          <a:p>
            <a:pPr marL="0" indent="0">
              <a:buNone/>
            </a:pPr>
            <a:r>
              <a:rPr lang="en-GB" b="1" dirty="0"/>
              <a:t>‘I’m not a reporter for the Negro Press. Besides, I can’t afford to keep up with the Negroes of Paris. And as they are society folk, they might prefer to have a society writer do them.’</a:t>
            </a:r>
          </a:p>
          <a:p>
            <a:pPr marL="0" indent="0">
              <a:buNone/>
            </a:pPr>
            <a:r>
              <a:rPr lang="en-GB" b="1" dirty="0"/>
              <a:t>[. . .] ‘But since you’re a Negro, wouldn’t it be a good thing for the race if the best Negroes appreciate what you write?’</a:t>
            </a:r>
          </a:p>
          <a:p>
            <a:pPr marL="0" indent="0">
              <a:buNone/>
            </a:pPr>
            <a:r>
              <a:rPr lang="en-GB" b="1" dirty="0"/>
              <a:t>‘The best Negroes are not the society Negroes. I am not writing for them, nor the poke-chop-abstaining Negroes, nor the Puritan Friends of </a:t>
            </a:r>
            <a:r>
              <a:rPr lang="en-GB" b="1" dirty="0" err="1"/>
              <a:t>Color</a:t>
            </a:r>
            <a:r>
              <a:rPr lang="en-GB" b="1" dirty="0"/>
              <a:t>, nor the Negrophobes nor the </a:t>
            </a:r>
            <a:r>
              <a:rPr lang="en-GB" b="1" dirty="0" err="1"/>
              <a:t>Negrophiles</a:t>
            </a:r>
            <a:r>
              <a:rPr lang="en-GB" b="1" dirty="0"/>
              <a:t>. I am writing for people who can stand a real story no matter where it comes from’” (</a:t>
            </a:r>
            <a:r>
              <a:rPr lang="en-GB" b="1" i="1" dirty="0"/>
              <a:t>Banjo </a:t>
            </a:r>
            <a:r>
              <a:rPr lang="en-GB" b="1" dirty="0"/>
              <a:t>115-7)</a:t>
            </a:r>
          </a:p>
          <a:p>
            <a:pPr marL="0" indent="0">
              <a:buNone/>
            </a:pPr>
            <a:endParaRPr lang="en-GB" b="1" dirty="0"/>
          </a:p>
          <a:p>
            <a:pPr marL="0" indent="0">
              <a:buNone/>
            </a:pPr>
            <a:r>
              <a:rPr lang="en-GB" b="1" dirty="0"/>
              <a:t>Walrond:</a:t>
            </a:r>
          </a:p>
          <a:p>
            <a:pPr marL="0" indent="0">
              <a:buNone/>
            </a:pPr>
            <a:r>
              <a:rPr lang="en-GB" b="1" dirty="0"/>
              <a:t>“Always conscious of the </a:t>
            </a:r>
            <a:r>
              <a:rPr lang="en-GB" b="1" dirty="0" err="1"/>
              <a:t>color</a:t>
            </a:r>
            <a:r>
              <a:rPr lang="en-GB" b="1" dirty="0"/>
              <a:t> problem, the Negro writer in the United States is vigilantly censorious of anything in his work or expression which may put the black race in a disparaging light. Thinking of the prejudiced white who’d take up his book and contemptuously review it, he writes with that preconceived bias in mind. And of course when he begins to write about his own people he lies miserably. He doesn’t paint pictures of people—of tantalizing black people—he knows. No. He dishes up yarns about aristocratic blacks who go to Harvard. He goes down to Wall Street and hires a skyscraper and puts a Negro bank president in it. [. . .] On occasion these Negro tales deal with what is known about town as “high society.” And by God if there is a society that is more stilted, more snobbish, that is harder to break into, than the Negro society these tales depict, then I’ve yet to hear about it. (“The Negro Literati” (1925), 32–33) </a:t>
            </a:r>
          </a:p>
          <a:p>
            <a:endParaRPr lang="en-GB" dirty="0"/>
          </a:p>
        </p:txBody>
      </p:sp>
    </p:spTree>
    <p:extLst>
      <p:ext uri="{BB962C8B-B14F-4D97-AF65-F5344CB8AC3E}">
        <p14:creationId xmlns:p14="http://schemas.microsoft.com/office/powerpoint/2010/main" val="1772493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112BC2-0E66-99B0-0C14-7252B9CAAF5D}"/>
              </a:ext>
            </a:extLst>
          </p:cNvPr>
          <p:cNvSpPr>
            <a:spLocks noGrp="1"/>
          </p:cNvSpPr>
          <p:nvPr>
            <p:ph type="title"/>
          </p:nvPr>
        </p:nvSpPr>
        <p:spPr>
          <a:xfrm>
            <a:off x="761840" y="1138265"/>
            <a:ext cx="4651204" cy="1401183"/>
          </a:xfrm>
        </p:spPr>
        <p:txBody>
          <a:bodyPr anchor="t">
            <a:normAutofit/>
          </a:bodyPr>
          <a:lstStyle/>
          <a:p>
            <a:endParaRPr lang="en-GB" sz="3200"/>
          </a:p>
        </p:txBody>
      </p:sp>
      <p:cxnSp>
        <p:nvCxnSpPr>
          <p:cNvPr id="2055" name="Straight Connector 2054">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ED65A3B-B491-3680-9845-03841D7E26BC}"/>
              </a:ext>
            </a:extLst>
          </p:cNvPr>
          <p:cNvSpPr>
            <a:spLocks noGrp="1"/>
          </p:cNvSpPr>
          <p:nvPr>
            <p:ph idx="1"/>
          </p:nvPr>
        </p:nvSpPr>
        <p:spPr>
          <a:xfrm>
            <a:off x="761839" y="1929284"/>
            <a:ext cx="4651205" cy="4224827"/>
          </a:xfrm>
        </p:spPr>
        <p:txBody>
          <a:bodyPr>
            <a:normAutofit/>
          </a:bodyPr>
          <a:lstStyle/>
          <a:p>
            <a:r>
              <a:rPr lang="en-GB" sz="2000" b="1"/>
              <a:t>Kenneth Ramchand: </a:t>
            </a:r>
            <a:r>
              <a:rPr lang="en-GB" sz="2000" b="1" i="1"/>
              <a:t>Tropic Death </a:t>
            </a:r>
            <a:r>
              <a:rPr lang="en-GB" sz="2000" b="1"/>
              <a:t>is “one of the startling treasures in the lost literature of the West Indies”</a:t>
            </a:r>
            <a:r>
              <a:rPr lang="en-GB" sz="2000"/>
              <a:t> </a:t>
            </a:r>
          </a:p>
          <a:p>
            <a:endParaRPr lang="en-GB" sz="2000" b="1"/>
          </a:p>
        </p:txBody>
      </p:sp>
      <p:pic>
        <p:nvPicPr>
          <p:cNvPr id="2050" name="Picture 2" descr="Eric Derwent Walrond — Abney Park">
            <a:extLst>
              <a:ext uri="{FF2B5EF4-FFF2-40B4-BE49-F238E27FC236}">
                <a16:creationId xmlns:a16="http://schemas.microsoft.com/office/drawing/2014/main" id="{EBFA5D8C-E8A2-8CED-8BA5-CFB076A7DB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1852" r="22434" b="-1"/>
          <a:stretch/>
        </p:blipFill>
        <p:spPr bwMode="auto">
          <a:xfrm>
            <a:off x="6096000" y="838013"/>
            <a:ext cx="5234538" cy="51862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20569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7263</TotalTime>
  <Words>2208</Words>
  <Application>Microsoft Office PowerPoint</Application>
  <PresentationFormat>Widescreen</PresentationFormat>
  <Paragraphs>58</Paragraphs>
  <Slides>24</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Microsoft JhengHei</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International of Seamen and Harbour Workers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Niblett, Michael</dc:creator>
  <cp:lastModifiedBy>Niblett, Michael</cp:lastModifiedBy>
  <cp:revision>6</cp:revision>
  <dcterms:created xsi:type="dcterms:W3CDTF">2023-10-26T13:10:01Z</dcterms:created>
  <dcterms:modified xsi:type="dcterms:W3CDTF">2024-10-28T18:18:31Z</dcterms:modified>
</cp:coreProperties>
</file>