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6" r:id="rId16"/>
    <p:sldId id="271" r:id="rId17"/>
    <p:sldId id="272" r:id="rId18"/>
    <p:sldId id="274" r:id="rId19"/>
    <p:sldId id="278" r:id="rId20"/>
    <p:sldId id="277"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4F8A6-0475-A3B6-0238-B50FA9073F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BCCCC56-5012-FD04-CB2E-EC3CD9B641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5C0FC71-570D-A97F-6415-3900F222C945}"/>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2FD6CC11-DD25-92FC-8D25-9DCEF4031B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54510F-C8CC-4296-3FAC-55DA41C9027C}"/>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2459442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4832-AE6B-9916-0E72-E108F9CB6A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F0203A-3F39-FD85-86EA-0E5F5313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B18689-360A-B4EE-3509-46E4FD0C81A7}"/>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2AEBEB76-0135-6343-FCB3-936EB12D36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CCE2A2-26A7-09D9-EE4B-3471E50FC540}"/>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3489043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255D40-DB53-5864-D017-CC2835807F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15283E-B63D-6F7E-A948-163F3462C5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CAE73A-AA3C-9017-C584-FB48609E3689}"/>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4ADF517D-02BF-34D4-D086-67FCE80CD4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2AA682-E221-034E-5CA3-5DE89251318B}"/>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4196301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3414F-85D4-C4F6-83AA-A70B789BE7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599D2C-1F74-A115-F5D7-BBE93F7B0E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54921-0DFF-AC96-B7D8-9859B8738DEE}"/>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E5249EF2-8E67-8774-49AF-16177781CD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7F251F-7173-148A-BB14-E7A33C106DE7}"/>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2988207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53C35-E85A-43AC-8633-FEB5D45CD9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B058470-CD16-FD69-6027-18B8A6F00C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237B1D-711C-1EB8-A0DA-20C23F0AD9C2}"/>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A4A57D44-C98B-61D8-1CA3-7ACA55B0AC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F9E600-1AEC-286F-1DEE-89A9243D52A8}"/>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546124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4B271-A754-48E0-8C52-048211DB26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A9A1AB-DB33-2708-FAB7-3C871FEA16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322E95-CBE8-50AD-BE60-991B8E7CFE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7A07D79-4F03-7636-7288-C4940284906E}"/>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6" name="Footer Placeholder 5">
            <a:extLst>
              <a:ext uri="{FF2B5EF4-FFF2-40B4-BE49-F238E27FC236}">
                <a16:creationId xmlns:a16="http://schemas.microsoft.com/office/drawing/2014/main" id="{389F1664-DE96-D3EE-914A-37CDAE8C6F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AE8D0A-68B6-CA2A-663C-F4C1F980289A}"/>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961933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F3301-7C8C-893B-9634-ADCB5EAFB26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33CF1AB-172B-10BB-85B4-E4CCEA0732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5E87B4-FEAB-3874-5E70-BAF946557C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FE98BB-BB92-483A-1AD3-055E303BDB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EA0ECB-12F5-2035-A567-BCFD585BC4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F88E9C2-7FCB-4A67-D26D-96AF318D4D78}"/>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8" name="Footer Placeholder 7">
            <a:extLst>
              <a:ext uri="{FF2B5EF4-FFF2-40B4-BE49-F238E27FC236}">
                <a16:creationId xmlns:a16="http://schemas.microsoft.com/office/drawing/2014/main" id="{3D7546E5-951B-055F-B39D-602601D4B0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CB3ECB6-27C0-2A01-AC89-96606CDA14DF}"/>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3994933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A4C1F-0390-B04B-D049-7E04C5B9C5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A41DB2-F499-946C-7F7C-7D2112CC2AC3}"/>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4" name="Footer Placeholder 3">
            <a:extLst>
              <a:ext uri="{FF2B5EF4-FFF2-40B4-BE49-F238E27FC236}">
                <a16:creationId xmlns:a16="http://schemas.microsoft.com/office/drawing/2014/main" id="{31253B74-D560-E536-3029-8D8C374B4DF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55E0A4E-485C-9E32-AE2B-A35292BB0A04}"/>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733363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A74E01-796B-B1D8-880C-F325A2C37D41}"/>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3" name="Footer Placeholder 2">
            <a:extLst>
              <a:ext uri="{FF2B5EF4-FFF2-40B4-BE49-F238E27FC236}">
                <a16:creationId xmlns:a16="http://schemas.microsoft.com/office/drawing/2014/main" id="{C83570E2-601B-A4CA-F17C-333F1C54E2A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A67D868-8402-54FB-484D-1BBDE98750B0}"/>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87325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AB10E-E81B-38CB-283E-74E3B8DF50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643B0B6-AA70-D525-C1F8-3D798BC95F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0E5DACC-E65F-87D9-611F-3917BF8391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689AEC-FF62-4FD2-3052-DF983DAAF4BD}"/>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6" name="Footer Placeholder 5">
            <a:extLst>
              <a:ext uri="{FF2B5EF4-FFF2-40B4-BE49-F238E27FC236}">
                <a16:creationId xmlns:a16="http://schemas.microsoft.com/office/drawing/2014/main" id="{20776FC6-AC05-9872-9BC6-557810366D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98535D-D2BF-FAB2-4D30-4C8B2E0BB47E}"/>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073960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13DC-43D6-175E-F616-A7E2DB198A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EB1FC9E-884B-F4E6-F56B-B90A135380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DDF8F66-500F-291A-A74B-CCAE24A8F3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A3A9E3-AE75-0AA7-5F3B-942FB8640A43}"/>
              </a:ext>
            </a:extLst>
          </p:cNvPr>
          <p:cNvSpPr>
            <a:spLocks noGrp="1"/>
          </p:cNvSpPr>
          <p:nvPr>
            <p:ph type="dt" sz="half" idx="10"/>
          </p:nvPr>
        </p:nvSpPr>
        <p:spPr/>
        <p:txBody>
          <a:bodyPr/>
          <a:lstStyle/>
          <a:p>
            <a:fld id="{66D8250A-32D3-49B6-9C37-DA623E95668A}" type="datetimeFigureOut">
              <a:rPr lang="en-GB" smtClean="0"/>
              <a:t>01/11/2024</a:t>
            </a:fld>
            <a:endParaRPr lang="en-GB"/>
          </a:p>
        </p:txBody>
      </p:sp>
      <p:sp>
        <p:nvSpPr>
          <p:cNvPr id="6" name="Footer Placeholder 5">
            <a:extLst>
              <a:ext uri="{FF2B5EF4-FFF2-40B4-BE49-F238E27FC236}">
                <a16:creationId xmlns:a16="http://schemas.microsoft.com/office/drawing/2014/main" id="{70773C91-B544-E846-D90D-661C2BF05D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B5E1E0-F326-AD78-2D7F-C7F09A7CEBB1}"/>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25763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7D6B7E-90F2-9B63-2B08-163FB059D1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B0297-99FE-9207-742D-9A6C643053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7379B4-996B-5171-2F68-7D2766022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8250A-32D3-49B6-9C37-DA623E95668A}" type="datetimeFigureOut">
              <a:rPr lang="en-GB" smtClean="0"/>
              <a:t>01/11/2024</a:t>
            </a:fld>
            <a:endParaRPr lang="en-GB"/>
          </a:p>
        </p:txBody>
      </p:sp>
      <p:sp>
        <p:nvSpPr>
          <p:cNvPr id="5" name="Footer Placeholder 4">
            <a:extLst>
              <a:ext uri="{FF2B5EF4-FFF2-40B4-BE49-F238E27FC236}">
                <a16:creationId xmlns:a16="http://schemas.microsoft.com/office/drawing/2014/main" id="{C2031975-6DE3-4164-99DA-DEEA95BC56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E31F6E8-1B27-1E80-1FC5-98558A51B7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B242A-421E-4751-BE18-3D64BC1FC116}" type="slidenum">
              <a:rPr lang="en-GB" smtClean="0"/>
              <a:t>‹#›</a:t>
            </a:fld>
            <a:endParaRPr lang="en-GB"/>
          </a:p>
        </p:txBody>
      </p:sp>
    </p:spTree>
    <p:extLst>
      <p:ext uri="{BB962C8B-B14F-4D97-AF65-F5344CB8AC3E}">
        <p14:creationId xmlns:p14="http://schemas.microsoft.com/office/powerpoint/2010/main" val="2462594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045" name="Rectangle 1044">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B3254E40-B03E-E8DF-0AB0-BB76282D4927}"/>
              </a:ext>
            </a:extLst>
          </p:cNvPr>
          <p:cNvSpPr>
            <a:spLocks noGrp="1"/>
          </p:cNvSpPr>
          <p:nvPr>
            <p:ph idx="1"/>
          </p:nvPr>
        </p:nvSpPr>
        <p:spPr>
          <a:xfrm>
            <a:off x="761802" y="-104774"/>
            <a:ext cx="4646905" cy="6461124"/>
          </a:xfrm>
        </p:spPr>
        <p:txBody>
          <a:bodyPr anchor="ctr">
            <a:normAutofit/>
          </a:bodyPr>
          <a:lstStyle/>
          <a:p>
            <a:pPr marL="0" indent="0" algn="ctr">
              <a:buNone/>
            </a:pPr>
            <a:r>
              <a:rPr lang="en-GB" b="1" dirty="0"/>
              <a:t>Week 7:</a:t>
            </a:r>
          </a:p>
          <a:p>
            <a:pPr marL="0" indent="0" algn="ctr">
              <a:buNone/>
            </a:pPr>
            <a:r>
              <a:rPr lang="en-GB" b="1" dirty="0"/>
              <a:t>Kobayashi </a:t>
            </a:r>
            <a:r>
              <a:rPr lang="en-GB" b="1" dirty="0" err="1"/>
              <a:t>Takiji</a:t>
            </a:r>
            <a:endParaRPr lang="en-GB" b="1" dirty="0"/>
          </a:p>
          <a:p>
            <a:pPr marL="0" indent="0" algn="ctr">
              <a:buNone/>
            </a:pPr>
            <a:r>
              <a:rPr lang="en-GB" b="1" dirty="0"/>
              <a:t> </a:t>
            </a:r>
            <a:r>
              <a:rPr lang="en-GB" b="1" i="1" dirty="0"/>
              <a:t>The Crab Cannery Ship </a:t>
            </a:r>
            <a:r>
              <a:rPr lang="en-GB" b="1" dirty="0"/>
              <a:t>(1929)</a:t>
            </a:r>
          </a:p>
        </p:txBody>
      </p:sp>
      <p:pic>
        <p:nvPicPr>
          <p:cNvPr id="1028" name="Picture 4" descr="Kanikosen / Tou Seikatsush - Takiji Kobayashi: 9784101084015 - AbeBooks">
            <a:extLst>
              <a:ext uri="{FF2B5EF4-FFF2-40B4-BE49-F238E27FC236}">
                <a16:creationId xmlns:a16="http://schemas.microsoft.com/office/drawing/2014/main" id="{ACAE9805-00DB-8866-AD66-6B58A94844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1056"/>
          <a:stretch/>
        </p:blipFill>
        <p:spPr bwMode="auto">
          <a:xfrm>
            <a:off x="6096000" y="1"/>
            <a:ext cx="6102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75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ABE50F-7E13-BED2-D7DF-255C0F174955}"/>
              </a:ext>
            </a:extLst>
          </p:cNvPr>
          <p:cNvSpPr>
            <a:spLocks noGrp="1"/>
          </p:cNvSpPr>
          <p:nvPr>
            <p:ph type="title"/>
          </p:nvPr>
        </p:nvSpPr>
        <p:spPr>
          <a:xfrm>
            <a:off x="7531610" y="365125"/>
            <a:ext cx="3822189" cy="1899912"/>
          </a:xfrm>
        </p:spPr>
        <p:txBody>
          <a:bodyPr>
            <a:normAutofit/>
          </a:bodyPr>
          <a:lstStyle/>
          <a:p>
            <a:endParaRPr lang="en-GB" sz="4000"/>
          </a:p>
        </p:txBody>
      </p:sp>
      <p:pic>
        <p:nvPicPr>
          <p:cNvPr id="9218" name="Picture 2" descr="Location of Rebun Island in northern Hokkaido, Japan. | Download Scientific  Diagram">
            <a:extLst>
              <a:ext uri="{FF2B5EF4-FFF2-40B4-BE49-F238E27FC236}">
                <a16:creationId xmlns:a16="http://schemas.microsoft.com/office/drawing/2014/main" id="{86BD369C-8FA4-D502-EA0C-0A3E4B7D67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6" r="5" b="5"/>
          <a:stretch/>
        </p:blipFill>
        <p:spPr bwMode="auto">
          <a:xfrm>
            <a:off x="1" y="10"/>
            <a:ext cx="693639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54C4558-74B4-FE9B-8334-A92D3E4ADD9E}"/>
              </a:ext>
            </a:extLst>
          </p:cNvPr>
          <p:cNvSpPr>
            <a:spLocks noGrp="1"/>
          </p:cNvSpPr>
          <p:nvPr>
            <p:ph idx="1"/>
          </p:nvPr>
        </p:nvSpPr>
        <p:spPr>
          <a:xfrm>
            <a:off x="7531610" y="2434201"/>
            <a:ext cx="3822189" cy="3742762"/>
          </a:xfrm>
        </p:spPr>
        <p:txBody>
          <a:bodyPr>
            <a:normAutofit/>
          </a:bodyPr>
          <a:lstStyle/>
          <a:p>
            <a:pPr marL="0" indent="0">
              <a:buNone/>
            </a:pPr>
            <a:r>
              <a:rPr lang="en-GB" sz="1900" kern="100">
                <a:effectLst/>
                <a:ea typeface="Calibri" panose="020F0502020204030204" pitchFamily="34" charset="0"/>
                <a:cs typeface="Times New Roman" panose="02020603050405020304" pitchFamily="18" charset="0"/>
              </a:rPr>
              <a:t>Takiji</a:t>
            </a:r>
            <a:r>
              <a:rPr lang="en-GB" sz="1900" kern="100" dirty="0">
                <a:effectLst/>
                <a:ea typeface="Calibri" panose="020F0502020204030204" pitchFamily="34" charset="0"/>
                <a:cs typeface="Times New Roman" panose="02020603050405020304" pitchFamily="18" charset="0"/>
              </a:rPr>
              <a:t> writing in a letter in 1921:</a:t>
            </a:r>
          </a:p>
          <a:p>
            <a:r>
              <a:rPr lang="en-GB" sz="1900" i="1" kern="100" dirty="0">
                <a:effectLst/>
                <a:ea typeface="Calibri" panose="020F0502020204030204" pitchFamily="34" charset="0"/>
                <a:cs typeface="Times New Roman" panose="02020603050405020304" pitchFamily="18" charset="0"/>
              </a:rPr>
              <a:t>Crab Cannery Ship</a:t>
            </a:r>
            <a:r>
              <a:rPr lang="en-GB" sz="1900" i="1" kern="100" dirty="0">
                <a:ea typeface="Calibri" panose="020F0502020204030204" pitchFamily="34" charset="0"/>
                <a:cs typeface="Times New Roman" panose="02020603050405020304" pitchFamily="18" charset="0"/>
              </a:rPr>
              <a:t> </a:t>
            </a:r>
            <a:r>
              <a:rPr lang="en-GB" sz="1900" kern="100" dirty="0">
                <a:effectLst/>
                <a:ea typeface="Calibri" panose="020F0502020204030204" pitchFamily="34" charset="0"/>
                <a:cs typeface="Times New Roman" panose="02020603050405020304" pitchFamily="18" charset="0"/>
              </a:rPr>
              <a:t>as dealing with “a </a:t>
            </a:r>
            <a:r>
              <a:rPr lang="en-GB" sz="1900" i="1" kern="100" dirty="0">
                <a:effectLst/>
                <a:ea typeface="Calibri" panose="020F0502020204030204" pitchFamily="34" charset="0"/>
                <a:cs typeface="Times New Roman" panose="02020603050405020304" pitchFamily="18" charset="0"/>
              </a:rPr>
              <a:t>unique </a:t>
            </a:r>
            <a:r>
              <a:rPr lang="en-GB" sz="1900" kern="100" dirty="0">
                <a:effectLst/>
                <a:ea typeface="Calibri" panose="020F0502020204030204" pitchFamily="34" charset="0"/>
                <a:cs typeface="Times New Roman" panose="02020603050405020304" pitchFamily="18" charset="0"/>
              </a:rPr>
              <a:t>form of </a:t>
            </a:r>
            <a:r>
              <a:rPr lang="en-GB" sz="1900" kern="100">
                <a:effectLst/>
                <a:ea typeface="Calibri" panose="020F0502020204030204" pitchFamily="34" charset="0"/>
                <a:cs typeface="Times New Roman" panose="02020603050405020304" pitchFamily="18" charset="0"/>
              </a:rPr>
              <a:t>labor</a:t>
            </a:r>
            <a:r>
              <a:rPr lang="en-GB" sz="1900" kern="100" dirty="0">
                <a:effectLst/>
                <a:ea typeface="Calibri" panose="020F0502020204030204" pitchFamily="34" charset="0"/>
                <a:cs typeface="Times New Roman" panose="02020603050405020304" pitchFamily="18" charset="0"/>
              </a:rPr>
              <a:t>”</a:t>
            </a:r>
          </a:p>
          <a:p>
            <a:r>
              <a:rPr lang="en-GB" sz="1900" kern="100" dirty="0">
                <a:effectLst/>
                <a:ea typeface="Calibri" panose="020F0502020204030204" pitchFamily="34" charset="0"/>
                <a:cs typeface="Times New Roman" panose="02020603050405020304" pitchFamily="18" charset="0"/>
              </a:rPr>
              <a:t>“a type of exploitation typical of colonies and undeveloped areas”</a:t>
            </a:r>
          </a:p>
          <a:p>
            <a:r>
              <a:rPr lang="en-GB" sz="1900" kern="100" dirty="0">
                <a:effectLst/>
                <a:ea typeface="Calibri" panose="020F0502020204030204" pitchFamily="34" charset="0"/>
                <a:cs typeface="Times New Roman" panose="02020603050405020304" pitchFamily="18" charset="0"/>
              </a:rPr>
              <a:t>it had “the advantage of making transparently clear” not only “the conditions of Japanese workers” but also the “international, military, and economic relations” constituting those conditions.</a:t>
            </a:r>
          </a:p>
          <a:p>
            <a:endParaRPr lang="en-GB" sz="1900" dirty="0"/>
          </a:p>
        </p:txBody>
      </p:sp>
    </p:spTree>
    <p:extLst>
      <p:ext uri="{BB962C8B-B14F-4D97-AF65-F5344CB8AC3E}">
        <p14:creationId xmlns:p14="http://schemas.microsoft.com/office/powerpoint/2010/main" val="402316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1DC5B7-781A-4962-1C63-47219C417B49}"/>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7958071-0CA0-35E8-0D4C-73BBB31DCF8A}"/>
              </a:ext>
            </a:extLst>
          </p:cNvPr>
          <p:cNvSpPr>
            <a:spLocks noGrp="1"/>
          </p:cNvSpPr>
          <p:nvPr>
            <p:ph idx="1"/>
          </p:nvPr>
        </p:nvSpPr>
        <p:spPr>
          <a:xfrm>
            <a:off x="838200" y="1929384"/>
            <a:ext cx="10515600" cy="4251960"/>
          </a:xfrm>
        </p:spPr>
        <p:txBody>
          <a:bodyPr>
            <a:normAutofit/>
          </a:bodyPr>
          <a:lstStyle/>
          <a:p>
            <a:r>
              <a:rPr lang="en-GB" sz="2200" dirty="0"/>
              <a:t>“When workers on the mainland grew “arrogant” and could no longer be forced to overwork, and when markets reached an impasse and refused to expand any further, then capitalists stretched out their claws, “To Hokkaido, to Karafuto!” There they could mistreat people to their hearts’ content, ride them as brutally as they did in their colonies of Korea and Taiwan. The capitalists understood quite clearly that there would be no one to complain. In workers’ quarters at highway and railway construction sites laborers were being beaten to death more easily than lice.” (53)</a:t>
            </a:r>
          </a:p>
        </p:txBody>
      </p:sp>
    </p:spTree>
    <p:extLst>
      <p:ext uri="{BB962C8B-B14F-4D97-AF65-F5344CB8AC3E}">
        <p14:creationId xmlns:p14="http://schemas.microsoft.com/office/powerpoint/2010/main" val="139997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F97AEB-8FB5-C8A8-BDAD-FFBEBF86F663}"/>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D1EC004-19FD-3615-A650-C726F04BF584}"/>
              </a:ext>
            </a:extLst>
          </p:cNvPr>
          <p:cNvSpPr>
            <a:spLocks noGrp="1"/>
          </p:cNvSpPr>
          <p:nvPr>
            <p:ph idx="1"/>
          </p:nvPr>
        </p:nvSpPr>
        <p:spPr>
          <a:xfrm>
            <a:off x="838200" y="1929384"/>
            <a:ext cx="10515600" cy="4251960"/>
          </a:xfrm>
        </p:spPr>
        <p:txBody>
          <a:bodyPr>
            <a:normAutofit/>
          </a:bodyPr>
          <a:lstStyle/>
          <a:p>
            <a:r>
              <a:rPr lang="en-GB" sz="2200"/>
              <a:t>“They’re saying that Kamchatka and northern Karafuto are rolling with money to be made, and they’re making damned sure to add this whole area to Japan. They say this region is just as important to Japan as China and Manchuria. On top of that, it seems that this corporation’s gotten together with Mitsubishi to nudge the government along. If the company president gets into the Diet at the next election, they’ll really be stepping things up.” (72)</a:t>
            </a:r>
          </a:p>
          <a:p>
            <a:endParaRPr lang="en-GB" sz="2200"/>
          </a:p>
        </p:txBody>
      </p:sp>
    </p:spTree>
    <p:extLst>
      <p:ext uri="{BB962C8B-B14F-4D97-AF65-F5344CB8AC3E}">
        <p14:creationId xmlns:p14="http://schemas.microsoft.com/office/powerpoint/2010/main" val="792357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CC89E-46E4-D14B-4E29-F4F2BD474EB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F838EF2-198C-9511-97DE-5DE381966F81}"/>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25A2F80C-EA89-9D97-AD65-9206F27CCD96}"/>
              </a:ext>
            </a:extLst>
          </p:cNvPr>
          <p:cNvPicPr>
            <a:picLocks noChangeAspect="1"/>
          </p:cNvPicPr>
          <p:nvPr/>
        </p:nvPicPr>
        <p:blipFill>
          <a:blip r:embed="rId2"/>
          <a:stretch>
            <a:fillRect/>
          </a:stretch>
        </p:blipFill>
        <p:spPr>
          <a:xfrm>
            <a:off x="2286000" y="909637"/>
            <a:ext cx="8215748" cy="5343371"/>
          </a:xfrm>
          <a:prstGeom prst="rect">
            <a:avLst/>
          </a:prstGeom>
        </p:spPr>
      </p:pic>
    </p:spTree>
    <p:extLst>
      <p:ext uri="{BB962C8B-B14F-4D97-AF65-F5344CB8AC3E}">
        <p14:creationId xmlns:p14="http://schemas.microsoft.com/office/powerpoint/2010/main" val="61360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BF5956-850B-A709-4339-BFB470F8DF8A}"/>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279CD2-EEE9-3CB4-6C80-A59113A4F1DE}"/>
              </a:ext>
            </a:extLst>
          </p:cNvPr>
          <p:cNvSpPr>
            <a:spLocks noGrp="1"/>
          </p:cNvSpPr>
          <p:nvPr>
            <p:ph idx="1"/>
          </p:nvPr>
        </p:nvSpPr>
        <p:spPr>
          <a:xfrm>
            <a:off x="838200" y="1929384"/>
            <a:ext cx="10515600" cy="4251960"/>
          </a:xfrm>
        </p:spPr>
        <p:txBody>
          <a:bodyPr>
            <a:normAutofit/>
          </a:bodyPr>
          <a:lstStyle/>
          <a:p>
            <a:pPr marL="0" indent="0">
              <a:buNone/>
            </a:pPr>
            <a:r>
              <a:rPr lang="en-GB" sz="2200" dirty="0"/>
              <a:t>Two or three Russians began noisily to say something. The Chinese was listening. And then picking up the words one by one as if stammering, he translated for them. “Boss do nothing, get rich. Proletariat always this.” (He showed a person being choked.) “This, no good! Proletariat, all you, one, two, three . . . hundred, thousand, fifty thousand, hundred thousand, all, all, this.” (He imitated children joining hands.) “Get strong. All right!” (He slapped his arm.) “No lose, nobody. Understand?”</a:t>
            </a:r>
          </a:p>
          <a:p>
            <a:pPr marL="0" indent="0">
              <a:buNone/>
            </a:pPr>
            <a:r>
              <a:rPr lang="en-GB" sz="2200" dirty="0"/>
              <a:t>	“Yes, yes!”</a:t>
            </a:r>
          </a:p>
          <a:p>
            <a:pPr marL="0" indent="0">
              <a:buNone/>
            </a:pPr>
            <a:r>
              <a:rPr lang="en-GB" sz="2200" dirty="0"/>
              <a:t>	“Rich man boss, run.” (He made as if to flee at top speed.) “All right, sure. Working people, proletariat, is proud.” (He strode about in a dignified manner.) “Proletariat, number one great. . . . If no proletariat, all no have bread. All die. Understand?” (45-46)</a:t>
            </a:r>
          </a:p>
          <a:p>
            <a:endParaRPr lang="en-GB" sz="2200" dirty="0"/>
          </a:p>
        </p:txBody>
      </p:sp>
    </p:spTree>
    <p:extLst>
      <p:ext uri="{BB962C8B-B14F-4D97-AF65-F5344CB8AC3E}">
        <p14:creationId xmlns:p14="http://schemas.microsoft.com/office/powerpoint/2010/main" val="773245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ECD1D8-35A8-3964-2FF6-874ABF870FDA}"/>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8321A79-08EC-3E06-5A2F-FEE563A3EB38}"/>
              </a:ext>
            </a:extLst>
          </p:cNvPr>
          <p:cNvSpPr>
            <a:spLocks noGrp="1"/>
          </p:cNvSpPr>
          <p:nvPr>
            <p:ph idx="1"/>
          </p:nvPr>
        </p:nvSpPr>
        <p:spPr>
          <a:xfrm>
            <a:off x="838200" y="1929384"/>
            <a:ext cx="10515600" cy="4251960"/>
          </a:xfrm>
        </p:spPr>
        <p:txBody>
          <a:bodyPr>
            <a:normAutofit/>
          </a:bodyPr>
          <a:lstStyle/>
          <a:p>
            <a:r>
              <a:rPr lang="en-GB" sz="2400" dirty="0"/>
              <a:t>“Asakawa doesn’t think of you fellows as human beings” (40)</a:t>
            </a:r>
          </a:p>
          <a:p>
            <a:endParaRPr lang="en-GB" sz="2200" dirty="0"/>
          </a:p>
          <a:p>
            <a:endParaRPr lang="en-GB" sz="2200" dirty="0"/>
          </a:p>
          <a:p>
            <a:r>
              <a:rPr lang="en-GB" sz="2200" dirty="0"/>
              <a:t>Tajiki’s novel is one among a number of Japanese proletarian works that “manifest [. . .] a keen anxiety that capital is reducing everything and everyone to exchange value” (Bowen-</a:t>
            </a:r>
            <a:r>
              <a:rPr lang="en-GB" sz="2200" dirty="0" err="1"/>
              <a:t>Struyk</a:t>
            </a:r>
            <a:r>
              <a:rPr lang="en-GB" sz="2200" dirty="0"/>
              <a:t>, “Rival Imagined Communities”, 399)</a:t>
            </a:r>
          </a:p>
        </p:txBody>
      </p:sp>
    </p:spTree>
    <p:extLst>
      <p:ext uri="{BB962C8B-B14F-4D97-AF65-F5344CB8AC3E}">
        <p14:creationId xmlns:p14="http://schemas.microsoft.com/office/powerpoint/2010/main" val="380159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7F947A-46B3-4DE8-B622-B8296279EC88}"/>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939C870-77C9-0A62-ECE3-236F7AF33205}"/>
              </a:ext>
            </a:extLst>
          </p:cNvPr>
          <p:cNvSpPr>
            <a:spLocks noGrp="1"/>
          </p:cNvSpPr>
          <p:nvPr>
            <p:ph idx="1"/>
          </p:nvPr>
        </p:nvSpPr>
        <p:spPr>
          <a:xfrm>
            <a:off x="838200" y="1504951"/>
            <a:ext cx="10515600" cy="5143500"/>
          </a:xfrm>
        </p:spPr>
        <p:txBody>
          <a:bodyPr>
            <a:normAutofit/>
          </a:bodyPr>
          <a:lstStyle/>
          <a:p>
            <a:endParaRPr lang="en-GB" sz="1500" dirty="0"/>
          </a:p>
          <a:p>
            <a:endParaRPr lang="en-GB" sz="2000" dirty="0"/>
          </a:p>
          <a:p>
            <a:r>
              <a:rPr lang="en-GB" sz="2000" dirty="0"/>
              <a:t>“The fishermen’s shit-hole was lit by feeble electric lights. Its air was thick with tobacco smoke and the </a:t>
            </a:r>
            <a:r>
              <a:rPr lang="en-GB" sz="2000" dirty="0" err="1"/>
              <a:t>odor</a:t>
            </a:r>
            <a:r>
              <a:rPr lang="en-GB" sz="2000" dirty="0"/>
              <a:t> of crowded human bodies; the entire cabin stank like a toilet. People moving about in their bunks looked like squirming maggots.” (25-26)</a:t>
            </a:r>
          </a:p>
          <a:p>
            <a:endParaRPr lang="en-GB" sz="2000" dirty="0"/>
          </a:p>
          <a:p>
            <a:r>
              <a:rPr lang="en-GB" sz="2000" dirty="0"/>
              <a:t>“Once the work ended everyone crept back into their shit-hole. Hands and feet hung from bodies like radishes, frozen and devoid of sensation. The men all crawled into their bunks like silkworms, no one uttering a single word.” (30)</a:t>
            </a:r>
          </a:p>
          <a:p>
            <a:pPr marL="0" indent="0">
              <a:buNone/>
            </a:pPr>
            <a:endParaRPr lang="en-GB" sz="2000" dirty="0"/>
          </a:p>
          <a:p>
            <a:r>
              <a:rPr lang="en-GB" sz="2000" dirty="0"/>
              <a:t>“Lice, fleas, and bedbugs kept on emerging from somewhere and attacking them throughout the night. It was impossible to eradicate them. As the men climbed into their damp and gloomy bunks, they instantly began to itch with dozens of fleas crawling up their shins. Finally they began to wonder whether their own flesh was starting to rot. A sinister notion assailed them that they might in fact be decomposing corpses swarming with maggots and flies.” (57)</a:t>
            </a:r>
          </a:p>
          <a:p>
            <a:endParaRPr lang="en-GB" sz="1500" dirty="0"/>
          </a:p>
        </p:txBody>
      </p:sp>
    </p:spTree>
    <p:extLst>
      <p:ext uri="{BB962C8B-B14F-4D97-AF65-F5344CB8AC3E}">
        <p14:creationId xmlns:p14="http://schemas.microsoft.com/office/powerpoint/2010/main" val="3551761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838200" y="365125"/>
            <a:ext cx="10515600" cy="1325563"/>
          </a:xfrm>
        </p:spPr>
        <p:txBody>
          <a:bodyPr>
            <a:normAutofit/>
          </a:bodyPr>
          <a:lstStyle/>
          <a:p>
            <a:endParaRPr lang="en-GB" sz="5400" dirty="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838200" y="1929384"/>
            <a:ext cx="10515600" cy="4251960"/>
          </a:xfrm>
        </p:spPr>
        <p:txBody>
          <a:bodyPr>
            <a:normAutofit/>
          </a:bodyPr>
          <a:lstStyle/>
          <a:p>
            <a:pPr marL="0" indent="0">
              <a:spcAft>
                <a:spcPts val="800"/>
              </a:spcAft>
              <a:buNone/>
            </a:pPr>
            <a:r>
              <a:rPr lang="en-GB" sz="2200" kern="100" dirty="0">
                <a:effectLst/>
                <a:ea typeface="Calibri" panose="020F0502020204030204" pitchFamily="34" charset="0"/>
                <a:cs typeface="Times New Roman" panose="02020603050405020304" pitchFamily="18" charset="0"/>
              </a:rPr>
              <a:t>“Outlined distinctly against the sea that shone silvery grey after a recent rainfall, the black shape of a tightly bound worker hung from the jutting arm of the winch. He had been hoisted skyward all the way to the top of the winch. There he hung like a rag for some twenty minutes. Then he was partly lowered, his body twisting and writhing, his legs struggling as though caught in a spider’s web.</a:t>
            </a:r>
            <a:br>
              <a:rPr lang="en-GB" sz="2200" kern="100" dirty="0">
                <a:effectLst/>
                <a:ea typeface="Calibri" panose="020F0502020204030204" pitchFamily="34" charset="0"/>
                <a:cs typeface="Times New Roman" panose="02020603050405020304" pitchFamily="18" charset="0"/>
              </a:rPr>
            </a:br>
            <a:r>
              <a:rPr lang="en-GB" sz="2200" kern="100" dirty="0">
                <a:effectLst/>
                <a:ea typeface="Calibri" panose="020F0502020204030204" pitchFamily="34" charset="0"/>
                <a:cs typeface="Times New Roman" panose="02020603050405020304" pitchFamily="18" charset="0"/>
              </a:rPr>
              <a:t>	Presently his body disappeared in the shadow of the saloon. Only the taut line of the wire occasionally moved like a swing. [. . .]</a:t>
            </a:r>
            <a:br>
              <a:rPr lang="en-GB" sz="2200" kern="100" dirty="0">
                <a:ea typeface="Calibri" panose="020F0502020204030204" pitchFamily="34" charset="0"/>
                <a:cs typeface="Times New Roman" panose="02020603050405020304" pitchFamily="18" charset="0"/>
              </a:rPr>
            </a:br>
            <a:r>
              <a:rPr lang="en-GB" sz="2200" kern="100" dirty="0">
                <a:ea typeface="Calibri" panose="020F0502020204030204" pitchFamily="34" charset="0"/>
                <a:cs typeface="Times New Roman" panose="02020603050405020304" pitchFamily="18" charset="0"/>
              </a:rPr>
              <a:t>	</a:t>
            </a:r>
            <a:r>
              <a:rPr lang="en-GB" sz="2200" kern="100" dirty="0">
                <a:effectLst/>
                <a:ea typeface="Calibri" panose="020F0502020204030204" pitchFamily="34" charset="0"/>
                <a:cs typeface="Times New Roman" panose="02020603050405020304" pitchFamily="18" charset="0"/>
              </a:rPr>
              <a:t>Alerted by a faint sound, the carpenter turned around. The wire was swaying as though shaken by someone below, and he heard dull, sinister thumps. The face of the worker who was hanging from the winch was deathly pale. Foam dribbled from lips that were shut as tightly as those of a corpse.” (59)</a:t>
            </a:r>
          </a:p>
          <a:p>
            <a:endParaRPr lang="en-GB" sz="2200" dirty="0"/>
          </a:p>
        </p:txBody>
      </p:sp>
    </p:spTree>
    <p:extLst>
      <p:ext uri="{BB962C8B-B14F-4D97-AF65-F5344CB8AC3E}">
        <p14:creationId xmlns:p14="http://schemas.microsoft.com/office/powerpoint/2010/main" val="2259969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5297762" y="329184"/>
            <a:ext cx="6251110" cy="1783080"/>
          </a:xfrm>
        </p:spPr>
        <p:txBody>
          <a:bodyPr anchor="b">
            <a:normAutofit/>
          </a:bodyPr>
          <a:lstStyle/>
          <a:p>
            <a:endParaRPr lang="en-GB" sz="5400"/>
          </a:p>
        </p:txBody>
      </p:sp>
      <p:pic>
        <p:nvPicPr>
          <p:cNvPr id="10242" name="Picture 2" descr="A Nightmare on Elm Street (1984) - IMDb">
            <a:extLst>
              <a:ext uri="{FF2B5EF4-FFF2-40B4-BE49-F238E27FC236}">
                <a16:creationId xmlns:a16="http://schemas.microsoft.com/office/drawing/2014/main" id="{A1F26FFF-9619-8CB2-3F86-B745DD84C7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4288"/>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249"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5297762" y="2706624"/>
            <a:ext cx="6251110" cy="3483864"/>
          </a:xfrm>
        </p:spPr>
        <p:txBody>
          <a:bodyPr>
            <a:normAutofit/>
          </a:bodyPr>
          <a:lstStyle/>
          <a:p>
            <a:pPr>
              <a:spcAft>
                <a:spcPts val="800"/>
              </a:spcAft>
            </a:pPr>
            <a:r>
              <a:rPr lang="en-GB" sz="2200" kern="100">
                <a:effectLst/>
                <a:latin typeface="Times New Roman" panose="02020603050405020304" pitchFamily="18" charset="0"/>
                <a:ea typeface="Calibri" panose="020F0502020204030204" pitchFamily="34" charset="0"/>
                <a:cs typeface="Times New Roman" panose="02020603050405020304" pitchFamily="18" charset="0"/>
              </a:rPr>
              <a:t>Hiroshi Aramata: “proletarian literature is a kind of horror literature” (</a:t>
            </a:r>
            <a:r>
              <a:rPr lang="en-GB" sz="2200" i="1" kern="100">
                <a:effectLst/>
                <a:latin typeface="Times New Roman" panose="02020603050405020304" pitchFamily="18" charset="0"/>
                <a:ea typeface="Calibri" panose="020F0502020204030204" pitchFamily="34" charset="0"/>
                <a:cs typeface="Times New Roman" panose="02020603050405020304" pitchFamily="18" charset="0"/>
              </a:rPr>
              <a:t>Puroretaria bungaku wa mono sugoi! </a:t>
            </a:r>
            <a:r>
              <a:rPr lang="en-GB" sz="2200" i="1" kern="100">
                <a:latin typeface="Times New Roman" panose="02020603050405020304" pitchFamily="18" charset="0"/>
                <a:ea typeface="Calibri" panose="020F0502020204030204" pitchFamily="34" charset="0"/>
                <a:cs typeface="Times New Roman" panose="02020603050405020304" pitchFamily="18" charset="0"/>
              </a:rPr>
              <a:t>/ </a:t>
            </a:r>
            <a:r>
              <a:rPr lang="en-GB" sz="2200" i="1" kern="100">
                <a:effectLst/>
                <a:latin typeface="Times New Roman" panose="02020603050405020304" pitchFamily="18" charset="0"/>
                <a:ea typeface="Calibri" panose="020F0502020204030204" pitchFamily="34" charset="0"/>
                <a:cs typeface="Times New Roman" panose="02020603050405020304" pitchFamily="18" charset="0"/>
              </a:rPr>
              <a:t>Proletarian Literature Is Awesome!</a:t>
            </a:r>
            <a:r>
              <a:rPr lang="en-GB" sz="2200" kern="100">
                <a:effectLst/>
                <a:latin typeface="Times New Roman" panose="02020603050405020304" pitchFamily="18" charset="0"/>
                <a:ea typeface="Calibri" panose="020F0502020204030204" pitchFamily="34" charset="0"/>
                <a:cs typeface="Times New Roman" panose="02020603050405020304" pitchFamily="18" charset="0"/>
              </a:rPr>
              <a:t>)</a:t>
            </a:r>
            <a:endParaRPr lang="en-GB" sz="22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sz="2200" dirty="0"/>
          </a:p>
        </p:txBody>
      </p:sp>
    </p:spTree>
    <p:extLst>
      <p:ext uri="{BB962C8B-B14F-4D97-AF65-F5344CB8AC3E}">
        <p14:creationId xmlns:p14="http://schemas.microsoft.com/office/powerpoint/2010/main" val="4289024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C284E-6788-41CC-95D1-AD658B2EA84E}"/>
              </a:ext>
            </a:extLst>
          </p:cNvPr>
          <p:cNvSpPr>
            <a:spLocks noGrp="1"/>
          </p:cNvSpPr>
          <p:nvPr>
            <p:ph type="title"/>
          </p:nvPr>
        </p:nvSpPr>
        <p:spPr>
          <a:xfrm>
            <a:off x="876694" y="741391"/>
            <a:ext cx="2833324" cy="1616203"/>
          </a:xfrm>
        </p:spPr>
        <p:txBody>
          <a:bodyPr anchor="b">
            <a:normAutofit/>
          </a:bodyPr>
          <a:lstStyle/>
          <a:p>
            <a:endParaRPr lang="en-GB" sz="3200"/>
          </a:p>
        </p:txBody>
      </p:sp>
      <p:sp>
        <p:nvSpPr>
          <p:cNvPr id="3" name="Content Placeholder 2">
            <a:extLst>
              <a:ext uri="{FF2B5EF4-FFF2-40B4-BE49-F238E27FC236}">
                <a16:creationId xmlns:a16="http://schemas.microsoft.com/office/drawing/2014/main" id="{43FEAF1F-9A0F-69A7-3A03-3222A76A6762}"/>
              </a:ext>
            </a:extLst>
          </p:cNvPr>
          <p:cNvSpPr>
            <a:spLocks noGrp="1"/>
          </p:cNvSpPr>
          <p:nvPr>
            <p:ph idx="1"/>
          </p:nvPr>
        </p:nvSpPr>
        <p:spPr>
          <a:xfrm>
            <a:off x="316177" y="1718268"/>
            <a:ext cx="3652921" cy="4263040"/>
          </a:xfrm>
        </p:spPr>
        <p:txBody>
          <a:bodyPr anchor="t">
            <a:normAutofit/>
          </a:bodyPr>
          <a:lstStyle/>
          <a:p>
            <a:r>
              <a:rPr lang="en-GB" sz="3200" dirty="0" err="1"/>
              <a:t>Shinkankakhua</a:t>
            </a:r>
            <a:r>
              <a:rPr lang="en-GB" sz="3200" dirty="0"/>
              <a:t>, or the New Sensationist movement in Japan</a:t>
            </a:r>
          </a:p>
        </p:txBody>
      </p:sp>
      <p:pic>
        <p:nvPicPr>
          <p:cNvPr id="1026" name="Picture 2">
            <a:extLst>
              <a:ext uri="{FF2B5EF4-FFF2-40B4-BE49-F238E27FC236}">
                <a16:creationId xmlns:a16="http://schemas.microsoft.com/office/drawing/2014/main" id="{E3A069DA-7181-5C86-1BEC-198DA357AC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93" r="559" b="-1"/>
          <a:stretch/>
        </p:blipFill>
        <p:spPr bwMode="auto">
          <a:xfrm>
            <a:off x="4285839" y="1070147"/>
            <a:ext cx="3393840" cy="46729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hanghai: A Novel by Yokomitsu Riichi ...">
            <a:extLst>
              <a:ext uri="{FF2B5EF4-FFF2-40B4-BE49-F238E27FC236}">
                <a16:creationId xmlns:a16="http://schemas.microsoft.com/office/drawing/2014/main" id="{91174EE3-9AAE-2D1B-A229-EF27A2C57D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 b="10409"/>
          <a:stretch/>
        </p:blipFill>
        <p:spPr bwMode="auto">
          <a:xfrm>
            <a:off x="7679652" y="1070147"/>
            <a:ext cx="3439354" cy="4672927"/>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068E5CCC-C8B4-1C26-7EEC-22D3D6E6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640742" y="2309584"/>
            <a:ext cx="123362" cy="6833167"/>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5AA4F2E6-C9E1-359F-FAB8-8E34321074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72516" y="4941359"/>
            <a:ext cx="123362" cy="1569619"/>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238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51E8A-02BE-418F-A4B1-895FA9B746E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E375014-BEE4-050F-00AE-1698B571AB91}"/>
              </a:ext>
            </a:extLst>
          </p:cNvPr>
          <p:cNvSpPr>
            <a:spLocks noGrp="1"/>
          </p:cNvSpPr>
          <p:nvPr>
            <p:ph idx="1"/>
          </p:nvPr>
        </p:nvSpPr>
        <p:spPr/>
        <p:txBody>
          <a:bodyPr/>
          <a:lstStyle/>
          <a:p>
            <a:endParaRPr lang="en-GB"/>
          </a:p>
        </p:txBody>
      </p:sp>
      <p:pic>
        <p:nvPicPr>
          <p:cNvPr id="3074" name="Picture 2" descr="Kanikosen – Gallonero">
            <a:extLst>
              <a:ext uri="{FF2B5EF4-FFF2-40B4-BE49-F238E27FC236}">
                <a16:creationId xmlns:a16="http://schemas.microsoft.com/office/drawing/2014/main" id="{AB1A7D68-735F-CC18-8755-AE7098736C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054" y="1727200"/>
            <a:ext cx="3643442" cy="5035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Why a Boom in Proletarian Literature in Japan? The Kobayashi Takiji  Memorial and The Factory Ship | The Asia-Pacific Journal: Japan Focus">
            <a:extLst>
              <a:ext uri="{FF2B5EF4-FFF2-40B4-BE49-F238E27FC236}">
                <a16:creationId xmlns:a16="http://schemas.microsoft.com/office/drawing/2014/main" id="{1C03B181-4796-63F9-B06F-C763F5C9CD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109539"/>
            <a:ext cx="4750750" cy="357663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o Hell With Capitalism: Snapshots from the Crab Cannery Ship | The  Asia-Pacific Journal: Japan Focus">
            <a:extLst>
              <a:ext uri="{FF2B5EF4-FFF2-40B4-BE49-F238E27FC236}">
                <a16:creationId xmlns:a16="http://schemas.microsoft.com/office/drawing/2014/main" id="{A6852DE4-34AC-15FB-835B-2F79D2A87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8510" y="681037"/>
            <a:ext cx="2646304" cy="3976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091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04F26-A20D-AF44-411F-197AEF559EA4}"/>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4220BE9-CEF0-5446-98D6-5846C293910F}"/>
              </a:ext>
            </a:extLst>
          </p:cNvPr>
          <p:cNvSpPr>
            <a:spLocks noGrp="1"/>
          </p:cNvSpPr>
          <p:nvPr>
            <p:ph idx="1"/>
          </p:nvPr>
        </p:nvSpPr>
        <p:spPr>
          <a:xfrm>
            <a:off x="838200" y="1929384"/>
            <a:ext cx="10515600" cy="4251960"/>
          </a:xfrm>
        </p:spPr>
        <p:txBody>
          <a:bodyPr>
            <a:normAutofit/>
          </a:bodyPr>
          <a:lstStyle/>
          <a:p>
            <a:r>
              <a:rPr lang="en-GB" sz="2200" dirty="0"/>
              <a:t>Brian Bergstrom: “Nakamoto was not alone in her attempts to combine the formal experimentation characteristic of modernisms like New Sensationism with the political activism of the proletarian movement; authors like Hayashi </a:t>
            </a:r>
            <a:r>
              <a:rPr lang="en-GB" sz="2200" dirty="0" err="1"/>
              <a:t>Fusao</a:t>
            </a:r>
            <a:r>
              <a:rPr lang="en-GB" sz="2200" dirty="0"/>
              <a:t> and Kataoka </a:t>
            </a:r>
            <a:r>
              <a:rPr lang="en-GB" sz="2200" dirty="0" err="1"/>
              <a:t>Teppei</a:t>
            </a:r>
            <a:r>
              <a:rPr lang="en-GB" sz="2200" dirty="0"/>
              <a:t> produced works that spanned the supposed gulf between the movements, using the striking imagery typical of New Sensationism to illustrate the Marxist theories the stories elucidated.” (“Revolutionary Flesh: Nakamoto Takako's Early Fiction and the Representation of the Body in Japanese Modernist and Proletarian Literature” </a:t>
            </a:r>
            <a:r>
              <a:rPr lang="en-GB" sz="2000" b="0" i="0" u="none" strike="noStrike" baseline="0" dirty="0"/>
              <a:t>positions 14.2 (2006,</a:t>
            </a:r>
            <a:endParaRPr lang="en-GB" sz="2000" dirty="0"/>
          </a:p>
        </p:txBody>
      </p:sp>
    </p:spTree>
    <p:extLst>
      <p:ext uri="{BB962C8B-B14F-4D97-AF65-F5344CB8AC3E}">
        <p14:creationId xmlns:p14="http://schemas.microsoft.com/office/powerpoint/2010/main" val="3484300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838200" y="1929384"/>
            <a:ext cx="10515600" cy="4251960"/>
          </a:xfrm>
        </p:spPr>
        <p:txBody>
          <a:bodyPr>
            <a:normAutofit lnSpcReduction="10000"/>
          </a:bodyPr>
          <a:lstStyle/>
          <a:p>
            <a:pPr>
              <a:lnSpc>
                <a:spcPct val="107000"/>
              </a:lnSpc>
              <a:spcAft>
                <a:spcPts val="800"/>
              </a:spcAft>
            </a:pPr>
            <a:r>
              <a:rPr lang="en-GB" sz="2400" kern="100" dirty="0">
                <a:effectLst/>
                <a:ea typeface="Calibri" panose="020F0502020204030204" pitchFamily="34" charset="0"/>
                <a:cs typeface="Times New Roman" panose="02020603050405020304" pitchFamily="18" charset="0"/>
              </a:rPr>
              <a:t>“Fishermen who till now had known only servile submission, quite unexpectedly felt a tremendous force thrusting them forward. At first they were bewildered. Gradually they realized that </a:t>
            </a:r>
            <a:r>
              <a:rPr lang="en-GB" sz="2400" i="1" kern="100" dirty="0">
                <a:effectLst/>
                <a:ea typeface="Calibri" panose="020F0502020204030204" pitchFamily="34" charset="0"/>
                <a:cs typeface="Times New Roman" panose="02020603050405020304" pitchFamily="18" charset="0"/>
              </a:rPr>
              <a:t>their own power, </a:t>
            </a:r>
            <a:r>
              <a:rPr lang="en-GB" sz="2400" kern="100" dirty="0">
                <a:effectLst/>
                <a:ea typeface="Calibri" panose="020F0502020204030204" pitchFamily="34" charset="0"/>
                <a:cs typeface="Times New Roman" panose="02020603050405020304" pitchFamily="18" charset="0"/>
              </a:rPr>
              <a:t>whose presence they had not suspected, was manifesting itself.</a:t>
            </a:r>
            <a:br>
              <a:rPr lang="en-GB" sz="2400" kern="100" dirty="0">
                <a:effectLst/>
                <a:ea typeface="Calibri" panose="020F0502020204030204" pitchFamily="34" charset="0"/>
                <a:cs typeface="Times New Roman" panose="02020603050405020304" pitchFamily="18" charset="0"/>
              </a:rPr>
            </a:br>
            <a:r>
              <a:rPr lang="en-GB" sz="2400" kern="100" dirty="0">
                <a:effectLst/>
                <a:ea typeface="Calibri" panose="020F0502020204030204" pitchFamily="34" charset="0"/>
                <a:cs typeface="Times New Roman" panose="02020603050405020304" pitchFamily="18" charset="0"/>
              </a:rPr>
              <a:t>	“But are </a:t>
            </a:r>
            <a:r>
              <a:rPr lang="en-GB" sz="2400" i="1" kern="100" dirty="0">
                <a:effectLst/>
                <a:ea typeface="Calibri" panose="020F0502020204030204" pitchFamily="34" charset="0"/>
                <a:cs typeface="Times New Roman" panose="02020603050405020304" pitchFamily="18" charset="0"/>
              </a:rPr>
              <a:t>we </a:t>
            </a:r>
            <a:r>
              <a:rPr lang="en-GB" sz="2400" kern="100" dirty="0">
                <a:effectLst/>
                <a:ea typeface="Calibri" panose="020F0502020204030204" pitchFamily="34" charset="0"/>
                <a:cs typeface="Times New Roman" panose="02020603050405020304" pitchFamily="18" charset="0"/>
              </a:rPr>
              <a:t>capable of making use of that power?” they wondered. Of course they were.</a:t>
            </a:r>
            <a:br>
              <a:rPr lang="en-GB" sz="2400" kern="100" dirty="0">
                <a:effectLst/>
                <a:ea typeface="Calibri" panose="020F0502020204030204" pitchFamily="34" charset="0"/>
                <a:cs typeface="Times New Roman" panose="02020603050405020304" pitchFamily="18" charset="0"/>
              </a:rPr>
            </a:br>
            <a:r>
              <a:rPr lang="en-GB" sz="2400" kern="100" dirty="0">
                <a:effectLst/>
                <a:ea typeface="Calibri" panose="020F0502020204030204" pitchFamily="34" charset="0"/>
                <a:cs typeface="Times New Roman" panose="02020603050405020304" pitchFamily="18" charset="0"/>
              </a:rPr>
              <a:t>	Once they understood it, a wonderful spirit of rebellion filled their hearts. The very hardships of the agonizing work that had been wrung from them turned into a splendid foundation for their defiance. Now the manager and his ilk could go to hell! They were elated. This new feeling suddenly enabled them to see their wormlike lives vividly, as though illuminated by a flashlight’s beam.” (79)</a:t>
            </a:r>
          </a:p>
          <a:p>
            <a:endParaRPr lang="en-GB" sz="2200" dirty="0"/>
          </a:p>
        </p:txBody>
      </p:sp>
    </p:spTree>
    <p:extLst>
      <p:ext uri="{BB962C8B-B14F-4D97-AF65-F5344CB8AC3E}">
        <p14:creationId xmlns:p14="http://schemas.microsoft.com/office/powerpoint/2010/main" val="4256183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A3E97F-E5A6-ABEC-916E-2F275B10BB67}"/>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0CF683A-5E48-5EBD-389F-92210F5DFE2D}"/>
              </a:ext>
            </a:extLst>
          </p:cNvPr>
          <p:cNvSpPr>
            <a:spLocks noGrp="1"/>
          </p:cNvSpPr>
          <p:nvPr>
            <p:ph idx="1"/>
          </p:nvPr>
        </p:nvSpPr>
        <p:spPr>
          <a:xfrm>
            <a:off x="838200" y="1929384"/>
            <a:ext cx="10515600" cy="4251960"/>
          </a:xfrm>
        </p:spPr>
        <p:txBody>
          <a:bodyPr>
            <a:normAutofit/>
          </a:bodyPr>
          <a:lstStyle/>
          <a:p>
            <a:pPr marL="0" indent="0">
              <a:buNone/>
            </a:pPr>
            <a:r>
              <a:rPr lang="en-GB" sz="2200" dirty="0"/>
              <a:t>Zeljko </a:t>
            </a:r>
            <a:r>
              <a:rPr lang="en-GB" sz="2200" dirty="0" err="1"/>
              <a:t>Cipris</a:t>
            </a:r>
            <a:r>
              <a:rPr lang="en-GB" sz="2200" dirty="0"/>
              <a:t>: </a:t>
            </a:r>
          </a:p>
          <a:p>
            <a:endParaRPr lang="en-GB" sz="2200" dirty="0"/>
          </a:p>
          <a:p>
            <a:r>
              <a:rPr lang="en-GB" sz="2200" dirty="0"/>
              <a:t>“In 2008—the year </a:t>
            </a:r>
            <a:r>
              <a:rPr lang="en-GB" sz="2200" dirty="0" err="1"/>
              <a:t>Takiji’s</a:t>
            </a:r>
            <a:r>
              <a:rPr lang="en-GB" sz="2200" dirty="0"/>
              <a:t> novel skyrocketed to fame—over thirty thousand Japanese people killed themselves, tens of thousands were homeless, some three million were unemployed, twenty million were living in poverty, and more than a third of the active </a:t>
            </a:r>
            <a:r>
              <a:rPr lang="en-GB" sz="2200" dirty="0" err="1"/>
              <a:t>labor</a:t>
            </a:r>
            <a:r>
              <a:rPr lang="en-GB" sz="2200" dirty="0"/>
              <a:t> force comprised irregular workers who were poorly paid and could easily be fired. This does not explain why a fiercely </a:t>
            </a:r>
            <a:r>
              <a:rPr lang="en-GB" sz="2200" dirty="0" err="1"/>
              <a:t>anticapitalist</a:t>
            </a:r>
            <a:r>
              <a:rPr lang="en-GB" sz="2200" dirty="0"/>
              <a:t> novel burst into light at this particular moment, but it does provide a highly receptive background of frustration, outrage, and </a:t>
            </a:r>
            <a:r>
              <a:rPr lang="en-GB" sz="2200" dirty="0" err="1"/>
              <a:t>smoldering</a:t>
            </a:r>
            <a:r>
              <a:rPr lang="en-GB" sz="2200" dirty="0"/>
              <a:t> rebellion that warmly welcomed its fiery call for united, collective action.” (“Translator’s Introduction,” x)</a:t>
            </a:r>
          </a:p>
          <a:p>
            <a:endParaRPr lang="en-GB" sz="2200" dirty="0"/>
          </a:p>
        </p:txBody>
      </p:sp>
    </p:spTree>
    <p:extLst>
      <p:ext uri="{BB962C8B-B14F-4D97-AF65-F5344CB8AC3E}">
        <p14:creationId xmlns:p14="http://schemas.microsoft.com/office/powerpoint/2010/main" val="3094070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16A26E-8B98-5C86-D43D-45854431A8B5}"/>
              </a:ext>
            </a:extLst>
          </p:cNvPr>
          <p:cNvSpPr>
            <a:spLocks noGrp="1"/>
          </p:cNvSpPr>
          <p:nvPr>
            <p:ph type="title"/>
          </p:nvPr>
        </p:nvSpPr>
        <p:spPr>
          <a:xfrm>
            <a:off x="572493" y="238539"/>
            <a:ext cx="11018520" cy="1434415"/>
          </a:xfrm>
        </p:spPr>
        <p:txBody>
          <a:bodyPr anchor="b">
            <a:normAutofit/>
          </a:bodyPr>
          <a:lstStyle/>
          <a:p>
            <a:endParaRPr lang="en-GB" sz="5400"/>
          </a:p>
        </p:txBody>
      </p:sp>
      <p:sp>
        <p:nvSpPr>
          <p:cNvPr id="410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C8C02FA-B698-B397-54BB-4D67168AC5E6}"/>
              </a:ext>
            </a:extLst>
          </p:cNvPr>
          <p:cNvSpPr>
            <a:spLocks noGrp="1"/>
          </p:cNvSpPr>
          <p:nvPr>
            <p:ph idx="1"/>
          </p:nvPr>
        </p:nvSpPr>
        <p:spPr>
          <a:xfrm>
            <a:off x="572493" y="2071316"/>
            <a:ext cx="6713552" cy="4119172"/>
          </a:xfrm>
        </p:spPr>
        <p:txBody>
          <a:bodyPr anchor="t">
            <a:normAutofit/>
          </a:bodyPr>
          <a:lstStyle/>
          <a:p>
            <a:r>
              <a:rPr lang="en-GB" sz="2200" kern="100" dirty="0">
                <a:effectLst/>
                <a:ea typeface="Calibri" panose="020F0502020204030204" pitchFamily="34" charset="0"/>
                <a:cs typeface="Times New Roman" panose="02020603050405020304" pitchFamily="18" charset="0"/>
              </a:rPr>
              <a:t>“Crab cannery ships were considered factories, not ships. Therefore maritime law did not apply to them. [. . .] The crab cannery ships were factories pure and simple. And yet factory laws did not apply to them either. Consequently, no other site offered such an accommodating setting for management’s freedom to act with total impunity.” (35)</a:t>
            </a:r>
          </a:p>
          <a:p>
            <a:endParaRPr lang="en-GB" sz="2200" dirty="0"/>
          </a:p>
        </p:txBody>
      </p:sp>
      <p:pic>
        <p:nvPicPr>
          <p:cNvPr id="4098" name="Picture 2" descr="To Hell With Capitalism: Snapshots from the Crab Cannery Ship | The  Asia-Pacific Journal: Japan Focus">
            <a:extLst>
              <a:ext uri="{FF2B5EF4-FFF2-40B4-BE49-F238E27FC236}">
                <a16:creationId xmlns:a16="http://schemas.microsoft.com/office/drawing/2014/main" id="{F82D7E31-AA3A-2FCD-2A6F-6044C927CD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548" r="1738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2908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7900-57B6-C61B-4F02-798976545A0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671AFB7-C3F9-1898-2940-8FB2F4B505F5}"/>
              </a:ext>
            </a:extLst>
          </p:cNvPr>
          <p:cNvSpPr>
            <a:spLocks noGrp="1"/>
          </p:cNvSpPr>
          <p:nvPr>
            <p:ph idx="1"/>
          </p:nvPr>
        </p:nvSpPr>
        <p:spPr/>
        <p:txBody>
          <a:bodyPr/>
          <a:lstStyle/>
          <a:p>
            <a:endParaRPr lang="en-GB" dirty="0"/>
          </a:p>
        </p:txBody>
      </p:sp>
      <p:pic>
        <p:nvPicPr>
          <p:cNvPr id="5122" name="Picture 2" descr="Maquiladoras: Exploitation in the Global South | The Weekly Bolshevik">
            <a:extLst>
              <a:ext uri="{FF2B5EF4-FFF2-40B4-BE49-F238E27FC236}">
                <a16:creationId xmlns:a16="http://schemas.microsoft.com/office/drawing/2014/main" id="{C4AB689F-EA0C-55E8-1F39-3016A4100A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0300" y="2886869"/>
            <a:ext cx="5829300" cy="37566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oronavirus empieza a 'pasar factura' a maquiladoras en Chihuahua – El  Financiero">
            <a:extLst>
              <a:ext uri="{FF2B5EF4-FFF2-40B4-BE49-F238E27FC236}">
                <a16:creationId xmlns:a16="http://schemas.microsoft.com/office/drawing/2014/main" id="{BECE3DA5-BB3E-893B-113F-AF9460EB85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65125"/>
            <a:ext cx="5943600" cy="3343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221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D12B8-1666-5FE0-A3BF-6B2A1EA5A80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05A8921-6CDF-8876-726F-0C2CF3D32BBD}"/>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45F8A794-763A-46C6-DFE5-7D38F3AFA863}"/>
              </a:ext>
            </a:extLst>
          </p:cNvPr>
          <p:cNvPicPr>
            <a:picLocks noChangeAspect="1"/>
          </p:cNvPicPr>
          <p:nvPr/>
        </p:nvPicPr>
        <p:blipFill>
          <a:blip r:embed="rId2"/>
          <a:stretch>
            <a:fillRect/>
          </a:stretch>
        </p:blipFill>
        <p:spPr>
          <a:xfrm>
            <a:off x="3261922" y="0"/>
            <a:ext cx="5668156" cy="6858000"/>
          </a:xfrm>
          <a:prstGeom prst="rect">
            <a:avLst/>
          </a:prstGeom>
        </p:spPr>
      </p:pic>
    </p:spTree>
    <p:extLst>
      <p:ext uri="{BB962C8B-B14F-4D97-AF65-F5344CB8AC3E}">
        <p14:creationId xmlns:p14="http://schemas.microsoft.com/office/powerpoint/2010/main" val="801822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7" name="Rectangle 615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78649B-847C-F253-4245-32249E94F601}"/>
              </a:ext>
            </a:extLst>
          </p:cNvPr>
          <p:cNvSpPr>
            <a:spLocks noGrp="1"/>
          </p:cNvSpPr>
          <p:nvPr>
            <p:ph type="title"/>
          </p:nvPr>
        </p:nvSpPr>
        <p:spPr>
          <a:xfrm>
            <a:off x="6513788" y="365125"/>
            <a:ext cx="4840010" cy="1807305"/>
          </a:xfrm>
        </p:spPr>
        <p:txBody>
          <a:bodyPr>
            <a:normAutofit/>
          </a:bodyPr>
          <a:lstStyle/>
          <a:p>
            <a:endParaRPr lang="en-GB"/>
          </a:p>
        </p:txBody>
      </p:sp>
      <p:pic>
        <p:nvPicPr>
          <p:cNvPr id="6148" name="Picture 4" descr="Emergence of Industrial Japan in the Meiji Era / The Government of Japan -  JapanGov -">
            <a:extLst>
              <a:ext uri="{FF2B5EF4-FFF2-40B4-BE49-F238E27FC236}">
                <a16:creationId xmlns:a16="http://schemas.microsoft.com/office/drawing/2014/main" id="{E559B14E-2812-88B7-0CFC-2B81E5C643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631" r="-2" b="-2"/>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AC63625-D2FC-8D80-D0BA-E1E60B4DC217}"/>
              </a:ext>
            </a:extLst>
          </p:cNvPr>
          <p:cNvSpPr>
            <a:spLocks noGrp="1"/>
          </p:cNvSpPr>
          <p:nvPr>
            <p:ph idx="1"/>
          </p:nvPr>
        </p:nvSpPr>
        <p:spPr>
          <a:xfrm>
            <a:off x="6200775" y="1457324"/>
            <a:ext cx="5600700" cy="5172075"/>
          </a:xfrm>
        </p:spPr>
        <p:txBody>
          <a:bodyPr>
            <a:normAutofit/>
          </a:bodyPr>
          <a:lstStyle/>
          <a:p>
            <a:r>
              <a:rPr lang="en-GB" sz="2000" dirty="0"/>
              <a:t>“The task of feeding their families, impossible despite working in the fields from before dawn, had forced them to come here. They had left the oldest sons behind, still short of food, and sent the daughters to secure new forms of wage-labour in order work in factories. Even the second and third sons had to go somewhere to work. Masses of such surplus people, like beans scooped up in a pan, were driven away from the countryside and flowed into the cities. All of them dreamed of saving up a bit of money and returning home. But once they began to work—in Hakodate, Otaru, and other cities—they struggled like fledglings trapped in sticky rice-cake until they were thrown out of work as stark naked as the day they were born.” (23-24)</a:t>
            </a:r>
          </a:p>
        </p:txBody>
      </p:sp>
    </p:spTree>
    <p:extLst>
      <p:ext uri="{BB962C8B-B14F-4D97-AF65-F5344CB8AC3E}">
        <p14:creationId xmlns:p14="http://schemas.microsoft.com/office/powerpoint/2010/main" val="4269384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C10E2-7B32-C34C-FECD-D0791DB920B1}"/>
              </a:ext>
            </a:extLst>
          </p:cNvPr>
          <p:cNvSpPr>
            <a:spLocks noGrp="1"/>
          </p:cNvSpPr>
          <p:nvPr>
            <p:ph type="title"/>
          </p:nvPr>
        </p:nvSpPr>
        <p:spPr>
          <a:xfrm>
            <a:off x="6417733" y="490537"/>
            <a:ext cx="5291663" cy="1628775"/>
          </a:xfrm>
        </p:spPr>
        <p:txBody>
          <a:bodyPr anchor="b">
            <a:normAutofit/>
          </a:bodyPr>
          <a:lstStyle/>
          <a:p>
            <a:endParaRPr lang="en-GB" sz="4000"/>
          </a:p>
        </p:txBody>
      </p:sp>
      <p:pic>
        <p:nvPicPr>
          <p:cNvPr id="7170" name="Picture 2">
            <a:extLst>
              <a:ext uri="{FF2B5EF4-FFF2-40B4-BE49-F238E27FC236}">
                <a16:creationId xmlns:a16="http://schemas.microsoft.com/office/drawing/2014/main" id="{D28F5CF4-8614-16BB-CD0E-2CB412EF21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366" r="3" b="9374"/>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22F2AAA-DCC1-5677-3A1E-611951B6E58F}"/>
              </a:ext>
            </a:extLst>
          </p:cNvPr>
          <p:cNvSpPr>
            <a:spLocks noGrp="1"/>
          </p:cNvSpPr>
          <p:nvPr>
            <p:ph idx="1"/>
          </p:nvPr>
        </p:nvSpPr>
        <p:spPr>
          <a:xfrm>
            <a:off x="6417734" y="1066800"/>
            <a:ext cx="5291663" cy="5300661"/>
          </a:xfrm>
        </p:spPr>
        <p:txBody>
          <a:bodyPr>
            <a:normAutofit/>
          </a:bodyPr>
          <a:lstStyle/>
          <a:p>
            <a:pPr>
              <a:spcAft>
                <a:spcPts val="800"/>
              </a:spcAft>
            </a:pPr>
            <a:r>
              <a:rPr lang="en-GB" sz="2000" kern="100" dirty="0">
                <a:effectLst/>
                <a:ea typeface="Calibri" panose="020F0502020204030204" pitchFamily="34" charset="0"/>
                <a:cs typeface="Times New Roman" panose="02020603050405020304" pitchFamily="18" charset="0"/>
              </a:rPr>
              <a:t>1920 – formation of the Japanese Socialist League party. </a:t>
            </a:r>
          </a:p>
          <a:p>
            <a:pPr>
              <a:spcAft>
                <a:spcPts val="800"/>
              </a:spcAft>
            </a:pPr>
            <a:r>
              <a:rPr lang="en-GB" sz="2000" kern="100" dirty="0">
                <a:ea typeface="Calibri" panose="020F0502020204030204" pitchFamily="34" charset="0"/>
                <a:cs typeface="Times New Roman" panose="02020603050405020304" pitchFamily="18" charset="0"/>
              </a:rPr>
              <a:t>1921 – publication of </a:t>
            </a:r>
            <a:r>
              <a:rPr lang="en-GB" sz="2000" i="1" kern="100" dirty="0">
                <a:ea typeface="Calibri" panose="020F0502020204030204" pitchFamily="34" charset="0"/>
                <a:cs typeface="Times New Roman" panose="02020603050405020304" pitchFamily="18" charset="0"/>
              </a:rPr>
              <a:t>The Sower, </a:t>
            </a:r>
            <a:r>
              <a:rPr lang="en-GB" sz="2000" kern="100" dirty="0">
                <a:ea typeface="Calibri" panose="020F0502020204030204" pitchFamily="34" charset="0"/>
                <a:cs typeface="Times New Roman" panose="02020603050405020304" pitchFamily="18" charset="0"/>
              </a:rPr>
              <a:t>journal established by writers and critics including Komaki Omi, who in 1923, along with Sasaki </a:t>
            </a:r>
            <a:r>
              <a:rPr lang="en-GB" sz="2000" kern="100" dirty="0" err="1">
                <a:ea typeface="Calibri" panose="020F0502020204030204" pitchFamily="34" charset="0"/>
                <a:cs typeface="Times New Roman" panose="02020603050405020304" pitchFamily="18" charset="0"/>
              </a:rPr>
              <a:t>Takamaru</a:t>
            </a:r>
            <a:r>
              <a:rPr lang="en-GB" sz="2000" kern="100" dirty="0">
                <a:ea typeface="Calibri" panose="020F0502020204030204" pitchFamily="34" charset="0"/>
                <a:cs typeface="Times New Roman" panose="02020603050405020304" pitchFamily="18" charset="0"/>
              </a:rPr>
              <a:t>, </a:t>
            </a:r>
            <a:r>
              <a:rPr lang="en-GB" sz="2000" dirty="0">
                <a:effectLst/>
                <a:ea typeface="Calibri" panose="020F0502020204030204" pitchFamily="34" charset="0"/>
              </a:rPr>
              <a:t>published a Japanese translation of </a:t>
            </a:r>
            <a:r>
              <a:rPr lang="en-GB" sz="2000" i="1" dirty="0" err="1">
                <a:effectLst/>
                <a:ea typeface="Calibri" panose="020F0502020204030204" pitchFamily="34" charset="0"/>
              </a:rPr>
              <a:t>Clarté</a:t>
            </a:r>
            <a:endParaRPr lang="en-GB" sz="2000" kern="100" dirty="0">
              <a:effectLst/>
              <a:ea typeface="Calibri" panose="020F0502020204030204" pitchFamily="34" charset="0"/>
              <a:cs typeface="Times New Roman" panose="02020603050405020304" pitchFamily="18" charset="0"/>
            </a:endParaRPr>
          </a:p>
          <a:p>
            <a:pPr>
              <a:spcAft>
                <a:spcPts val="800"/>
              </a:spcAft>
            </a:pPr>
            <a:r>
              <a:rPr lang="en-GB" sz="2000" kern="100" dirty="0">
                <a:ea typeface="Calibri" panose="020F0502020204030204" pitchFamily="34" charset="0"/>
                <a:cs typeface="Times New Roman" panose="02020603050405020304" pitchFamily="18" charset="0"/>
              </a:rPr>
              <a:t>1922 – founding of</a:t>
            </a:r>
            <a:r>
              <a:rPr lang="en-GB" sz="2000" kern="100" dirty="0">
                <a:effectLst/>
                <a:ea typeface="Calibri" panose="020F0502020204030204" pitchFamily="34" charset="0"/>
                <a:cs typeface="Times New Roman" panose="02020603050405020304" pitchFamily="18" charset="0"/>
              </a:rPr>
              <a:t> Japanese Communist Party</a:t>
            </a:r>
          </a:p>
          <a:p>
            <a:pPr>
              <a:spcAft>
                <a:spcPts val="800"/>
              </a:spcAft>
            </a:pPr>
            <a:r>
              <a:rPr lang="en-GB" sz="2000" kern="100" dirty="0">
                <a:effectLst/>
                <a:ea typeface="Calibri" panose="020F0502020204030204" pitchFamily="34" charset="0"/>
                <a:cs typeface="Times New Roman" panose="02020603050405020304" pitchFamily="18" charset="0"/>
              </a:rPr>
              <a:t>1925-35 – the ‘Red Decade’; boom in proletarian literature  </a:t>
            </a:r>
          </a:p>
          <a:p>
            <a:pPr>
              <a:spcAft>
                <a:spcPts val="800"/>
              </a:spcAft>
            </a:pPr>
            <a:r>
              <a:rPr lang="en-GB" sz="2000" dirty="0">
                <a:effectLst/>
                <a:ea typeface="Calibri" panose="020F0502020204030204" pitchFamily="34" charset="0"/>
              </a:rPr>
              <a:t>1928 – </a:t>
            </a:r>
            <a:r>
              <a:rPr lang="en-GB" sz="2000" dirty="0">
                <a:ea typeface="Calibri" panose="020F0502020204030204" pitchFamily="34" charset="0"/>
              </a:rPr>
              <a:t>founding of </a:t>
            </a:r>
            <a:r>
              <a:rPr lang="en-GB" sz="2000" dirty="0">
                <a:effectLst/>
                <a:ea typeface="Calibri" panose="020F0502020204030204" pitchFamily="34" charset="0"/>
              </a:rPr>
              <a:t>the proletarian arts organization NAPF (</a:t>
            </a:r>
            <a:r>
              <a:rPr lang="en-GB" sz="2000" dirty="0" err="1">
                <a:effectLst/>
                <a:ea typeface="Calibri" panose="020F0502020204030204" pitchFamily="34" charset="0"/>
              </a:rPr>
              <a:t>Nippona</a:t>
            </a:r>
            <a:r>
              <a:rPr lang="en-GB" sz="2000" dirty="0">
                <a:effectLst/>
                <a:ea typeface="Calibri" panose="020F0502020204030204" pitchFamily="34" charset="0"/>
              </a:rPr>
              <a:t> </a:t>
            </a:r>
            <a:r>
              <a:rPr lang="en-GB" sz="2000" dirty="0" err="1">
                <a:effectLst/>
                <a:ea typeface="Calibri" panose="020F0502020204030204" pitchFamily="34" charset="0"/>
              </a:rPr>
              <a:t>Artista</a:t>
            </a:r>
            <a:r>
              <a:rPr lang="en-GB" sz="2000" dirty="0">
                <a:effectLst/>
                <a:ea typeface="Calibri" panose="020F0502020204030204" pitchFamily="34" charset="0"/>
              </a:rPr>
              <a:t> </a:t>
            </a:r>
            <a:r>
              <a:rPr lang="en-GB" sz="2000" dirty="0" err="1">
                <a:effectLst/>
                <a:ea typeface="Calibri" panose="020F0502020204030204" pitchFamily="34" charset="0"/>
              </a:rPr>
              <a:t>Proleta</a:t>
            </a:r>
            <a:r>
              <a:rPr lang="en-GB" sz="2000" dirty="0">
                <a:effectLst/>
                <a:ea typeface="Calibri" panose="020F0502020204030204" pitchFamily="34" charset="0"/>
              </a:rPr>
              <a:t> </a:t>
            </a:r>
            <a:r>
              <a:rPr lang="en-GB" sz="2000" dirty="0" err="1">
                <a:effectLst/>
                <a:ea typeface="Calibri" panose="020F0502020204030204" pitchFamily="34" charset="0"/>
              </a:rPr>
              <a:t>Federacio</a:t>
            </a:r>
            <a:r>
              <a:rPr lang="en-GB" sz="2000" dirty="0">
                <a:effectLst/>
                <a:ea typeface="Calibri" panose="020F0502020204030204" pitchFamily="34" charset="0"/>
              </a:rPr>
              <a:t>)</a:t>
            </a:r>
            <a:endParaRPr lang="en-GB" sz="20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6662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01" name="Rectangle 8200">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AA01BC-2355-C4E8-8F0A-DE725FE67220}"/>
              </a:ext>
            </a:extLst>
          </p:cNvPr>
          <p:cNvSpPr>
            <a:spLocks noGrp="1"/>
          </p:cNvSpPr>
          <p:nvPr>
            <p:ph type="title"/>
          </p:nvPr>
        </p:nvSpPr>
        <p:spPr>
          <a:xfrm>
            <a:off x="457201" y="412454"/>
            <a:ext cx="2381250" cy="2101850"/>
          </a:xfrm>
        </p:spPr>
        <p:txBody>
          <a:bodyPr>
            <a:normAutofit/>
          </a:bodyPr>
          <a:lstStyle/>
          <a:p>
            <a:endParaRPr lang="en-GB" sz="2800"/>
          </a:p>
        </p:txBody>
      </p:sp>
      <p:sp>
        <p:nvSpPr>
          <p:cNvPr id="8203" name="Rectangle 8202">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205" name="Rectangle 8204">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45238" y="145264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9C124E7-1A1A-FAD1-945D-EBD55C8FD601}"/>
              </a:ext>
            </a:extLst>
          </p:cNvPr>
          <p:cNvSpPr>
            <a:spLocks noGrp="1"/>
          </p:cNvSpPr>
          <p:nvPr>
            <p:ph idx="1"/>
          </p:nvPr>
        </p:nvSpPr>
        <p:spPr>
          <a:xfrm>
            <a:off x="457201" y="412454"/>
            <a:ext cx="5943599" cy="2101850"/>
          </a:xfrm>
        </p:spPr>
        <p:txBody>
          <a:bodyPr anchor="ctr">
            <a:normAutofit/>
          </a:bodyPr>
          <a:lstStyle/>
          <a:p>
            <a:pPr marL="0" indent="0">
              <a:buNone/>
            </a:pPr>
            <a:r>
              <a:rPr lang="en-GB" sz="2000" dirty="0"/>
              <a:t>Heather Bowen-</a:t>
            </a:r>
            <a:r>
              <a:rPr lang="en-GB" sz="2000" dirty="0" err="1"/>
              <a:t>Struyk</a:t>
            </a:r>
            <a:r>
              <a:rPr lang="en-GB" sz="2000" dirty="0"/>
              <a:t>: “</a:t>
            </a:r>
            <a:r>
              <a:rPr lang="en-GB" sz="2000" dirty="0" err="1"/>
              <a:t>Takiji</a:t>
            </a:r>
            <a:r>
              <a:rPr lang="en-GB" sz="2000" dirty="0"/>
              <a:t> brought to the proletarian literature movement </a:t>
            </a:r>
            <a:r>
              <a:rPr lang="en-GB" sz="2000" dirty="0" err="1"/>
              <a:t>centered</a:t>
            </a:r>
            <a:r>
              <a:rPr lang="en-GB" sz="2000" dirty="0"/>
              <a:t> in Tokyo the important experience of growing up in Hokkaido, Japan’s northern frontier territory with a still palpable sense of colonization and an uneasy relation to ‘Japan.’” (“Rival Imagined Communities,” 380)</a:t>
            </a:r>
          </a:p>
        </p:txBody>
      </p:sp>
      <p:pic>
        <p:nvPicPr>
          <p:cNvPr id="8196" name="Picture 4" descr="Writing poetry in 1930s Hokkaido: nature, ethnography and resistance -  Sainsbury Institute for the Study of Japanese Arts and Cultures">
            <a:extLst>
              <a:ext uri="{FF2B5EF4-FFF2-40B4-BE49-F238E27FC236}">
                <a16:creationId xmlns:a16="http://schemas.microsoft.com/office/drawing/2014/main" id="{CEBD2248-2DA6-2CFE-CEB6-67416EE14D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4051"/>
          <a:stretch/>
        </p:blipFill>
        <p:spPr bwMode="auto">
          <a:xfrm>
            <a:off x="20" y="2959630"/>
            <a:ext cx="6400781" cy="389837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Prominent People of Minato City (Takiji Kobayashi)">
            <a:extLst>
              <a:ext uri="{FF2B5EF4-FFF2-40B4-BE49-F238E27FC236}">
                <a16:creationId xmlns:a16="http://schemas.microsoft.com/office/drawing/2014/main" id="{3625ECB1-46B0-7B01-2AA3-61F63DAA6E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717"/>
          <a:stretch/>
        </p:blipFill>
        <p:spPr bwMode="auto">
          <a:xfrm>
            <a:off x="6591299" y="1"/>
            <a:ext cx="560070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634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12343</TotalTime>
  <Words>1611</Words>
  <Application>Microsoft Office PowerPoint</Application>
  <PresentationFormat>Widescreen</PresentationFormat>
  <Paragraphs>39</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4</cp:revision>
  <dcterms:created xsi:type="dcterms:W3CDTF">2023-11-09T22:24:05Z</dcterms:created>
  <dcterms:modified xsi:type="dcterms:W3CDTF">2024-11-09T18:03:56Z</dcterms:modified>
</cp:coreProperties>
</file>