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2" r:id="rId3"/>
    <p:sldId id="263" r:id="rId4"/>
    <p:sldId id="257" r:id="rId5"/>
    <p:sldId id="271" r:id="rId6"/>
    <p:sldId id="264" r:id="rId7"/>
    <p:sldId id="265" r:id="rId8"/>
    <p:sldId id="261" r:id="rId9"/>
    <p:sldId id="270" r:id="rId10"/>
    <p:sldId id="258" r:id="rId11"/>
    <p:sldId id="267" r:id="rId12"/>
    <p:sldId id="268" r:id="rId13"/>
    <p:sldId id="269" r:id="rId14"/>
    <p:sldId id="259" r:id="rId15"/>
    <p:sldId id="272"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557"/>
    <p:restoredTop sz="94649"/>
  </p:normalViewPr>
  <p:slideViewPr>
    <p:cSldViewPr snapToGrid="0">
      <p:cViewPr varScale="1">
        <p:scale>
          <a:sx n="97" d="100"/>
          <a:sy n="97" d="100"/>
        </p:scale>
        <p:origin x="280"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BAC50E-B3B4-D373-35F6-4D5AF3541377}"/>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C64E788E-0AFE-41E2-5B5F-65A2EAB2A16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C7CC83A-FC46-7788-9724-B653A0C4636D}"/>
              </a:ext>
            </a:extLst>
          </p:cNvPr>
          <p:cNvSpPr>
            <a:spLocks noGrp="1"/>
          </p:cNvSpPr>
          <p:nvPr>
            <p:ph type="dt" sz="half" idx="10"/>
          </p:nvPr>
        </p:nvSpPr>
        <p:spPr/>
        <p:txBody>
          <a:bodyPr/>
          <a:lstStyle/>
          <a:p>
            <a:fld id="{9CA75613-2E82-1244-B962-9D3493C4D730}" type="datetimeFigureOut">
              <a:rPr lang="en-US" smtClean="0"/>
              <a:t>1/16/24</a:t>
            </a:fld>
            <a:endParaRPr lang="en-US"/>
          </a:p>
        </p:txBody>
      </p:sp>
      <p:sp>
        <p:nvSpPr>
          <p:cNvPr id="5" name="Footer Placeholder 4">
            <a:extLst>
              <a:ext uri="{FF2B5EF4-FFF2-40B4-BE49-F238E27FC236}">
                <a16:creationId xmlns:a16="http://schemas.microsoft.com/office/drawing/2014/main" id="{464B46E8-97C2-E2C3-8640-43CE708F78B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C740900-59FC-C080-8085-24C64B46C588}"/>
              </a:ext>
            </a:extLst>
          </p:cNvPr>
          <p:cNvSpPr>
            <a:spLocks noGrp="1"/>
          </p:cNvSpPr>
          <p:nvPr>
            <p:ph type="sldNum" sz="quarter" idx="12"/>
          </p:nvPr>
        </p:nvSpPr>
        <p:spPr/>
        <p:txBody>
          <a:bodyPr/>
          <a:lstStyle/>
          <a:p>
            <a:fld id="{CA6738F1-9F01-D34B-B47F-E7714248F65D}" type="slidenum">
              <a:rPr lang="en-US" smtClean="0"/>
              <a:t>‹#›</a:t>
            </a:fld>
            <a:endParaRPr lang="en-US"/>
          </a:p>
        </p:txBody>
      </p:sp>
    </p:spTree>
    <p:extLst>
      <p:ext uri="{BB962C8B-B14F-4D97-AF65-F5344CB8AC3E}">
        <p14:creationId xmlns:p14="http://schemas.microsoft.com/office/powerpoint/2010/main" val="24591620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17D41B-DB35-DE45-4701-B829F21147EE}"/>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1B25D7E3-E776-B756-2AAC-A5008D5BBF88}"/>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2048DA0-6591-B30C-59A4-18F4938F27AA}"/>
              </a:ext>
            </a:extLst>
          </p:cNvPr>
          <p:cNvSpPr>
            <a:spLocks noGrp="1"/>
          </p:cNvSpPr>
          <p:nvPr>
            <p:ph type="dt" sz="half" idx="10"/>
          </p:nvPr>
        </p:nvSpPr>
        <p:spPr/>
        <p:txBody>
          <a:bodyPr/>
          <a:lstStyle/>
          <a:p>
            <a:fld id="{9CA75613-2E82-1244-B962-9D3493C4D730}" type="datetimeFigureOut">
              <a:rPr lang="en-US" smtClean="0"/>
              <a:t>1/16/24</a:t>
            </a:fld>
            <a:endParaRPr lang="en-US"/>
          </a:p>
        </p:txBody>
      </p:sp>
      <p:sp>
        <p:nvSpPr>
          <p:cNvPr id="5" name="Footer Placeholder 4">
            <a:extLst>
              <a:ext uri="{FF2B5EF4-FFF2-40B4-BE49-F238E27FC236}">
                <a16:creationId xmlns:a16="http://schemas.microsoft.com/office/drawing/2014/main" id="{68A57A3F-3F2E-F8A6-C169-934AA50DDEE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B86539B-E547-320C-F671-DC4CA03D095F}"/>
              </a:ext>
            </a:extLst>
          </p:cNvPr>
          <p:cNvSpPr>
            <a:spLocks noGrp="1"/>
          </p:cNvSpPr>
          <p:nvPr>
            <p:ph type="sldNum" sz="quarter" idx="12"/>
          </p:nvPr>
        </p:nvSpPr>
        <p:spPr/>
        <p:txBody>
          <a:bodyPr/>
          <a:lstStyle/>
          <a:p>
            <a:fld id="{CA6738F1-9F01-D34B-B47F-E7714248F65D}" type="slidenum">
              <a:rPr lang="en-US" smtClean="0"/>
              <a:t>‹#›</a:t>
            </a:fld>
            <a:endParaRPr lang="en-US"/>
          </a:p>
        </p:txBody>
      </p:sp>
    </p:spTree>
    <p:extLst>
      <p:ext uri="{BB962C8B-B14F-4D97-AF65-F5344CB8AC3E}">
        <p14:creationId xmlns:p14="http://schemas.microsoft.com/office/powerpoint/2010/main" val="5596900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530A206-71CB-649E-68C0-60F6B56DEA63}"/>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74AB2FBC-21A3-A08D-E7FE-BA5123339496}"/>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5E61951-28A1-590D-591F-D2002DBC1194}"/>
              </a:ext>
            </a:extLst>
          </p:cNvPr>
          <p:cNvSpPr>
            <a:spLocks noGrp="1"/>
          </p:cNvSpPr>
          <p:nvPr>
            <p:ph type="dt" sz="half" idx="10"/>
          </p:nvPr>
        </p:nvSpPr>
        <p:spPr/>
        <p:txBody>
          <a:bodyPr/>
          <a:lstStyle/>
          <a:p>
            <a:fld id="{9CA75613-2E82-1244-B962-9D3493C4D730}" type="datetimeFigureOut">
              <a:rPr lang="en-US" smtClean="0"/>
              <a:t>1/16/24</a:t>
            </a:fld>
            <a:endParaRPr lang="en-US"/>
          </a:p>
        </p:txBody>
      </p:sp>
      <p:sp>
        <p:nvSpPr>
          <p:cNvPr id="5" name="Footer Placeholder 4">
            <a:extLst>
              <a:ext uri="{FF2B5EF4-FFF2-40B4-BE49-F238E27FC236}">
                <a16:creationId xmlns:a16="http://schemas.microsoft.com/office/drawing/2014/main" id="{DB129891-BD88-812B-334E-BD24DCDF306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9D9FEEC-E67B-13A1-DC9F-7466E23964B5}"/>
              </a:ext>
            </a:extLst>
          </p:cNvPr>
          <p:cNvSpPr>
            <a:spLocks noGrp="1"/>
          </p:cNvSpPr>
          <p:nvPr>
            <p:ph type="sldNum" sz="quarter" idx="12"/>
          </p:nvPr>
        </p:nvSpPr>
        <p:spPr/>
        <p:txBody>
          <a:bodyPr/>
          <a:lstStyle/>
          <a:p>
            <a:fld id="{CA6738F1-9F01-D34B-B47F-E7714248F65D}" type="slidenum">
              <a:rPr lang="en-US" smtClean="0"/>
              <a:t>‹#›</a:t>
            </a:fld>
            <a:endParaRPr lang="en-US"/>
          </a:p>
        </p:txBody>
      </p:sp>
    </p:spTree>
    <p:extLst>
      <p:ext uri="{BB962C8B-B14F-4D97-AF65-F5344CB8AC3E}">
        <p14:creationId xmlns:p14="http://schemas.microsoft.com/office/powerpoint/2010/main" val="10958194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CB8ACF-2688-6B6F-2429-BE706BD372FA}"/>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F0E255E4-8E3E-E0B6-F0ED-ACD591BD3CD9}"/>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8C37BAE-6A50-93F8-2306-C34A02F8EB1E}"/>
              </a:ext>
            </a:extLst>
          </p:cNvPr>
          <p:cNvSpPr>
            <a:spLocks noGrp="1"/>
          </p:cNvSpPr>
          <p:nvPr>
            <p:ph type="dt" sz="half" idx="10"/>
          </p:nvPr>
        </p:nvSpPr>
        <p:spPr/>
        <p:txBody>
          <a:bodyPr/>
          <a:lstStyle/>
          <a:p>
            <a:fld id="{9CA75613-2E82-1244-B962-9D3493C4D730}" type="datetimeFigureOut">
              <a:rPr lang="en-US" smtClean="0"/>
              <a:t>1/16/24</a:t>
            </a:fld>
            <a:endParaRPr lang="en-US"/>
          </a:p>
        </p:txBody>
      </p:sp>
      <p:sp>
        <p:nvSpPr>
          <p:cNvPr id="5" name="Footer Placeholder 4">
            <a:extLst>
              <a:ext uri="{FF2B5EF4-FFF2-40B4-BE49-F238E27FC236}">
                <a16:creationId xmlns:a16="http://schemas.microsoft.com/office/drawing/2014/main" id="{0576CC70-400E-0DB9-8B06-E5FD050EAE5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5A344E6-DE7A-B73E-0856-A8386804FB69}"/>
              </a:ext>
            </a:extLst>
          </p:cNvPr>
          <p:cNvSpPr>
            <a:spLocks noGrp="1"/>
          </p:cNvSpPr>
          <p:nvPr>
            <p:ph type="sldNum" sz="quarter" idx="12"/>
          </p:nvPr>
        </p:nvSpPr>
        <p:spPr/>
        <p:txBody>
          <a:bodyPr/>
          <a:lstStyle/>
          <a:p>
            <a:fld id="{CA6738F1-9F01-D34B-B47F-E7714248F65D}" type="slidenum">
              <a:rPr lang="en-US" smtClean="0"/>
              <a:t>‹#›</a:t>
            </a:fld>
            <a:endParaRPr lang="en-US"/>
          </a:p>
        </p:txBody>
      </p:sp>
    </p:spTree>
    <p:extLst>
      <p:ext uri="{BB962C8B-B14F-4D97-AF65-F5344CB8AC3E}">
        <p14:creationId xmlns:p14="http://schemas.microsoft.com/office/powerpoint/2010/main" val="32563074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9A42C1-8428-C738-44B4-878F7271ED26}"/>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8AB86593-CDAF-0E30-B90A-9AB499A2F5C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63B28CF2-4D18-B630-70AE-6C33FF151E5B}"/>
              </a:ext>
            </a:extLst>
          </p:cNvPr>
          <p:cNvSpPr>
            <a:spLocks noGrp="1"/>
          </p:cNvSpPr>
          <p:nvPr>
            <p:ph type="dt" sz="half" idx="10"/>
          </p:nvPr>
        </p:nvSpPr>
        <p:spPr/>
        <p:txBody>
          <a:bodyPr/>
          <a:lstStyle/>
          <a:p>
            <a:fld id="{9CA75613-2E82-1244-B962-9D3493C4D730}" type="datetimeFigureOut">
              <a:rPr lang="en-US" smtClean="0"/>
              <a:t>1/16/24</a:t>
            </a:fld>
            <a:endParaRPr lang="en-US"/>
          </a:p>
        </p:txBody>
      </p:sp>
      <p:sp>
        <p:nvSpPr>
          <p:cNvPr id="5" name="Footer Placeholder 4">
            <a:extLst>
              <a:ext uri="{FF2B5EF4-FFF2-40B4-BE49-F238E27FC236}">
                <a16:creationId xmlns:a16="http://schemas.microsoft.com/office/drawing/2014/main" id="{9DEFE86D-92D5-96C7-FB9E-E813F2C712F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BEEB6CA-64F4-D29B-3DE4-2D9CD05A39CE}"/>
              </a:ext>
            </a:extLst>
          </p:cNvPr>
          <p:cNvSpPr>
            <a:spLocks noGrp="1"/>
          </p:cNvSpPr>
          <p:nvPr>
            <p:ph type="sldNum" sz="quarter" idx="12"/>
          </p:nvPr>
        </p:nvSpPr>
        <p:spPr/>
        <p:txBody>
          <a:bodyPr/>
          <a:lstStyle/>
          <a:p>
            <a:fld id="{CA6738F1-9F01-D34B-B47F-E7714248F65D}" type="slidenum">
              <a:rPr lang="en-US" smtClean="0"/>
              <a:t>‹#›</a:t>
            </a:fld>
            <a:endParaRPr lang="en-US"/>
          </a:p>
        </p:txBody>
      </p:sp>
    </p:spTree>
    <p:extLst>
      <p:ext uri="{BB962C8B-B14F-4D97-AF65-F5344CB8AC3E}">
        <p14:creationId xmlns:p14="http://schemas.microsoft.com/office/powerpoint/2010/main" val="4817006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61C327-89A3-4312-8477-40B6F18CDE12}"/>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A675C070-EE46-ADDC-8E33-B48563DBC074}"/>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467255D6-B730-EB63-ACAB-DB0A77FD44B2}"/>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14A36C9-AE81-477C-61A3-EE0436207322}"/>
              </a:ext>
            </a:extLst>
          </p:cNvPr>
          <p:cNvSpPr>
            <a:spLocks noGrp="1"/>
          </p:cNvSpPr>
          <p:nvPr>
            <p:ph type="dt" sz="half" idx="10"/>
          </p:nvPr>
        </p:nvSpPr>
        <p:spPr/>
        <p:txBody>
          <a:bodyPr/>
          <a:lstStyle/>
          <a:p>
            <a:fld id="{9CA75613-2E82-1244-B962-9D3493C4D730}" type="datetimeFigureOut">
              <a:rPr lang="en-US" smtClean="0"/>
              <a:t>1/16/24</a:t>
            </a:fld>
            <a:endParaRPr lang="en-US"/>
          </a:p>
        </p:txBody>
      </p:sp>
      <p:sp>
        <p:nvSpPr>
          <p:cNvPr id="6" name="Footer Placeholder 5">
            <a:extLst>
              <a:ext uri="{FF2B5EF4-FFF2-40B4-BE49-F238E27FC236}">
                <a16:creationId xmlns:a16="http://schemas.microsoft.com/office/drawing/2014/main" id="{0771E4B3-64A5-EEF3-C2C6-2C3DEE84BF3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DC8DF74-D17E-8D1D-FF7A-C8B807111AEA}"/>
              </a:ext>
            </a:extLst>
          </p:cNvPr>
          <p:cNvSpPr>
            <a:spLocks noGrp="1"/>
          </p:cNvSpPr>
          <p:nvPr>
            <p:ph type="sldNum" sz="quarter" idx="12"/>
          </p:nvPr>
        </p:nvSpPr>
        <p:spPr/>
        <p:txBody>
          <a:bodyPr/>
          <a:lstStyle/>
          <a:p>
            <a:fld id="{CA6738F1-9F01-D34B-B47F-E7714248F65D}" type="slidenum">
              <a:rPr lang="en-US" smtClean="0"/>
              <a:t>‹#›</a:t>
            </a:fld>
            <a:endParaRPr lang="en-US"/>
          </a:p>
        </p:txBody>
      </p:sp>
    </p:spTree>
    <p:extLst>
      <p:ext uri="{BB962C8B-B14F-4D97-AF65-F5344CB8AC3E}">
        <p14:creationId xmlns:p14="http://schemas.microsoft.com/office/powerpoint/2010/main" val="4973665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A891F-1BFE-45BD-1243-53DF929BAF0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F9F6F00-294E-E393-40B7-59B00513FC9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B20E8EDA-E038-45D6-9DBA-E563DDE728EC}"/>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EA29688-60FC-0A2E-52E8-9524114A5A3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DBB12C59-9FCB-E9D5-105E-1F9269DAB9F1}"/>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98C10509-65A9-C798-2FA3-458D16C31F90}"/>
              </a:ext>
            </a:extLst>
          </p:cNvPr>
          <p:cNvSpPr>
            <a:spLocks noGrp="1"/>
          </p:cNvSpPr>
          <p:nvPr>
            <p:ph type="dt" sz="half" idx="10"/>
          </p:nvPr>
        </p:nvSpPr>
        <p:spPr/>
        <p:txBody>
          <a:bodyPr/>
          <a:lstStyle/>
          <a:p>
            <a:fld id="{9CA75613-2E82-1244-B962-9D3493C4D730}" type="datetimeFigureOut">
              <a:rPr lang="en-US" smtClean="0"/>
              <a:t>1/16/24</a:t>
            </a:fld>
            <a:endParaRPr lang="en-US"/>
          </a:p>
        </p:txBody>
      </p:sp>
      <p:sp>
        <p:nvSpPr>
          <p:cNvPr id="8" name="Footer Placeholder 7">
            <a:extLst>
              <a:ext uri="{FF2B5EF4-FFF2-40B4-BE49-F238E27FC236}">
                <a16:creationId xmlns:a16="http://schemas.microsoft.com/office/drawing/2014/main" id="{1A813392-898F-69DF-EB44-E9C49DD7D19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CAFE797-EEAB-E97B-3154-1420C2DBF8F7}"/>
              </a:ext>
            </a:extLst>
          </p:cNvPr>
          <p:cNvSpPr>
            <a:spLocks noGrp="1"/>
          </p:cNvSpPr>
          <p:nvPr>
            <p:ph type="sldNum" sz="quarter" idx="12"/>
          </p:nvPr>
        </p:nvSpPr>
        <p:spPr/>
        <p:txBody>
          <a:bodyPr/>
          <a:lstStyle/>
          <a:p>
            <a:fld id="{CA6738F1-9F01-D34B-B47F-E7714248F65D}" type="slidenum">
              <a:rPr lang="en-US" smtClean="0"/>
              <a:t>‹#›</a:t>
            </a:fld>
            <a:endParaRPr lang="en-US"/>
          </a:p>
        </p:txBody>
      </p:sp>
    </p:spTree>
    <p:extLst>
      <p:ext uri="{BB962C8B-B14F-4D97-AF65-F5344CB8AC3E}">
        <p14:creationId xmlns:p14="http://schemas.microsoft.com/office/powerpoint/2010/main" val="1204972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9ED944-1D78-DAB2-54BD-55B724CADEAE}"/>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BD21C27D-6A49-D68F-20AD-285D79C2F042}"/>
              </a:ext>
            </a:extLst>
          </p:cNvPr>
          <p:cNvSpPr>
            <a:spLocks noGrp="1"/>
          </p:cNvSpPr>
          <p:nvPr>
            <p:ph type="dt" sz="half" idx="10"/>
          </p:nvPr>
        </p:nvSpPr>
        <p:spPr/>
        <p:txBody>
          <a:bodyPr/>
          <a:lstStyle/>
          <a:p>
            <a:fld id="{9CA75613-2E82-1244-B962-9D3493C4D730}" type="datetimeFigureOut">
              <a:rPr lang="en-US" smtClean="0"/>
              <a:t>1/16/24</a:t>
            </a:fld>
            <a:endParaRPr lang="en-US"/>
          </a:p>
        </p:txBody>
      </p:sp>
      <p:sp>
        <p:nvSpPr>
          <p:cNvPr id="4" name="Footer Placeholder 3">
            <a:extLst>
              <a:ext uri="{FF2B5EF4-FFF2-40B4-BE49-F238E27FC236}">
                <a16:creationId xmlns:a16="http://schemas.microsoft.com/office/drawing/2014/main" id="{4CE67E85-FBC5-F54D-CFAD-A91C12AD56A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2BC7061-2FF7-A2A9-C213-8E1424FED37F}"/>
              </a:ext>
            </a:extLst>
          </p:cNvPr>
          <p:cNvSpPr>
            <a:spLocks noGrp="1"/>
          </p:cNvSpPr>
          <p:nvPr>
            <p:ph type="sldNum" sz="quarter" idx="12"/>
          </p:nvPr>
        </p:nvSpPr>
        <p:spPr/>
        <p:txBody>
          <a:bodyPr/>
          <a:lstStyle/>
          <a:p>
            <a:fld id="{CA6738F1-9F01-D34B-B47F-E7714248F65D}" type="slidenum">
              <a:rPr lang="en-US" smtClean="0"/>
              <a:t>‹#›</a:t>
            </a:fld>
            <a:endParaRPr lang="en-US"/>
          </a:p>
        </p:txBody>
      </p:sp>
    </p:spTree>
    <p:extLst>
      <p:ext uri="{BB962C8B-B14F-4D97-AF65-F5344CB8AC3E}">
        <p14:creationId xmlns:p14="http://schemas.microsoft.com/office/powerpoint/2010/main" val="3409005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A71F5D2-B65F-6460-A14A-4A369C472D92}"/>
              </a:ext>
            </a:extLst>
          </p:cNvPr>
          <p:cNvSpPr>
            <a:spLocks noGrp="1"/>
          </p:cNvSpPr>
          <p:nvPr>
            <p:ph type="dt" sz="half" idx="10"/>
          </p:nvPr>
        </p:nvSpPr>
        <p:spPr/>
        <p:txBody>
          <a:bodyPr/>
          <a:lstStyle/>
          <a:p>
            <a:fld id="{9CA75613-2E82-1244-B962-9D3493C4D730}" type="datetimeFigureOut">
              <a:rPr lang="en-US" smtClean="0"/>
              <a:t>1/16/24</a:t>
            </a:fld>
            <a:endParaRPr lang="en-US"/>
          </a:p>
        </p:txBody>
      </p:sp>
      <p:sp>
        <p:nvSpPr>
          <p:cNvPr id="3" name="Footer Placeholder 2">
            <a:extLst>
              <a:ext uri="{FF2B5EF4-FFF2-40B4-BE49-F238E27FC236}">
                <a16:creationId xmlns:a16="http://schemas.microsoft.com/office/drawing/2014/main" id="{F8FFBB68-D839-6085-7395-8A71FA840C5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1C6404F-C525-BAA0-28D2-86F87511214E}"/>
              </a:ext>
            </a:extLst>
          </p:cNvPr>
          <p:cNvSpPr>
            <a:spLocks noGrp="1"/>
          </p:cNvSpPr>
          <p:nvPr>
            <p:ph type="sldNum" sz="quarter" idx="12"/>
          </p:nvPr>
        </p:nvSpPr>
        <p:spPr/>
        <p:txBody>
          <a:bodyPr/>
          <a:lstStyle/>
          <a:p>
            <a:fld id="{CA6738F1-9F01-D34B-B47F-E7714248F65D}" type="slidenum">
              <a:rPr lang="en-US" smtClean="0"/>
              <a:t>‹#›</a:t>
            </a:fld>
            <a:endParaRPr lang="en-US"/>
          </a:p>
        </p:txBody>
      </p:sp>
    </p:spTree>
    <p:extLst>
      <p:ext uri="{BB962C8B-B14F-4D97-AF65-F5344CB8AC3E}">
        <p14:creationId xmlns:p14="http://schemas.microsoft.com/office/powerpoint/2010/main" val="26424085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776462-0ED7-8A41-683A-225C2528398E}"/>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621A52FB-02A6-5CA5-3D3E-EF42C4EA64A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A8A0DAB4-ED7B-E67D-B379-529FC811C58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0CDB724-38B7-8C8F-5169-B6FBC4D0963C}"/>
              </a:ext>
            </a:extLst>
          </p:cNvPr>
          <p:cNvSpPr>
            <a:spLocks noGrp="1"/>
          </p:cNvSpPr>
          <p:nvPr>
            <p:ph type="dt" sz="half" idx="10"/>
          </p:nvPr>
        </p:nvSpPr>
        <p:spPr/>
        <p:txBody>
          <a:bodyPr/>
          <a:lstStyle/>
          <a:p>
            <a:fld id="{9CA75613-2E82-1244-B962-9D3493C4D730}" type="datetimeFigureOut">
              <a:rPr lang="en-US" smtClean="0"/>
              <a:t>1/16/24</a:t>
            </a:fld>
            <a:endParaRPr lang="en-US"/>
          </a:p>
        </p:txBody>
      </p:sp>
      <p:sp>
        <p:nvSpPr>
          <p:cNvPr id="6" name="Footer Placeholder 5">
            <a:extLst>
              <a:ext uri="{FF2B5EF4-FFF2-40B4-BE49-F238E27FC236}">
                <a16:creationId xmlns:a16="http://schemas.microsoft.com/office/drawing/2014/main" id="{D825C212-90EB-335C-BB6A-2F715712367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8925F7A-D718-7CC2-09AC-C9273BDB5C5C}"/>
              </a:ext>
            </a:extLst>
          </p:cNvPr>
          <p:cNvSpPr>
            <a:spLocks noGrp="1"/>
          </p:cNvSpPr>
          <p:nvPr>
            <p:ph type="sldNum" sz="quarter" idx="12"/>
          </p:nvPr>
        </p:nvSpPr>
        <p:spPr/>
        <p:txBody>
          <a:bodyPr/>
          <a:lstStyle/>
          <a:p>
            <a:fld id="{CA6738F1-9F01-D34B-B47F-E7714248F65D}" type="slidenum">
              <a:rPr lang="en-US" smtClean="0"/>
              <a:t>‹#›</a:t>
            </a:fld>
            <a:endParaRPr lang="en-US"/>
          </a:p>
        </p:txBody>
      </p:sp>
    </p:spTree>
    <p:extLst>
      <p:ext uri="{BB962C8B-B14F-4D97-AF65-F5344CB8AC3E}">
        <p14:creationId xmlns:p14="http://schemas.microsoft.com/office/powerpoint/2010/main" val="19853100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3CDA56-FE03-3EE4-730B-8D8EB4FF718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83B2CF9F-16C0-F399-FA50-DB02CFD5C6E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BC1FBA7-1096-8F3E-ECD0-3B2BD11EABD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A212A9F-F9DA-BA3F-141A-BB5BE814587B}"/>
              </a:ext>
            </a:extLst>
          </p:cNvPr>
          <p:cNvSpPr>
            <a:spLocks noGrp="1"/>
          </p:cNvSpPr>
          <p:nvPr>
            <p:ph type="dt" sz="half" idx="10"/>
          </p:nvPr>
        </p:nvSpPr>
        <p:spPr/>
        <p:txBody>
          <a:bodyPr/>
          <a:lstStyle/>
          <a:p>
            <a:fld id="{9CA75613-2E82-1244-B962-9D3493C4D730}" type="datetimeFigureOut">
              <a:rPr lang="en-US" smtClean="0"/>
              <a:t>1/16/24</a:t>
            </a:fld>
            <a:endParaRPr lang="en-US"/>
          </a:p>
        </p:txBody>
      </p:sp>
      <p:sp>
        <p:nvSpPr>
          <p:cNvPr id="6" name="Footer Placeholder 5">
            <a:extLst>
              <a:ext uri="{FF2B5EF4-FFF2-40B4-BE49-F238E27FC236}">
                <a16:creationId xmlns:a16="http://schemas.microsoft.com/office/drawing/2014/main" id="{F9A802DF-5964-D326-3DAC-BB4FE023ACF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AFF8D8A-37CE-54C4-4391-BC34023C4955}"/>
              </a:ext>
            </a:extLst>
          </p:cNvPr>
          <p:cNvSpPr>
            <a:spLocks noGrp="1"/>
          </p:cNvSpPr>
          <p:nvPr>
            <p:ph type="sldNum" sz="quarter" idx="12"/>
          </p:nvPr>
        </p:nvSpPr>
        <p:spPr/>
        <p:txBody>
          <a:bodyPr/>
          <a:lstStyle/>
          <a:p>
            <a:fld id="{CA6738F1-9F01-D34B-B47F-E7714248F65D}" type="slidenum">
              <a:rPr lang="en-US" smtClean="0"/>
              <a:t>‹#›</a:t>
            </a:fld>
            <a:endParaRPr lang="en-US"/>
          </a:p>
        </p:txBody>
      </p:sp>
    </p:spTree>
    <p:extLst>
      <p:ext uri="{BB962C8B-B14F-4D97-AF65-F5344CB8AC3E}">
        <p14:creationId xmlns:p14="http://schemas.microsoft.com/office/powerpoint/2010/main" val="15492630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5296B7E-A2F4-219C-6694-8BF8EB8C7DD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244F404-8BF5-E06B-2558-462023C1898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70E73B6-C620-D810-AE18-E2AABCD91F7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CA75613-2E82-1244-B962-9D3493C4D730}" type="datetimeFigureOut">
              <a:rPr lang="en-US" smtClean="0"/>
              <a:t>1/16/24</a:t>
            </a:fld>
            <a:endParaRPr lang="en-US"/>
          </a:p>
        </p:txBody>
      </p:sp>
      <p:sp>
        <p:nvSpPr>
          <p:cNvPr id="5" name="Footer Placeholder 4">
            <a:extLst>
              <a:ext uri="{FF2B5EF4-FFF2-40B4-BE49-F238E27FC236}">
                <a16:creationId xmlns:a16="http://schemas.microsoft.com/office/drawing/2014/main" id="{E95E2A6A-B84C-214B-20F2-B19602D2056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F6657E6-C83D-2675-FAA6-C3B5B8A842C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6738F1-9F01-D34B-B47F-E7714248F65D}" type="slidenum">
              <a:rPr lang="en-US" smtClean="0"/>
              <a:t>‹#›</a:t>
            </a:fld>
            <a:endParaRPr lang="en-US"/>
          </a:p>
        </p:txBody>
      </p:sp>
    </p:spTree>
    <p:extLst>
      <p:ext uri="{BB962C8B-B14F-4D97-AF65-F5344CB8AC3E}">
        <p14:creationId xmlns:p14="http://schemas.microsoft.com/office/powerpoint/2010/main" val="32307126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275" name="Rectangle 11274">
            <a:extLst>
              <a:ext uri="{FF2B5EF4-FFF2-40B4-BE49-F238E27FC236}">
                <a16:creationId xmlns:a16="http://schemas.microsoft.com/office/drawing/2014/main" id="{A93898FF-D987-4B0E-BFB4-85F5EB356D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77" name="Rectangle 11276">
            <a:extLst>
              <a:ext uri="{FF2B5EF4-FFF2-40B4-BE49-F238E27FC236}">
                <a16:creationId xmlns:a16="http://schemas.microsoft.com/office/drawing/2014/main" id="{612F383F-B981-4BC3-9E2B-7BE938CE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52400"/>
            <a:ext cx="12188952" cy="6858000"/>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279" name="Rectangle 11278">
            <a:extLst>
              <a:ext uri="{FF2B5EF4-FFF2-40B4-BE49-F238E27FC236}">
                <a16:creationId xmlns:a16="http://schemas.microsoft.com/office/drawing/2014/main" id="{5AA485AD-076E-4077-A6E6-C3C9F0C39F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81" name="Rectangle 11280">
            <a:extLst>
              <a:ext uri="{FF2B5EF4-FFF2-40B4-BE49-F238E27FC236}">
                <a16:creationId xmlns:a16="http://schemas.microsoft.com/office/drawing/2014/main" id="{58D235B8-3D10-493F-88AC-84BB404C1B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283" name="Rectangle 11282">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11285" name="Picture 11284">
            <a:extLst>
              <a:ext uri="{FF2B5EF4-FFF2-40B4-BE49-F238E27FC236}">
                <a16:creationId xmlns:a16="http://schemas.microsoft.com/office/drawing/2014/main" id="{D088DBDF-80D5-4FC0-8A54-9D660B728DC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40000"/>
            <a:extLst>
              <a:ext uri="{28A0092B-C50C-407E-A947-70E740481C1C}">
                <a14:useLocalDpi xmlns:a14="http://schemas.microsoft.com/office/drawing/2010/main" val="0"/>
              </a:ext>
            </a:extLst>
          </a:blip>
          <a:stretch>
            <a:fillRect/>
          </a:stretch>
        </p:blipFill>
        <p:spPr>
          <a:xfrm>
            <a:off x="5414" y="0"/>
            <a:ext cx="12181172" cy="6858000"/>
          </a:xfrm>
          <a:prstGeom prst="rect">
            <a:avLst/>
          </a:prstGeom>
        </p:spPr>
      </p:pic>
      <p:pic>
        <p:nvPicPr>
          <p:cNvPr id="11268" name="Picture 4" descr="Conquered City (New York Review Books... by Victor Serge">
            <a:extLst>
              <a:ext uri="{FF2B5EF4-FFF2-40B4-BE49-F238E27FC236}">
                <a16:creationId xmlns:a16="http://schemas.microsoft.com/office/drawing/2014/main" id="{4C920C72-9A7F-BF6A-406F-BC6DEA77620A}"/>
              </a:ext>
            </a:extLst>
          </p:cNvPr>
          <p:cNvPicPr>
            <a:picLocks noChangeAspect="1" noChangeArrowheads="1"/>
          </p:cNvPicPr>
          <p:nvPr/>
        </p:nvPicPr>
        <p:blipFill rotWithShape="1">
          <a:blip r:embed="rId3">
            <a:alphaModFix amt="60000"/>
            <a:extLst>
              <a:ext uri="{28A0092B-C50C-407E-A947-70E740481C1C}">
                <a14:useLocalDpi xmlns:a14="http://schemas.microsoft.com/office/drawing/2010/main" val="0"/>
              </a:ext>
            </a:extLst>
          </a:blip>
          <a:srcRect r="5191"/>
          <a:stretch/>
        </p:blipFill>
        <p:spPr bwMode="auto">
          <a:xfrm>
            <a:off x="3890" y="10"/>
            <a:ext cx="4063768" cy="6857990"/>
          </a:xfrm>
          <a:prstGeom prst="rect">
            <a:avLst/>
          </a:prstGeom>
          <a:noFill/>
          <a:extLst>
            <a:ext uri="{909E8E84-426E-40DD-AFC4-6F175D3DCCD1}">
              <a14:hiddenFill xmlns:a14="http://schemas.microsoft.com/office/drawing/2010/main">
                <a:solidFill>
                  <a:srgbClr val="FFFFFF"/>
                </a:solidFill>
              </a14:hiddenFill>
            </a:ext>
          </a:extLst>
        </p:spPr>
      </p:pic>
      <p:pic>
        <p:nvPicPr>
          <p:cNvPr id="11266" name="Picture 2" descr="Conquered city : a novel : Serge, Victor, 1890-1947 : Free Download,  Borrow, and Streaming : Internet Archive">
            <a:extLst>
              <a:ext uri="{FF2B5EF4-FFF2-40B4-BE49-F238E27FC236}">
                <a16:creationId xmlns:a16="http://schemas.microsoft.com/office/drawing/2014/main" id="{EF49AB03-BDE2-D792-DB68-7302CE003DE1}"/>
              </a:ext>
            </a:extLst>
          </p:cNvPr>
          <p:cNvPicPr>
            <a:picLocks noChangeAspect="1" noChangeArrowheads="1"/>
          </p:cNvPicPr>
          <p:nvPr/>
        </p:nvPicPr>
        <p:blipFill rotWithShape="1">
          <a:blip r:embed="rId4">
            <a:alphaModFix amt="60000"/>
            <a:extLst>
              <a:ext uri="{28A0092B-C50C-407E-A947-70E740481C1C}">
                <a14:useLocalDpi xmlns:a14="http://schemas.microsoft.com/office/drawing/2010/main" val="0"/>
              </a:ext>
            </a:extLst>
          </a:blip>
          <a:srcRect l="10557"/>
          <a:stretch/>
        </p:blipFill>
        <p:spPr bwMode="auto">
          <a:xfrm>
            <a:off x="4064424" y="10"/>
            <a:ext cx="4063788" cy="6857990"/>
          </a:xfrm>
          <a:prstGeom prst="rect">
            <a:avLst/>
          </a:prstGeom>
          <a:noFill/>
          <a:extLst>
            <a:ext uri="{909E8E84-426E-40DD-AFC4-6F175D3DCCD1}">
              <a14:hiddenFill xmlns:a14="http://schemas.microsoft.com/office/drawing/2010/main">
                <a:solidFill>
                  <a:srgbClr val="FFFFFF"/>
                </a:solidFill>
              </a14:hiddenFill>
            </a:ext>
          </a:extLst>
        </p:spPr>
      </p:pic>
      <p:pic>
        <p:nvPicPr>
          <p:cNvPr id="11270" name="Picture 6" descr="Conquered city : a novel : Serge, Victor, 1890-1947 : Free Download,  Borrow, and Streaming : Internet Archive">
            <a:extLst>
              <a:ext uri="{FF2B5EF4-FFF2-40B4-BE49-F238E27FC236}">
                <a16:creationId xmlns:a16="http://schemas.microsoft.com/office/drawing/2014/main" id="{099BDB72-8D21-8782-F356-B1686444CD29}"/>
              </a:ext>
            </a:extLst>
          </p:cNvPr>
          <p:cNvPicPr>
            <a:picLocks noChangeAspect="1" noChangeArrowheads="1"/>
          </p:cNvPicPr>
          <p:nvPr/>
        </p:nvPicPr>
        <p:blipFill rotWithShape="1">
          <a:blip r:embed="rId5">
            <a:alphaModFix amt="60000"/>
            <a:extLst>
              <a:ext uri="{28A0092B-C50C-407E-A947-70E740481C1C}">
                <a14:useLocalDpi xmlns:a14="http://schemas.microsoft.com/office/drawing/2010/main" val="0"/>
              </a:ext>
            </a:extLst>
          </a:blip>
          <a:srcRect l="4038"/>
          <a:stretch/>
        </p:blipFill>
        <p:spPr bwMode="auto">
          <a:xfrm>
            <a:off x="8128212" y="10"/>
            <a:ext cx="4063788"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930BF3C3-1031-EEC3-7B49-65B5884FE902}"/>
              </a:ext>
            </a:extLst>
          </p:cNvPr>
          <p:cNvSpPr>
            <a:spLocks noGrp="1"/>
          </p:cNvSpPr>
          <p:nvPr>
            <p:ph type="ctrTitle"/>
          </p:nvPr>
        </p:nvSpPr>
        <p:spPr>
          <a:xfrm>
            <a:off x="1185503" y="3512261"/>
            <a:ext cx="9801082" cy="2059633"/>
          </a:xfrm>
        </p:spPr>
        <p:txBody>
          <a:bodyPr anchor="t">
            <a:normAutofit/>
          </a:bodyPr>
          <a:lstStyle/>
          <a:p>
            <a:r>
              <a:rPr lang="en-US" sz="4800">
                <a:solidFill>
                  <a:srgbClr val="FFFFFF"/>
                </a:solidFill>
              </a:rPr>
              <a:t>Victor Serge </a:t>
            </a:r>
            <a:r>
              <a:rPr lang="en-US" sz="4800" i="1">
                <a:solidFill>
                  <a:srgbClr val="FFFFFF"/>
                </a:solidFill>
              </a:rPr>
              <a:t>Conquered City</a:t>
            </a:r>
            <a:endParaRPr lang="en-US" sz="4800">
              <a:solidFill>
                <a:srgbClr val="FFFFFF"/>
              </a:solidFill>
            </a:endParaRPr>
          </a:p>
        </p:txBody>
      </p:sp>
      <p:sp>
        <p:nvSpPr>
          <p:cNvPr id="3" name="Subtitle 2">
            <a:extLst>
              <a:ext uri="{FF2B5EF4-FFF2-40B4-BE49-F238E27FC236}">
                <a16:creationId xmlns:a16="http://schemas.microsoft.com/office/drawing/2014/main" id="{E997CA85-9B80-E587-1F1B-D3135C033D6A}"/>
              </a:ext>
            </a:extLst>
          </p:cNvPr>
          <p:cNvSpPr>
            <a:spLocks noGrp="1"/>
          </p:cNvSpPr>
          <p:nvPr>
            <p:ph type="subTitle" idx="1"/>
          </p:nvPr>
        </p:nvSpPr>
        <p:spPr>
          <a:xfrm>
            <a:off x="1182455" y="3485454"/>
            <a:ext cx="9801082" cy="1116170"/>
          </a:xfrm>
        </p:spPr>
        <p:txBody>
          <a:bodyPr anchor="b">
            <a:normAutofit/>
          </a:bodyPr>
          <a:lstStyle/>
          <a:p>
            <a:r>
              <a:rPr lang="en-US" sz="2800" dirty="0">
                <a:solidFill>
                  <a:srgbClr val="FFFFFF"/>
                </a:solidFill>
              </a:rPr>
              <a:t>Global Literary Radicalism</a:t>
            </a:r>
          </a:p>
        </p:txBody>
      </p:sp>
    </p:spTree>
    <p:extLst>
      <p:ext uri="{BB962C8B-B14F-4D97-AF65-F5344CB8AC3E}">
        <p14:creationId xmlns:p14="http://schemas.microsoft.com/office/powerpoint/2010/main" val="3286365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par>
                                <p:cTn id="8" presetID="10" presetClass="entr" presetSubtype="0" fill="hold" grpId="0" nodeType="withEffect">
                                  <p:stCondLst>
                                    <p:cond delay="1500"/>
                                  </p:stCondLst>
                                  <p:iterate>
                                    <p:tmPct val="10000"/>
                                  </p:iterate>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7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23" name="Rectangle 9222">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A10563CF-4454-D865-9783-6773A1C2E3D2}"/>
              </a:ext>
            </a:extLst>
          </p:cNvPr>
          <p:cNvSpPr>
            <a:spLocks noGrp="1"/>
          </p:cNvSpPr>
          <p:nvPr>
            <p:ph type="title"/>
          </p:nvPr>
        </p:nvSpPr>
        <p:spPr>
          <a:xfrm>
            <a:off x="1295400" y="669925"/>
            <a:ext cx="4800600" cy="1325563"/>
          </a:xfrm>
        </p:spPr>
        <p:txBody>
          <a:bodyPr anchor="b">
            <a:normAutofit/>
          </a:bodyPr>
          <a:lstStyle/>
          <a:p>
            <a:r>
              <a:rPr lang="en-US">
                <a:solidFill>
                  <a:schemeClr val="bg1"/>
                </a:solidFill>
              </a:rPr>
              <a:t>Victor Serge</a:t>
            </a:r>
          </a:p>
        </p:txBody>
      </p:sp>
      <p:cxnSp>
        <p:nvCxnSpPr>
          <p:cNvPr id="9225" name="Straight Connector 9224">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 y="2026340"/>
            <a:ext cx="609599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478E00B6-6DF4-4F2C-719D-3E1F28E00BA1}"/>
              </a:ext>
            </a:extLst>
          </p:cNvPr>
          <p:cNvSpPr>
            <a:spLocks noGrp="1"/>
          </p:cNvSpPr>
          <p:nvPr>
            <p:ph idx="1"/>
          </p:nvPr>
        </p:nvSpPr>
        <p:spPr>
          <a:xfrm>
            <a:off x="1295400" y="2288833"/>
            <a:ext cx="4800600" cy="3711571"/>
          </a:xfrm>
        </p:spPr>
        <p:txBody>
          <a:bodyPr>
            <a:normAutofit/>
          </a:bodyPr>
          <a:lstStyle/>
          <a:p>
            <a:r>
              <a:rPr lang="en-US" sz="1300" dirty="0">
                <a:solidFill>
                  <a:schemeClr val="bg1"/>
                </a:solidFill>
              </a:rPr>
              <a:t>Born 1980 to anti-czarist exiles living in Brussels</a:t>
            </a:r>
          </a:p>
          <a:p>
            <a:r>
              <a:rPr lang="en-US" sz="1300" dirty="0">
                <a:solidFill>
                  <a:schemeClr val="bg1"/>
                </a:solidFill>
              </a:rPr>
              <a:t>Sentenced to jail in 1912 for anarchist activities</a:t>
            </a:r>
          </a:p>
          <a:p>
            <a:r>
              <a:rPr lang="en-US" sz="1300" dirty="0">
                <a:solidFill>
                  <a:schemeClr val="bg1"/>
                </a:solidFill>
              </a:rPr>
              <a:t>Expelled to Spain in 1917 where he participates in a failed anarcho-communist revolution (described in the novel </a:t>
            </a:r>
            <a:r>
              <a:rPr lang="en-US" sz="1300" i="1" dirty="0">
                <a:solidFill>
                  <a:schemeClr val="bg1"/>
                </a:solidFill>
              </a:rPr>
              <a:t>Birth of Our Power</a:t>
            </a:r>
            <a:r>
              <a:rPr lang="en-US" sz="1300" dirty="0">
                <a:solidFill>
                  <a:schemeClr val="bg1"/>
                </a:solidFill>
              </a:rPr>
              <a:t>)</a:t>
            </a:r>
          </a:p>
          <a:p>
            <a:r>
              <a:rPr lang="en-US" sz="1300" dirty="0">
                <a:solidFill>
                  <a:schemeClr val="bg1"/>
                </a:solidFill>
              </a:rPr>
              <a:t>Arrives in St Petersburg in 1919, joins the Bolsheviks and serves in the press service of the Communist International or </a:t>
            </a:r>
            <a:r>
              <a:rPr lang="en-US" sz="1300" dirty="0" err="1">
                <a:solidFill>
                  <a:schemeClr val="bg1"/>
                </a:solidFill>
              </a:rPr>
              <a:t>Comintern</a:t>
            </a:r>
            <a:r>
              <a:rPr lang="en-US" sz="1300" dirty="0">
                <a:solidFill>
                  <a:schemeClr val="bg1"/>
                </a:solidFill>
              </a:rPr>
              <a:t> </a:t>
            </a:r>
          </a:p>
          <a:p>
            <a:r>
              <a:rPr lang="en-US" sz="1300" dirty="0">
                <a:solidFill>
                  <a:schemeClr val="bg1"/>
                </a:solidFill>
              </a:rPr>
              <a:t>Expelled from the party for his criticisms of Stalin and arrested in 1928 and again in 1933 when he’s deported to Central Asia</a:t>
            </a:r>
          </a:p>
          <a:p>
            <a:r>
              <a:rPr lang="en-US" sz="1300" dirty="0">
                <a:solidFill>
                  <a:schemeClr val="bg1"/>
                </a:solidFill>
              </a:rPr>
              <a:t>Wrote passionately against the Stalinist show trials</a:t>
            </a:r>
          </a:p>
          <a:p>
            <a:r>
              <a:rPr lang="en-US" sz="1300" dirty="0">
                <a:solidFill>
                  <a:schemeClr val="bg1"/>
                </a:solidFill>
              </a:rPr>
              <a:t>Serge emigrates, moving around Brussels, Paris, Vichy (e.g. Nazi-occupied) France and finally Mexico City (where he fell in with communists like Trotsky, Freida Kahlo, etc.) where he died in 1947</a:t>
            </a:r>
          </a:p>
        </p:txBody>
      </p:sp>
      <p:sp>
        <p:nvSpPr>
          <p:cNvPr id="9227" name="Rectangle 9226">
            <a:extLst>
              <a:ext uri="{FF2B5EF4-FFF2-40B4-BE49-F238E27FC236}">
                <a16:creationId xmlns:a16="http://schemas.microsoft.com/office/drawing/2014/main" id="{C87417AF-190E-4D6E-AFA6-7D3E84B0B4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1603" y="182859"/>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218" name="Picture 2" descr="Victor Serge Internet Archive">
            <a:extLst>
              <a:ext uri="{FF2B5EF4-FFF2-40B4-BE49-F238E27FC236}">
                <a16:creationId xmlns:a16="http://schemas.microsoft.com/office/drawing/2014/main" id="{6FC85552-6A83-C21A-2FD9-19B4FED8454D}"/>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391401" y="379341"/>
            <a:ext cx="2041990" cy="2784532"/>
          </a:xfrm>
          <a:prstGeom prst="rect">
            <a:avLst/>
          </a:prstGeom>
          <a:noFill/>
          <a:extLst>
            <a:ext uri="{909E8E84-426E-40DD-AFC4-6F175D3DCCD1}">
              <a14:hiddenFill xmlns:a14="http://schemas.microsoft.com/office/drawing/2010/main">
                <a:solidFill>
                  <a:srgbClr val="FFFFFF"/>
                </a:solidFill>
              </a14:hiddenFill>
            </a:ext>
          </a:extLst>
        </p:spPr>
      </p:pic>
      <p:sp>
        <p:nvSpPr>
          <p:cNvPr id="9229" name="Rectangle 9228">
            <a:extLst>
              <a:ext uri="{FF2B5EF4-FFF2-40B4-BE49-F238E27FC236}">
                <a16:creationId xmlns:a16="http://schemas.microsoft.com/office/drawing/2014/main" id="{80B30ED8-273E-4C07-8568-2FE5CC5C48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25071" y="3543213"/>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A black cat lying on a person's lap&#10;&#10;Description automatically generated">
            <a:extLst>
              <a:ext uri="{FF2B5EF4-FFF2-40B4-BE49-F238E27FC236}">
                <a16:creationId xmlns:a16="http://schemas.microsoft.com/office/drawing/2014/main" id="{30FBE072-4305-1889-0892-7831EF8C3475}"/>
              </a:ext>
            </a:extLst>
          </p:cNvPr>
          <p:cNvPicPr>
            <a:picLocks noChangeAspect="1"/>
          </p:cNvPicPr>
          <p:nvPr/>
        </p:nvPicPr>
        <p:blipFill rotWithShape="1">
          <a:blip r:embed="rId3"/>
          <a:srcRect l="11277" r="31183"/>
          <a:stretch/>
        </p:blipFill>
        <p:spPr>
          <a:xfrm rot="5400000">
            <a:off x="8377667" y="3718821"/>
            <a:ext cx="2891067" cy="2826279"/>
          </a:xfrm>
          <a:prstGeom prst="rect">
            <a:avLst/>
          </a:prstGeom>
        </p:spPr>
      </p:pic>
    </p:spTree>
    <p:extLst>
      <p:ext uri="{BB962C8B-B14F-4D97-AF65-F5344CB8AC3E}">
        <p14:creationId xmlns:p14="http://schemas.microsoft.com/office/powerpoint/2010/main" val="31943683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9D57469-1CA0-C7BC-DD32-F495024E0CB3}"/>
              </a:ext>
            </a:extLst>
          </p:cNvPr>
          <p:cNvSpPr>
            <a:spLocks noGrp="1"/>
          </p:cNvSpPr>
          <p:nvPr>
            <p:ph idx="1"/>
          </p:nvPr>
        </p:nvSpPr>
        <p:spPr>
          <a:xfrm>
            <a:off x="821267" y="1879599"/>
            <a:ext cx="5799667" cy="3569230"/>
          </a:xfrm>
        </p:spPr>
        <p:txBody>
          <a:bodyPr>
            <a:noAutofit/>
          </a:bodyPr>
          <a:lstStyle/>
          <a:p>
            <a:pPr marL="0" indent="0">
              <a:buNone/>
            </a:pPr>
            <a:r>
              <a:rPr lang="en-GB" sz="2200" kern="100" dirty="0">
                <a:effectLst/>
                <a:latin typeface="Calibri" panose="020F0502020204030204" pitchFamily="34" charset="0"/>
                <a:ea typeface="Calibri" panose="020F0502020204030204" pitchFamily="34" charset="0"/>
                <a:cs typeface="Times New Roman" panose="02020603050405020304" pitchFamily="18" charset="0"/>
              </a:rPr>
              <a:t>“I would support the Bolsheviks because they were doing what was necessary tenaciously, doggedly, with magnificent </a:t>
            </a:r>
            <a:r>
              <a:rPr lang="en-GB" sz="2200" kern="100" dirty="0" err="1">
                <a:effectLst/>
                <a:latin typeface="Calibri" panose="020F0502020204030204" pitchFamily="34" charset="0"/>
                <a:ea typeface="Calibri" panose="020F0502020204030204" pitchFamily="34" charset="0"/>
                <a:cs typeface="Times New Roman" panose="02020603050405020304" pitchFamily="18" charset="0"/>
              </a:rPr>
              <a:t>ardor</a:t>
            </a:r>
            <a:r>
              <a:rPr lang="en-GB" sz="2200" kern="100" dirty="0">
                <a:effectLst/>
                <a:latin typeface="Calibri" panose="020F0502020204030204" pitchFamily="34" charset="0"/>
                <a:ea typeface="Calibri" panose="020F0502020204030204" pitchFamily="34" charset="0"/>
                <a:cs typeface="Times New Roman" panose="02020603050405020304" pitchFamily="18" charset="0"/>
              </a:rPr>
              <a:t> and a calculated passion; I would be with them because they alone were carrying this out, taking all responsibilities on themselves, all the initiatives, and were demonstrating an astonishing strength of spirit Certainly on several essential points they were mistaken: in their intolerance, in their faith in </a:t>
            </a:r>
            <a:r>
              <a:rPr lang="en-GB" sz="2200" kern="100" dirty="0" err="1">
                <a:effectLst/>
                <a:latin typeface="Calibri" panose="020F0502020204030204" pitchFamily="34" charset="0"/>
                <a:ea typeface="Calibri" panose="020F0502020204030204" pitchFamily="34" charset="0"/>
                <a:cs typeface="Times New Roman" panose="02020603050405020304" pitchFamily="18" charset="0"/>
              </a:rPr>
              <a:t>statification</a:t>
            </a:r>
            <a:r>
              <a:rPr lang="en-GB" sz="2200" kern="100" dirty="0">
                <a:effectLst/>
                <a:latin typeface="Calibri" panose="020F0502020204030204" pitchFamily="34" charset="0"/>
                <a:ea typeface="Calibri" panose="020F0502020204030204" pitchFamily="34" charset="0"/>
                <a:cs typeface="Times New Roman" panose="02020603050405020304" pitchFamily="18" charset="0"/>
              </a:rPr>
              <a:t>, in their leaning towards centralism and administrative techniques. But, given that one had to counter them with freedom of the spirt and the spirit of  freedom, it must be with them and among them” (89)</a:t>
            </a:r>
          </a:p>
          <a:p>
            <a:endParaRPr lang="en-US" sz="2200" dirty="0"/>
          </a:p>
        </p:txBody>
      </p:sp>
      <p:pic>
        <p:nvPicPr>
          <p:cNvPr id="8194" name="Picture 2" descr="Memoirs Of A Revolutionary (Paperback)">
            <a:extLst>
              <a:ext uri="{FF2B5EF4-FFF2-40B4-BE49-F238E27FC236}">
                <a16:creationId xmlns:a16="http://schemas.microsoft.com/office/drawing/2014/main" id="{73440772-4CF5-E0FF-180D-868EE72FD0A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46025" y="681037"/>
            <a:ext cx="3479175" cy="55577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27986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5F3FEF-130B-0121-0757-877AC1866E74}"/>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9BC7FCF2-2A1A-7BB7-B07C-9E39D30C7D45}"/>
              </a:ext>
            </a:extLst>
          </p:cNvPr>
          <p:cNvSpPr>
            <a:spLocks noGrp="1"/>
          </p:cNvSpPr>
          <p:nvPr>
            <p:ph idx="1"/>
          </p:nvPr>
        </p:nvSpPr>
        <p:spPr>
          <a:xfrm>
            <a:off x="838200" y="1690688"/>
            <a:ext cx="8358809" cy="4486275"/>
          </a:xfrm>
        </p:spPr>
        <p:txBody>
          <a:bodyPr/>
          <a:lstStyle/>
          <a:p>
            <a:pPr marL="0" indent="0">
              <a:buNone/>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“"I knew that I would never have time to polish my works properly. Their value would not depend on that. Others, less involved in struggle, would perfect a style; but what I had to tell, they could not tell. To each his own task. I had to struggle bitterly for my family's daily bread (Serge had married soon after arriving in Russia) in a society where all doors were closed to me, and where people were often afraid to shake my hand in the street. I asked myself every day, without any particular feeling, but engrossed by the problems of rent, my wife's health, my son's education, whether I would be arrested in the night. For my books I adopted an appropriate form: I had to construct them in detached fragments which could each be finished separately and sent abroad post-haste; which could, if absolutely necessary, be published as they were, incomplete; and it would be difficult for me to compose in any other form." (Serge qtd in Richard </a:t>
            </a:r>
            <a:r>
              <a:rPr lang="en-GB" sz="1800" kern="100" dirty="0" err="1">
                <a:effectLst/>
                <a:latin typeface="Calibri" panose="020F0502020204030204" pitchFamily="34" charset="0"/>
                <a:ea typeface="Calibri" panose="020F0502020204030204" pitchFamily="34" charset="0"/>
                <a:cs typeface="Times New Roman" panose="02020603050405020304" pitchFamily="18" charset="0"/>
              </a:rPr>
              <a:t>Greeman</a:t>
            </a: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 “Victor Serge and the Tradition of Revolutionary Literature,” </a:t>
            </a:r>
            <a:r>
              <a:rPr lang="en-GB" sz="1800" i="1" kern="100" dirty="0">
                <a:effectLst/>
                <a:latin typeface="Calibri" panose="020F0502020204030204" pitchFamily="34" charset="0"/>
                <a:ea typeface="Calibri" panose="020F0502020204030204" pitchFamily="34" charset="0"/>
                <a:cs typeface="Times New Roman" panose="02020603050405020304" pitchFamily="18" charset="0"/>
              </a:rPr>
              <a:t>Tri-Quarterly </a:t>
            </a:r>
            <a:r>
              <a:rPr lang="en-GB" sz="1800" dirty="0">
                <a:effectLst/>
                <a:latin typeface="Calibri" panose="020F0502020204030204" pitchFamily="34" charset="0"/>
                <a:ea typeface="Calibri" panose="020F0502020204030204" pitchFamily="34" charset="0"/>
                <a:cs typeface="Times New Roman" panose="02020603050405020304" pitchFamily="18" charset="0"/>
              </a:rPr>
              <a:t>8 (winter 1967), 39-60. Pp </a:t>
            </a:r>
            <a:r>
              <a:rPr lang="en-GB" sz="1200" dirty="0">
                <a:effectLst/>
              </a:rPr>
              <a:t> </a:t>
            </a: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47-8)</a:t>
            </a:r>
          </a:p>
          <a:p>
            <a:endParaRPr lang="en-US" dirty="0"/>
          </a:p>
        </p:txBody>
      </p:sp>
    </p:spTree>
    <p:extLst>
      <p:ext uri="{BB962C8B-B14F-4D97-AF65-F5344CB8AC3E}">
        <p14:creationId xmlns:p14="http://schemas.microsoft.com/office/powerpoint/2010/main" val="16522908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7"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424DFF63-BDE9-875C-DB24-F3854388EF91}"/>
              </a:ext>
            </a:extLst>
          </p:cNvPr>
          <p:cNvSpPr txBox="1"/>
          <p:nvPr/>
        </p:nvSpPr>
        <p:spPr>
          <a:xfrm>
            <a:off x="640080" y="2872899"/>
            <a:ext cx="4243589" cy="3320668"/>
          </a:xfrm>
          <a:prstGeom prst="rect">
            <a:avLst/>
          </a:prstGeom>
        </p:spPr>
        <p:txBody>
          <a:bodyPr vert="horz" lIns="91440" tIns="45720" rIns="91440" bIns="45720" rtlCol="0">
            <a:normAutofit/>
          </a:bodyPr>
          <a:lstStyle/>
          <a:p>
            <a:pPr>
              <a:lnSpc>
                <a:spcPct val="90000"/>
              </a:lnSpc>
              <a:spcAft>
                <a:spcPts val="600"/>
              </a:spcAft>
            </a:pPr>
            <a:r>
              <a:rPr lang="en-US" sz="1700">
                <a:effectLst/>
              </a:rPr>
              <a:t>“Politics</a:t>
            </a:r>
            <a:r>
              <a:rPr lang="en-US" sz="1700" dirty="0">
                <a:effectLst/>
              </a:rPr>
              <a:t>, revolutionary politics, are at the source of a new </a:t>
            </a:r>
            <a:r>
              <a:rPr lang="en-US" sz="1700" i="1" dirty="0">
                <a:effectLst/>
              </a:rPr>
              <a:t>genre</a:t>
            </a:r>
            <a:r>
              <a:rPr lang="en-US" sz="1700" dirty="0">
                <a:effectLst/>
              </a:rPr>
              <a:t>, half novel and half documentary, in which the present is treated as history […] It is the mark of the new </a:t>
            </a:r>
            <a:r>
              <a:rPr lang="en-US" sz="1700" i="1" dirty="0">
                <a:effectLst/>
              </a:rPr>
              <a:t>genre</a:t>
            </a:r>
            <a:r>
              <a:rPr lang="en-US" sz="1700" dirty="0">
                <a:effectLst/>
              </a:rPr>
              <a:t>, the one generated by specifically revolutionary politics and the social upheavals of the past half-century, that history itself appears as the present with all its immediacy. This is the </a:t>
            </a:r>
            <a:r>
              <a:rPr lang="en-US" sz="1700" i="1" dirty="0">
                <a:effectLst/>
              </a:rPr>
              <a:t>genre</a:t>
            </a:r>
            <a:r>
              <a:rPr lang="en-US" sz="1700" dirty="0">
                <a:effectLst/>
              </a:rPr>
              <a:t> Serge helped to create and of which he may be the most significant exponent” (</a:t>
            </a:r>
            <a:r>
              <a:rPr lang="en-US" sz="1700" dirty="0" err="1">
                <a:effectLst/>
              </a:rPr>
              <a:t>Greeman</a:t>
            </a:r>
            <a:r>
              <a:rPr lang="en-US" sz="1700" dirty="0">
                <a:effectLst/>
              </a:rPr>
              <a:t>, “Victor Serge and the Tradition of Revolutionary Literature,” 58)</a:t>
            </a:r>
          </a:p>
        </p:txBody>
      </p:sp>
      <p:pic>
        <p:nvPicPr>
          <p:cNvPr id="2050" name="Picture 2" descr="One Must Work, the Rifle Is Right Here. | Library of Congress">
            <a:extLst>
              <a:ext uri="{FF2B5EF4-FFF2-40B4-BE49-F238E27FC236}">
                <a16:creationId xmlns:a16="http://schemas.microsoft.com/office/drawing/2014/main" id="{EDFA2EB3-445C-4A8E-E3BC-905D901D50C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7989" r="-1" b="8733"/>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07958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118D73-FEBA-6DE8-6044-CDD57C03E7A6}"/>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DA9A1211-02EE-3DF3-BFB8-964D0D85C4DB}"/>
              </a:ext>
            </a:extLst>
          </p:cNvPr>
          <p:cNvSpPr>
            <a:spLocks noGrp="1"/>
          </p:cNvSpPr>
          <p:nvPr>
            <p:ph idx="1"/>
          </p:nvPr>
        </p:nvSpPr>
        <p:spPr>
          <a:xfrm>
            <a:off x="838200" y="3299011"/>
            <a:ext cx="6459071" cy="2877951"/>
          </a:xfrm>
        </p:spPr>
        <p:txBody>
          <a:bodyPr/>
          <a:lstStyle/>
          <a:p>
            <a:pPr marL="0" indent="0">
              <a:buNone/>
            </a:pPr>
            <a:r>
              <a:rPr lang="en-GB" sz="1800" b="1" kern="100" dirty="0">
                <a:effectLst/>
                <a:latin typeface="Calibri" panose="020F0502020204030204" pitchFamily="34" charset="0"/>
                <a:ea typeface="Calibri" panose="020F0502020204030204" pitchFamily="34" charset="0"/>
                <a:cs typeface="Times New Roman" panose="02020603050405020304" pitchFamily="18" charset="0"/>
              </a:rPr>
              <a:t>“</a:t>
            </a: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What makes things turn out the way they do? A thousand events comprising in turn a million lesser events all add up without anyone knowing how; the wave attack advancing confidently is broken up by machine guns which it expected to knock out without any trouble as on the day before and the day before that; men who were fleeing turn around, stop fleeing, discover their own ferocity, spring back into action; those who were pursuing them stop, spent, discover their own exhaustion, turn around, flee.” (173)</a:t>
            </a:r>
          </a:p>
          <a:p>
            <a:pPr marL="0" indent="0">
              <a:buNone/>
            </a:pPr>
            <a:endParaRPr lang="en-US" dirty="0"/>
          </a:p>
        </p:txBody>
      </p:sp>
      <p:pic>
        <p:nvPicPr>
          <p:cNvPr id="4" name="Picture 2" descr="Conquered City by Victor Serge | Goodreads">
            <a:extLst>
              <a:ext uri="{FF2B5EF4-FFF2-40B4-BE49-F238E27FC236}">
                <a16:creationId xmlns:a16="http://schemas.microsoft.com/office/drawing/2014/main" id="{8FD71FAD-F172-1ECE-3C85-83CCFCC1D0B7}"/>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775517" y="753692"/>
            <a:ext cx="3422766" cy="53480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79538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Slide Background">
            <a:extLst>
              <a:ext uri="{FF2B5EF4-FFF2-40B4-BE49-F238E27FC236}">
                <a16:creationId xmlns:a16="http://schemas.microsoft.com/office/drawing/2014/main" id="{3ECBE1F1-D69B-4AFA-ABD5-8E41720EF6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2" descr="Memoirs Of A Revolutionary (Paperback)">
            <a:extLst>
              <a:ext uri="{FF2B5EF4-FFF2-40B4-BE49-F238E27FC236}">
                <a16:creationId xmlns:a16="http://schemas.microsoft.com/office/drawing/2014/main" id="{F6541E58-0334-1589-DC0C-290EBF8B619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203" b="18445"/>
          <a:stretch/>
        </p:blipFill>
        <p:spPr bwMode="auto">
          <a:xfrm>
            <a:off x="-1" y="-2"/>
            <a:ext cx="5410198" cy="6858002"/>
          </a:xfrm>
          <a:prstGeom prst="rect">
            <a:avLst/>
          </a:prstGeom>
          <a:noFill/>
          <a:extLst>
            <a:ext uri="{909E8E84-426E-40DD-AFC4-6F175D3DCCD1}">
              <a14:hiddenFill xmlns:a14="http://schemas.microsoft.com/office/drawing/2010/main">
                <a:solidFill>
                  <a:srgbClr val="FFFFFF"/>
                </a:solidFill>
              </a14:hiddenFill>
            </a:ext>
          </a:extLst>
        </p:spPr>
      </p:pic>
      <p:sp useBgFill="1">
        <p:nvSpPr>
          <p:cNvPr id="12" name="Rectangle 11">
            <a:extLst>
              <a:ext uri="{FF2B5EF4-FFF2-40B4-BE49-F238E27FC236}">
                <a16:creationId xmlns:a16="http://schemas.microsoft.com/office/drawing/2014/main" id="{603A6265-E10C-4B85-9C20-E75FCAF9CC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10197" y="-1"/>
            <a:ext cx="6781802" cy="2286000"/>
          </a:xfrm>
          <a:prstGeom prst="rect">
            <a:avLst/>
          </a:prstGeom>
          <a:ln>
            <a:noFill/>
          </a:ln>
          <a:effectLst>
            <a:outerShdw blurRad="355600" dist="152400" sx="95000" sy="95000" algn="t" rotWithShape="0">
              <a:srgbClr val="000000">
                <a:alpha val="2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3118D73-FEBA-6DE8-6044-CDD57C03E7A6}"/>
              </a:ext>
            </a:extLst>
          </p:cNvPr>
          <p:cNvSpPr>
            <a:spLocks noGrp="1"/>
          </p:cNvSpPr>
          <p:nvPr>
            <p:ph type="title"/>
          </p:nvPr>
        </p:nvSpPr>
        <p:spPr>
          <a:xfrm>
            <a:off x="6115317" y="405685"/>
            <a:ext cx="5464968" cy="1559301"/>
          </a:xfrm>
        </p:spPr>
        <p:txBody>
          <a:bodyPr>
            <a:normAutofit/>
          </a:bodyPr>
          <a:lstStyle/>
          <a:p>
            <a:endParaRPr lang="en-US" sz="4000"/>
          </a:p>
        </p:txBody>
      </p:sp>
      <p:sp>
        <p:nvSpPr>
          <p:cNvPr id="3" name="Content Placeholder 2">
            <a:extLst>
              <a:ext uri="{FF2B5EF4-FFF2-40B4-BE49-F238E27FC236}">
                <a16:creationId xmlns:a16="http://schemas.microsoft.com/office/drawing/2014/main" id="{DA9A1211-02EE-3DF3-BFB8-964D0D85C4DB}"/>
              </a:ext>
            </a:extLst>
          </p:cNvPr>
          <p:cNvSpPr>
            <a:spLocks noGrp="1"/>
          </p:cNvSpPr>
          <p:nvPr>
            <p:ph idx="1"/>
          </p:nvPr>
        </p:nvSpPr>
        <p:spPr>
          <a:xfrm>
            <a:off x="6115317" y="2743200"/>
            <a:ext cx="5247340" cy="3496878"/>
          </a:xfrm>
        </p:spPr>
        <p:txBody>
          <a:bodyPr anchor="ctr">
            <a:normAutofit/>
          </a:bodyPr>
          <a:lstStyle/>
          <a:p>
            <a:pPr marL="0" indent="0">
              <a:buNone/>
            </a:pPr>
            <a:r>
              <a:rPr lang="en-GB" sz="2000" dirty="0">
                <a:effectLst/>
                <a:latin typeface="Calibri" panose="020F0502020204030204" pitchFamily="34" charset="0"/>
                <a:ea typeface="Calibri" panose="020F0502020204030204" pitchFamily="34" charset="0"/>
              </a:rPr>
              <a:t>“I thought of the Revolution as a tremendous sacrifice that was required for the future’s sake and nothing seemed to me more essential than to sustain, or rescue, the spirit of liberty within it” (134).</a:t>
            </a:r>
            <a:endParaRPr lang="en-US" sz="2000" dirty="0"/>
          </a:p>
        </p:txBody>
      </p:sp>
    </p:spTree>
    <p:extLst>
      <p:ext uri="{BB962C8B-B14F-4D97-AF65-F5344CB8AC3E}">
        <p14:creationId xmlns:p14="http://schemas.microsoft.com/office/powerpoint/2010/main" val="37736309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225750-057A-9721-30D2-08760F745EB2}"/>
              </a:ext>
            </a:extLst>
          </p:cNvPr>
          <p:cNvSpPr>
            <a:spLocks noGrp="1"/>
          </p:cNvSpPr>
          <p:nvPr>
            <p:ph type="title"/>
          </p:nvPr>
        </p:nvSpPr>
        <p:spPr>
          <a:xfrm>
            <a:off x="762000" y="761998"/>
            <a:ext cx="5334000" cy="1708246"/>
          </a:xfrm>
        </p:spPr>
        <p:txBody>
          <a:bodyPr anchor="ctr">
            <a:normAutofit/>
          </a:bodyPr>
          <a:lstStyle/>
          <a:p>
            <a:endParaRPr lang="en-US" sz="4000" dirty="0"/>
          </a:p>
        </p:txBody>
      </p:sp>
      <p:sp>
        <p:nvSpPr>
          <p:cNvPr id="3" name="Content Placeholder 2">
            <a:extLst>
              <a:ext uri="{FF2B5EF4-FFF2-40B4-BE49-F238E27FC236}">
                <a16:creationId xmlns:a16="http://schemas.microsoft.com/office/drawing/2014/main" id="{AD2F0155-77A9-F5BF-4D6A-9ACAAAAF509E}"/>
              </a:ext>
            </a:extLst>
          </p:cNvPr>
          <p:cNvSpPr>
            <a:spLocks noGrp="1"/>
          </p:cNvSpPr>
          <p:nvPr>
            <p:ph idx="1"/>
          </p:nvPr>
        </p:nvSpPr>
        <p:spPr>
          <a:xfrm>
            <a:off x="761994" y="2470245"/>
            <a:ext cx="5334006" cy="3769835"/>
          </a:xfrm>
        </p:spPr>
        <p:txBody>
          <a:bodyPr anchor="ctr">
            <a:normAutofit/>
          </a:bodyPr>
          <a:lstStyle/>
          <a:p>
            <a:pPr marL="0" indent="0">
              <a:buNone/>
            </a:pPr>
            <a:r>
              <a:rPr lang="en-GB" sz="1700" kern="100">
                <a:effectLst/>
                <a:latin typeface="Calibri" panose="020F0502020204030204" pitchFamily="34" charset="0"/>
                <a:ea typeface="Calibri" panose="020F0502020204030204" pitchFamily="34" charset="0"/>
                <a:cs typeface="Times New Roman" panose="02020603050405020304" pitchFamily="18" charset="0"/>
              </a:rPr>
              <a:t>“The novel opens on a frosty night in 1919 in the guardroom of the Petrograd Special Commission and closes in the same locale roughly a year later. In the interim, two things have happened. (1) The city has come close to falling under the double impact of starvation, disease, poverty, discontent, and treason within and the powerful enemy without; yet at the last minute it has roused itself to one final heroic effort at survival in order to keep open the possibility of a less brutal future. (2) In the process, the collective protagonist has been all but destroyed – devoured by the task, overwhelmed by its contradictions, betrayed by its own scruples. That is the whole story” (Richard Greeman, “Introduction,” </a:t>
            </a:r>
            <a:r>
              <a:rPr lang="en-GB" sz="1700" i="1" kern="100">
                <a:effectLst/>
                <a:latin typeface="Calibri" panose="020F0502020204030204" pitchFamily="34" charset="0"/>
                <a:ea typeface="Calibri" panose="020F0502020204030204" pitchFamily="34" charset="0"/>
                <a:cs typeface="Times New Roman" panose="02020603050405020304" pitchFamily="18" charset="0"/>
              </a:rPr>
              <a:t>Conquered City</a:t>
            </a:r>
            <a:r>
              <a:rPr lang="en-GB" sz="1700" kern="100">
                <a:effectLst/>
                <a:latin typeface="Calibri" panose="020F0502020204030204" pitchFamily="34" charset="0"/>
                <a:ea typeface="Calibri" panose="020F0502020204030204" pitchFamily="34" charset="0"/>
                <a:cs typeface="Times New Roman" panose="02020603050405020304" pitchFamily="18" charset="0"/>
              </a:rPr>
              <a:t>, Writers and Readers Publishing, 1976, xiv)</a:t>
            </a:r>
          </a:p>
          <a:p>
            <a:pPr marL="0" indent="0">
              <a:buNone/>
            </a:pPr>
            <a:endParaRPr lang="en-US" sz="1700"/>
          </a:p>
        </p:txBody>
      </p:sp>
      <p:sp>
        <p:nvSpPr>
          <p:cNvPr id="2059" name="Rectangle 2058">
            <a:extLst>
              <a:ext uri="{FF2B5EF4-FFF2-40B4-BE49-F238E27FC236}">
                <a16:creationId xmlns:a16="http://schemas.microsoft.com/office/drawing/2014/main" id="{0D05C9B4-B5C9-2D4D-23C9-CEE72646F9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81800" y="-1"/>
            <a:ext cx="5410200" cy="6858001"/>
          </a:xfrm>
          <a:prstGeom prst="rect">
            <a:avLst/>
          </a:prstGeom>
          <a:solidFill>
            <a:srgbClr val="FFFFFF"/>
          </a:solidFill>
          <a:ln>
            <a:noFill/>
          </a:ln>
          <a:effectLst>
            <a:outerShdw blurRad="266700" dist="215900" dir="8580000" sx="90000" sy="90000" algn="t"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050" name="Picture 2" descr="Conquered City by Victor Serge | Goodreads">
            <a:extLst>
              <a:ext uri="{FF2B5EF4-FFF2-40B4-BE49-F238E27FC236}">
                <a16:creationId xmlns:a16="http://schemas.microsoft.com/office/drawing/2014/main" id="{4A7A5053-FC14-C5E5-714D-4140D6CC46FC}"/>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775517" y="753692"/>
            <a:ext cx="3422766" cy="53480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91497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D2F0155-77A9-F5BF-4D6A-9ACAAAAF509E}"/>
              </a:ext>
            </a:extLst>
          </p:cNvPr>
          <p:cNvSpPr>
            <a:spLocks noGrp="1"/>
          </p:cNvSpPr>
          <p:nvPr>
            <p:ph idx="1"/>
          </p:nvPr>
        </p:nvSpPr>
        <p:spPr>
          <a:xfrm>
            <a:off x="761994" y="437323"/>
            <a:ext cx="5334006" cy="5802758"/>
          </a:xfrm>
        </p:spPr>
        <p:txBody>
          <a:bodyPr anchor="ctr">
            <a:noAutofit/>
          </a:bodyPr>
          <a:lstStyle/>
          <a:p>
            <a:pPr marL="0" indent="0">
              <a:buNone/>
            </a:pPr>
            <a:r>
              <a:rPr lang="en-GB" sz="1600" kern="100">
                <a:effectLst/>
                <a:latin typeface="Calibri" panose="020F0502020204030204" pitchFamily="34" charset="0"/>
                <a:ea typeface="Calibri" panose="020F0502020204030204" pitchFamily="34" charset="0"/>
                <a:cs typeface="Times New Roman" panose="02020603050405020304" pitchFamily="18" charset="0"/>
              </a:rPr>
              <a:t> “No </a:t>
            </a:r>
            <a:r>
              <a:rPr lang="en-GB" sz="1600" kern="100" dirty="0">
                <a:effectLst/>
                <a:latin typeface="Calibri" panose="020F0502020204030204" pitchFamily="34" charset="0"/>
                <a:ea typeface="Calibri" panose="020F0502020204030204" pitchFamily="34" charset="0"/>
                <a:cs typeface="Times New Roman" panose="02020603050405020304" pitchFamily="18" charset="0"/>
              </a:rPr>
              <a:t>bread. No metal. No combustibles. No cloth. No medicine. In the north, the Americans, the English, the Serves, the Italians. Here, the Finns, the Estonians, the Whites. To the East, the Supreme Commander. To the west, the Poles. To the south, the Whites. Us – everywhere: in the arms, in the fleet, in the economic councils, in the cooperatives. Behind us, the Powers. With us, the people, all who are not the dregs of the ignorant masses. Us, the only hope’” (81)</a:t>
            </a:r>
          </a:p>
          <a:p>
            <a:pPr marL="0" indent="0">
              <a:buNone/>
            </a:pPr>
            <a:r>
              <a:rPr lang="en-GB" sz="1600" b="1" kern="100" dirty="0">
                <a:effectLst/>
                <a:latin typeface="Calibri" panose="020F0502020204030204" pitchFamily="34" charset="0"/>
                <a:ea typeface="Calibri" panose="020F0502020204030204" pitchFamily="34" charset="0"/>
                <a:cs typeface="Times New Roman" panose="02020603050405020304" pitchFamily="18" charset="0"/>
              </a:rPr>
              <a:t> </a:t>
            </a:r>
            <a:endParaRPr lang="en-GB" sz="16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GB" sz="1600" b="1" kern="100" dirty="0">
                <a:effectLst/>
                <a:latin typeface="Calibri" panose="020F0502020204030204" pitchFamily="34" charset="0"/>
                <a:ea typeface="Calibri" panose="020F0502020204030204" pitchFamily="34" charset="0"/>
                <a:cs typeface="Times New Roman" panose="02020603050405020304" pitchFamily="18" charset="0"/>
              </a:rPr>
              <a:t>“</a:t>
            </a:r>
            <a:r>
              <a:rPr lang="en-GB" sz="1600" kern="100" dirty="0">
                <a:effectLst/>
                <a:latin typeface="Calibri" panose="020F0502020204030204" pitchFamily="34" charset="0"/>
                <a:ea typeface="Calibri" panose="020F0502020204030204" pitchFamily="34" charset="0"/>
                <a:cs typeface="Times New Roman" panose="02020603050405020304" pitchFamily="18" charset="0"/>
              </a:rPr>
              <a:t>The experts have left. Two men face each other in the middle of the Supreme Council, which in fact resembles, with its long faces and its papers covered with specious figures, the board of directors of a firm which is losing money at a terrific rate. Liabilities: the White Terror in Budapest, the defeat of Hamburg; the silence of Berlin, the silence of Paris, the hesitation of Jean </a:t>
            </a:r>
            <a:r>
              <a:rPr lang="en-GB" sz="1600" kern="100" dirty="0" err="1">
                <a:effectLst/>
                <a:latin typeface="Calibri" panose="020F0502020204030204" pitchFamily="34" charset="0"/>
                <a:ea typeface="Calibri" panose="020F0502020204030204" pitchFamily="34" charset="0"/>
                <a:cs typeface="Times New Roman" panose="02020603050405020304" pitchFamily="18" charset="0"/>
              </a:rPr>
              <a:t>Longuet</a:t>
            </a:r>
            <a:r>
              <a:rPr lang="en-GB" sz="1600" kern="100" dirty="0">
                <a:effectLst/>
                <a:latin typeface="Calibri" panose="020F0502020204030204" pitchFamily="34" charset="0"/>
                <a:ea typeface="Calibri" panose="020F0502020204030204" pitchFamily="34" charset="0"/>
                <a:cs typeface="Times New Roman" panose="02020603050405020304" pitchFamily="18" charset="0"/>
              </a:rPr>
              <a:t>, the loss of Orel, the threat to Tula. Liabilities: the fact that we were nothing until yesterday, that we are coming out of poverty, out of the shadows, out of perpetual defeat. Assets: the dispatches from Italy, the strikes in Turin, the exploits of the partisans in the Siberian taiga, the rivalry between Washington and Tokyo, the articles of Serrati and of Pierre </a:t>
            </a:r>
            <a:r>
              <a:rPr lang="en-GB" sz="1600" kern="100" dirty="0" err="1">
                <a:effectLst/>
                <a:latin typeface="Calibri" panose="020F0502020204030204" pitchFamily="34" charset="0"/>
                <a:ea typeface="Calibri" panose="020F0502020204030204" pitchFamily="34" charset="0"/>
                <a:cs typeface="Times New Roman" panose="02020603050405020304" pitchFamily="18" charset="0"/>
              </a:rPr>
              <a:t>Brizon</a:t>
            </a:r>
            <a:r>
              <a:rPr lang="en-GB" sz="1600" kern="100" dirty="0">
                <a:effectLst/>
                <a:latin typeface="Calibri" panose="020F0502020204030204" pitchFamily="34" charset="0"/>
                <a:ea typeface="Calibri" panose="020F0502020204030204" pitchFamily="34" charset="0"/>
                <a:cs typeface="Times New Roman" panose="02020603050405020304" pitchFamily="18" charset="0"/>
              </a:rPr>
              <a:t>. Assets: the knowledge, the will, the blood of the workers. Another asset: the terrible liability of a civilisation which carries the wound of war in its side. Through propaganda, the eleven thousand people murdered by the White Terror in Finland are converted into assets…” (154-5) </a:t>
            </a:r>
          </a:p>
        </p:txBody>
      </p:sp>
      <p:sp>
        <p:nvSpPr>
          <p:cNvPr id="2059" name="Rectangle 2058">
            <a:extLst>
              <a:ext uri="{FF2B5EF4-FFF2-40B4-BE49-F238E27FC236}">
                <a16:creationId xmlns:a16="http://schemas.microsoft.com/office/drawing/2014/main" id="{0D05C9B4-B5C9-2D4D-23C9-CEE72646F9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81800" y="-1"/>
            <a:ext cx="5410200" cy="6858001"/>
          </a:xfrm>
          <a:prstGeom prst="rect">
            <a:avLst/>
          </a:prstGeom>
          <a:solidFill>
            <a:srgbClr val="FFFFFF"/>
          </a:solidFill>
          <a:ln>
            <a:noFill/>
          </a:ln>
          <a:effectLst>
            <a:outerShdw blurRad="266700" dist="215900" dir="8580000" sx="90000" sy="90000" algn="t"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050" name="Picture 2" descr="Conquered City by Victor Serge | Goodreads">
            <a:extLst>
              <a:ext uri="{FF2B5EF4-FFF2-40B4-BE49-F238E27FC236}">
                <a16:creationId xmlns:a16="http://schemas.microsoft.com/office/drawing/2014/main" id="{4A7A5053-FC14-C5E5-714D-4140D6CC46FC}"/>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775517" y="753692"/>
            <a:ext cx="3422766" cy="53480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11271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151" name="Rectangle 6150">
            <a:extLst>
              <a:ext uri="{FF2B5EF4-FFF2-40B4-BE49-F238E27FC236}">
                <a16:creationId xmlns:a16="http://schemas.microsoft.com/office/drawing/2014/main" id="{5396781C-32A1-4FDA-A83B-A7FF8C1B1E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3623C33-4816-0A34-36F6-352BE55017AD}"/>
              </a:ext>
            </a:extLst>
          </p:cNvPr>
          <p:cNvSpPr>
            <a:spLocks noGrp="1"/>
          </p:cNvSpPr>
          <p:nvPr>
            <p:ph type="title"/>
          </p:nvPr>
        </p:nvSpPr>
        <p:spPr>
          <a:xfrm>
            <a:off x="5232400" y="1641752"/>
            <a:ext cx="6140449" cy="1323439"/>
          </a:xfrm>
        </p:spPr>
        <p:txBody>
          <a:bodyPr anchor="t">
            <a:normAutofit/>
          </a:bodyPr>
          <a:lstStyle/>
          <a:p>
            <a:r>
              <a:rPr lang="en-US" sz="4000">
                <a:solidFill>
                  <a:schemeClr val="bg1"/>
                </a:solidFill>
              </a:rPr>
              <a:t>Timetable of Russian Revolution / Civil War	</a:t>
            </a:r>
          </a:p>
        </p:txBody>
      </p:sp>
      <p:pic>
        <p:nvPicPr>
          <p:cNvPr id="6146" name="Picture 2" descr="Spiffing Prints Russian Civil War poster Be on Guard - Extra Large -  Archival Matte - Framed War &amp; Propaganda : Amazon.co.uk: Home &amp; Kitchen">
            <a:extLst>
              <a:ext uri="{FF2B5EF4-FFF2-40B4-BE49-F238E27FC236}">
                <a16:creationId xmlns:a16="http://schemas.microsoft.com/office/drawing/2014/main" id="{3251FE93-28C5-560E-950F-36603CA1FD0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85" r="3434"/>
          <a:stretch/>
        </p:blipFill>
        <p:spPr bwMode="auto">
          <a:xfrm>
            <a:off x="20" y="10"/>
            <a:ext cx="4546582" cy="6857990"/>
          </a:xfrm>
          <a:custGeom>
            <a:avLst/>
            <a:gdLst/>
            <a:ahLst/>
            <a:cxnLst/>
            <a:rect l="l" t="t" r="r" b="b"/>
            <a:pathLst>
              <a:path w="4546602" h="6858000">
                <a:moveTo>
                  <a:pt x="4221600" y="6662544"/>
                </a:moveTo>
                <a:lnTo>
                  <a:pt x="4210150" y="6683027"/>
                </a:lnTo>
                <a:lnTo>
                  <a:pt x="4207002" y="6702976"/>
                </a:lnTo>
                <a:lnTo>
                  <a:pt x="4207002" y="6702977"/>
                </a:lnTo>
                <a:cubicBezTo>
                  <a:pt x="4207407" y="6716169"/>
                  <a:pt x="4212552" y="6729219"/>
                  <a:pt x="4220838" y="6742553"/>
                </a:cubicBezTo>
                <a:lnTo>
                  <a:pt x="4220839" y="6742555"/>
                </a:lnTo>
                <a:lnTo>
                  <a:pt x="4240316" y="6812062"/>
                </a:lnTo>
                <a:lnTo>
                  <a:pt x="4235543" y="6776800"/>
                </a:lnTo>
                <a:lnTo>
                  <a:pt x="4220839" y="6742555"/>
                </a:lnTo>
                <a:lnTo>
                  <a:pt x="4220838" y="6742552"/>
                </a:lnTo>
                <a:lnTo>
                  <a:pt x="4207002" y="6702976"/>
                </a:lnTo>
                <a:close/>
                <a:moveTo>
                  <a:pt x="4189594" y="6564620"/>
                </a:moveTo>
                <a:lnTo>
                  <a:pt x="4189594" y="6564621"/>
                </a:lnTo>
                <a:cubicBezTo>
                  <a:pt x="4199883" y="6575479"/>
                  <a:pt x="4205977" y="6582147"/>
                  <a:pt x="4212073" y="6588626"/>
                </a:cubicBezTo>
                <a:lnTo>
                  <a:pt x="4228695" y="6625225"/>
                </a:lnTo>
                <a:lnTo>
                  <a:pt x="4221601" y="6662541"/>
                </a:lnTo>
                <a:lnTo>
                  <a:pt x="4221600" y="6662541"/>
                </a:lnTo>
                <a:lnTo>
                  <a:pt x="4221600" y="6662542"/>
                </a:lnTo>
                <a:lnTo>
                  <a:pt x="4221601" y="6662541"/>
                </a:lnTo>
                <a:lnTo>
                  <a:pt x="4228684" y="6645552"/>
                </a:lnTo>
                <a:lnTo>
                  <a:pt x="4228695" y="6625225"/>
                </a:lnTo>
                <a:lnTo>
                  <a:pt x="4228695" y="6625224"/>
                </a:lnTo>
                <a:cubicBezTo>
                  <a:pt x="4226599" y="6611342"/>
                  <a:pt x="4220551" y="6597578"/>
                  <a:pt x="4212073" y="6588625"/>
                </a:cubicBezTo>
                <a:close/>
                <a:moveTo>
                  <a:pt x="4269915" y="6438981"/>
                </a:moveTo>
                <a:lnTo>
                  <a:pt x="4249984" y="6463840"/>
                </a:lnTo>
                <a:lnTo>
                  <a:pt x="4249982" y="6463849"/>
                </a:lnTo>
                <a:lnTo>
                  <a:pt x="4236188" y="6513012"/>
                </a:lnTo>
                <a:lnTo>
                  <a:pt x="4217381" y="6546194"/>
                </a:lnTo>
                <a:lnTo>
                  <a:pt x="4217381" y="6546195"/>
                </a:lnTo>
                <a:lnTo>
                  <a:pt x="4233719" y="6521804"/>
                </a:lnTo>
                <a:lnTo>
                  <a:pt x="4236188" y="6513012"/>
                </a:lnTo>
                <a:lnTo>
                  <a:pt x="4238998" y="6508052"/>
                </a:lnTo>
                <a:lnTo>
                  <a:pt x="4249982" y="6463849"/>
                </a:lnTo>
                <a:lnTo>
                  <a:pt x="4249984" y="6463841"/>
                </a:lnTo>
                <a:cubicBezTo>
                  <a:pt x="4252937" y="6451650"/>
                  <a:pt x="4260413" y="6444077"/>
                  <a:pt x="4269915" y="6438981"/>
                </a:cubicBezTo>
                <a:close/>
                <a:moveTo>
                  <a:pt x="4355914" y="6364769"/>
                </a:moveTo>
                <a:lnTo>
                  <a:pt x="4354607" y="6387910"/>
                </a:lnTo>
                <a:lnTo>
                  <a:pt x="4351952" y="6393385"/>
                </a:lnTo>
                <a:lnTo>
                  <a:pt x="4345189" y="6407332"/>
                </a:lnTo>
                <a:lnTo>
                  <a:pt x="4345189" y="6407333"/>
                </a:lnTo>
                <a:lnTo>
                  <a:pt x="4351952" y="6393385"/>
                </a:lnTo>
                <a:lnTo>
                  <a:pt x="4354608" y="6387910"/>
                </a:lnTo>
                <a:close/>
                <a:moveTo>
                  <a:pt x="4116820" y="4221391"/>
                </a:moveTo>
                <a:lnTo>
                  <a:pt x="4116820" y="4221392"/>
                </a:lnTo>
                <a:cubicBezTo>
                  <a:pt x="4117582" y="4232061"/>
                  <a:pt x="4117772" y="4243873"/>
                  <a:pt x="4122536" y="4253015"/>
                </a:cubicBezTo>
                <a:cubicBezTo>
                  <a:pt x="4134729" y="4277402"/>
                  <a:pt x="4150349" y="4300071"/>
                  <a:pt x="4162352" y="4324646"/>
                </a:cubicBezTo>
                <a:lnTo>
                  <a:pt x="4171306" y="4363891"/>
                </a:lnTo>
                <a:lnTo>
                  <a:pt x="4170544" y="4482004"/>
                </a:lnTo>
                <a:cubicBezTo>
                  <a:pt x="4167876" y="4546776"/>
                  <a:pt x="4167304" y="4612500"/>
                  <a:pt x="4110534" y="4659174"/>
                </a:cubicBezTo>
                <a:cubicBezTo>
                  <a:pt x="4105962" y="4662986"/>
                  <a:pt x="4103294" y="4671176"/>
                  <a:pt x="4102532" y="4677655"/>
                </a:cubicBezTo>
                <a:cubicBezTo>
                  <a:pt x="4098913" y="4707564"/>
                  <a:pt x="4098531" y="4738235"/>
                  <a:pt x="4092625" y="4767764"/>
                </a:cubicBezTo>
                <a:cubicBezTo>
                  <a:pt x="4090244" y="4779575"/>
                  <a:pt x="4089435" y="4790386"/>
                  <a:pt x="4091316" y="4800483"/>
                </a:cubicBezTo>
                <a:lnTo>
                  <a:pt x="4091316" y="4800484"/>
                </a:lnTo>
                <a:cubicBezTo>
                  <a:pt x="4093197" y="4810581"/>
                  <a:pt x="4097770" y="4819964"/>
                  <a:pt x="4106152" y="4828917"/>
                </a:cubicBezTo>
                <a:lnTo>
                  <a:pt x="4128333" y="4863343"/>
                </a:lnTo>
                <a:lnTo>
                  <a:pt x="4135862" y="4889275"/>
                </a:lnTo>
                <a:lnTo>
                  <a:pt x="4134157" y="4912168"/>
                </a:lnTo>
                <a:cubicBezTo>
                  <a:pt x="4132442" y="4919978"/>
                  <a:pt x="4132085" y="4927122"/>
                  <a:pt x="4132755" y="4933805"/>
                </a:cubicBezTo>
                <a:lnTo>
                  <a:pt x="4132755" y="4933806"/>
                </a:lnTo>
                <a:lnTo>
                  <a:pt x="4132757" y="4933810"/>
                </a:lnTo>
                <a:lnTo>
                  <a:pt x="4137514" y="4952673"/>
                </a:lnTo>
                <a:lnTo>
                  <a:pt x="4140307" y="4957453"/>
                </a:lnTo>
                <a:lnTo>
                  <a:pt x="4141585" y="4961456"/>
                </a:lnTo>
                <a:cubicBezTo>
                  <a:pt x="4146096" y="4970097"/>
                  <a:pt x="4151802" y="4978393"/>
                  <a:pt x="4157589" y="4987038"/>
                </a:cubicBezTo>
                <a:cubicBezTo>
                  <a:pt x="4168828" y="5003802"/>
                  <a:pt x="4182926" y="5022853"/>
                  <a:pt x="4184068" y="5041522"/>
                </a:cubicBezTo>
                <a:cubicBezTo>
                  <a:pt x="4184687" y="5052096"/>
                  <a:pt x="4187605" y="5062300"/>
                  <a:pt x="4191284" y="5072376"/>
                </a:cubicBezTo>
                <a:lnTo>
                  <a:pt x="4197188" y="5087444"/>
                </a:lnTo>
                <a:lnTo>
                  <a:pt x="4210215" y="5133220"/>
                </a:lnTo>
                <a:lnTo>
                  <a:pt x="4210217" y="5133225"/>
                </a:lnTo>
                <a:lnTo>
                  <a:pt x="4203501" y="5166113"/>
                </a:lnTo>
                <a:lnTo>
                  <a:pt x="4203501" y="5166114"/>
                </a:lnTo>
                <a:cubicBezTo>
                  <a:pt x="4202739" y="5167638"/>
                  <a:pt x="4203311" y="5169781"/>
                  <a:pt x="4204192" y="5172091"/>
                </a:cubicBezTo>
                <a:lnTo>
                  <a:pt x="4206739" y="5179068"/>
                </a:lnTo>
                <a:lnTo>
                  <a:pt x="4206573" y="5229433"/>
                </a:lnTo>
                <a:lnTo>
                  <a:pt x="4196024" y="5248936"/>
                </a:lnTo>
                <a:lnTo>
                  <a:pt x="4183116" y="5272796"/>
                </a:lnTo>
                <a:cubicBezTo>
                  <a:pt x="4171471" y="5285441"/>
                  <a:pt x="4163765" y="5298595"/>
                  <a:pt x="4159213" y="5312288"/>
                </a:cubicBezTo>
                <a:lnTo>
                  <a:pt x="4158157" y="5321350"/>
                </a:lnTo>
                <a:lnTo>
                  <a:pt x="4155683" y="5326163"/>
                </a:lnTo>
                <a:lnTo>
                  <a:pt x="4154237" y="5355014"/>
                </a:lnTo>
                <a:lnTo>
                  <a:pt x="4154237" y="5355015"/>
                </a:lnTo>
                <a:cubicBezTo>
                  <a:pt x="4154886" y="5364883"/>
                  <a:pt x="4156589" y="5375003"/>
                  <a:pt x="4159113" y="5385385"/>
                </a:cubicBezTo>
                <a:cubicBezTo>
                  <a:pt x="4162352" y="5398722"/>
                  <a:pt x="4164638" y="5412058"/>
                  <a:pt x="4167304" y="5425583"/>
                </a:cubicBezTo>
                <a:cubicBezTo>
                  <a:pt x="4171114" y="5443871"/>
                  <a:pt x="4175116" y="5462352"/>
                  <a:pt x="4178926" y="5480638"/>
                </a:cubicBezTo>
                <a:lnTo>
                  <a:pt x="4183450" y="5507668"/>
                </a:lnTo>
                <a:lnTo>
                  <a:pt x="4172831" y="5531692"/>
                </a:lnTo>
                <a:lnTo>
                  <a:pt x="4172830" y="5531693"/>
                </a:lnTo>
                <a:cubicBezTo>
                  <a:pt x="4165781" y="5537600"/>
                  <a:pt x="4162589" y="5542649"/>
                  <a:pt x="4162685" y="5547578"/>
                </a:cubicBezTo>
                <a:lnTo>
                  <a:pt x="4162685" y="5547579"/>
                </a:lnTo>
                <a:cubicBezTo>
                  <a:pt x="4162780" y="5552508"/>
                  <a:pt x="4166162" y="5557318"/>
                  <a:pt x="4172258" y="5562747"/>
                </a:cubicBezTo>
                <a:cubicBezTo>
                  <a:pt x="4214932" y="5600468"/>
                  <a:pt x="4241603" y="5646190"/>
                  <a:pt x="4243506" y="5704484"/>
                </a:cubicBezTo>
                <a:cubicBezTo>
                  <a:pt x="4243888" y="5716486"/>
                  <a:pt x="4246554" y="5728679"/>
                  <a:pt x="4249412" y="5740489"/>
                </a:cubicBezTo>
                <a:cubicBezTo>
                  <a:pt x="4251127" y="5747729"/>
                  <a:pt x="4253033" y="5756494"/>
                  <a:pt x="4258177" y="5760874"/>
                </a:cubicBezTo>
                <a:cubicBezTo>
                  <a:pt x="4297420" y="5794975"/>
                  <a:pt x="4324663" y="5837458"/>
                  <a:pt x="4346573" y="5883752"/>
                </a:cubicBezTo>
                <a:lnTo>
                  <a:pt x="4346575" y="5883756"/>
                </a:lnTo>
                <a:lnTo>
                  <a:pt x="4364477" y="5935946"/>
                </a:lnTo>
                <a:lnTo>
                  <a:pt x="4364478" y="5935950"/>
                </a:lnTo>
                <a:lnTo>
                  <a:pt x="4360859" y="5993290"/>
                </a:lnTo>
                <a:lnTo>
                  <a:pt x="4360858" y="5993291"/>
                </a:lnTo>
                <a:cubicBezTo>
                  <a:pt x="4359717" y="6004531"/>
                  <a:pt x="4359906" y="6017485"/>
                  <a:pt x="4354382" y="6026440"/>
                </a:cubicBezTo>
                <a:cubicBezTo>
                  <a:pt x="4337045" y="6054825"/>
                  <a:pt x="4318377" y="6082258"/>
                  <a:pt x="4298182" y="6108738"/>
                </a:cubicBezTo>
                <a:cubicBezTo>
                  <a:pt x="4289514" y="6120074"/>
                  <a:pt x="4284561" y="6126884"/>
                  <a:pt x="4284490" y="6133314"/>
                </a:cubicBezTo>
                <a:lnTo>
                  <a:pt x="4284490" y="6133315"/>
                </a:lnTo>
                <a:lnTo>
                  <a:pt x="4288190" y="6143190"/>
                </a:lnTo>
                <a:lnTo>
                  <a:pt x="4300086" y="6155600"/>
                </a:lnTo>
                <a:lnTo>
                  <a:pt x="4300088" y="6155603"/>
                </a:lnTo>
                <a:cubicBezTo>
                  <a:pt x="4322377" y="6175798"/>
                  <a:pt x="4333998" y="6200945"/>
                  <a:pt x="4338759" y="6228757"/>
                </a:cubicBezTo>
                <a:lnTo>
                  <a:pt x="4356096" y="6361540"/>
                </a:lnTo>
                <a:lnTo>
                  <a:pt x="4356096" y="6361539"/>
                </a:lnTo>
                <a:cubicBezTo>
                  <a:pt x="4352476" y="6317151"/>
                  <a:pt x="4346190" y="6272764"/>
                  <a:pt x="4338759" y="6228756"/>
                </a:cubicBezTo>
                <a:cubicBezTo>
                  <a:pt x="4333998" y="6200944"/>
                  <a:pt x="4322377" y="6175797"/>
                  <a:pt x="4300088" y="6155602"/>
                </a:cubicBezTo>
                <a:lnTo>
                  <a:pt x="4300086" y="6155600"/>
                </a:lnTo>
                <a:lnTo>
                  <a:pt x="4284490" y="6133315"/>
                </a:lnTo>
                <a:lnTo>
                  <a:pt x="4298182" y="6108739"/>
                </a:lnTo>
                <a:cubicBezTo>
                  <a:pt x="4318377" y="6082259"/>
                  <a:pt x="4337045" y="6054826"/>
                  <a:pt x="4354382" y="6026441"/>
                </a:cubicBezTo>
                <a:cubicBezTo>
                  <a:pt x="4359906" y="6017486"/>
                  <a:pt x="4359717" y="6004532"/>
                  <a:pt x="4360858" y="5993292"/>
                </a:cubicBezTo>
                <a:lnTo>
                  <a:pt x="4360859" y="5993290"/>
                </a:lnTo>
                <a:lnTo>
                  <a:pt x="4364311" y="5964477"/>
                </a:lnTo>
                <a:lnTo>
                  <a:pt x="4364478" y="5935950"/>
                </a:lnTo>
                <a:lnTo>
                  <a:pt x="4364478" y="5935949"/>
                </a:lnTo>
                <a:lnTo>
                  <a:pt x="4364477" y="5935946"/>
                </a:lnTo>
                <a:lnTo>
                  <a:pt x="4357598" y="5909351"/>
                </a:lnTo>
                <a:lnTo>
                  <a:pt x="4346575" y="5883756"/>
                </a:lnTo>
                <a:lnTo>
                  <a:pt x="4346573" y="5883751"/>
                </a:lnTo>
                <a:cubicBezTo>
                  <a:pt x="4324663" y="5837457"/>
                  <a:pt x="4297420" y="5794974"/>
                  <a:pt x="4258177" y="5760873"/>
                </a:cubicBezTo>
                <a:cubicBezTo>
                  <a:pt x="4253033" y="5756493"/>
                  <a:pt x="4251127" y="5747728"/>
                  <a:pt x="4249412" y="5740488"/>
                </a:cubicBezTo>
                <a:cubicBezTo>
                  <a:pt x="4246554" y="5728678"/>
                  <a:pt x="4243888" y="5716485"/>
                  <a:pt x="4243506" y="5704483"/>
                </a:cubicBezTo>
                <a:cubicBezTo>
                  <a:pt x="4241603" y="5646189"/>
                  <a:pt x="4214932" y="5600467"/>
                  <a:pt x="4172258" y="5562746"/>
                </a:cubicBezTo>
                <a:lnTo>
                  <a:pt x="4162685" y="5547578"/>
                </a:lnTo>
                <a:lnTo>
                  <a:pt x="4172830" y="5531694"/>
                </a:lnTo>
                <a:lnTo>
                  <a:pt x="4172831" y="5531692"/>
                </a:lnTo>
                <a:lnTo>
                  <a:pt x="4181230" y="5520422"/>
                </a:lnTo>
                <a:lnTo>
                  <a:pt x="4183450" y="5507668"/>
                </a:lnTo>
                <a:lnTo>
                  <a:pt x="4183450" y="5507667"/>
                </a:lnTo>
                <a:cubicBezTo>
                  <a:pt x="4183403" y="5498832"/>
                  <a:pt x="4180831" y="5489497"/>
                  <a:pt x="4178926" y="5480637"/>
                </a:cubicBezTo>
                <a:cubicBezTo>
                  <a:pt x="4175116" y="5462351"/>
                  <a:pt x="4171114" y="5443870"/>
                  <a:pt x="4167304" y="5425582"/>
                </a:cubicBezTo>
                <a:cubicBezTo>
                  <a:pt x="4164638" y="5412057"/>
                  <a:pt x="4162352" y="5398721"/>
                  <a:pt x="4159113" y="5385384"/>
                </a:cubicBezTo>
                <a:lnTo>
                  <a:pt x="4154237" y="5355014"/>
                </a:lnTo>
                <a:lnTo>
                  <a:pt x="4158157" y="5321350"/>
                </a:lnTo>
                <a:lnTo>
                  <a:pt x="4183116" y="5272797"/>
                </a:lnTo>
                <a:lnTo>
                  <a:pt x="4196024" y="5248936"/>
                </a:lnTo>
                <a:lnTo>
                  <a:pt x="4206573" y="5229434"/>
                </a:lnTo>
                <a:cubicBezTo>
                  <a:pt x="4210407" y="5213598"/>
                  <a:pt x="4210359" y="5196595"/>
                  <a:pt x="4206739" y="5179068"/>
                </a:cubicBezTo>
                <a:lnTo>
                  <a:pt x="4206739" y="5179067"/>
                </a:lnTo>
                <a:cubicBezTo>
                  <a:pt x="4206263" y="5176876"/>
                  <a:pt x="4205074" y="5174400"/>
                  <a:pt x="4204192" y="5172090"/>
                </a:cubicBezTo>
                <a:lnTo>
                  <a:pt x="4203501" y="5166114"/>
                </a:lnTo>
                <a:lnTo>
                  <a:pt x="4210217" y="5133225"/>
                </a:lnTo>
                <a:lnTo>
                  <a:pt x="4210217" y="5133224"/>
                </a:lnTo>
                <a:lnTo>
                  <a:pt x="4210215" y="5133220"/>
                </a:lnTo>
                <a:lnTo>
                  <a:pt x="4203072" y="5102461"/>
                </a:lnTo>
                <a:lnTo>
                  <a:pt x="4197188" y="5087444"/>
                </a:lnTo>
                <a:lnTo>
                  <a:pt x="4197182" y="5087423"/>
                </a:lnTo>
                <a:cubicBezTo>
                  <a:pt x="4191096" y="5072411"/>
                  <a:pt x="4184997" y="5057381"/>
                  <a:pt x="4184068" y="5041521"/>
                </a:cubicBezTo>
                <a:cubicBezTo>
                  <a:pt x="4182926" y="5022852"/>
                  <a:pt x="4168828" y="5003801"/>
                  <a:pt x="4157589" y="4987037"/>
                </a:cubicBezTo>
                <a:lnTo>
                  <a:pt x="4140307" y="4957453"/>
                </a:lnTo>
                <a:lnTo>
                  <a:pt x="4132757" y="4933810"/>
                </a:lnTo>
                <a:lnTo>
                  <a:pt x="4132755" y="4933805"/>
                </a:lnTo>
                <a:lnTo>
                  <a:pt x="4134157" y="4912169"/>
                </a:lnTo>
                <a:cubicBezTo>
                  <a:pt x="4135919" y="4904359"/>
                  <a:pt x="4136431" y="4896714"/>
                  <a:pt x="4135862" y="4889276"/>
                </a:cubicBezTo>
                <a:lnTo>
                  <a:pt x="4135862" y="4889275"/>
                </a:lnTo>
                <a:lnTo>
                  <a:pt x="4131084" y="4867614"/>
                </a:lnTo>
                <a:lnTo>
                  <a:pt x="4128333" y="4863343"/>
                </a:lnTo>
                <a:lnTo>
                  <a:pt x="4126583" y="4857317"/>
                </a:lnTo>
                <a:cubicBezTo>
                  <a:pt x="4121440" y="4847214"/>
                  <a:pt x="4114439" y="4837703"/>
                  <a:pt x="4106152" y="4828916"/>
                </a:cubicBezTo>
                <a:lnTo>
                  <a:pt x="4091316" y="4800483"/>
                </a:lnTo>
                <a:lnTo>
                  <a:pt x="4092625" y="4767765"/>
                </a:lnTo>
                <a:cubicBezTo>
                  <a:pt x="4098531" y="4738236"/>
                  <a:pt x="4098913" y="4707565"/>
                  <a:pt x="4102532" y="4677656"/>
                </a:cubicBezTo>
                <a:cubicBezTo>
                  <a:pt x="4103294" y="4671177"/>
                  <a:pt x="4105962" y="4662987"/>
                  <a:pt x="4110534" y="4659175"/>
                </a:cubicBezTo>
                <a:cubicBezTo>
                  <a:pt x="4167304" y="4612501"/>
                  <a:pt x="4167876" y="4546777"/>
                  <a:pt x="4170544" y="4482005"/>
                </a:cubicBezTo>
                <a:cubicBezTo>
                  <a:pt x="4172258" y="4442762"/>
                  <a:pt x="4172258" y="4403326"/>
                  <a:pt x="4171306" y="4363891"/>
                </a:cubicBezTo>
                <a:lnTo>
                  <a:pt x="4171306" y="4363890"/>
                </a:lnTo>
                <a:cubicBezTo>
                  <a:pt x="4171114" y="4350554"/>
                  <a:pt x="4168066" y="4336457"/>
                  <a:pt x="4162352" y="4324645"/>
                </a:cubicBezTo>
                <a:cubicBezTo>
                  <a:pt x="4150349" y="4300070"/>
                  <a:pt x="4134729" y="4277401"/>
                  <a:pt x="4122536" y="4253014"/>
                </a:cubicBezTo>
                <a:close/>
                <a:moveTo>
                  <a:pt x="4113010" y="4165383"/>
                </a:moveTo>
                <a:lnTo>
                  <a:pt x="4113010" y="4165384"/>
                </a:lnTo>
                <a:lnTo>
                  <a:pt x="4116915" y="4192388"/>
                </a:lnTo>
                <a:lnTo>
                  <a:pt x="4116915" y="4192387"/>
                </a:lnTo>
                <a:cubicBezTo>
                  <a:pt x="4117011" y="4182767"/>
                  <a:pt x="4116439" y="4173480"/>
                  <a:pt x="4113010" y="4165383"/>
                </a:cubicBezTo>
                <a:close/>
                <a:moveTo>
                  <a:pt x="4100628" y="3885338"/>
                </a:moveTo>
                <a:lnTo>
                  <a:pt x="4100628" y="3885339"/>
                </a:lnTo>
                <a:cubicBezTo>
                  <a:pt x="4110344" y="3897722"/>
                  <a:pt x="4117750" y="3910319"/>
                  <a:pt x="4123009" y="3923125"/>
                </a:cubicBezTo>
                <a:lnTo>
                  <a:pt x="4132513" y="3962160"/>
                </a:lnTo>
                <a:lnTo>
                  <a:pt x="4116821" y="4043838"/>
                </a:lnTo>
                <a:lnTo>
                  <a:pt x="4116820" y="4043839"/>
                </a:lnTo>
                <a:cubicBezTo>
                  <a:pt x="4108057" y="4063842"/>
                  <a:pt x="4102675" y="4083702"/>
                  <a:pt x="4101699" y="4103825"/>
                </a:cubicBezTo>
                <a:lnTo>
                  <a:pt x="4101699" y="4103826"/>
                </a:lnTo>
                <a:lnTo>
                  <a:pt x="4103666" y="4134255"/>
                </a:lnTo>
                <a:lnTo>
                  <a:pt x="4113010" y="4165382"/>
                </a:lnTo>
                <a:lnTo>
                  <a:pt x="4101699" y="4103826"/>
                </a:lnTo>
                <a:lnTo>
                  <a:pt x="4116820" y="4043840"/>
                </a:lnTo>
                <a:lnTo>
                  <a:pt x="4116821" y="4043838"/>
                </a:lnTo>
                <a:lnTo>
                  <a:pt x="4130123" y="4002410"/>
                </a:lnTo>
                <a:lnTo>
                  <a:pt x="4132513" y="3962160"/>
                </a:lnTo>
                <a:lnTo>
                  <a:pt x="4132513" y="3962159"/>
                </a:lnTo>
                <a:cubicBezTo>
                  <a:pt x="4130251" y="3935727"/>
                  <a:pt x="4120060" y="3910104"/>
                  <a:pt x="4100628" y="3885338"/>
                </a:cubicBezTo>
                <a:close/>
                <a:moveTo>
                  <a:pt x="4115391" y="3670561"/>
                </a:moveTo>
                <a:lnTo>
                  <a:pt x="4117820" y="3680164"/>
                </a:lnTo>
                <a:lnTo>
                  <a:pt x="4113772" y="3734837"/>
                </a:lnTo>
                <a:lnTo>
                  <a:pt x="4113772" y="3734838"/>
                </a:lnTo>
                <a:cubicBezTo>
                  <a:pt x="4112820" y="3741316"/>
                  <a:pt x="4111486" y="3749126"/>
                  <a:pt x="4114154" y="3754653"/>
                </a:cubicBezTo>
                <a:lnTo>
                  <a:pt x="4120511" y="3789776"/>
                </a:lnTo>
                <a:lnTo>
                  <a:pt x="4105580" y="3822472"/>
                </a:lnTo>
                <a:cubicBezTo>
                  <a:pt x="4098532" y="3831902"/>
                  <a:pt x="4092912" y="3842046"/>
                  <a:pt x="4091245" y="3852619"/>
                </a:cubicBezTo>
                <a:lnTo>
                  <a:pt x="4091245" y="3852620"/>
                </a:lnTo>
                <a:lnTo>
                  <a:pt x="4092025" y="3868764"/>
                </a:lnTo>
                <a:lnTo>
                  <a:pt x="4100628" y="3885337"/>
                </a:lnTo>
                <a:lnTo>
                  <a:pt x="4091245" y="3852620"/>
                </a:lnTo>
                <a:lnTo>
                  <a:pt x="4105580" y="3822473"/>
                </a:lnTo>
                <a:cubicBezTo>
                  <a:pt x="4113772" y="3811614"/>
                  <a:pt x="4118916" y="3800897"/>
                  <a:pt x="4120511" y="3789777"/>
                </a:cubicBezTo>
                <a:lnTo>
                  <a:pt x="4120511" y="3789776"/>
                </a:lnTo>
                <a:cubicBezTo>
                  <a:pt x="4122107" y="3778655"/>
                  <a:pt x="4120154" y="3767130"/>
                  <a:pt x="4114154" y="3754652"/>
                </a:cubicBezTo>
                <a:lnTo>
                  <a:pt x="4113772" y="3734838"/>
                </a:lnTo>
                <a:lnTo>
                  <a:pt x="4117820" y="3680164"/>
                </a:lnTo>
                <a:lnTo>
                  <a:pt x="4117820" y="3680163"/>
                </a:lnTo>
                <a:close/>
                <a:moveTo>
                  <a:pt x="4185711" y="2836172"/>
                </a:moveTo>
                <a:lnTo>
                  <a:pt x="4177020" y="2848793"/>
                </a:lnTo>
                <a:cubicBezTo>
                  <a:pt x="4172020" y="2865010"/>
                  <a:pt x="4166162" y="2881307"/>
                  <a:pt x="4161416" y="2897785"/>
                </a:cubicBezTo>
                <a:lnTo>
                  <a:pt x="4160387" y="2903551"/>
                </a:lnTo>
                <a:lnTo>
                  <a:pt x="4157113" y="2914328"/>
                </a:lnTo>
                <a:lnTo>
                  <a:pt x="4152482" y="2947859"/>
                </a:lnTo>
                <a:lnTo>
                  <a:pt x="4152481" y="2947862"/>
                </a:lnTo>
                <a:lnTo>
                  <a:pt x="4152481" y="2947863"/>
                </a:lnTo>
                <a:cubicBezTo>
                  <a:pt x="4152112" y="2959157"/>
                  <a:pt x="4153112" y="2970576"/>
                  <a:pt x="4156065" y="2982149"/>
                </a:cubicBezTo>
                <a:lnTo>
                  <a:pt x="4167758" y="3077402"/>
                </a:lnTo>
                <a:lnTo>
                  <a:pt x="4155303" y="3172654"/>
                </a:lnTo>
                <a:cubicBezTo>
                  <a:pt x="4129394" y="3276480"/>
                  <a:pt x="4101962" y="3380305"/>
                  <a:pt x="4107676" y="3489467"/>
                </a:cubicBezTo>
                <a:cubicBezTo>
                  <a:pt x="4108628" y="3507563"/>
                  <a:pt x="4097007" y="3529090"/>
                  <a:pt x="4085577" y="3544713"/>
                </a:cubicBezTo>
                <a:cubicBezTo>
                  <a:pt x="4074719" y="3559668"/>
                  <a:pt x="4068860" y="3566811"/>
                  <a:pt x="4067955" y="3574408"/>
                </a:cubicBezTo>
                <a:lnTo>
                  <a:pt x="4067956" y="3574408"/>
                </a:lnTo>
                <a:lnTo>
                  <a:pt x="4067955" y="3574409"/>
                </a:lnTo>
                <a:cubicBezTo>
                  <a:pt x="4067050" y="3582005"/>
                  <a:pt x="4071099" y="3590054"/>
                  <a:pt x="4080053" y="3606818"/>
                </a:cubicBezTo>
                <a:cubicBezTo>
                  <a:pt x="4084435" y="3614820"/>
                  <a:pt x="4087101" y="3624726"/>
                  <a:pt x="4093579" y="3630633"/>
                </a:cubicBezTo>
                <a:lnTo>
                  <a:pt x="4109452" y="3651926"/>
                </a:lnTo>
                <a:lnTo>
                  <a:pt x="4093579" y="3630632"/>
                </a:lnTo>
                <a:cubicBezTo>
                  <a:pt x="4087101" y="3624725"/>
                  <a:pt x="4084435" y="3614819"/>
                  <a:pt x="4080053" y="3606817"/>
                </a:cubicBezTo>
                <a:cubicBezTo>
                  <a:pt x="4075576" y="3598435"/>
                  <a:pt x="4072325" y="3592232"/>
                  <a:pt x="4070307" y="3587174"/>
                </a:cubicBezTo>
                <a:lnTo>
                  <a:pt x="4067956" y="3574408"/>
                </a:lnTo>
                <a:lnTo>
                  <a:pt x="4073034" y="3562321"/>
                </a:lnTo>
                <a:cubicBezTo>
                  <a:pt x="4075969" y="3557716"/>
                  <a:pt x="4080148" y="3552191"/>
                  <a:pt x="4085577" y="3544714"/>
                </a:cubicBezTo>
                <a:cubicBezTo>
                  <a:pt x="4097007" y="3529091"/>
                  <a:pt x="4108628" y="3507564"/>
                  <a:pt x="4107676" y="3489468"/>
                </a:cubicBezTo>
                <a:cubicBezTo>
                  <a:pt x="4101962" y="3380306"/>
                  <a:pt x="4129394" y="3276481"/>
                  <a:pt x="4155303" y="3172655"/>
                </a:cubicBezTo>
                <a:cubicBezTo>
                  <a:pt x="4163305" y="3140650"/>
                  <a:pt x="4167543" y="3109026"/>
                  <a:pt x="4167758" y="3077402"/>
                </a:cubicBezTo>
                <a:lnTo>
                  <a:pt x="4167758" y="3077401"/>
                </a:lnTo>
                <a:cubicBezTo>
                  <a:pt x="4167972" y="3045777"/>
                  <a:pt x="4164162" y="3014153"/>
                  <a:pt x="4156065" y="2982148"/>
                </a:cubicBezTo>
                <a:lnTo>
                  <a:pt x="4152481" y="2947863"/>
                </a:lnTo>
                <a:lnTo>
                  <a:pt x="4152482" y="2947859"/>
                </a:lnTo>
                <a:lnTo>
                  <a:pt x="4160387" y="2903551"/>
                </a:lnTo>
                <a:lnTo>
                  <a:pt x="4177020" y="2848794"/>
                </a:lnTo>
                <a:cubicBezTo>
                  <a:pt x="4178353" y="2844317"/>
                  <a:pt x="4181639" y="2839983"/>
                  <a:pt x="4185711" y="2836173"/>
                </a:cubicBezTo>
                <a:close/>
                <a:moveTo>
                  <a:pt x="3701225" y="1508458"/>
                </a:moveTo>
                <a:lnTo>
                  <a:pt x="3673131" y="1596214"/>
                </a:lnTo>
                <a:cubicBezTo>
                  <a:pt x="3670654" y="1604979"/>
                  <a:pt x="3672179" y="1615837"/>
                  <a:pt x="3675036" y="1624981"/>
                </a:cubicBezTo>
                <a:cubicBezTo>
                  <a:pt x="3684752" y="1656224"/>
                  <a:pt x="3709137" y="1676037"/>
                  <a:pt x="3731617" y="1697754"/>
                </a:cubicBezTo>
                <a:cubicBezTo>
                  <a:pt x="3741524" y="1707280"/>
                  <a:pt x="3748572" y="1720424"/>
                  <a:pt x="3754286" y="1733189"/>
                </a:cubicBezTo>
                <a:cubicBezTo>
                  <a:pt x="3768957" y="1766336"/>
                  <a:pt x="3782101" y="1800247"/>
                  <a:pt x="3796007" y="1833776"/>
                </a:cubicBezTo>
                <a:cubicBezTo>
                  <a:pt x="3797341" y="1837014"/>
                  <a:pt x="3800770" y="1839680"/>
                  <a:pt x="3803628" y="1842159"/>
                </a:cubicBezTo>
                <a:cubicBezTo>
                  <a:pt x="3833729" y="1866923"/>
                  <a:pt x="3864018" y="1891498"/>
                  <a:pt x="3894119" y="1916455"/>
                </a:cubicBezTo>
                <a:cubicBezTo>
                  <a:pt x="3899833" y="1921217"/>
                  <a:pt x="3904025" y="1928077"/>
                  <a:pt x="3909549" y="1933220"/>
                </a:cubicBezTo>
                <a:cubicBezTo>
                  <a:pt x="3917169" y="1940460"/>
                  <a:pt x="3924410" y="1949604"/>
                  <a:pt x="3933554" y="1953414"/>
                </a:cubicBezTo>
                <a:cubicBezTo>
                  <a:pt x="3962319" y="1965225"/>
                  <a:pt x="3974703" y="1987895"/>
                  <a:pt x="3980037" y="2016470"/>
                </a:cubicBezTo>
                <a:cubicBezTo>
                  <a:pt x="3984990" y="2042571"/>
                  <a:pt x="3989182" y="2068670"/>
                  <a:pt x="3994896" y="2094579"/>
                </a:cubicBezTo>
                <a:cubicBezTo>
                  <a:pt x="4001754" y="2126202"/>
                  <a:pt x="4009184" y="2157637"/>
                  <a:pt x="4017567" y="2188880"/>
                </a:cubicBezTo>
                <a:cubicBezTo>
                  <a:pt x="4021187" y="2202405"/>
                  <a:pt x="4025377" y="2216693"/>
                  <a:pt x="4032807" y="2228315"/>
                </a:cubicBezTo>
                <a:cubicBezTo>
                  <a:pt x="4053382" y="2260891"/>
                  <a:pt x="4067288" y="2295754"/>
                  <a:pt x="4061764" y="2334045"/>
                </a:cubicBezTo>
                <a:cubicBezTo>
                  <a:pt x="4057382" y="2364716"/>
                  <a:pt x="4068622" y="2390435"/>
                  <a:pt x="4086149" y="2409486"/>
                </a:cubicBezTo>
                <a:cubicBezTo>
                  <a:pt x="4094103" y="2418155"/>
                  <a:pt x="4099616" y="2426977"/>
                  <a:pt x="4103250" y="2435913"/>
                </a:cubicBezTo>
                <a:lnTo>
                  <a:pt x="4109081" y="2463018"/>
                </a:lnTo>
                <a:lnTo>
                  <a:pt x="4109080" y="2463031"/>
                </a:lnTo>
                <a:lnTo>
                  <a:pt x="4100439" y="2518262"/>
                </a:lnTo>
                <a:lnTo>
                  <a:pt x="4100438" y="2518264"/>
                </a:lnTo>
                <a:cubicBezTo>
                  <a:pt x="4097771" y="2527790"/>
                  <a:pt x="4096627" y="2536458"/>
                  <a:pt x="4096794" y="2545006"/>
                </a:cubicBezTo>
                <a:lnTo>
                  <a:pt x="4096794" y="2545007"/>
                </a:lnTo>
                <a:cubicBezTo>
                  <a:pt x="4096960" y="2553556"/>
                  <a:pt x="4098437" y="2561986"/>
                  <a:pt x="4101008" y="2571035"/>
                </a:cubicBezTo>
                <a:cubicBezTo>
                  <a:pt x="4113010" y="2612946"/>
                  <a:pt x="4145587" y="2640951"/>
                  <a:pt x="4174162" y="2668002"/>
                </a:cubicBezTo>
                <a:cubicBezTo>
                  <a:pt x="4198547" y="2691055"/>
                  <a:pt x="4212264" y="2716964"/>
                  <a:pt x="4222552" y="2745349"/>
                </a:cubicBezTo>
                <a:lnTo>
                  <a:pt x="4222553" y="2745352"/>
                </a:lnTo>
                <a:lnTo>
                  <a:pt x="4228473" y="2778006"/>
                </a:lnTo>
                <a:lnTo>
                  <a:pt x="4228053" y="2785440"/>
                </a:lnTo>
                <a:lnTo>
                  <a:pt x="4217974" y="2811780"/>
                </a:lnTo>
                <a:lnTo>
                  <a:pt x="4217970" y="2811787"/>
                </a:lnTo>
                <a:lnTo>
                  <a:pt x="4217971" y="2811787"/>
                </a:lnTo>
                <a:lnTo>
                  <a:pt x="4217974" y="2811780"/>
                </a:lnTo>
                <a:lnTo>
                  <a:pt x="4227624" y="2793023"/>
                </a:lnTo>
                <a:lnTo>
                  <a:pt x="4228053" y="2785440"/>
                </a:lnTo>
                <a:lnTo>
                  <a:pt x="4229253" y="2782305"/>
                </a:lnTo>
                <a:lnTo>
                  <a:pt x="4228473" y="2778006"/>
                </a:lnTo>
                <a:lnTo>
                  <a:pt x="4228883" y="2770757"/>
                </a:lnTo>
                <a:lnTo>
                  <a:pt x="4222553" y="2745352"/>
                </a:lnTo>
                <a:lnTo>
                  <a:pt x="4222552" y="2745348"/>
                </a:lnTo>
                <a:cubicBezTo>
                  <a:pt x="4212264" y="2716963"/>
                  <a:pt x="4198547" y="2691054"/>
                  <a:pt x="4174162" y="2668001"/>
                </a:cubicBezTo>
                <a:cubicBezTo>
                  <a:pt x="4145587" y="2640950"/>
                  <a:pt x="4113010" y="2612945"/>
                  <a:pt x="4101008" y="2571034"/>
                </a:cubicBezTo>
                <a:lnTo>
                  <a:pt x="4096794" y="2545007"/>
                </a:lnTo>
                <a:lnTo>
                  <a:pt x="4100438" y="2518265"/>
                </a:lnTo>
                <a:lnTo>
                  <a:pt x="4100439" y="2518262"/>
                </a:lnTo>
                <a:lnTo>
                  <a:pt x="4107019" y="2490551"/>
                </a:lnTo>
                <a:lnTo>
                  <a:pt x="4109080" y="2463031"/>
                </a:lnTo>
                <a:lnTo>
                  <a:pt x="4109082" y="2463019"/>
                </a:lnTo>
                <a:lnTo>
                  <a:pt x="4109081" y="2463018"/>
                </a:lnTo>
                <a:lnTo>
                  <a:pt x="4109082" y="2463018"/>
                </a:lnTo>
                <a:cubicBezTo>
                  <a:pt x="4108200" y="2444777"/>
                  <a:pt x="4102057" y="2426822"/>
                  <a:pt x="4086149" y="2409485"/>
                </a:cubicBezTo>
                <a:cubicBezTo>
                  <a:pt x="4068622" y="2390434"/>
                  <a:pt x="4057382" y="2364715"/>
                  <a:pt x="4061764" y="2334044"/>
                </a:cubicBezTo>
                <a:cubicBezTo>
                  <a:pt x="4067288" y="2295753"/>
                  <a:pt x="4053382" y="2260890"/>
                  <a:pt x="4032807" y="2228314"/>
                </a:cubicBezTo>
                <a:cubicBezTo>
                  <a:pt x="4025377" y="2216692"/>
                  <a:pt x="4021187" y="2202404"/>
                  <a:pt x="4017567" y="2188879"/>
                </a:cubicBezTo>
                <a:cubicBezTo>
                  <a:pt x="4009184" y="2157636"/>
                  <a:pt x="4001754" y="2126201"/>
                  <a:pt x="3994896" y="2094578"/>
                </a:cubicBezTo>
                <a:cubicBezTo>
                  <a:pt x="3989182" y="2068669"/>
                  <a:pt x="3984990" y="2042570"/>
                  <a:pt x="3980037" y="2016469"/>
                </a:cubicBezTo>
                <a:cubicBezTo>
                  <a:pt x="3974703" y="1987894"/>
                  <a:pt x="3962319" y="1965224"/>
                  <a:pt x="3933554" y="1953413"/>
                </a:cubicBezTo>
                <a:cubicBezTo>
                  <a:pt x="3924410" y="1949603"/>
                  <a:pt x="3917169" y="1940459"/>
                  <a:pt x="3909549" y="1933219"/>
                </a:cubicBezTo>
                <a:cubicBezTo>
                  <a:pt x="3904025" y="1928076"/>
                  <a:pt x="3899833" y="1921216"/>
                  <a:pt x="3894119" y="1916454"/>
                </a:cubicBezTo>
                <a:cubicBezTo>
                  <a:pt x="3864018" y="1891497"/>
                  <a:pt x="3833729" y="1866922"/>
                  <a:pt x="3803628" y="1842158"/>
                </a:cubicBezTo>
                <a:cubicBezTo>
                  <a:pt x="3800770" y="1839679"/>
                  <a:pt x="3797341" y="1837013"/>
                  <a:pt x="3796007" y="1833775"/>
                </a:cubicBezTo>
                <a:cubicBezTo>
                  <a:pt x="3782101" y="1800246"/>
                  <a:pt x="3768958" y="1766335"/>
                  <a:pt x="3754286" y="1733188"/>
                </a:cubicBezTo>
                <a:cubicBezTo>
                  <a:pt x="3748572" y="1720423"/>
                  <a:pt x="3741524" y="1707279"/>
                  <a:pt x="3731618" y="1697753"/>
                </a:cubicBezTo>
                <a:cubicBezTo>
                  <a:pt x="3709138" y="1676036"/>
                  <a:pt x="3684752" y="1656223"/>
                  <a:pt x="3675036" y="1624980"/>
                </a:cubicBezTo>
                <a:cubicBezTo>
                  <a:pt x="3672180" y="1615836"/>
                  <a:pt x="3670655" y="1604978"/>
                  <a:pt x="3673132" y="1596213"/>
                </a:cubicBezTo>
                <a:close/>
                <a:moveTo>
                  <a:pt x="3719830" y="1459073"/>
                </a:moveTo>
                <a:lnTo>
                  <a:pt x="3719829" y="1459074"/>
                </a:lnTo>
                <a:lnTo>
                  <a:pt x="3710612" y="1481572"/>
                </a:lnTo>
                <a:close/>
                <a:moveTo>
                  <a:pt x="3739023" y="1268758"/>
                </a:moveTo>
                <a:cubicBezTo>
                  <a:pt x="3739475" y="1275402"/>
                  <a:pt x="3741047" y="1281689"/>
                  <a:pt x="3744190" y="1286070"/>
                </a:cubicBezTo>
                <a:cubicBezTo>
                  <a:pt x="3758763" y="1306930"/>
                  <a:pt x="3765003" y="1328553"/>
                  <a:pt x="3766527" y="1350628"/>
                </a:cubicBezTo>
                <a:lnTo>
                  <a:pt x="3760933" y="1413840"/>
                </a:lnTo>
                <a:lnTo>
                  <a:pt x="3766528" y="1350627"/>
                </a:lnTo>
                <a:cubicBezTo>
                  <a:pt x="3765003" y="1328552"/>
                  <a:pt x="3758764" y="1306930"/>
                  <a:pt x="3744190" y="1286069"/>
                </a:cubicBezTo>
                <a:close/>
                <a:moveTo>
                  <a:pt x="3680752" y="773035"/>
                </a:moveTo>
                <a:lnTo>
                  <a:pt x="3680752" y="773036"/>
                </a:lnTo>
                <a:cubicBezTo>
                  <a:pt x="3683038" y="800277"/>
                  <a:pt x="3686276" y="827330"/>
                  <a:pt x="3688752" y="854380"/>
                </a:cubicBezTo>
                <a:cubicBezTo>
                  <a:pt x="3691038" y="878957"/>
                  <a:pt x="3691800" y="903723"/>
                  <a:pt x="3719805" y="915344"/>
                </a:cubicBezTo>
                <a:cubicBezTo>
                  <a:pt x="3724187" y="917060"/>
                  <a:pt x="3727425" y="922774"/>
                  <a:pt x="3730283" y="927156"/>
                </a:cubicBezTo>
                <a:cubicBezTo>
                  <a:pt x="3774291" y="994786"/>
                  <a:pt x="3773147" y="1030981"/>
                  <a:pt x="3726663" y="1097088"/>
                </a:cubicBezTo>
                <a:cubicBezTo>
                  <a:pt x="3721901" y="1103946"/>
                  <a:pt x="3718471" y="1118614"/>
                  <a:pt x="3722281" y="1123186"/>
                </a:cubicBezTo>
                <a:cubicBezTo>
                  <a:pt x="3738093" y="1142618"/>
                  <a:pt x="3745142" y="1162954"/>
                  <a:pt x="3747000" y="1184029"/>
                </a:cubicBezTo>
                <a:cubicBezTo>
                  <a:pt x="3745142" y="1162954"/>
                  <a:pt x="3738094" y="1142617"/>
                  <a:pt x="3722282" y="1123185"/>
                </a:cubicBezTo>
                <a:cubicBezTo>
                  <a:pt x="3718472" y="1118613"/>
                  <a:pt x="3721902" y="1103945"/>
                  <a:pt x="3726664" y="1097087"/>
                </a:cubicBezTo>
                <a:cubicBezTo>
                  <a:pt x="3773148" y="1030980"/>
                  <a:pt x="3774292" y="994785"/>
                  <a:pt x="3730284" y="927155"/>
                </a:cubicBezTo>
                <a:cubicBezTo>
                  <a:pt x="3727426" y="922773"/>
                  <a:pt x="3724188" y="917059"/>
                  <a:pt x="3719806" y="915343"/>
                </a:cubicBezTo>
                <a:cubicBezTo>
                  <a:pt x="3691800" y="903722"/>
                  <a:pt x="3691038" y="878956"/>
                  <a:pt x="3688752" y="854379"/>
                </a:cubicBezTo>
                <a:close/>
                <a:moveTo>
                  <a:pt x="3736153" y="517851"/>
                </a:moveTo>
                <a:lnTo>
                  <a:pt x="3727235" y="556048"/>
                </a:lnTo>
                <a:cubicBezTo>
                  <a:pt x="3725139" y="564049"/>
                  <a:pt x="3719615" y="572623"/>
                  <a:pt x="3720757" y="580051"/>
                </a:cubicBezTo>
                <a:cubicBezTo>
                  <a:pt x="3724091" y="601579"/>
                  <a:pt x="3721662" y="622201"/>
                  <a:pt x="3717376" y="642538"/>
                </a:cubicBezTo>
                <a:lnTo>
                  <a:pt x="3704853" y="694928"/>
                </a:lnTo>
                <a:lnTo>
                  <a:pt x="3717377" y="642537"/>
                </a:lnTo>
                <a:cubicBezTo>
                  <a:pt x="3721663" y="622201"/>
                  <a:pt x="3724092" y="601578"/>
                  <a:pt x="3720758" y="580050"/>
                </a:cubicBezTo>
                <a:cubicBezTo>
                  <a:pt x="3719616" y="572622"/>
                  <a:pt x="3725140" y="564048"/>
                  <a:pt x="3727236" y="556047"/>
                </a:cubicBezTo>
                <a:close/>
                <a:moveTo>
                  <a:pt x="3749448" y="298169"/>
                </a:moveTo>
                <a:lnTo>
                  <a:pt x="3734666" y="313533"/>
                </a:lnTo>
                <a:lnTo>
                  <a:pt x="3734666" y="313533"/>
                </a:lnTo>
                <a:lnTo>
                  <a:pt x="3734665" y="313534"/>
                </a:lnTo>
                <a:cubicBezTo>
                  <a:pt x="3730473" y="316390"/>
                  <a:pt x="3732759" y="330299"/>
                  <a:pt x="3734093" y="338871"/>
                </a:cubicBezTo>
                <a:lnTo>
                  <a:pt x="3734100" y="338903"/>
                </a:lnTo>
                <a:lnTo>
                  <a:pt x="3744000" y="395640"/>
                </a:lnTo>
                <a:lnTo>
                  <a:pt x="3740190" y="367328"/>
                </a:lnTo>
                <a:lnTo>
                  <a:pt x="3734100" y="338903"/>
                </a:lnTo>
                <a:lnTo>
                  <a:pt x="3734094" y="338870"/>
                </a:lnTo>
                <a:cubicBezTo>
                  <a:pt x="3733427" y="334584"/>
                  <a:pt x="3732522" y="328964"/>
                  <a:pt x="3732308" y="324058"/>
                </a:cubicBezTo>
                <a:lnTo>
                  <a:pt x="3734666" y="313533"/>
                </a:lnTo>
                <a:close/>
                <a:moveTo>
                  <a:pt x="3756993" y="281568"/>
                </a:moveTo>
                <a:lnTo>
                  <a:pt x="3752098" y="295415"/>
                </a:lnTo>
                <a:lnTo>
                  <a:pt x="3752099" y="295415"/>
                </a:lnTo>
                <a:close/>
                <a:moveTo>
                  <a:pt x="3743673" y="24486"/>
                </a:moveTo>
                <a:lnTo>
                  <a:pt x="3741410" y="74129"/>
                </a:lnTo>
                <a:cubicBezTo>
                  <a:pt x="3742333" y="91492"/>
                  <a:pt x="3744643" y="108703"/>
                  <a:pt x="3747334" y="125861"/>
                </a:cubicBezTo>
                <a:lnTo>
                  <a:pt x="3751729" y="153388"/>
                </a:lnTo>
                <a:lnTo>
                  <a:pt x="3760002" y="228944"/>
                </a:lnTo>
                <a:lnTo>
                  <a:pt x="3755543" y="177271"/>
                </a:lnTo>
                <a:lnTo>
                  <a:pt x="3751729" y="153388"/>
                </a:lnTo>
                <a:lnTo>
                  <a:pt x="3751530" y="151569"/>
                </a:lnTo>
                <a:cubicBezTo>
                  <a:pt x="3747300" y="125876"/>
                  <a:pt x="3742795" y="100174"/>
                  <a:pt x="3741411" y="74129"/>
                </a:cubicBezTo>
                <a:close/>
                <a:moveTo>
                  <a:pt x="3741092" y="0"/>
                </a:moveTo>
                <a:lnTo>
                  <a:pt x="4205201" y="0"/>
                </a:lnTo>
                <a:lnTo>
                  <a:pt x="4204073" y="2817"/>
                </a:lnTo>
                <a:cubicBezTo>
                  <a:pt x="4195691" y="21486"/>
                  <a:pt x="4193023" y="43012"/>
                  <a:pt x="4189974" y="63587"/>
                </a:cubicBezTo>
                <a:cubicBezTo>
                  <a:pt x="4184450" y="101308"/>
                  <a:pt x="4181020" y="139219"/>
                  <a:pt x="4176068" y="176939"/>
                </a:cubicBezTo>
                <a:cubicBezTo>
                  <a:pt x="4174924" y="184941"/>
                  <a:pt x="4172830" y="194085"/>
                  <a:pt x="4168066" y="200182"/>
                </a:cubicBezTo>
                <a:cubicBezTo>
                  <a:pt x="4136061" y="241901"/>
                  <a:pt x="4127108" y="292579"/>
                  <a:pt x="4130154" y="340774"/>
                </a:cubicBezTo>
                <a:cubicBezTo>
                  <a:pt x="4132443" y="378686"/>
                  <a:pt x="4134157" y="415835"/>
                  <a:pt x="4130919" y="453364"/>
                </a:cubicBezTo>
                <a:cubicBezTo>
                  <a:pt x="4130727" y="456222"/>
                  <a:pt x="4131109" y="460032"/>
                  <a:pt x="4132633" y="462126"/>
                </a:cubicBezTo>
                <a:cubicBezTo>
                  <a:pt x="4142729" y="475081"/>
                  <a:pt x="4143491" y="488607"/>
                  <a:pt x="4145205" y="505182"/>
                </a:cubicBezTo>
                <a:cubicBezTo>
                  <a:pt x="4147683" y="528615"/>
                  <a:pt x="4145967" y="550141"/>
                  <a:pt x="4141777" y="571860"/>
                </a:cubicBezTo>
                <a:cubicBezTo>
                  <a:pt x="4138729" y="587672"/>
                  <a:pt x="4132443" y="603673"/>
                  <a:pt x="4124440" y="617772"/>
                </a:cubicBezTo>
                <a:cubicBezTo>
                  <a:pt x="4113200" y="637392"/>
                  <a:pt x="4108820" y="656255"/>
                  <a:pt x="4123678" y="674923"/>
                </a:cubicBezTo>
                <a:cubicBezTo>
                  <a:pt x="4139491" y="695116"/>
                  <a:pt x="4133967" y="717977"/>
                  <a:pt x="4134537" y="740268"/>
                </a:cubicBezTo>
                <a:cubicBezTo>
                  <a:pt x="4134729" y="749982"/>
                  <a:pt x="4134347" y="760270"/>
                  <a:pt x="4136823" y="769605"/>
                </a:cubicBezTo>
                <a:cubicBezTo>
                  <a:pt x="4143873" y="796655"/>
                  <a:pt x="4154541" y="822756"/>
                  <a:pt x="4159303" y="850189"/>
                </a:cubicBezTo>
                <a:cubicBezTo>
                  <a:pt x="4161970" y="865430"/>
                  <a:pt x="4157207" y="882384"/>
                  <a:pt x="4153779" y="898198"/>
                </a:cubicBezTo>
                <a:cubicBezTo>
                  <a:pt x="4150159" y="914200"/>
                  <a:pt x="4144635" y="930011"/>
                  <a:pt x="4138919" y="945444"/>
                </a:cubicBezTo>
                <a:cubicBezTo>
                  <a:pt x="4135109" y="955920"/>
                  <a:pt x="4131489" y="967350"/>
                  <a:pt x="4124630" y="975733"/>
                </a:cubicBezTo>
                <a:cubicBezTo>
                  <a:pt x="4109010" y="994785"/>
                  <a:pt x="4106342" y="1014406"/>
                  <a:pt x="4114534" y="1036887"/>
                </a:cubicBezTo>
                <a:cubicBezTo>
                  <a:pt x="4115868" y="1040315"/>
                  <a:pt x="4115868" y="1044315"/>
                  <a:pt x="4116058" y="1048125"/>
                </a:cubicBezTo>
                <a:cubicBezTo>
                  <a:pt x="4120058" y="1109091"/>
                  <a:pt x="4122536" y="1170051"/>
                  <a:pt x="4128632" y="1230633"/>
                </a:cubicBezTo>
                <a:cubicBezTo>
                  <a:pt x="4131109" y="1255206"/>
                  <a:pt x="4141967" y="1278829"/>
                  <a:pt x="4148825" y="1303024"/>
                </a:cubicBezTo>
                <a:cubicBezTo>
                  <a:pt x="4150159" y="1307978"/>
                  <a:pt x="4152255" y="1313504"/>
                  <a:pt x="4151301" y="1318456"/>
                </a:cubicBezTo>
                <a:cubicBezTo>
                  <a:pt x="4141777" y="1372368"/>
                  <a:pt x="4155683" y="1422854"/>
                  <a:pt x="4173972" y="1472575"/>
                </a:cubicBezTo>
                <a:cubicBezTo>
                  <a:pt x="4175878" y="1477717"/>
                  <a:pt x="4175306" y="1484004"/>
                  <a:pt x="4174924" y="1489720"/>
                </a:cubicBezTo>
                <a:cubicBezTo>
                  <a:pt x="4173592" y="1505724"/>
                  <a:pt x="4166924" y="1523059"/>
                  <a:pt x="4170924" y="1537537"/>
                </a:cubicBezTo>
                <a:cubicBezTo>
                  <a:pt x="4181974" y="1576019"/>
                  <a:pt x="4195309" y="1614120"/>
                  <a:pt x="4212073" y="1650317"/>
                </a:cubicBezTo>
                <a:cubicBezTo>
                  <a:pt x="4229028" y="1687086"/>
                  <a:pt x="4243316" y="1721185"/>
                  <a:pt x="4226173" y="1763287"/>
                </a:cubicBezTo>
                <a:cubicBezTo>
                  <a:pt x="4218932" y="1781194"/>
                  <a:pt x="4224076" y="1804816"/>
                  <a:pt x="4225981" y="1825393"/>
                </a:cubicBezTo>
                <a:cubicBezTo>
                  <a:pt x="4227504" y="1840441"/>
                  <a:pt x="4236078" y="1854920"/>
                  <a:pt x="4236078" y="1869780"/>
                </a:cubicBezTo>
                <a:cubicBezTo>
                  <a:pt x="4236078" y="1909408"/>
                  <a:pt x="4246174" y="1944649"/>
                  <a:pt x="4266749" y="1978940"/>
                </a:cubicBezTo>
                <a:cubicBezTo>
                  <a:pt x="4274749" y="1992279"/>
                  <a:pt x="4269416" y="2013043"/>
                  <a:pt x="4271512" y="2030378"/>
                </a:cubicBezTo>
                <a:cubicBezTo>
                  <a:pt x="4273987" y="2048668"/>
                  <a:pt x="4276274" y="2067525"/>
                  <a:pt x="4281800" y="2085054"/>
                </a:cubicBezTo>
                <a:cubicBezTo>
                  <a:pt x="4296278" y="2130393"/>
                  <a:pt x="4312661" y="2175163"/>
                  <a:pt x="4327901" y="2220312"/>
                </a:cubicBezTo>
                <a:cubicBezTo>
                  <a:pt x="4340476" y="2257459"/>
                  <a:pt x="4330569" y="2294039"/>
                  <a:pt x="4325236" y="2330806"/>
                </a:cubicBezTo>
                <a:cubicBezTo>
                  <a:pt x="4321805" y="2353859"/>
                  <a:pt x="4313613" y="2375383"/>
                  <a:pt x="4325807" y="2401292"/>
                </a:cubicBezTo>
                <a:cubicBezTo>
                  <a:pt x="4337427" y="2426059"/>
                  <a:pt x="4334759" y="2457492"/>
                  <a:pt x="4341047" y="2485307"/>
                </a:cubicBezTo>
                <a:cubicBezTo>
                  <a:pt x="4346380" y="2508742"/>
                  <a:pt x="4354954" y="2531409"/>
                  <a:pt x="4363336" y="2554079"/>
                </a:cubicBezTo>
                <a:cubicBezTo>
                  <a:pt x="4374768" y="2584942"/>
                  <a:pt x="4386767" y="2615421"/>
                  <a:pt x="4381054" y="2649143"/>
                </a:cubicBezTo>
                <a:cubicBezTo>
                  <a:pt x="4374575" y="2687436"/>
                  <a:pt x="4398960" y="2713723"/>
                  <a:pt x="4415154" y="2743826"/>
                </a:cubicBezTo>
                <a:cubicBezTo>
                  <a:pt x="4426202" y="2764590"/>
                  <a:pt x="4434395" y="2787259"/>
                  <a:pt x="4441254" y="2809930"/>
                </a:cubicBezTo>
                <a:cubicBezTo>
                  <a:pt x="4450207" y="2840219"/>
                  <a:pt x="4455542" y="2871462"/>
                  <a:pt x="4464304" y="2901943"/>
                </a:cubicBezTo>
                <a:cubicBezTo>
                  <a:pt x="4477448" y="2948047"/>
                  <a:pt x="4487736" y="2994722"/>
                  <a:pt x="4480497" y="3042728"/>
                </a:cubicBezTo>
                <a:cubicBezTo>
                  <a:pt x="4477259" y="3064827"/>
                  <a:pt x="4477448" y="3085403"/>
                  <a:pt x="4482212" y="3107500"/>
                </a:cubicBezTo>
                <a:cubicBezTo>
                  <a:pt x="4490023" y="3143695"/>
                  <a:pt x="4490976" y="3180844"/>
                  <a:pt x="4520122" y="3209993"/>
                </a:cubicBezTo>
                <a:cubicBezTo>
                  <a:pt x="4530410" y="3220280"/>
                  <a:pt x="4533076" y="3238758"/>
                  <a:pt x="4538410" y="3253809"/>
                </a:cubicBezTo>
                <a:cubicBezTo>
                  <a:pt x="4544699" y="3271145"/>
                  <a:pt x="4541459" y="3283908"/>
                  <a:pt x="4523170" y="3293244"/>
                </a:cubicBezTo>
                <a:cubicBezTo>
                  <a:pt x="4514979" y="3297434"/>
                  <a:pt x="4506978" y="3309437"/>
                  <a:pt x="4505643" y="3318771"/>
                </a:cubicBezTo>
                <a:cubicBezTo>
                  <a:pt x="4501643" y="3346776"/>
                  <a:pt x="4507549" y="3372495"/>
                  <a:pt x="4520504" y="3399546"/>
                </a:cubicBezTo>
                <a:cubicBezTo>
                  <a:pt x="4532697" y="3424883"/>
                  <a:pt x="4531362" y="3456508"/>
                  <a:pt x="4536124" y="3485275"/>
                </a:cubicBezTo>
                <a:cubicBezTo>
                  <a:pt x="4539554" y="3505657"/>
                  <a:pt x="4546602" y="3526042"/>
                  <a:pt x="4546602" y="3546617"/>
                </a:cubicBezTo>
                <a:cubicBezTo>
                  <a:pt x="4546602" y="3572146"/>
                  <a:pt x="4540506" y="3597482"/>
                  <a:pt x="4538221" y="3623201"/>
                </a:cubicBezTo>
                <a:cubicBezTo>
                  <a:pt x="4536316" y="3643204"/>
                  <a:pt x="4537079" y="3663589"/>
                  <a:pt x="4534792" y="3683591"/>
                </a:cubicBezTo>
                <a:cubicBezTo>
                  <a:pt x="4533076" y="3699976"/>
                  <a:pt x="4528696" y="3716168"/>
                  <a:pt x="4525077" y="3732361"/>
                </a:cubicBezTo>
                <a:cubicBezTo>
                  <a:pt x="4523742" y="3738267"/>
                  <a:pt x="4518597" y="3744173"/>
                  <a:pt x="4519359" y="3749506"/>
                </a:cubicBezTo>
                <a:cubicBezTo>
                  <a:pt x="4527552" y="3802467"/>
                  <a:pt x="4490976" y="3840569"/>
                  <a:pt x="4474782" y="3885338"/>
                </a:cubicBezTo>
                <a:cubicBezTo>
                  <a:pt x="4457636" y="3932394"/>
                  <a:pt x="4431347" y="3977925"/>
                  <a:pt x="4439157" y="4030503"/>
                </a:cubicBezTo>
                <a:cubicBezTo>
                  <a:pt x="4443919" y="4062318"/>
                  <a:pt x="4454971" y="4092989"/>
                  <a:pt x="4461639" y="4124614"/>
                </a:cubicBezTo>
                <a:cubicBezTo>
                  <a:pt x="4463924" y="4135854"/>
                  <a:pt x="4463542" y="4148427"/>
                  <a:pt x="4461256" y="4159667"/>
                </a:cubicBezTo>
                <a:cubicBezTo>
                  <a:pt x="4450777" y="4213961"/>
                  <a:pt x="4449253" y="4267493"/>
                  <a:pt x="4466400" y="4320837"/>
                </a:cubicBezTo>
                <a:cubicBezTo>
                  <a:pt x="4469259" y="4329979"/>
                  <a:pt x="4471924" y="4339695"/>
                  <a:pt x="4471924" y="4349222"/>
                </a:cubicBezTo>
                <a:cubicBezTo>
                  <a:pt x="4471924" y="4401419"/>
                  <a:pt x="4467924" y="4452665"/>
                  <a:pt x="4449253" y="4502579"/>
                </a:cubicBezTo>
                <a:cubicBezTo>
                  <a:pt x="4442967" y="4519343"/>
                  <a:pt x="4446967" y="4539728"/>
                  <a:pt x="4445443" y="4558207"/>
                </a:cubicBezTo>
                <a:cubicBezTo>
                  <a:pt x="4444111" y="4575351"/>
                  <a:pt x="4443539" y="4592878"/>
                  <a:pt x="4439157" y="4609452"/>
                </a:cubicBezTo>
                <a:cubicBezTo>
                  <a:pt x="4432681" y="4633647"/>
                  <a:pt x="4431919" y="4656126"/>
                  <a:pt x="4437633" y="4681083"/>
                </a:cubicBezTo>
                <a:cubicBezTo>
                  <a:pt x="4442967" y="4704895"/>
                  <a:pt x="4440301" y="4730614"/>
                  <a:pt x="4440491" y="4755381"/>
                </a:cubicBezTo>
                <a:cubicBezTo>
                  <a:pt x="4440681" y="4783004"/>
                  <a:pt x="4440871" y="4810627"/>
                  <a:pt x="4439919" y="4838250"/>
                </a:cubicBezTo>
                <a:cubicBezTo>
                  <a:pt x="4439539" y="4849300"/>
                  <a:pt x="4431919" y="4861873"/>
                  <a:pt x="4434967" y="4871019"/>
                </a:cubicBezTo>
                <a:cubicBezTo>
                  <a:pt x="4445254" y="4900546"/>
                  <a:pt x="4432872" y="4930075"/>
                  <a:pt x="4438395" y="4959602"/>
                </a:cubicBezTo>
                <a:cubicBezTo>
                  <a:pt x="4441254" y="4974082"/>
                  <a:pt x="4433444" y="4990465"/>
                  <a:pt x="4432681" y="5006086"/>
                </a:cubicBezTo>
                <a:cubicBezTo>
                  <a:pt x="4431347" y="5031614"/>
                  <a:pt x="4431919" y="5057141"/>
                  <a:pt x="4431537" y="5082670"/>
                </a:cubicBezTo>
                <a:cubicBezTo>
                  <a:pt x="4431347" y="5091052"/>
                  <a:pt x="4430585" y="5099245"/>
                  <a:pt x="4430202" y="5107627"/>
                </a:cubicBezTo>
                <a:cubicBezTo>
                  <a:pt x="4429823" y="5115057"/>
                  <a:pt x="4428108" y="5122867"/>
                  <a:pt x="4429440" y="5129916"/>
                </a:cubicBezTo>
                <a:cubicBezTo>
                  <a:pt x="4434205" y="5155445"/>
                  <a:pt x="4442016" y="5180591"/>
                  <a:pt x="4445063" y="5206308"/>
                </a:cubicBezTo>
                <a:cubicBezTo>
                  <a:pt x="4447729" y="5228597"/>
                  <a:pt x="4444111" y="5251650"/>
                  <a:pt x="4446015" y="5274129"/>
                </a:cubicBezTo>
                <a:cubicBezTo>
                  <a:pt x="4449253" y="5313754"/>
                  <a:pt x="4454971" y="5353379"/>
                  <a:pt x="4458589" y="5393005"/>
                </a:cubicBezTo>
                <a:cubicBezTo>
                  <a:pt x="4459351" y="5401579"/>
                  <a:pt x="4454587" y="5410531"/>
                  <a:pt x="4454207" y="5419295"/>
                </a:cubicBezTo>
                <a:cubicBezTo>
                  <a:pt x="4453255" y="5446728"/>
                  <a:pt x="4453063" y="5474161"/>
                  <a:pt x="4452493" y="5501594"/>
                </a:cubicBezTo>
                <a:cubicBezTo>
                  <a:pt x="4452301" y="5517215"/>
                  <a:pt x="4452873" y="5533027"/>
                  <a:pt x="4451160" y="5548460"/>
                </a:cubicBezTo>
                <a:cubicBezTo>
                  <a:pt x="4448873" y="5568842"/>
                  <a:pt x="4445443" y="5587321"/>
                  <a:pt x="4460304" y="5606372"/>
                </a:cubicBezTo>
                <a:cubicBezTo>
                  <a:pt x="4483354" y="5635711"/>
                  <a:pt x="4474400" y="5673050"/>
                  <a:pt x="4479734" y="5706959"/>
                </a:cubicBezTo>
                <a:cubicBezTo>
                  <a:pt x="4481069" y="5715723"/>
                  <a:pt x="4481259" y="5724678"/>
                  <a:pt x="4482782" y="5733440"/>
                </a:cubicBezTo>
                <a:cubicBezTo>
                  <a:pt x="4485641" y="5749634"/>
                  <a:pt x="4488879" y="5765635"/>
                  <a:pt x="4492119" y="5781830"/>
                </a:cubicBezTo>
                <a:cubicBezTo>
                  <a:pt x="4492690" y="5784686"/>
                  <a:pt x="4492881" y="5787924"/>
                  <a:pt x="4493834" y="5790592"/>
                </a:cubicBezTo>
                <a:cubicBezTo>
                  <a:pt x="4501833" y="5815169"/>
                  <a:pt x="4510977" y="5839361"/>
                  <a:pt x="4517455" y="5864318"/>
                </a:cubicBezTo>
                <a:cubicBezTo>
                  <a:pt x="4520695" y="5876511"/>
                  <a:pt x="4521076" y="5890037"/>
                  <a:pt x="4519359" y="5902610"/>
                </a:cubicBezTo>
                <a:cubicBezTo>
                  <a:pt x="4514407" y="5939377"/>
                  <a:pt x="4512311" y="5975764"/>
                  <a:pt x="4519551" y="6012723"/>
                </a:cubicBezTo>
                <a:cubicBezTo>
                  <a:pt x="4522408" y="6027392"/>
                  <a:pt x="4517645" y="6043776"/>
                  <a:pt x="4515931" y="6059397"/>
                </a:cubicBezTo>
                <a:cubicBezTo>
                  <a:pt x="4511360" y="6096736"/>
                  <a:pt x="4506405" y="6134075"/>
                  <a:pt x="4502025" y="6171605"/>
                </a:cubicBezTo>
                <a:cubicBezTo>
                  <a:pt x="4499358" y="6195037"/>
                  <a:pt x="4497833" y="6218660"/>
                  <a:pt x="4495167" y="6242093"/>
                </a:cubicBezTo>
                <a:cubicBezTo>
                  <a:pt x="4491927" y="6269144"/>
                  <a:pt x="4486975" y="6296005"/>
                  <a:pt x="4484306" y="6323058"/>
                </a:cubicBezTo>
                <a:cubicBezTo>
                  <a:pt x="4481259" y="6353919"/>
                  <a:pt x="4480688" y="6384972"/>
                  <a:pt x="4477448" y="6415833"/>
                </a:cubicBezTo>
                <a:cubicBezTo>
                  <a:pt x="4471162" y="6472225"/>
                  <a:pt x="4463733" y="6528424"/>
                  <a:pt x="4456683" y="6584812"/>
                </a:cubicBezTo>
                <a:cubicBezTo>
                  <a:pt x="4449825" y="6639488"/>
                  <a:pt x="4443729" y="6694164"/>
                  <a:pt x="4435157" y="6748458"/>
                </a:cubicBezTo>
                <a:cubicBezTo>
                  <a:pt x="4431537" y="6771319"/>
                  <a:pt x="4421630" y="6793035"/>
                  <a:pt x="4416106" y="6815516"/>
                </a:cubicBezTo>
                <a:lnTo>
                  <a:pt x="4406407" y="6858000"/>
                </a:lnTo>
                <a:lnTo>
                  <a:pt x="4234154" y="6858000"/>
                </a:lnTo>
                <a:lnTo>
                  <a:pt x="0" y="6858000"/>
                </a:lnTo>
                <a:lnTo>
                  <a:pt x="0" y="2"/>
                </a:lnTo>
                <a:lnTo>
                  <a:pt x="3741092" y="1"/>
                </a:lnTo>
                <a:lnTo>
                  <a:pt x="3743810" y="21486"/>
                </a:lnTo>
                <a:close/>
              </a:path>
            </a:pathLst>
          </a:custGeom>
          <a:noFill/>
          <a:effectLst/>
          <a:extLst>
            <a:ext uri="{909E8E84-426E-40DD-AFC4-6F175D3DCCD1}">
              <a14:hiddenFill xmlns:a14="http://schemas.microsoft.com/office/drawing/2010/main">
                <a:solidFill>
                  <a:srgbClr val="FFFFFF"/>
                </a:solidFill>
              </a14:hiddenFill>
            </a:ext>
          </a:extLst>
        </p:spPr>
      </p:pic>
      <p:grpSp>
        <p:nvGrpSpPr>
          <p:cNvPr id="6153" name="Group 6152">
            <a:extLst>
              <a:ext uri="{FF2B5EF4-FFF2-40B4-BE49-F238E27FC236}">
                <a16:creationId xmlns:a16="http://schemas.microsoft.com/office/drawing/2014/main" id="{54A1C8FD-E5B7-4BEC-A74A-A55FB8EA7CF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697284" y="-1"/>
            <a:ext cx="884241" cy="6858001"/>
            <a:chOff x="3697284" y="-1"/>
            <a:chExt cx="884241" cy="6858001"/>
          </a:xfrm>
          <a:effectLst>
            <a:outerShdw blurRad="381000" dist="152400" algn="l" rotWithShape="0">
              <a:prstClr val="black">
                <a:alpha val="10000"/>
              </a:prstClr>
            </a:outerShdw>
          </a:effectLst>
        </p:grpSpPr>
        <p:sp>
          <p:nvSpPr>
            <p:cNvPr id="6154" name="Freeform: Shape 6153">
              <a:extLst>
                <a:ext uri="{FF2B5EF4-FFF2-40B4-BE49-F238E27FC236}">
                  <a16:creationId xmlns:a16="http://schemas.microsoft.com/office/drawing/2014/main" id="{B20D202D-5E48-4B15-9AF5-71BED4FCFFF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flipH="1">
              <a:off x="705641"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155" name="Freeform: Shape 6154">
              <a:extLst>
                <a:ext uri="{FF2B5EF4-FFF2-40B4-BE49-F238E27FC236}">
                  <a16:creationId xmlns:a16="http://schemas.microsoft.com/office/drawing/2014/main" id="{68D6A069-9380-4E59-A0DA-07053EE8E54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flipH="1">
              <a:off x="715166"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blipFill dpi="0" rotWithShape="1">
              <a:blip r:embed="rId3">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Content Placeholder 2">
            <a:extLst>
              <a:ext uri="{FF2B5EF4-FFF2-40B4-BE49-F238E27FC236}">
                <a16:creationId xmlns:a16="http://schemas.microsoft.com/office/drawing/2014/main" id="{EC44E000-0AFE-559F-17E9-3BBD93EB0D51}"/>
              </a:ext>
            </a:extLst>
          </p:cNvPr>
          <p:cNvSpPr>
            <a:spLocks noGrp="1"/>
          </p:cNvSpPr>
          <p:nvPr>
            <p:ph idx="1"/>
          </p:nvPr>
        </p:nvSpPr>
        <p:spPr>
          <a:xfrm>
            <a:off x="5232401" y="3146400"/>
            <a:ext cx="6140449" cy="2682000"/>
          </a:xfrm>
        </p:spPr>
        <p:txBody>
          <a:bodyPr>
            <a:normAutofit lnSpcReduction="10000"/>
          </a:bodyPr>
          <a:lstStyle/>
          <a:p>
            <a:r>
              <a:rPr lang="en-US" sz="1900" dirty="0">
                <a:solidFill>
                  <a:schemeClr val="bg1">
                    <a:alpha val="80000"/>
                  </a:schemeClr>
                </a:solidFill>
              </a:rPr>
              <a:t>23 February – 3 March (O.S) 1917, February Revolution</a:t>
            </a:r>
          </a:p>
          <a:p>
            <a:r>
              <a:rPr lang="en-US" sz="1900" dirty="0">
                <a:solidFill>
                  <a:schemeClr val="bg1">
                    <a:alpha val="80000"/>
                  </a:schemeClr>
                </a:solidFill>
              </a:rPr>
              <a:t>August 1917 – attempted coup by </a:t>
            </a:r>
            <a:r>
              <a:rPr lang="en-US" sz="1900" dirty="0" err="1">
                <a:solidFill>
                  <a:schemeClr val="bg1">
                    <a:alpha val="80000"/>
                  </a:schemeClr>
                </a:solidFill>
              </a:rPr>
              <a:t>Keneral</a:t>
            </a:r>
            <a:r>
              <a:rPr lang="en-US" sz="1900" dirty="0">
                <a:solidFill>
                  <a:schemeClr val="bg1">
                    <a:alpha val="80000"/>
                  </a:schemeClr>
                </a:solidFill>
              </a:rPr>
              <a:t> </a:t>
            </a:r>
            <a:r>
              <a:rPr lang="en-US" sz="1900" dirty="0" err="1">
                <a:solidFill>
                  <a:schemeClr val="bg1">
                    <a:alpha val="80000"/>
                  </a:schemeClr>
                </a:solidFill>
              </a:rPr>
              <a:t>Lavr</a:t>
            </a:r>
            <a:r>
              <a:rPr lang="en-US" sz="1900" dirty="0">
                <a:solidFill>
                  <a:schemeClr val="bg1">
                    <a:alpha val="80000"/>
                  </a:schemeClr>
                </a:solidFill>
              </a:rPr>
              <a:t> Kornilov</a:t>
            </a:r>
          </a:p>
          <a:p>
            <a:r>
              <a:rPr lang="en-US" sz="1900" dirty="0">
                <a:solidFill>
                  <a:schemeClr val="bg1">
                    <a:alpha val="80000"/>
                  </a:schemeClr>
                </a:solidFill>
              </a:rPr>
              <a:t>24 October (O.S). 1917 Bolshevik insurrection and Civil War begins</a:t>
            </a:r>
          </a:p>
          <a:p>
            <a:r>
              <a:rPr lang="en-US" sz="1800" dirty="0">
                <a:solidFill>
                  <a:schemeClr val="bg1">
                    <a:alpha val="80000"/>
                  </a:schemeClr>
                </a:solidFill>
              </a:rPr>
              <a:t>5 December 1917 (O.S.) – Formation of the Cheka (often dated as the start of the Red Terror)</a:t>
            </a:r>
          </a:p>
          <a:p>
            <a:r>
              <a:rPr lang="en-US" sz="1800" dirty="0">
                <a:solidFill>
                  <a:schemeClr val="bg1">
                    <a:alpha val="80000"/>
                  </a:schemeClr>
                </a:solidFill>
              </a:rPr>
              <a:t>3 March 1918 – Signing of the Brest-Litovsk Treaty</a:t>
            </a:r>
          </a:p>
          <a:p>
            <a:r>
              <a:rPr lang="en-US" sz="1800" dirty="0">
                <a:solidFill>
                  <a:schemeClr val="bg1">
                    <a:alpha val="80000"/>
                  </a:schemeClr>
                </a:solidFill>
              </a:rPr>
              <a:t>28 September-14 November 1919 – Battle of Petrograd</a:t>
            </a:r>
          </a:p>
        </p:txBody>
      </p:sp>
    </p:spTree>
    <p:extLst>
      <p:ext uri="{BB962C8B-B14F-4D97-AF65-F5344CB8AC3E}">
        <p14:creationId xmlns:p14="http://schemas.microsoft.com/office/powerpoint/2010/main" val="9029728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1030">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1026" name="Picture 2" descr="The Storming of the Winter Palace - Wikipedia">
            <a:extLst>
              <a:ext uri="{FF2B5EF4-FFF2-40B4-BE49-F238E27FC236}">
                <a16:creationId xmlns:a16="http://schemas.microsoft.com/office/drawing/2014/main" id="{91A78011-EBF0-9C20-5984-479FE7846B3C}"/>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t="19"/>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16313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B09D9D-10B2-D4A4-E1D6-37B79A31BAB3}"/>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81F911D3-ECEB-E6CA-7206-4F1FDA592868}"/>
              </a:ext>
            </a:extLst>
          </p:cNvPr>
          <p:cNvSpPr>
            <a:spLocks noGrp="1"/>
          </p:cNvSpPr>
          <p:nvPr>
            <p:ph idx="1"/>
          </p:nvPr>
        </p:nvSpPr>
        <p:spPr/>
        <p:txBody>
          <a:bodyPr/>
          <a:lstStyle/>
          <a:p>
            <a:endParaRPr lang="en-US"/>
          </a:p>
        </p:txBody>
      </p:sp>
      <p:pic>
        <p:nvPicPr>
          <p:cNvPr id="4098" name="Picture 2">
            <a:extLst>
              <a:ext uri="{FF2B5EF4-FFF2-40B4-BE49-F238E27FC236}">
                <a16:creationId xmlns:a16="http://schemas.microsoft.com/office/drawing/2014/main" id="{423A7C29-272D-3A23-F939-C296C0A8CEE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23875"/>
            <a:ext cx="12192000" cy="58086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665085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BAC3321-C002-BFF4-0135-7D984523E505}"/>
              </a:ext>
            </a:extLst>
          </p:cNvPr>
          <p:cNvSpPr>
            <a:spLocks noGrp="1"/>
          </p:cNvSpPr>
          <p:nvPr>
            <p:ph idx="1"/>
          </p:nvPr>
        </p:nvSpPr>
        <p:spPr>
          <a:xfrm>
            <a:off x="412382" y="1751013"/>
            <a:ext cx="5257800" cy="6492875"/>
          </a:xfrm>
        </p:spPr>
        <p:txBody>
          <a:bodyPr>
            <a:normAutofit/>
          </a:bodyPr>
          <a:lstStyle/>
          <a:p>
            <a:pPr marL="0" indent="0">
              <a:buNone/>
            </a:pPr>
            <a:r>
              <a:rPr lang="en-GB" sz="1500" kern="100" dirty="0">
                <a:effectLst/>
                <a:latin typeface="Calibri" panose="020F0502020204030204" pitchFamily="34" charset="0"/>
                <a:ea typeface="Calibri" panose="020F0502020204030204" pitchFamily="34" charset="0"/>
                <a:cs typeface="Times New Roman" panose="02020603050405020304" pitchFamily="18" charset="0"/>
              </a:rPr>
              <a:t>“The Peace of Brest-Litovsk provided only a brief respite from military threat. Officers of the old Russian Army were gathering forces in the south, in the Cossack territory of the Don and the Kuban, while Admiral Kolchak was establishing an anti-Bolshevik government in Siberia […] Large areas of the country were not effectively under Moscow’s control (these included Siberia, southern Russia, the Caucasus, Ukraine, and even much of the Urals and Volga region) and White Armies threatened the Soviet Republic from the east, the north-west, and the south. Of the Allied Powers, Britain and France were extremely hostile to the new regime in Russian ad supported the Whites, though their direct military involvement was on a fairly small scale. Both the US and Japan sent troops to Siberia – the Japanese hoping for territorial gains, the Americans in a muddled effort to restrain the Japanese, police the Trans-Siberian Railway and perhaps support Kolchak’s Siberian Government. […] the Bolsheviks’ situation seemed desperate indeed in 1919, when the territory firmly under their control was roughly that of Muscovite Russia in the sixteenth century (Sheila Fitzpatrick, </a:t>
            </a:r>
            <a:r>
              <a:rPr lang="en-GB" sz="1500" i="1" kern="100" dirty="0">
                <a:effectLst/>
                <a:latin typeface="Calibri" panose="020F0502020204030204" pitchFamily="34" charset="0"/>
                <a:ea typeface="Calibri" panose="020F0502020204030204" pitchFamily="34" charset="0"/>
                <a:cs typeface="Times New Roman" panose="02020603050405020304" pitchFamily="18" charset="0"/>
              </a:rPr>
              <a:t>The Russian Revolution</a:t>
            </a:r>
            <a:r>
              <a:rPr lang="en-GB" sz="1500" kern="100" dirty="0">
                <a:effectLst/>
                <a:latin typeface="Calibri" panose="020F0502020204030204" pitchFamily="34" charset="0"/>
                <a:ea typeface="Calibri" panose="020F0502020204030204" pitchFamily="34" charset="0"/>
                <a:cs typeface="Times New Roman" panose="02020603050405020304" pitchFamily="18" charset="0"/>
              </a:rPr>
              <a:t>, Oxford University Press, 1994. </a:t>
            </a:r>
            <a:r>
              <a:rPr lang="en-GB" sz="1500" kern="100" dirty="0">
                <a:latin typeface="Calibri" panose="020F0502020204030204" pitchFamily="34" charset="0"/>
                <a:ea typeface="Calibri" panose="020F0502020204030204" pitchFamily="34" charset="0"/>
                <a:cs typeface="Times New Roman" panose="02020603050405020304" pitchFamily="18" charset="0"/>
              </a:rPr>
              <a:t>Pp </a:t>
            </a:r>
            <a:r>
              <a:rPr lang="en-GB" sz="1500" kern="100" dirty="0">
                <a:effectLst/>
                <a:latin typeface="Calibri" panose="020F0502020204030204" pitchFamily="34" charset="0"/>
                <a:ea typeface="Calibri" panose="020F0502020204030204" pitchFamily="34" charset="0"/>
                <a:cs typeface="Times New Roman" panose="02020603050405020304" pitchFamily="18" charset="0"/>
              </a:rPr>
              <a:t>73)</a:t>
            </a:r>
          </a:p>
          <a:p>
            <a:endParaRPr lang="en-US" sz="1500" dirty="0"/>
          </a:p>
        </p:txBody>
      </p:sp>
      <p:pic>
        <p:nvPicPr>
          <p:cNvPr id="5122" name="Picture 2" descr="Muscovite Russia | Historical maps, Map, Kaliningrad oblast">
            <a:extLst>
              <a:ext uri="{FF2B5EF4-FFF2-40B4-BE49-F238E27FC236}">
                <a16:creationId xmlns:a16="http://schemas.microsoft.com/office/drawing/2014/main" id="{59800D25-C34F-40EE-4EA9-DDE9EC69345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8"/>
          <a:stretch/>
        </p:blipFill>
        <p:spPr bwMode="auto">
          <a:xfrm>
            <a:off x="6096000" y="1751013"/>
            <a:ext cx="5683618" cy="43945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35887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Battle of Petrograd">
            <a:extLst>
              <a:ext uri="{FF2B5EF4-FFF2-40B4-BE49-F238E27FC236}">
                <a16:creationId xmlns:a16="http://schemas.microsoft.com/office/drawing/2014/main" id="{CAD2C799-AC77-8271-97F2-0325A8C7233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5884" r="-1" b="-1"/>
          <a:stretch/>
        </p:blipFill>
        <p:spPr bwMode="auto">
          <a:xfrm>
            <a:off x="1"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1033" name="Rectangle 103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59CF828-863A-DA7D-8B02-7D56F0154D6A}"/>
              </a:ext>
            </a:extLst>
          </p:cNvPr>
          <p:cNvSpPr>
            <a:spLocks noGrp="1"/>
          </p:cNvSpPr>
          <p:nvPr>
            <p:ph type="title"/>
          </p:nvPr>
        </p:nvSpPr>
        <p:spPr>
          <a:xfrm>
            <a:off x="7531610" y="365125"/>
            <a:ext cx="3822189" cy="1899912"/>
          </a:xfrm>
        </p:spPr>
        <p:txBody>
          <a:bodyPr>
            <a:normAutofit/>
          </a:bodyPr>
          <a:lstStyle/>
          <a:p>
            <a:endParaRPr lang="en-US" sz="4000"/>
          </a:p>
        </p:txBody>
      </p:sp>
      <p:sp>
        <p:nvSpPr>
          <p:cNvPr id="3" name="Content Placeholder 2">
            <a:extLst>
              <a:ext uri="{FF2B5EF4-FFF2-40B4-BE49-F238E27FC236}">
                <a16:creationId xmlns:a16="http://schemas.microsoft.com/office/drawing/2014/main" id="{7B63289D-59B9-27AD-E372-20BC0CEE0ADF}"/>
              </a:ext>
            </a:extLst>
          </p:cNvPr>
          <p:cNvSpPr>
            <a:spLocks noGrp="1"/>
          </p:cNvSpPr>
          <p:nvPr>
            <p:ph idx="1"/>
          </p:nvPr>
        </p:nvSpPr>
        <p:spPr>
          <a:xfrm>
            <a:off x="7531610" y="2434201"/>
            <a:ext cx="3822189" cy="3742762"/>
          </a:xfrm>
        </p:spPr>
        <p:txBody>
          <a:bodyPr>
            <a:normAutofit/>
          </a:bodyPr>
          <a:lstStyle/>
          <a:p>
            <a:pPr marL="0" indent="0">
              <a:buNone/>
            </a:pPr>
            <a:r>
              <a:rPr lang="en-GB" sz="1600" kern="100" dirty="0">
                <a:latin typeface="Calibri" panose="020F0502020204030204" pitchFamily="34" charset="0"/>
                <a:ea typeface="Calibri" panose="020F0502020204030204" pitchFamily="34" charset="0"/>
                <a:cs typeface="Calibri" panose="020F0502020204030204" pitchFamily="34" charset="0"/>
              </a:rPr>
              <a:t>“</a:t>
            </a:r>
            <a:r>
              <a:rPr lang="en-GB" sz="1600" kern="100" dirty="0">
                <a:effectLst/>
                <a:latin typeface="Calibri" panose="020F0502020204030204" pitchFamily="34" charset="0"/>
                <a:ea typeface="Calibri" panose="020F0502020204030204" pitchFamily="34" charset="0"/>
                <a:cs typeface="Calibri" panose="020F0502020204030204" pitchFamily="34" charset="0"/>
              </a:rPr>
              <a:t>Trotsky arrived with a train, that famous train</a:t>
            </a:r>
            <a:r>
              <a:rPr lang="en-GB" sz="1600" kern="100" dirty="0">
                <a:latin typeface="Calibri" panose="020F0502020204030204" pitchFamily="34" charset="0"/>
                <a:ea typeface="Calibri" panose="020F0502020204030204" pitchFamily="34" charset="0"/>
                <a:cs typeface="Calibri" panose="020F0502020204030204" pitchFamily="34" charset="0"/>
              </a:rPr>
              <a:t> […]</a:t>
            </a:r>
            <a:r>
              <a:rPr lang="en-GB" sz="1600" kern="100" dirty="0">
                <a:effectLst/>
                <a:latin typeface="Calibri" panose="020F0502020204030204" pitchFamily="34" charset="0"/>
                <a:ea typeface="Calibri" panose="020F0502020204030204" pitchFamily="34" charset="0"/>
                <a:cs typeface="Calibri" panose="020F0502020204030204" pitchFamily="34" charset="0"/>
              </a:rPr>
              <a:t> they took everything in hand, meticulously and passionately. It was magical. Trotsky kept saying ‘It is impossible for a little army of 15,000 ex-officers to master a working-class capital of 700,000 inhabitants.’ He had posters put up proclaiming that the city would ‘defend itself on its own ground,’ that from now on this was the best strategic method, that the White Army would be lost in a labyrinth of fortified streets and there meet its grave”’ Victor Serge, </a:t>
            </a:r>
            <a:r>
              <a:rPr lang="en-GB" sz="1600" i="1" kern="100" dirty="0">
                <a:effectLst/>
                <a:latin typeface="Calibri" panose="020F0502020204030204" pitchFamily="34" charset="0"/>
                <a:ea typeface="Calibri" panose="020F0502020204030204" pitchFamily="34" charset="0"/>
                <a:cs typeface="Calibri" panose="020F0502020204030204" pitchFamily="34" charset="0"/>
              </a:rPr>
              <a:t>Memoirs of a Revolutionary, </a:t>
            </a:r>
            <a:r>
              <a:rPr lang="en-GB" sz="1600" kern="100" dirty="0">
                <a:effectLst/>
                <a:latin typeface="Calibri" panose="020F0502020204030204" pitchFamily="34" charset="0"/>
                <a:ea typeface="Calibri" panose="020F0502020204030204" pitchFamily="34" charset="0"/>
                <a:cs typeface="Calibri" panose="020F0502020204030204" pitchFamily="34" charset="0"/>
              </a:rPr>
              <a:t>Trans. By Peter Sedgwick. New York Review of Books, 2012. 109</a:t>
            </a:r>
          </a:p>
          <a:p>
            <a:endParaRPr lang="en-US" sz="16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3509560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79" name="Rectangle 7178">
            <a:extLst>
              <a:ext uri="{FF2B5EF4-FFF2-40B4-BE49-F238E27FC236}">
                <a16:creationId xmlns:a16="http://schemas.microsoft.com/office/drawing/2014/main" id="{E51BA4DF-2BD4-4EC2-B1DB-B27C8AC718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170" name="Picture 2" descr="Cheka - Wikipedia">
            <a:extLst>
              <a:ext uri="{FF2B5EF4-FFF2-40B4-BE49-F238E27FC236}">
                <a16:creationId xmlns:a16="http://schemas.microsoft.com/office/drawing/2014/main" id="{A76F3ABD-D0C6-2388-BFDA-340695A7EB3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12" r="-1" b="-1"/>
          <a:stretch/>
        </p:blipFill>
        <p:spPr bwMode="auto">
          <a:xfrm>
            <a:off x="1" y="10"/>
            <a:ext cx="4196496" cy="6857990"/>
          </a:xfrm>
          <a:prstGeom prst="rect">
            <a:avLst/>
          </a:prstGeom>
          <a:noFill/>
          <a:effectLst/>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137C5F77-C613-4EFA-8D07-5D6A7D2CF468}"/>
              </a:ext>
            </a:extLst>
          </p:cNvPr>
          <p:cNvSpPr>
            <a:spLocks noGrp="1"/>
          </p:cNvSpPr>
          <p:nvPr>
            <p:ph idx="1"/>
          </p:nvPr>
        </p:nvSpPr>
        <p:spPr>
          <a:xfrm>
            <a:off x="4553734" y="2409830"/>
            <a:ext cx="6798539" cy="3705217"/>
          </a:xfrm>
        </p:spPr>
        <p:txBody>
          <a:bodyPr>
            <a:normAutofit fontScale="92500" lnSpcReduction="10000"/>
          </a:bodyPr>
          <a:lstStyle/>
          <a:p>
            <a:pPr marL="0" indent="0">
              <a:buNone/>
            </a:pPr>
            <a:r>
              <a:rPr lang="en-GB" sz="1800" kern="100" dirty="0">
                <a:effectLst/>
                <a:latin typeface="Calibri" panose="020F0502020204030204" pitchFamily="34" charset="0"/>
                <a:ea typeface="Calibri" panose="020F0502020204030204" pitchFamily="34" charset="0"/>
                <a:cs typeface="Calibri" panose="020F0502020204030204" pitchFamily="34" charset="0"/>
              </a:rPr>
              <a:t>“I believe that the formation of the Chekas was one of the gravest and most impermissible errors that the Bolshevik leaders committed in 1918, when plots, blockades, and interventions made them lose their heads. All evidence indicates that revolutionary tribunals, functioning in the light of day (without excluding secret sessions in particular cases) and admitting the right of </a:t>
            </a:r>
            <a:r>
              <a:rPr lang="en-GB" sz="1800" kern="100" dirty="0" err="1">
                <a:effectLst/>
                <a:latin typeface="Calibri" panose="020F0502020204030204" pitchFamily="34" charset="0"/>
                <a:ea typeface="Calibri" panose="020F0502020204030204" pitchFamily="34" charset="0"/>
                <a:cs typeface="Calibri" panose="020F0502020204030204" pitchFamily="34" charset="0"/>
              </a:rPr>
              <a:t>defense</a:t>
            </a:r>
            <a:r>
              <a:rPr lang="en-GB" sz="1800" kern="100" dirty="0">
                <a:effectLst/>
                <a:latin typeface="Calibri" panose="020F0502020204030204" pitchFamily="34" charset="0"/>
                <a:ea typeface="Calibri" panose="020F0502020204030204" pitchFamily="34" charset="0"/>
                <a:cs typeface="Calibri" panose="020F0502020204030204" pitchFamily="34" charset="0"/>
              </a:rPr>
              <a:t>, would have attained the same efficiency with far less abuse and depravity. Was it so necessary to revert to the procedures of the Inquisition?” (Serge, </a:t>
            </a:r>
            <a:r>
              <a:rPr lang="en-GB" sz="1800" i="1" kern="100" dirty="0">
                <a:effectLst/>
                <a:latin typeface="Calibri" panose="020F0502020204030204" pitchFamily="34" charset="0"/>
                <a:ea typeface="Calibri" panose="020F0502020204030204" pitchFamily="34" charset="0"/>
                <a:cs typeface="Calibri" panose="020F0502020204030204" pitchFamily="34" charset="0"/>
              </a:rPr>
              <a:t>Memoirs of a Revolutionary</a:t>
            </a:r>
            <a:r>
              <a:rPr lang="en-GB" sz="1800" kern="100" dirty="0">
                <a:effectLst/>
                <a:latin typeface="Calibri" panose="020F0502020204030204" pitchFamily="34" charset="0"/>
                <a:ea typeface="Calibri" panose="020F0502020204030204" pitchFamily="34" charset="0"/>
                <a:cs typeface="Calibri" panose="020F0502020204030204" pitchFamily="34" charset="0"/>
              </a:rPr>
              <a:t>,</a:t>
            </a:r>
            <a:r>
              <a:rPr lang="en-GB" sz="1800" i="1" kern="100" dirty="0">
                <a:effectLst/>
                <a:latin typeface="Calibri" panose="020F0502020204030204" pitchFamily="34" charset="0"/>
                <a:ea typeface="Calibri" panose="020F0502020204030204" pitchFamily="34" charset="0"/>
                <a:cs typeface="Calibri" panose="020F0502020204030204" pitchFamily="34" charset="0"/>
              </a:rPr>
              <a:t> </a:t>
            </a:r>
            <a:r>
              <a:rPr lang="en-GB" sz="1800" kern="100" dirty="0">
                <a:effectLst/>
                <a:latin typeface="Calibri" panose="020F0502020204030204" pitchFamily="34" charset="0"/>
                <a:ea typeface="Calibri" panose="020F0502020204030204" pitchFamily="34" charset="0"/>
                <a:cs typeface="Calibri" panose="020F0502020204030204" pitchFamily="34" charset="0"/>
              </a:rPr>
              <a:t>94)</a:t>
            </a:r>
          </a:p>
          <a:p>
            <a:pPr marL="0" indent="0">
              <a:buNone/>
            </a:pPr>
            <a:endParaRPr lang="en-GB" sz="1800" kern="100" dirty="0">
              <a:latin typeface="Calibri" panose="020F0502020204030204" pitchFamily="34" charset="0"/>
              <a:ea typeface="Calibri" panose="020F0502020204030204" pitchFamily="34" charset="0"/>
              <a:cs typeface="Calibri" panose="020F0502020204030204" pitchFamily="34" charset="0"/>
            </a:endParaRPr>
          </a:p>
          <a:p>
            <a:pPr marL="0" indent="0">
              <a:buNone/>
            </a:pPr>
            <a:r>
              <a:rPr lang="en-GB" sz="1800" kern="100" dirty="0">
                <a:effectLst/>
                <a:latin typeface="Calibri" panose="020F0502020204030204" pitchFamily="34" charset="0"/>
                <a:ea typeface="Calibri" panose="020F0502020204030204" pitchFamily="34" charset="0"/>
                <a:cs typeface="Calibri" panose="020F0502020204030204" pitchFamily="34" charset="0"/>
              </a:rPr>
              <a:t>“I remain convinced that the Socialist revolution would nevertheless have been much stronger and clearer if those who held supreme power had persevered in defending and applying a principle of humanity towards the defeated enemy with as much energy as they did in overcoming him I know they had an inkling of this but did not have the will to carry it out. I know the greatness of these men, but they, who belonged to the future, were in this respect prisoners of the past” (118)</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GB" sz="1800" kern="100" dirty="0">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21498735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31300</TotalTime>
  <Words>1832</Words>
  <Application>Microsoft Macintosh PowerPoint</Application>
  <PresentationFormat>Widescreen</PresentationFormat>
  <Paragraphs>31</Paragraphs>
  <Slides>15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Calibri Light</vt:lpstr>
      <vt:lpstr>Office Theme</vt:lpstr>
      <vt:lpstr>Victor Serge Conquered City</vt:lpstr>
      <vt:lpstr>PowerPoint Presentation</vt:lpstr>
      <vt:lpstr>PowerPoint Presentation</vt:lpstr>
      <vt:lpstr>Timetable of Russian Revolution / Civil War </vt:lpstr>
      <vt:lpstr>PowerPoint Presentation</vt:lpstr>
      <vt:lpstr>PowerPoint Presentation</vt:lpstr>
      <vt:lpstr>PowerPoint Presentation</vt:lpstr>
      <vt:lpstr>PowerPoint Presentation</vt:lpstr>
      <vt:lpstr>PowerPoint Presentation</vt:lpstr>
      <vt:lpstr>Victor Serge</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Victor Serge Conquered City</dc:title>
  <dc:creator>Tucker-Abramson, Myka</dc:creator>
  <cp:lastModifiedBy>Tucker-Abramson, Myka</cp:lastModifiedBy>
  <cp:revision>7</cp:revision>
  <dcterms:created xsi:type="dcterms:W3CDTF">2023-12-13T10:36:19Z</dcterms:created>
  <dcterms:modified xsi:type="dcterms:W3CDTF">2024-01-16T09:32:39Z</dcterms:modified>
</cp:coreProperties>
</file>