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8" r:id="rId3"/>
    <p:sldId id="289" r:id="rId4"/>
    <p:sldId id="286" r:id="rId5"/>
    <p:sldId id="280" r:id="rId6"/>
    <p:sldId id="277" r:id="rId7"/>
    <p:sldId id="262" r:id="rId8"/>
    <p:sldId id="273" r:id="rId9"/>
    <p:sldId id="258" r:id="rId10"/>
    <p:sldId id="257" r:id="rId11"/>
    <p:sldId id="268" r:id="rId12"/>
    <p:sldId id="275" r:id="rId13"/>
    <p:sldId id="272" r:id="rId14"/>
    <p:sldId id="288" r:id="rId15"/>
    <p:sldId id="285" r:id="rId16"/>
    <p:sldId id="281" r:id="rId17"/>
    <p:sldId id="284" r:id="rId18"/>
    <p:sldId id="283" r:id="rId19"/>
    <p:sldId id="279"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58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843"/>
    <p:restoredTop sz="94649"/>
  </p:normalViewPr>
  <p:slideViewPr>
    <p:cSldViewPr snapToGrid="0" snapToObjects="1">
      <p:cViewPr varScale="1">
        <p:scale>
          <a:sx n="90" d="100"/>
          <a:sy n="90" d="100"/>
        </p:scale>
        <p:origin x="232" y="3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E3BDD57-732B-0047-BE21-0547E5B7FEBA}" type="datetimeFigureOut">
              <a:rPr lang="en-US" smtClean="0"/>
              <a:t>10/19/23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356E5D-7830-9049-91C2-A25ECD46D12A}" type="slidenum">
              <a:rPr lang="en-US" smtClean="0"/>
              <a:t>‹#›</a:t>
            </a:fld>
            <a:endParaRPr lang="en-US"/>
          </a:p>
        </p:txBody>
      </p:sp>
    </p:spTree>
    <p:extLst>
      <p:ext uri="{BB962C8B-B14F-4D97-AF65-F5344CB8AC3E}">
        <p14:creationId xmlns:p14="http://schemas.microsoft.com/office/powerpoint/2010/main" val="467279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E3BDD57-732B-0047-BE21-0547E5B7FEBA}" type="datetimeFigureOut">
              <a:rPr lang="en-US" smtClean="0"/>
              <a:t>10/19/23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356E5D-7830-9049-91C2-A25ECD46D12A}" type="slidenum">
              <a:rPr lang="en-US" smtClean="0"/>
              <a:t>‹#›</a:t>
            </a:fld>
            <a:endParaRPr lang="en-US"/>
          </a:p>
        </p:txBody>
      </p:sp>
    </p:spTree>
    <p:extLst>
      <p:ext uri="{BB962C8B-B14F-4D97-AF65-F5344CB8AC3E}">
        <p14:creationId xmlns:p14="http://schemas.microsoft.com/office/powerpoint/2010/main" val="1109344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E3BDD57-732B-0047-BE21-0547E5B7FEBA}" type="datetimeFigureOut">
              <a:rPr lang="en-US" smtClean="0"/>
              <a:t>10/19/23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356E5D-7830-9049-91C2-A25ECD46D12A}" type="slidenum">
              <a:rPr lang="en-US" smtClean="0"/>
              <a:t>‹#›</a:t>
            </a:fld>
            <a:endParaRPr lang="en-US"/>
          </a:p>
        </p:txBody>
      </p:sp>
    </p:spTree>
    <p:extLst>
      <p:ext uri="{BB962C8B-B14F-4D97-AF65-F5344CB8AC3E}">
        <p14:creationId xmlns:p14="http://schemas.microsoft.com/office/powerpoint/2010/main" val="297332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E3BDD57-732B-0047-BE21-0547E5B7FEBA}" type="datetimeFigureOut">
              <a:rPr lang="en-US" smtClean="0"/>
              <a:t>10/19/23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356E5D-7830-9049-91C2-A25ECD46D12A}" type="slidenum">
              <a:rPr lang="en-US" smtClean="0"/>
              <a:t>‹#›</a:t>
            </a:fld>
            <a:endParaRPr lang="en-US"/>
          </a:p>
        </p:txBody>
      </p:sp>
    </p:spTree>
    <p:extLst>
      <p:ext uri="{BB962C8B-B14F-4D97-AF65-F5344CB8AC3E}">
        <p14:creationId xmlns:p14="http://schemas.microsoft.com/office/powerpoint/2010/main" val="213951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E3BDD57-732B-0047-BE21-0547E5B7FEBA}" type="datetimeFigureOut">
              <a:rPr lang="en-US" smtClean="0"/>
              <a:t>10/19/23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356E5D-7830-9049-91C2-A25ECD46D12A}" type="slidenum">
              <a:rPr lang="en-US" smtClean="0"/>
              <a:t>‹#›</a:t>
            </a:fld>
            <a:endParaRPr lang="en-US"/>
          </a:p>
        </p:txBody>
      </p:sp>
    </p:spTree>
    <p:extLst>
      <p:ext uri="{BB962C8B-B14F-4D97-AF65-F5344CB8AC3E}">
        <p14:creationId xmlns:p14="http://schemas.microsoft.com/office/powerpoint/2010/main" val="999890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E3BDD57-732B-0047-BE21-0547E5B7FEBA}" type="datetimeFigureOut">
              <a:rPr lang="en-US" smtClean="0"/>
              <a:t>10/19/23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356E5D-7830-9049-91C2-A25ECD46D12A}" type="slidenum">
              <a:rPr lang="en-US" smtClean="0"/>
              <a:t>‹#›</a:t>
            </a:fld>
            <a:endParaRPr lang="en-US"/>
          </a:p>
        </p:txBody>
      </p:sp>
    </p:spTree>
    <p:extLst>
      <p:ext uri="{BB962C8B-B14F-4D97-AF65-F5344CB8AC3E}">
        <p14:creationId xmlns:p14="http://schemas.microsoft.com/office/powerpoint/2010/main" val="11078437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E3BDD57-732B-0047-BE21-0547E5B7FEBA}" type="datetimeFigureOut">
              <a:rPr lang="en-US" smtClean="0"/>
              <a:t>10/19/23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356E5D-7830-9049-91C2-A25ECD46D12A}" type="slidenum">
              <a:rPr lang="en-US" smtClean="0"/>
              <a:t>‹#›</a:t>
            </a:fld>
            <a:endParaRPr lang="en-US"/>
          </a:p>
        </p:txBody>
      </p:sp>
    </p:spTree>
    <p:extLst>
      <p:ext uri="{BB962C8B-B14F-4D97-AF65-F5344CB8AC3E}">
        <p14:creationId xmlns:p14="http://schemas.microsoft.com/office/powerpoint/2010/main" val="846720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E3BDD57-732B-0047-BE21-0547E5B7FEBA}" type="datetimeFigureOut">
              <a:rPr lang="en-US" smtClean="0"/>
              <a:t>10/19/23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356E5D-7830-9049-91C2-A25ECD46D12A}" type="slidenum">
              <a:rPr lang="en-US" smtClean="0"/>
              <a:t>‹#›</a:t>
            </a:fld>
            <a:endParaRPr lang="en-US"/>
          </a:p>
        </p:txBody>
      </p:sp>
    </p:spTree>
    <p:extLst>
      <p:ext uri="{BB962C8B-B14F-4D97-AF65-F5344CB8AC3E}">
        <p14:creationId xmlns:p14="http://schemas.microsoft.com/office/powerpoint/2010/main" val="1602680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3BDD57-732B-0047-BE21-0547E5B7FEBA}" type="datetimeFigureOut">
              <a:rPr lang="en-US" smtClean="0"/>
              <a:t>10/19/23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356E5D-7830-9049-91C2-A25ECD46D12A}" type="slidenum">
              <a:rPr lang="en-US" smtClean="0"/>
              <a:t>‹#›</a:t>
            </a:fld>
            <a:endParaRPr lang="en-US"/>
          </a:p>
        </p:txBody>
      </p:sp>
    </p:spTree>
    <p:extLst>
      <p:ext uri="{BB962C8B-B14F-4D97-AF65-F5344CB8AC3E}">
        <p14:creationId xmlns:p14="http://schemas.microsoft.com/office/powerpoint/2010/main" val="368754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E3BDD57-732B-0047-BE21-0547E5B7FEBA}" type="datetimeFigureOut">
              <a:rPr lang="en-US" smtClean="0"/>
              <a:t>10/19/23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356E5D-7830-9049-91C2-A25ECD46D12A}" type="slidenum">
              <a:rPr lang="en-US" smtClean="0"/>
              <a:t>‹#›</a:t>
            </a:fld>
            <a:endParaRPr lang="en-US"/>
          </a:p>
        </p:txBody>
      </p:sp>
    </p:spTree>
    <p:extLst>
      <p:ext uri="{BB962C8B-B14F-4D97-AF65-F5344CB8AC3E}">
        <p14:creationId xmlns:p14="http://schemas.microsoft.com/office/powerpoint/2010/main" val="11529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E3BDD57-732B-0047-BE21-0547E5B7FEBA}" type="datetimeFigureOut">
              <a:rPr lang="en-US" smtClean="0"/>
              <a:t>10/19/23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356E5D-7830-9049-91C2-A25ECD46D12A}" type="slidenum">
              <a:rPr lang="en-US" smtClean="0"/>
              <a:t>‹#›</a:t>
            </a:fld>
            <a:endParaRPr lang="en-US"/>
          </a:p>
        </p:txBody>
      </p:sp>
    </p:spTree>
    <p:extLst>
      <p:ext uri="{BB962C8B-B14F-4D97-AF65-F5344CB8AC3E}">
        <p14:creationId xmlns:p14="http://schemas.microsoft.com/office/powerpoint/2010/main" val="509753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3BDD57-732B-0047-BE21-0547E5B7FEBA}" type="datetimeFigureOut">
              <a:rPr lang="en-US" smtClean="0"/>
              <a:t>10/19/23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356E5D-7830-9049-91C2-A25ECD46D12A}" type="slidenum">
              <a:rPr lang="en-US" smtClean="0"/>
              <a:t>‹#›</a:t>
            </a:fld>
            <a:endParaRPr lang="en-US"/>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image" Target="../media/image17.tiff"/><Relationship Id="rId1" Type="http://schemas.openxmlformats.org/officeDocument/2006/relationships/slideLayout" Target="../slideLayouts/slideLayout2.xml"/><Relationship Id="rId5" Type="http://schemas.openxmlformats.org/officeDocument/2006/relationships/image" Target="../media/image20.tiff"/><Relationship Id="rId4" Type="http://schemas.openxmlformats.org/officeDocument/2006/relationships/image" Target="../media/image19.tiff"/></Relationships>
</file>

<file path=ppt/slides/_rels/slide11.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image" Target="../media/image21.tiff"/><Relationship Id="rId1" Type="http://schemas.openxmlformats.org/officeDocument/2006/relationships/slideLayout" Target="../slideLayouts/slideLayout2.xml"/><Relationship Id="rId4" Type="http://schemas.openxmlformats.org/officeDocument/2006/relationships/image" Target="../media/image23.tiff"/></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6.tiff"/><Relationship Id="rId1" Type="http://schemas.openxmlformats.org/officeDocument/2006/relationships/slideLayout" Target="../slideLayouts/slideLayout2.xml"/><Relationship Id="rId4" Type="http://schemas.openxmlformats.org/officeDocument/2006/relationships/image" Target="../media/image8.tiff"/></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0.tiff"/><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40D02CF-D6B9-4835-104C-AB63FF166596}"/>
              </a:ext>
            </a:extLst>
          </p:cNvPr>
          <p:cNvSpPr txBox="1"/>
          <p:nvPr/>
        </p:nvSpPr>
        <p:spPr>
          <a:xfrm>
            <a:off x="1127342" y="5949863"/>
            <a:ext cx="5153783" cy="646331"/>
          </a:xfrm>
          <a:prstGeom prst="rect">
            <a:avLst/>
          </a:prstGeom>
          <a:noFill/>
        </p:spPr>
        <p:txBody>
          <a:bodyPr wrap="none" rtlCol="0">
            <a:spAutoFit/>
          </a:bodyPr>
          <a:lstStyle/>
          <a:p>
            <a:r>
              <a:rPr lang="en-US" dirty="0"/>
              <a:t>https://</a:t>
            </a:r>
            <a:r>
              <a:rPr lang="en-US" dirty="0" err="1"/>
              <a:t>www.youtube.com</a:t>
            </a:r>
            <a:r>
              <a:rPr lang="en-US" dirty="0"/>
              <a:t>/</a:t>
            </a:r>
            <a:r>
              <a:rPr lang="en-US" dirty="0" err="1"/>
              <a:t>watch?v</a:t>
            </a:r>
            <a:r>
              <a:rPr lang="en-US" dirty="0"/>
              <a:t>=YXr4ZpkhTgE</a:t>
            </a:r>
          </a:p>
          <a:p>
            <a:r>
              <a:rPr lang="en-US" dirty="0"/>
              <a:t>https://</a:t>
            </a:r>
            <a:r>
              <a:rPr lang="en-US" dirty="0" err="1"/>
              <a:t>www.youtube.com</a:t>
            </a:r>
            <a:r>
              <a:rPr lang="en-US" dirty="0"/>
              <a:t>/</a:t>
            </a:r>
            <a:r>
              <a:rPr lang="en-US" dirty="0" err="1"/>
              <a:t>watch?v</a:t>
            </a:r>
            <a:r>
              <a:rPr lang="en-US"/>
              <a:t>=dIwHWZQT16M</a:t>
            </a:r>
          </a:p>
        </p:txBody>
      </p:sp>
      <p:pic>
        <p:nvPicPr>
          <p:cNvPr id="2050" name="Picture 2">
            <a:extLst>
              <a:ext uri="{FF2B5EF4-FFF2-40B4-BE49-F238E27FC236}">
                <a16:creationId xmlns:a16="http://schemas.microsoft.com/office/drawing/2014/main" id="{5A519B87-7BF3-247A-8512-233D8036163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126" t="3257" r="3589" b="3210"/>
          <a:stretch/>
        </p:blipFill>
        <p:spPr bwMode="auto">
          <a:xfrm>
            <a:off x="1322614" y="440870"/>
            <a:ext cx="3477986" cy="5143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9146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80786" y="398235"/>
            <a:ext cx="2126231" cy="3205577"/>
          </a:xfrm>
          <a:prstGeom prst="rect">
            <a:avLst/>
          </a:prstGeom>
        </p:spPr>
      </p:pic>
      <p:pic>
        <p:nvPicPr>
          <p:cNvPr id="5" name="Picture 4"/>
          <p:cNvPicPr>
            <a:picLocks noChangeAspect="1"/>
          </p:cNvPicPr>
          <p:nvPr/>
        </p:nvPicPr>
        <p:blipFill>
          <a:blip r:embed="rId3"/>
          <a:stretch>
            <a:fillRect/>
          </a:stretch>
        </p:blipFill>
        <p:spPr>
          <a:xfrm>
            <a:off x="5999652" y="3221642"/>
            <a:ext cx="2842003" cy="1891224"/>
          </a:xfrm>
          <a:prstGeom prst="rect">
            <a:avLst/>
          </a:prstGeom>
        </p:spPr>
      </p:pic>
      <p:pic>
        <p:nvPicPr>
          <p:cNvPr id="6" name="Picture 5"/>
          <p:cNvPicPr>
            <a:picLocks noChangeAspect="1"/>
          </p:cNvPicPr>
          <p:nvPr/>
        </p:nvPicPr>
        <p:blipFill>
          <a:blip r:embed="rId4"/>
          <a:stretch>
            <a:fillRect/>
          </a:stretch>
        </p:blipFill>
        <p:spPr>
          <a:xfrm>
            <a:off x="9090823" y="4167254"/>
            <a:ext cx="2793331" cy="2307043"/>
          </a:xfrm>
          <a:prstGeom prst="rect">
            <a:avLst/>
          </a:prstGeom>
        </p:spPr>
      </p:pic>
      <p:sp>
        <p:nvSpPr>
          <p:cNvPr id="7" name="TextBox 6"/>
          <p:cNvSpPr txBox="1"/>
          <p:nvPr/>
        </p:nvSpPr>
        <p:spPr>
          <a:xfrm>
            <a:off x="532862" y="5981854"/>
            <a:ext cx="6318461" cy="492443"/>
          </a:xfrm>
          <a:prstGeom prst="rect">
            <a:avLst/>
          </a:prstGeom>
          <a:noFill/>
        </p:spPr>
        <p:txBody>
          <a:bodyPr wrap="none" rtlCol="0">
            <a:spAutoFit/>
          </a:bodyPr>
          <a:lstStyle/>
          <a:p>
            <a:r>
              <a:rPr lang="en-US" sz="2600" dirty="0">
                <a:solidFill>
                  <a:schemeClr val="bg1"/>
                </a:solidFill>
                <a:latin typeface="Garamond" charset="0"/>
                <a:ea typeface="Garamond" charset="0"/>
                <a:cs typeface="Garamond" charset="0"/>
              </a:rPr>
              <a:t>Jacob Lawrence’s Great Migration Series (1941)</a:t>
            </a:r>
          </a:p>
        </p:txBody>
      </p:sp>
      <p:pic>
        <p:nvPicPr>
          <p:cNvPr id="8" name="Picture 7"/>
          <p:cNvPicPr>
            <a:picLocks noChangeAspect="1"/>
          </p:cNvPicPr>
          <p:nvPr/>
        </p:nvPicPr>
        <p:blipFill>
          <a:blip r:embed="rId5"/>
          <a:stretch>
            <a:fillRect/>
          </a:stretch>
        </p:blipFill>
        <p:spPr>
          <a:xfrm>
            <a:off x="2802987" y="2001023"/>
            <a:ext cx="3000695" cy="1989591"/>
          </a:xfrm>
          <a:prstGeom prst="rect">
            <a:avLst/>
          </a:prstGeom>
        </p:spPr>
      </p:pic>
    </p:spTree>
    <p:extLst>
      <p:ext uri="{BB962C8B-B14F-4D97-AF65-F5344CB8AC3E}">
        <p14:creationId xmlns:p14="http://schemas.microsoft.com/office/powerpoint/2010/main" val="20661952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49621" y="322730"/>
            <a:ext cx="2794000" cy="4025900"/>
          </a:xfrm>
          <a:prstGeom prst="rect">
            <a:avLst/>
          </a:prstGeom>
        </p:spPr>
      </p:pic>
      <p:sp>
        <p:nvSpPr>
          <p:cNvPr id="5" name="TextBox 4"/>
          <p:cNvSpPr txBox="1"/>
          <p:nvPr/>
        </p:nvSpPr>
        <p:spPr>
          <a:xfrm>
            <a:off x="464662" y="4348630"/>
            <a:ext cx="2417650" cy="430887"/>
          </a:xfrm>
          <a:prstGeom prst="rect">
            <a:avLst/>
          </a:prstGeom>
          <a:noFill/>
        </p:spPr>
        <p:txBody>
          <a:bodyPr wrap="none" rtlCol="0">
            <a:spAutoFit/>
          </a:bodyPr>
          <a:lstStyle/>
          <a:p>
            <a:r>
              <a:rPr lang="en-US" sz="2200" dirty="0">
                <a:solidFill>
                  <a:schemeClr val="bg1"/>
                </a:solidFill>
                <a:latin typeface="Garamond" charset="0"/>
                <a:ea typeface="Garamond" charset="0"/>
                <a:cs typeface="Garamond" charset="0"/>
              </a:rPr>
              <a:t>Zora Neale Hurston</a:t>
            </a:r>
          </a:p>
        </p:txBody>
      </p:sp>
      <p:pic>
        <p:nvPicPr>
          <p:cNvPr id="6" name="Picture 5"/>
          <p:cNvPicPr>
            <a:picLocks noChangeAspect="1"/>
          </p:cNvPicPr>
          <p:nvPr/>
        </p:nvPicPr>
        <p:blipFill>
          <a:blip r:embed="rId3"/>
          <a:stretch>
            <a:fillRect/>
          </a:stretch>
        </p:blipFill>
        <p:spPr>
          <a:xfrm>
            <a:off x="4471774" y="2057916"/>
            <a:ext cx="2616200" cy="3111500"/>
          </a:xfrm>
          <a:prstGeom prst="rect">
            <a:avLst/>
          </a:prstGeom>
        </p:spPr>
      </p:pic>
      <p:pic>
        <p:nvPicPr>
          <p:cNvPr id="7" name="Picture 6"/>
          <p:cNvPicPr>
            <a:picLocks noChangeAspect="1"/>
          </p:cNvPicPr>
          <p:nvPr/>
        </p:nvPicPr>
        <p:blipFill>
          <a:blip r:embed="rId4"/>
          <a:stretch>
            <a:fillRect/>
          </a:stretch>
        </p:blipFill>
        <p:spPr>
          <a:xfrm>
            <a:off x="8149643" y="3304224"/>
            <a:ext cx="2997200" cy="2705100"/>
          </a:xfrm>
          <a:prstGeom prst="rect">
            <a:avLst/>
          </a:prstGeom>
        </p:spPr>
      </p:pic>
      <p:sp>
        <p:nvSpPr>
          <p:cNvPr id="8" name="TextBox 7"/>
          <p:cNvSpPr txBox="1"/>
          <p:nvPr/>
        </p:nvSpPr>
        <p:spPr>
          <a:xfrm>
            <a:off x="4406661" y="5169416"/>
            <a:ext cx="1669047" cy="430887"/>
          </a:xfrm>
          <a:prstGeom prst="rect">
            <a:avLst/>
          </a:prstGeom>
          <a:noFill/>
        </p:spPr>
        <p:txBody>
          <a:bodyPr wrap="none" rtlCol="0">
            <a:spAutoFit/>
          </a:bodyPr>
          <a:lstStyle/>
          <a:p>
            <a:r>
              <a:rPr lang="en-US" sz="2200" dirty="0">
                <a:solidFill>
                  <a:schemeClr val="bg1"/>
                </a:solidFill>
                <a:latin typeface="Garamond" charset="0"/>
                <a:ea typeface="Garamond" charset="0"/>
                <a:cs typeface="Garamond" charset="0"/>
              </a:rPr>
              <a:t>Ralph Ellison</a:t>
            </a:r>
          </a:p>
        </p:txBody>
      </p:sp>
      <p:sp>
        <p:nvSpPr>
          <p:cNvPr id="9" name="TextBox 8"/>
          <p:cNvSpPr txBox="1"/>
          <p:nvPr/>
        </p:nvSpPr>
        <p:spPr>
          <a:xfrm>
            <a:off x="8110262" y="6009324"/>
            <a:ext cx="1853649" cy="430887"/>
          </a:xfrm>
          <a:prstGeom prst="rect">
            <a:avLst/>
          </a:prstGeom>
          <a:noFill/>
        </p:spPr>
        <p:txBody>
          <a:bodyPr wrap="none" rtlCol="0">
            <a:spAutoFit/>
          </a:bodyPr>
          <a:lstStyle/>
          <a:p>
            <a:r>
              <a:rPr lang="en-US" sz="2200" dirty="0">
                <a:solidFill>
                  <a:schemeClr val="bg1"/>
                </a:solidFill>
                <a:latin typeface="Garamond" charset="0"/>
                <a:ea typeface="Garamond" charset="0"/>
                <a:cs typeface="Garamond" charset="0"/>
              </a:rPr>
              <a:t>Richard Wright</a:t>
            </a:r>
          </a:p>
        </p:txBody>
      </p:sp>
    </p:spTree>
    <p:extLst>
      <p:ext uri="{BB962C8B-B14F-4D97-AF65-F5344CB8AC3E}">
        <p14:creationId xmlns:p14="http://schemas.microsoft.com/office/powerpoint/2010/main" val="7422988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7" name="Freeform: Shape 1036">
            <a:extLst>
              <a:ext uri="{FF2B5EF4-FFF2-40B4-BE49-F238E27FC236}">
                <a16:creationId xmlns:a16="http://schemas.microsoft.com/office/drawing/2014/main" id="{2EEE8F11-3582-44B7-9869-F2D26D7DD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4133221" cy="3548529"/>
          </a:xfrm>
          <a:custGeom>
            <a:avLst/>
            <a:gdLst>
              <a:gd name="connsiteX0" fmla="*/ 0 w 4133221"/>
              <a:gd name="connsiteY0" fmla="*/ 0 h 3548529"/>
              <a:gd name="connsiteX1" fmla="*/ 3798429 w 4133221"/>
              <a:gd name="connsiteY1" fmla="*/ 0 h 3548529"/>
              <a:gd name="connsiteX2" fmla="*/ 3850140 w 4133221"/>
              <a:gd name="connsiteY2" fmla="*/ 85119 h 3548529"/>
              <a:gd name="connsiteX3" fmla="*/ 4133221 w 4133221"/>
              <a:gd name="connsiteY3" fmla="*/ 1203093 h 3548529"/>
              <a:gd name="connsiteX4" fmla="*/ 1787785 w 4133221"/>
              <a:gd name="connsiteY4" fmla="*/ 3548529 h 3548529"/>
              <a:gd name="connsiteX5" fmla="*/ 129311 w 4133221"/>
              <a:gd name="connsiteY5" fmla="*/ 2861567 h 3548529"/>
              <a:gd name="connsiteX6" fmla="*/ 0 w 4133221"/>
              <a:gd name="connsiteY6" fmla="*/ 2719289 h 3548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3221" h="3548529">
                <a:moveTo>
                  <a:pt x="0" y="0"/>
                </a:moveTo>
                <a:lnTo>
                  <a:pt x="3798429" y="0"/>
                </a:lnTo>
                <a:lnTo>
                  <a:pt x="3850140" y="85119"/>
                </a:lnTo>
                <a:cubicBezTo>
                  <a:pt x="4030674" y="417451"/>
                  <a:pt x="4133221" y="798296"/>
                  <a:pt x="4133221" y="1203093"/>
                </a:cubicBezTo>
                <a:cubicBezTo>
                  <a:pt x="4133221" y="2498442"/>
                  <a:pt x="3083134" y="3548529"/>
                  <a:pt x="1787785" y="3548529"/>
                </a:cubicBezTo>
                <a:cubicBezTo>
                  <a:pt x="1140111" y="3548529"/>
                  <a:pt x="553752" y="3286007"/>
                  <a:pt x="129311" y="2861567"/>
                </a:cubicBezTo>
                <a:lnTo>
                  <a:pt x="0" y="2719289"/>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39" name="Freeform: Shape 1038">
            <a:extLst>
              <a:ext uri="{FF2B5EF4-FFF2-40B4-BE49-F238E27FC236}">
                <a16:creationId xmlns:a16="http://schemas.microsoft.com/office/drawing/2014/main" id="{2141F1CC-6A53-4BCF-9127-AABB52E249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1" y="3842187"/>
            <a:ext cx="3321156" cy="3015812"/>
          </a:xfrm>
          <a:custGeom>
            <a:avLst/>
            <a:gdLst>
              <a:gd name="connsiteX0" fmla="*/ 1359768 w 3321156"/>
              <a:gd name="connsiteY0" fmla="*/ 0 h 3015812"/>
              <a:gd name="connsiteX1" fmla="*/ 3321156 w 3321156"/>
              <a:gd name="connsiteY1" fmla="*/ 1961388 h 3015812"/>
              <a:gd name="connsiteX2" fmla="*/ 3084427 w 3321156"/>
              <a:gd name="connsiteY2" fmla="*/ 2896302 h 3015812"/>
              <a:gd name="connsiteX3" fmla="*/ 3011823 w 3321156"/>
              <a:gd name="connsiteY3" fmla="*/ 3015812 h 3015812"/>
              <a:gd name="connsiteX4" fmla="*/ 0 w 3321156"/>
              <a:gd name="connsiteY4" fmla="*/ 3015812 h 3015812"/>
              <a:gd name="connsiteX5" fmla="*/ 0 w 3321156"/>
              <a:gd name="connsiteY5" fmla="*/ 549808 h 3015812"/>
              <a:gd name="connsiteX6" fmla="*/ 112143 w 3321156"/>
              <a:gd name="connsiteY6" fmla="*/ 447886 h 3015812"/>
              <a:gd name="connsiteX7" fmla="*/ 1359768 w 3321156"/>
              <a:gd name="connsiteY7" fmla="*/ 0 h 301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21156" h="3015812">
                <a:moveTo>
                  <a:pt x="1359768" y="0"/>
                </a:moveTo>
                <a:cubicBezTo>
                  <a:pt x="2443013" y="0"/>
                  <a:pt x="3321156" y="878143"/>
                  <a:pt x="3321156" y="1961388"/>
                </a:cubicBezTo>
                <a:cubicBezTo>
                  <a:pt x="3321156" y="2299902"/>
                  <a:pt x="3235400" y="2618387"/>
                  <a:pt x="3084427" y="2896302"/>
                </a:cubicBezTo>
                <a:lnTo>
                  <a:pt x="3011823" y="3015812"/>
                </a:lnTo>
                <a:lnTo>
                  <a:pt x="0" y="3015812"/>
                </a:lnTo>
                <a:lnTo>
                  <a:pt x="0" y="549808"/>
                </a:lnTo>
                <a:lnTo>
                  <a:pt x="112143" y="447886"/>
                </a:lnTo>
                <a:cubicBezTo>
                  <a:pt x="451187" y="168082"/>
                  <a:pt x="885848" y="0"/>
                  <a:pt x="1359768"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41" name="Oval 1040">
            <a:extLst>
              <a:ext uri="{FF2B5EF4-FFF2-40B4-BE49-F238E27FC236}">
                <a16:creationId xmlns:a16="http://schemas.microsoft.com/office/drawing/2014/main" id="{561B2B49-7142-4CA8-A929-4671548E6A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4530" y="2496668"/>
            <a:ext cx="3118104" cy="311810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6" name="Picture 2" descr="Ma Rainey - Wikipedia">
            <a:extLst>
              <a:ext uri="{FF2B5EF4-FFF2-40B4-BE49-F238E27FC236}">
                <a16:creationId xmlns:a16="http://schemas.microsoft.com/office/drawing/2014/main" id="{8A9CB993-D5ED-51D8-5A2A-11D99067178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2905" r="3" b="23622"/>
          <a:stretch/>
        </p:blipFill>
        <p:spPr bwMode="auto">
          <a:xfrm>
            <a:off x="3559122" y="2661260"/>
            <a:ext cx="2788920" cy="2788920"/>
          </a:xfrm>
          <a:custGeom>
            <a:avLst/>
            <a:gdLst/>
            <a:ahLst/>
            <a:cxnLst/>
            <a:rect l="l" t="t" r="r" b="b"/>
            <a:pathLst>
              <a:path w="2880360" h="2880360">
                <a:moveTo>
                  <a:pt x="1440180" y="0"/>
                </a:moveTo>
                <a:cubicBezTo>
                  <a:pt x="2235569" y="0"/>
                  <a:pt x="2880360" y="644791"/>
                  <a:pt x="2880360" y="1440180"/>
                </a:cubicBezTo>
                <a:cubicBezTo>
                  <a:pt x="2880360" y="2235569"/>
                  <a:pt x="2235569" y="2880360"/>
                  <a:pt x="1440180" y="2880360"/>
                </a:cubicBezTo>
                <a:cubicBezTo>
                  <a:pt x="644791" y="2880360"/>
                  <a:pt x="0" y="2235569"/>
                  <a:pt x="0" y="1440180"/>
                </a:cubicBezTo>
                <a:cubicBezTo>
                  <a:pt x="0" y="644791"/>
                  <a:pt x="644791" y="0"/>
                  <a:pt x="1440180" y="0"/>
                </a:cubicBezTo>
                <a:close/>
              </a:path>
            </a:pathLst>
          </a:custGeom>
          <a:noFill/>
          <a:extLst>
            <a:ext uri="{909E8E84-426E-40DD-AFC4-6F175D3DCCD1}">
              <a14:hiddenFill xmlns:a14="http://schemas.microsoft.com/office/drawing/2010/main">
                <a:solidFill>
                  <a:srgbClr val="FFFFFF"/>
                </a:solidFill>
              </a14:hiddenFill>
            </a:ext>
          </a:extLst>
        </p:spPr>
      </p:pic>
      <p:pic>
        <p:nvPicPr>
          <p:cNvPr id="1032" name="Picture 8" descr="Billie Holiday | Biography, Music, Movie, Death, &amp; Facts ...">
            <a:extLst>
              <a:ext uri="{FF2B5EF4-FFF2-40B4-BE49-F238E27FC236}">
                <a16:creationId xmlns:a16="http://schemas.microsoft.com/office/drawing/2014/main" id="{B26D5A0C-144F-3D38-876E-64F97E5D8EE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8999"/>
          <a:stretch/>
        </p:blipFill>
        <p:spPr bwMode="auto">
          <a:xfrm>
            <a:off x="20" y="10"/>
            <a:ext cx="3967953" cy="3383270"/>
          </a:xfrm>
          <a:custGeom>
            <a:avLst/>
            <a:gdLst/>
            <a:ahLst/>
            <a:cxnLst/>
            <a:rect l="l" t="t" r="r" b="b"/>
            <a:pathLst>
              <a:path w="3967973" h="3383280">
                <a:moveTo>
                  <a:pt x="0" y="0"/>
                </a:moveTo>
                <a:lnTo>
                  <a:pt x="3605273" y="0"/>
                </a:lnTo>
                <a:lnTo>
                  <a:pt x="3704836" y="163887"/>
                </a:lnTo>
                <a:cubicBezTo>
                  <a:pt x="3872651" y="472804"/>
                  <a:pt x="3967973" y="826817"/>
                  <a:pt x="3967973" y="1203093"/>
                </a:cubicBezTo>
                <a:cubicBezTo>
                  <a:pt x="3967973" y="2407177"/>
                  <a:pt x="2991870" y="3383280"/>
                  <a:pt x="1787786" y="3383280"/>
                </a:cubicBezTo>
                <a:cubicBezTo>
                  <a:pt x="1110489" y="3383280"/>
                  <a:pt x="505326" y="3074435"/>
                  <a:pt x="105448" y="2589894"/>
                </a:cubicBezTo>
                <a:lnTo>
                  <a:pt x="0" y="2448881"/>
                </a:lnTo>
                <a:close/>
              </a:path>
            </a:pathLst>
          </a:custGeom>
          <a:noFill/>
          <a:extLst>
            <a:ext uri="{909E8E84-426E-40DD-AFC4-6F175D3DCCD1}">
              <a14:hiddenFill xmlns:a14="http://schemas.microsoft.com/office/drawing/2010/main">
                <a:solidFill>
                  <a:srgbClr val="FFFFFF"/>
                </a:solidFill>
              </a14:hiddenFill>
            </a:ext>
          </a:extLst>
        </p:spPr>
      </p:pic>
      <p:pic>
        <p:nvPicPr>
          <p:cNvPr id="1028" name="Picture 4" descr="Bessie Smith | Music Theatre International">
            <a:extLst>
              <a:ext uri="{FF2B5EF4-FFF2-40B4-BE49-F238E27FC236}">
                <a16:creationId xmlns:a16="http://schemas.microsoft.com/office/drawing/2014/main" id="{E0075D9D-BE1D-7A2F-72C0-4CFE82A0DEC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2062" r="14063"/>
          <a:stretch/>
        </p:blipFill>
        <p:spPr bwMode="auto">
          <a:xfrm>
            <a:off x="4825" y="4007260"/>
            <a:ext cx="3155071" cy="2850749"/>
          </a:xfrm>
          <a:custGeom>
            <a:avLst/>
            <a:gdLst/>
            <a:ahLst/>
            <a:cxnLst/>
            <a:rect l="l" t="t" r="r" b="b"/>
            <a:pathLst>
              <a:path w="3155071" h="2850749">
                <a:moveTo>
                  <a:pt x="1358746" y="0"/>
                </a:moveTo>
                <a:cubicBezTo>
                  <a:pt x="2350829" y="0"/>
                  <a:pt x="3155071" y="804242"/>
                  <a:pt x="3155071" y="1796325"/>
                </a:cubicBezTo>
                <a:cubicBezTo>
                  <a:pt x="3155071" y="2168356"/>
                  <a:pt x="3041975" y="2513972"/>
                  <a:pt x="2848287" y="2800668"/>
                </a:cubicBezTo>
                <a:lnTo>
                  <a:pt x="2810837" y="2850749"/>
                </a:lnTo>
                <a:lnTo>
                  <a:pt x="0" y="2850749"/>
                </a:lnTo>
                <a:lnTo>
                  <a:pt x="0" y="623564"/>
                </a:lnTo>
                <a:lnTo>
                  <a:pt x="88552" y="526132"/>
                </a:lnTo>
                <a:cubicBezTo>
                  <a:pt x="413623" y="201061"/>
                  <a:pt x="862705" y="0"/>
                  <a:pt x="1358746" y="0"/>
                </a:cubicBez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86E6EC80-1058-832E-1D93-54436D122F2A}"/>
              </a:ext>
            </a:extLst>
          </p:cNvPr>
          <p:cNvSpPr>
            <a:spLocks noGrp="1"/>
          </p:cNvSpPr>
          <p:nvPr>
            <p:ph idx="1"/>
          </p:nvPr>
        </p:nvSpPr>
        <p:spPr>
          <a:xfrm>
            <a:off x="6940296" y="2871982"/>
            <a:ext cx="4668256" cy="3181684"/>
          </a:xfrm>
        </p:spPr>
        <p:txBody>
          <a:bodyPr anchor="t">
            <a:normAutofit/>
          </a:bodyPr>
          <a:lstStyle/>
          <a:p>
            <a:pPr marL="0" indent="0">
              <a:buNone/>
            </a:pPr>
            <a:r>
              <a:rPr lang="en-GB" sz="1800" dirty="0">
                <a:effectLst/>
                <a:latin typeface="Candara" panose="020E0502030303020204" pitchFamily="34" charset="0"/>
                <a:ea typeface="Calibri" panose="020F0502020204030204" pitchFamily="34" charset="0"/>
                <a:cs typeface="Times New Roman" panose="02020603050405020304" pitchFamily="18" charset="0"/>
              </a:rPr>
              <a:t>“Ma Rainey, Bessie Smith and Billie Holiday’s performances </a:t>
            </a:r>
            <a:r>
              <a:rPr lang="en-GB" sz="1800" dirty="0">
                <a:latin typeface="Candara" panose="020E0502030303020204" pitchFamily="34" charset="0"/>
                <a:ea typeface="Calibri" panose="020F0502020204030204" pitchFamily="34" charset="0"/>
                <a:cs typeface="Times New Roman" panose="02020603050405020304" pitchFamily="18" charset="0"/>
              </a:rPr>
              <a:t>offered a</a:t>
            </a:r>
            <a:r>
              <a:rPr lang="en-GB" sz="1800" dirty="0">
                <a:effectLst/>
                <a:latin typeface="Candara" panose="020E0502030303020204" pitchFamily="34" charset="0"/>
                <a:ea typeface="Calibri" panose="020F0502020204030204" pitchFamily="34" charset="0"/>
                <a:cs typeface="Times New Roman" panose="02020603050405020304" pitchFamily="18" charset="0"/>
              </a:rPr>
              <a:t> “rich terrain for examining a historical feminist consciousness that reflected the lives of working-class black communities. That their aesthetic representations of the politics of gender and sexuality are informed by and interwove with their representations of race and class makes their work all the more provocative” (Angela Davis, </a:t>
            </a:r>
            <a:r>
              <a:rPr lang="en-GB" sz="1800" i="1" dirty="0">
                <a:effectLst/>
                <a:latin typeface="Candara" panose="020E0502030303020204" pitchFamily="34" charset="0"/>
                <a:ea typeface="Calibri" panose="020F0502020204030204" pitchFamily="34" charset="0"/>
                <a:cs typeface="Times New Roman" panose="02020603050405020304" pitchFamily="18" charset="0"/>
              </a:rPr>
              <a:t>Blues Legacies and Black Feminism, </a:t>
            </a:r>
            <a:r>
              <a:rPr lang="en-GB" sz="1800" dirty="0">
                <a:effectLst/>
                <a:latin typeface="Candara" panose="020E0502030303020204" pitchFamily="34" charset="0"/>
                <a:ea typeface="Calibri" panose="020F0502020204030204" pitchFamily="34" charset="0"/>
                <a:cs typeface="Times New Roman" panose="02020603050405020304" pitchFamily="18" charset="0"/>
              </a:rPr>
              <a:t>Knopf,</a:t>
            </a:r>
            <a:r>
              <a:rPr lang="en-GB" sz="1800" i="1" dirty="0">
                <a:effectLst/>
                <a:latin typeface="Candara" panose="020E0502030303020204" pitchFamily="34" charset="0"/>
                <a:ea typeface="Calibri" panose="020F0502020204030204" pitchFamily="34" charset="0"/>
                <a:cs typeface="Times New Roman" panose="02020603050405020304" pitchFamily="18" charset="0"/>
              </a:rPr>
              <a:t> </a:t>
            </a:r>
            <a:r>
              <a:rPr lang="en-GB" sz="1800" dirty="0">
                <a:effectLst/>
                <a:latin typeface="Candara" panose="020E0502030303020204" pitchFamily="34" charset="0"/>
                <a:ea typeface="Calibri" panose="020F0502020204030204" pitchFamily="34" charset="0"/>
                <a:cs typeface="Times New Roman" panose="02020603050405020304" pitchFamily="18" charset="0"/>
              </a:rPr>
              <a:t>2011, pp. xv)</a:t>
            </a:r>
            <a:endParaRPr lang="en-US" sz="1800" dirty="0">
              <a:latin typeface="Candara" panose="020E0502030303020204" pitchFamily="34" charset="0"/>
            </a:endParaRPr>
          </a:p>
        </p:txBody>
      </p:sp>
      <p:sp>
        <p:nvSpPr>
          <p:cNvPr id="4" name="TextBox 3">
            <a:extLst>
              <a:ext uri="{FF2B5EF4-FFF2-40B4-BE49-F238E27FC236}">
                <a16:creationId xmlns:a16="http://schemas.microsoft.com/office/drawing/2014/main" id="{195112D4-05CD-B749-4EE5-97F27793F9BD}"/>
              </a:ext>
            </a:extLst>
          </p:cNvPr>
          <p:cNvSpPr txBox="1"/>
          <p:nvPr/>
        </p:nvSpPr>
        <p:spPr>
          <a:xfrm>
            <a:off x="4525505" y="418454"/>
            <a:ext cx="1393843" cy="369332"/>
          </a:xfrm>
          <a:prstGeom prst="rect">
            <a:avLst/>
          </a:prstGeom>
          <a:noFill/>
        </p:spPr>
        <p:txBody>
          <a:bodyPr wrap="none" rtlCol="0">
            <a:spAutoFit/>
          </a:bodyPr>
          <a:lstStyle/>
          <a:p>
            <a:r>
              <a:rPr lang="en-US" dirty="0">
                <a:latin typeface="Garamond" panose="02020404030301010803" pitchFamily="18" charset="0"/>
              </a:rPr>
              <a:t>Billie Holiday</a:t>
            </a:r>
          </a:p>
        </p:txBody>
      </p:sp>
      <p:sp>
        <p:nvSpPr>
          <p:cNvPr id="5" name="TextBox 4">
            <a:extLst>
              <a:ext uri="{FF2B5EF4-FFF2-40B4-BE49-F238E27FC236}">
                <a16:creationId xmlns:a16="http://schemas.microsoft.com/office/drawing/2014/main" id="{04ECCE2F-01F5-F83F-4529-CDF36C6B4D67}"/>
              </a:ext>
            </a:extLst>
          </p:cNvPr>
          <p:cNvSpPr txBox="1"/>
          <p:nvPr/>
        </p:nvSpPr>
        <p:spPr>
          <a:xfrm>
            <a:off x="3324957" y="6254880"/>
            <a:ext cx="1367682" cy="369332"/>
          </a:xfrm>
          <a:prstGeom prst="rect">
            <a:avLst/>
          </a:prstGeom>
          <a:noFill/>
        </p:spPr>
        <p:txBody>
          <a:bodyPr wrap="none" rtlCol="0">
            <a:spAutoFit/>
          </a:bodyPr>
          <a:lstStyle/>
          <a:p>
            <a:r>
              <a:rPr lang="en-US" dirty="0">
                <a:latin typeface="Garamond" panose="02020404030301010803" pitchFamily="18" charset="0"/>
              </a:rPr>
              <a:t>Bessie Smith</a:t>
            </a:r>
          </a:p>
        </p:txBody>
      </p:sp>
      <p:sp>
        <p:nvSpPr>
          <p:cNvPr id="6" name="TextBox 5">
            <a:extLst>
              <a:ext uri="{FF2B5EF4-FFF2-40B4-BE49-F238E27FC236}">
                <a16:creationId xmlns:a16="http://schemas.microsoft.com/office/drawing/2014/main" id="{49E5D78D-008E-8855-B7E9-D8CF9CDEF947}"/>
              </a:ext>
            </a:extLst>
          </p:cNvPr>
          <p:cNvSpPr txBox="1"/>
          <p:nvPr/>
        </p:nvSpPr>
        <p:spPr>
          <a:xfrm>
            <a:off x="4252378" y="2052584"/>
            <a:ext cx="1173847" cy="369332"/>
          </a:xfrm>
          <a:prstGeom prst="rect">
            <a:avLst/>
          </a:prstGeom>
          <a:noFill/>
        </p:spPr>
        <p:txBody>
          <a:bodyPr wrap="none" rtlCol="0">
            <a:spAutoFit/>
          </a:bodyPr>
          <a:lstStyle/>
          <a:p>
            <a:r>
              <a:rPr lang="en-US" dirty="0">
                <a:latin typeface="Garamond" panose="02020404030301010803" pitchFamily="18" charset="0"/>
              </a:rPr>
              <a:t>Ma Rainey</a:t>
            </a:r>
          </a:p>
        </p:txBody>
      </p:sp>
    </p:spTree>
    <p:extLst>
      <p:ext uri="{BB962C8B-B14F-4D97-AF65-F5344CB8AC3E}">
        <p14:creationId xmlns:p14="http://schemas.microsoft.com/office/powerpoint/2010/main" val="1317550680"/>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6E99F-6208-E340-BEBD-893F7E640C6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220668C-4E54-6949-BDB5-A686A634AEC7}"/>
              </a:ext>
            </a:extLst>
          </p:cNvPr>
          <p:cNvSpPr>
            <a:spLocks noGrp="1"/>
          </p:cNvSpPr>
          <p:nvPr>
            <p:ph idx="1"/>
          </p:nvPr>
        </p:nvSpPr>
        <p:spPr>
          <a:xfrm>
            <a:off x="562873" y="523081"/>
            <a:ext cx="11066253" cy="5811838"/>
          </a:xfrm>
        </p:spPr>
        <p:txBody>
          <a:bodyPr numCol="2">
            <a:noAutofit/>
          </a:bodyPr>
          <a:lstStyle/>
          <a:p>
            <a:pPr marL="0" indent="0">
              <a:buNone/>
            </a:pPr>
            <a:r>
              <a:rPr lang="en-GB" sz="2100" b="1" dirty="0">
                <a:solidFill>
                  <a:schemeClr val="bg1"/>
                </a:solidFill>
                <a:latin typeface="Candara" panose="020E0502030303020204" pitchFamily="34" charset="0"/>
              </a:rPr>
              <a:t>Preaching the Blues (Bessie Smith) </a:t>
            </a:r>
          </a:p>
          <a:p>
            <a:pPr marL="0" indent="0">
              <a:buNone/>
            </a:pPr>
            <a:r>
              <a:rPr lang="en-GB" sz="2100" dirty="0">
                <a:solidFill>
                  <a:schemeClr val="bg1"/>
                </a:solidFill>
                <a:latin typeface="Candara" panose="020E0502030303020204" pitchFamily="34" charset="0"/>
              </a:rPr>
              <a:t>Down in Atlanta, GA, under the viaduct </a:t>
            </a:r>
            <a:r>
              <a:rPr lang="en-GB" sz="2100" dirty="0" err="1">
                <a:solidFill>
                  <a:schemeClr val="bg1"/>
                </a:solidFill>
                <a:latin typeface="Candara" panose="020E0502030303020204" pitchFamily="34" charset="0"/>
              </a:rPr>
              <a:t>ev’ry</a:t>
            </a:r>
            <a:r>
              <a:rPr lang="en-GB" sz="2100" dirty="0">
                <a:solidFill>
                  <a:schemeClr val="bg1"/>
                </a:solidFill>
                <a:latin typeface="Candara" panose="020E0502030303020204" pitchFamily="34" charset="0"/>
              </a:rPr>
              <a:t> </a:t>
            </a:r>
            <a:br>
              <a:rPr lang="en-GB" sz="2100" dirty="0">
                <a:solidFill>
                  <a:schemeClr val="bg1"/>
                </a:solidFill>
                <a:latin typeface="Candara" panose="020E0502030303020204" pitchFamily="34" charset="0"/>
              </a:rPr>
            </a:br>
            <a:r>
              <a:rPr lang="en-GB" sz="2100" dirty="0">
                <a:solidFill>
                  <a:schemeClr val="bg1"/>
                </a:solidFill>
                <a:latin typeface="Candara" panose="020E0502030303020204" pitchFamily="34" charset="0"/>
              </a:rPr>
              <a:t>day, </a:t>
            </a:r>
            <a:br>
              <a:rPr lang="en-GB" sz="2100" dirty="0">
                <a:solidFill>
                  <a:schemeClr val="bg1"/>
                </a:solidFill>
                <a:latin typeface="Candara" panose="020E0502030303020204" pitchFamily="34" charset="0"/>
              </a:rPr>
            </a:br>
            <a:r>
              <a:rPr lang="en-GB" sz="2100" dirty="0">
                <a:solidFill>
                  <a:schemeClr val="bg1"/>
                </a:solidFill>
                <a:latin typeface="Candara" panose="020E0502030303020204" pitchFamily="34" charset="0"/>
              </a:rPr>
              <a:t>drinking corn and </a:t>
            </a:r>
            <a:r>
              <a:rPr lang="en-GB" sz="2100" dirty="0" err="1">
                <a:solidFill>
                  <a:schemeClr val="bg1"/>
                </a:solidFill>
                <a:latin typeface="Candara" panose="020E0502030303020204" pitchFamily="34" charset="0"/>
              </a:rPr>
              <a:t>Hollerin</a:t>
            </a:r>
            <a:r>
              <a:rPr lang="en-GB" sz="2100" dirty="0">
                <a:solidFill>
                  <a:schemeClr val="bg1"/>
                </a:solidFill>
                <a:latin typeface="Candara" panose="020E0502030303020204" pitchFamily="34" charset="0"/>
              </a:rPr>
              <a:t>' hooray </a:t>
            </a:r>
            <a:br>
              <a:rPr lang="en-GB" sz="2100" dirty="0">
                <a:solidFill>
                  <a:schemeClr val="bg1"/>
                </a:solidFill>
                <a:latin typeface="Candara" panose="020E0502030303020204" pitchFamily="34" charset="0"/>
              </a:rPr>
            </a:br>
            <a:r>
              <a:rPr lang="en-GB" sz="2100" dirty="0">
                <a:solidFill>
                  <a:schemeClr val="bg1"/>
                </a:solidFill>
                <a:latin typeface="Candara" panose="020E0502030303020204" pitchFamily="34" charset="0"/>
              </a:rPr>
              <a:t>Pianos playing till the break of day But as I turned my head, I loudly said, "Preach 'em blues, sing them blues" </a:t>
            </a:r>
            <a:br>
              <a:rPr lang="en-GB" sz="2100" dirty="0">
                <a:solidFill>
                  <a:schemeClr val="bg1"/>
                </a:solidFill>
                <a:latin typeface="Candara" panose="020E0502030303020204" pitchFamily="34" charset="0"/>
              </a:rPr>
            </a:br>
            <a:r>
              <a:rPr lang="en-GB" sz="2100" dirty="0">
                <a:solidFill>
                  <a:schemeClr val="bg1"/>
                </a:solidFill>
                <a:latin typeface="Candara" panose="020E0502030303020204" pitchFamily="34" charset="0"/>
              </a:rPr>
              <a:t>They certainly sound good to me </a:t>
            </a:r>
            <a:br>
              <a:rPr lang="en-GB" sz="2100" dirty="0">
                <a:solidFill>
                  <a:schemeClr val="bg1"/>
                </a:solidFill>
                <a:latin typeface="Candara" panose="020E0502030303020204" pitchFamily="34" charset="0"/>
              </a:rPr>
            </a:br>
            <a:r>
              <a:rPr lang="en-GB" sz="2100" dirty="0">
                <a:solidFill>
                  <a:schemeClr val="bg1"/>
                </a:solidFill>
                <a:latin typeface="Candara" panose="020E0502030303020204" pitchFamily="34" charset="0"/>
              </a:rPr>
              <a:t>I've been in love for the last six months and </a:t>
            </a:r>
            <a:r>
              <a:rPr lang="en-GB" sz="2100" dirty="0" err="1">
                <a:solidFill>
                  <a:schemeClr val="bg1"/>
                </a:solidFill>
                <a:latin typeface="Candara" panose="020E0502030303020204" pitchFamily="34" charset="0"/>
              </a:rPr>
              <a:t>ain't</a:t>
            </a:r>
            <a:r>
              <a:rPr lang="en-GB" sz="2100" dirty="0">
                <a:solidFill>
                  <a:schemeClr val="bg1"/>
                </a:solidFill>
                <a:latin typeface="Candara" panose="020E0502030303020204" pitchFamily="34" charset="0"/>
              </a:rPr>
              <a:t> done worrying yet </a:t>
            </a:r>
            <a:br>
              <a:rPr lang="en-GB" sz="2100" dirty="0">
                <a:solidFill>
                  <a:schemeClr val="bg1"/>
                </a:solidFill>
                <a:latin typeface="Candara" panose="020E0502030303020204" pitchFamily="34" charset="0"/>
              </a:rPr>
            </a:br>
            <a:r>
              <a:rPr lang="en-GB" sz="2100" dirty="0">
                <a:solidFill>
                  <a:schemeClr val="bg1"/>
                </a:solidFill>
                <a:latin typeface="Candara" panose="020E0502030303020204" pitchFamily="34" charset="0"/>
              </a:rPr>
              <a:t>Moan them blues, holler them blues </a:t>
            </a:r>
            <a:br>
              <a:rPr lang="en-GB" sz="2100" dirty="0">
                <a:solidFill>
                  <a:schemeClr val="bg1"/>
                </a:solidFill>
                <a:latin typeface="Candara" panose="020E0502030303020204" pitchFamily="34" charset="0"/>
              </a:rPr>
            </a:br>
            <a:r>
              <a:rPr lang="en-GB" sz="2100" dirty="0">
                <a:solidFill>
                  <a:schemeClr val="bg1"/>
                </a:solidFill>
                <a:latin typeface="Candara" panose="020E0502030303020204" pitchFamily="34" charset="0"/>
              </a:rPr>
              <a:t>Let me convert your soul </a:t>
            </a:r>
            <a:br>
              <a:rPr lang="en-GB" sz="2100" dirty="0">
                <a:solidFill>
                  <a:schemeClr val="bg1"/>
                </a:solidFill>
                <a:latin typeface="Candara" panose="020E0502030303020204" pitchFamily="34" charset="0"/>
              </a:rPr>
            </a:br>
            <a:r>
              <a:rPr lang="en-GB" sz="2100" dirty="0" err="1">
                <a:solidFill>
                  <a:schemeClr val="bg1"/>
                </a:solidFill>
                <a:latin typeface="Candara" panose="020E0502030303020204" pitchFamily="34" charset="0"/>
              </a:rPr>
              <a:t>'Cause</a:t>
            </a:r>
            <a:r>
              <a:rPr lang="en-GB" sz="2100" dirty="0">
                <a:solidFill>
                  <a:schemeClr val="bg1"/>
                </a:solidFill>
                <a:latin typeface="Candara" panose="020E0502030303020204" pitchFamily="34" charset="0"/>
              </a:rPr>
              <a:t> just a little spirit of the blues tonight </a:t>
            </a:r>
            <a:br>
              <a:rPr lang="en-GB" sz="2100" dirty="0">
                <a:solidFill>
                  <a:schemeClr val="bg1"/>
                </a:solidFill>
                <a:latin typeface="Candara" panose="020E0502030303020204" pitchFamily="34" charset="0"/>
              </a:rPr>
            </a:br>
            <a:r>
              <a:rPr lang="en-GB" sz="2100" dirty="0">
                <a:solidFill>
                  <a:schemeClr val="bg1"/>
                </a:solidFill>
                <a:latin typeface="Candara" panose="020E0502030303020204" pitchFamily="34" charset="0"/>
              </a:rPr>
              <a:t>Let me tell you, girls, that your man </a:t>
            </a:r>
            <a:r>
              <a:rPr lang="en-GB" sz="2100" dirty="0" err="1">
                <a:solidFill>
                  <a:schemeClr val="bg1"/>
                </a:solidFill>
                <a:latin typeface="Candara" panose="020E0502030303020204" pitchFamily="34" charset="0"/>
              </a:rPr>
              <a:t>ain't</a:t>
            </a:r>
            <a:r>
              <a:rPr lang="en-GB" sz="2100" dirty="0">
                <a:solidFill>
                  <a:schemeClr val="bg1"/>
                </a:solidFill>
                <a:latin typeface="Candara" panose="020E0502030303020204" pitchFamily="34" charset="0"/>
              </a:rPr>
              <a:t> treating you right </a:t>
            </a:r>
            <a:br>
              <a:rPr lang="en-GB" sz="2100" dirty="0">
                <a:solidFill>
                  <a:schemeClr val="bg1"/>
                </a:solidFill>
                <a:latin typeface="Candara" panose="020E0502030303020204" pitchFamily="34" charset="0"/>
              </a:rPr>
            </a:br>
            <a:r>
              <a:rPr lang="en-GB" sz="2100" dirty="0">
                <a:solidFill>
                  <a:schemeClr val="bg1"/>
                </a:solidFill>
                <a:latin typeface="Candara" panose="020E0502030303020204" pitchFamily="34" charset="0"/>
              </a:rPr>
              <a:t>Let me tell you I don't mean no wrong </a:t>
            </a:r>
            <a:br>
              <a:rPr lang="en-GB" sz="2100" dirty="0">
                <a:solidFill>
                  <a:schemeClr val="bg1"/>
                </a:solidFill>
                <a:latin typeface="Candara" panose="020E0502030303020204" pitchFamily="34" charset="0"/>
              </a:rPr>
            </a:br>
            <a:r>
              <a:rPr lang="en-GB" sz="2100" dirty="0">
                <a:solidFill>
                  <a:schemeClr val="bg1"/>
                </a:solidFill>
                <a:latin typeface="Candara" panose="020E0502030303020204" pitchFamily="34" charset="0"/>
              </a:rPr>
              <a:t>I will learn you something if you listen to this song </a:t>
            </a:r>
          </a:p>
          <a:p>
            <a:pPr marL="0" indent="0">
              <a:buNone/>
            </a:pPr>
            <a:endParaRPr lang="en-GB" sz="2100" dirty="0">
              <a:solidFill>
                <a:schemeClr val="bg1"/>
              </a:solidFill>
              <a:latin typeface="Candara" panose="020E0502030303020204" pitchFamily="34" charset="0"/>
            </a:endParaRPr>
          </a:p>
          <a:p>
            <a:pPr marL="0" indent="0">
              <a:buNone/>
            </a:pPr>
            <a:r>
              <a:rPr lang="en-GB" sz="2100" dirty="0">
                <a:solidFill>
                  <a:schemeClr val="bg1"/>
                </a:solidFill>
                <a:latin typeface="Candara" panose="020E0502030303020204" pitchFamily="34" charset="0"/>
              </a:rPr>
              <a:t>I </a:t>
            </a:r>
            <a:r>
              <a:rPr lang="en-GB" sz="2100" dirty="0" err="1">
                <a:solidFill>
                  <a:schemeClr val="bg1"/>
                </a:solidFill>
                <a:latin typeface="Candara" panose="020E0502030303020204" pitchFamily="34" charset="0"/>
              </a:rPr>
              <a:t>ain't</a:t>
            </a:r>
            <a:r>
              <a:rPr lang="en-GB" sz="2100" dirty="0">
                <a:solidFill>
                  <a:schemeClr val="bg1"/>
                </a:solidFill>
                <a:latin typeface="Candara" panose="020E0502030303020204" pitchFamily="34" charset="0"/>
              </a:rPr>
              <a:t> here to try to save your soul, just want to teach you how to save Your good jelly roll </a:t>
            </a:r>
          </a:p>
          <a:p>
            <a:pPr marL="0" indent="0">
              <a:buNone/>
            </a:pPr>
            <a:r>
              <a:rPr lang="en-GB" sz="2100" dirty="0">
                <a:solidFill>
                  <a:schemeClr val="bg1"/>
                </a:solidFill>
                <a:latin typeface="Candara" panose="020E0502030303020204" pitchFamily="34" charset="0"/>
              </a:rPr>
              <a:t>Going on down the line a little further now </a:t>
            </a:r>
            <a:br>
              <a:rPr lang="en-GB" sz="2100" dirty="0">
                <a:solidFill>
                  <a:schemeClr val="bg1"/>
                </a:solidFill>
                <a:latin typeface="Candara" panose="020E0502030303020204" pitchFamily="34" charset="0"/>
              </a:rPr>
            </a:br>
            <a:r>
              <a:rPr lang="en-GB" sz="2100" dirty="0">
                <a:solidFill>
                  <a:schemeClr val="bg1"/>
                </a:solidFill>
                <a:latin typeface="Candara" panose="020E0502030303020204" pitchFamily="34" charset="0"/>
              </a:rPr>
              <a:t>There's many a poor woman down </a:t>
            </a:r>
            <a:br>
              <a:rPr lang="en-GB" sz="2100" dirty="0">
                <a:solidFill>
                  <a:schemeClr val="bg1"/>
                </a:solidFill>
                <a:latin typeface="Candara" panose="020E0502030303020204" pitchFamily="34" charset="0"/>
              </a:rPr>
            </a:br>
            <a:r>
              <a:rPr lang="en-GB" sz="2100" dirty="0">
                <a:solidFill>
                  <a:schemeClr val="bg1"/>
                </a:solidFill>
                <a:latin typeface="Candara" panose="020E0502030303020204" pitchFamily="34" charset="0"/>
              </a:rPr>
              <a:t>Read on down to chapter nine, </a:t>
            </a:r>
            <a:br>
              <a:rPr lang="en-GB" sz="2100" dirty="0">
                <a:solidFill>
                  <a:schemeClr val="bg1"/>
                </a:solidFill>
                <a:latin typeface="Candara" panose="020E0502030303020204" pitchFamily="34" charset="0"/>
              </a:rPr>
            </a:br>
            <a:r>
              <a:rPr lang="en-GB" sz="2100" dirty="0">
                <a:solidFill>
                  <a:schemeClr val="bg1"/>
                </a:solidFill>
                <a:latin typeface="Candara" panose="020E0502030303020204" pitchFamily="34" charset="0"/>
              </a:rPr>
              <a:t>Woman must learn how to take their time </a:t>
            </a:r>
            <a:br>
              <a:rPr lang="en-GB" sz="2100" dirty="0">
                <a:solidFill>
                  <a:schemeClr val="bg1"/>
                </a:solidFill>
                <a:latin typeface="Candara" panose="020E0502030303020204" pitchFamily="34" charset="0"/>
              </a:rPr>
            </a:br>
            <a:r>
              <a:rPr lang="en-GB" sz="2100" dirty="0">
                <a:solidFill>
                  <a:schemeClr val="bg1"/>
                </a:solidFill>
                <a:latin typeface="Candara" panose="020E0502030303020204" pitchFamily="34" charset="0"/>
              </a:rPr>
              <a:t>Read on down to chapter ten, </a:t>
            </a:r>
            <a:br>
              <a:rPr lang="en-GB" sz="2100" dirty="0">
                <a:solidFill>
                  <a:schemeClr val="bg1"/>
                </a:solidFill>
                <a:latin typeface="Candara" panose="020E0502030303020204" pitchFamily="34" charset="0"/>
              </a:rPr>
            </a:br>
            <a:r>
              <a:rPr lang="en-GB" sz="2100" dirty="0">
                <a:solidFill>
                  <a:schemeClr val="bg1"/>
                </a:solidFill>
                <a:latin typeface="Candara" panose="020E0502030303020204" pitchFamily="34" charset="0"/>
              </a:rPr>
              <a:t>Taking other women's men, you are doing a sin </a:t>
            </a:r>
            <a:r>
              <a:rPr lang="en-GB" sz="2100" dirty="0" err="1">
                <a:solidFill>
                  <a:schemeClr val="bg1"/>
                </a:solidFill>
                <a:latin typeface="Candara" panose="020E0502030303020204" pitchFamily="34" charset="0"/>
              </a:rPr>
              <a:t>Sing'em</a:t>
            </a:r>
            <a:r>
              <a:rPr lang="en-GB" sz="2100" dirty="0">
                <a:solidFill>
                  <a:schemeClr val="bg1"/>
                </a:solidFill>
                <a:latin typeface="Candara" panose="020E0502030303020204" pitchFamily="34" charset="0"/>
              </a:rPr>
              <a:t>, </a:t>
            </a:r>
            <a:r>
              <a:rPr lang="en-GB" sz="2100" dirty="0" err="1">
                <a:solidFill>
                  <a:schemeClr val="bg1"/>
                </a:solidFill>
                <a:latin typeface="Candara" panose="020E0502030303020204" pitchFamily="34" charset="0"/>
              </a:rPr>
              <a:t>sing'em</a:t>
            </a:r>
            <a:r>
              <a:rPr lang="en-GB" sz="2100" dirty="0">
                <a:solidFill>
                  <a:schemeClr val="bg1"/>
                </a:solidFill>
                <a:latin typeface="Candara" panose="020E0502030303020204" pitchFamily="34" charset="0"/>
              </a:rPr>
              <a:t>, sing them blues </a:t>
            </a:r>
            <a:br>
              <a:rPr lang="en-GB" sz="2100" dirty="0">
                <a:solidFill>
                  <a:schemeClr val="bg1"/>
                </a:solidFill>
                <a:latin typeface="Candara" panose="020E0502030303020204" pitchFamily="34" charset="0"/>
              </a:rPr>
            </a:br>
            <a:r>
              <a:rPr lang="en-GB" sz="2100" dirty="0">
                <a:solidFill>
                  <a:schemeClr val="bg1"/>
                </a:solidFill>
                <a:latin typeface="Candara" panose="020E0502030303020204" pitchFamily="34" charset="0"/>
              </a:rPr>
              <a:t>Let me convert your soul </a:t>
            </a:r>
            <a:br>
              <a:rPr lang="en-GB" sz="2100" dirty="0">
                <a:solidFill>
                  <a:schemeClr val="bg1"/>
                </a:solidFill>
                <a:latin typeface="Candara" panose="020E0502030303020204" pitchFamily="34" charset="0"/>
              </a:rPr>
            </a:br>
            <a:r>
              <a:rPr lang="en-GB" sz="2100" dirty="0">
                <a:solidFill>
                  <a:schemeClr val="bg1"/>
                </a:solidFill>
                <a:latin typeface="Candara" panose="020E0502030303020204" pitchFamily="34" charset="0"/>
              </a:rPr>
              <a:t>Now one sister by the name of Sister Green Jumped up and done a shimmy you </a:t>
            </a:r>
            <a:r>
              <a:rPr lang="en-GB" sz="2100" dirty="0" err="1">
                <a:solidFill>
                  <a:schemeClr val="bg1"/>
                </a:solidFill>
                <a:latin typeface="Candara" panose="020E0502030303020204" pitchFamily="34" charset="0"/>
              </a:rPr>
              <a:t>ain't</a:t>
            </a:r>
            <a:r>
              <a:rPr lang="en-GB" sz="2100" dirty="0">
                <a:solidFill>
                  <a:schemeClr val="bg1"/>
                </a:solidFill>
                <a:latin typeface="Candara" panose="020E0502030303020204" pitchFamily="34" charset="0"/>
              </a:rPr>
              <a:t> never seen </a:t>
            </a:r>
            <a:r>
              <a:rPr lang="en-GB" sz="2100" dirty="0" err="1">
                <a:solidFill>
                  <a:schemeClr val="bg1"/>
                </a:solidFill>
                <a:latin typeface="Candara" panose="020E0502030303020204" pitchFamily="34" charset="0"/>
              </a:rPr>
              <a:t>Sing'em</a:t>
            </a:r>
            <a:r>
              <a:rPr lang="en-GB" sz="2100" dirty="0">
                <a:solidFill>
                  <a:schemeClr val="bg1"/>
                </a:solidFill>
                <a:latin typeface="Candara" panose="020E0502030303020204" pitchFamily="34" charset="0"/>
              </a:rPr>
              <a:t>, </a:t>
            </a:r>
            <a:r>
              <a:rPr lang="en-GB" sz="2100" dirty="0" err="1">
                <a:solidFill>
                  <a:schemeClr val="bg1"/>
                </a:solidFill>
                <a:latin typeface="Candara" panose="020E0502030303020204" pitchFamily="34" charset="0"/>
              </a:rPr>
              <a:t>sing'em</a:t>
            </a:r>
            <a:r>
              <a:rPr lang="en-GB" sz="2100" dirty="0">
                <a:solidFill>
                  <a:schemeClr val="bg1"/>
                </a:solidFill>
                <a:latin typeface="Candara" panose="020E0502030303020204" pitchFamily="34" charset="0"/>
              </a:rPr>
              <a:t>, sing them blues </a:t>
            </a:r>
            <a:br>
              <a:rPr lang="en-GB" sz="2100" dirty="0">
                <a:solidFill>
                  <a:schemeClr val="bg1"/>
                </a:solidFill>
                <a:latin typeface="Candara" panose="020E0502030303020204" pitchFamily="34" charset="0"/>
              </a:rPr>
            </a:br>
            <a:r>
              <a:rPr lang="en-GB" sz="2100" dirty="0">
                <a:solidFill>
                  <a:schemeClr val="bg1"/>
                </a:solidFill>
                <a:latin typeface="Candara" panose="020E0502030303020204" pitchFamily="34" charset="0"/>
              </a:rPr>
              <a:t>Let me convert your soul</a:t>
            </a:r>
            <a:endParaRPr lang="en-US" sz="2100" dirty="0">
              <a:solidFill>
                <a:schemeClr val="bg1"/>
              </a:solidFill>
              <a:latin typeface="Candara" panose="020E0502030303020204" pitchFamily="34" charset="0"/>
            </a:endParaRPr>
          </a:p>
        </p:txBody>
      </p:sp>
    </p:spTree>
    <p:extLst>
      <p:ext uri="{BB962C8B-B14F-4D97-AF65-F5344CB8AC3E}">
        <p14:creationId xmlns:p14="http://schemas.microsoft.com/office/powerpoint/2010/main" val="22535335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6E99F-6208-E340-BEBD-893F7E640C6A}"/>
              </a:ext>
            </a:extLst>
          </p:cNvPr>
          <p:cNvSpPr>
            <a:spLocks noGrp="1"/>
          </p:cNvSpPr>
          <p:nvPr>
            <p:ph type="title"/>
          </p:nvPr>
        </p:nvSpPr>
        <p:spPr/>
        <p:txBody>
          <a:bodyPr/>
          <a:lstStyle/>
          <a:p>
            <a:endParaRPr lang="en-US"/>
          </a:p>
        </p:txBody>
      </p:sp>
      <p:sp>
        <p:nvSpPr>
          <p:cNvPr id="5" name="TextBox 4">
            <a:extLst>
              <a:ext uri="{FF2B5EF4-FFF2-40B4-BE49-F238E27FC236}">
                <a16:creationId xmlns:a16="http://schemas.microsoft.com/office/drawing/2014/main" id="{73635562-65EF-9C2F-B64A-EB7DFAED4C6B}"/>
              </a:ext>
            </a:extLst>
          </p:cNvPr>
          <p:cNvSpPr txBox="1"/>
          <p:nvPr/>
        </p:nvSpPr>
        <p:spPr>
          <a:xfrm>
            <a:off x="413657" y="197346"/>
            <a:ext cx="7380515" cy="6463308"/>
          </a:xfrm>
          <a:prstGeom prst="rect">
            <a:avLst/>
          </a:prstGeom>
          <a:noFill/>
        </p:spPr>
        <p:txBody>
          <a:bodyPr wrap="square">
            <a:spAutoFit/>
          </a:bodyPr>
          <a:lstStyle/>
          <a:p>
            <a:pPr marL="0" indent="0" algn="l">
              <a:buNone/>
            </a:pPr>
            <a:r>
              <a:rPr lang="en-US" sz="1800" dirty="0">
                <a:solidFill>
                  <a:schemeClr val="bg1"/>
                </a:solidFill>
                <a:latin typeface="Calibri" panose="020F0502020204030204" pitchFamily="34" charset="0"/>
                <a:cs typeface="Calibri" panose="020F0502020204030204" pitchFamily="34" charset="0"/>
              </a:rPr>
              <a:t>“Sing, Banjo! Play, Banjo! Here I is, Big Boss, keeping step, sure step, right long with you in some sort a ways. He-ho, Banjo! Play that thing! Shale that thing!</a:t>
            </a:r>
          </a:p>
          <a:p>
            <a:pPr marL="0" indent="0" algn="l">
              <a:buNone/>
            </a:pPr>
            <a:endParaRPr lang="en-US" sz="1800" dirty="0">
              <a:solidFill>
                <a:schemeClr val="bg1"/>
              </a:solidFill>
              <a:latin typeface="Calibri" panose="020F0502020204030204" pitchFamily="34" charset="0"/>
              <a:cs typeface="Calibri" panose="020F0502020204030204" pitchFamily="34" charset="0"/>
            </a:endParaRPr>
          </a:p>
          <a:p>
            <a:pPr marL="0" indent="0" algn="l">
              <a:buNone/>
            </a:pPr>
            <a:r>
              <a:rPr lang="en-US" sz="1800" dirty="0">
                <a:solidFill>
                  <a:schemeClr val="bg1"/>
                </a:solidFill>
                <a:latin typeface="Calibri" panose="020F0502020204030204" pitchFamily="34" charset="0"/>
                <a:cs typeface="Calibri" panose="020F0502020204030204" pitchFamily="34" charset="0"/>
              </a:rPr>
              <a:t>	‘Old brother </a:t>
            </a:r>
            <a:r>
              <a:rPr lang="en-US" sz="1800" dirty="0" err="1">
                <a:solidFill>
                  <a:schemeClr val="bg1"/>
                </a:solidFill>
                <a:latin typeface="Calibri" panose="020F0502020204030204" pitchFamily="34" charset="0"/>
                <a:cs typeface="Calibri" panose="020F0502020204030204" pitchFamily="34" charset="0"/>
              </a:rPr>
              <a:t>Mose</a:t>
            </a:r>
            <a:r>
              <a:rPr lang="en-US" sz="1800" dirty="0">
                <a:solidFill>
                  <a:schemeClr val="bg1"/>
                </a:solidFill>
                <a:latin typeface="Calibri" panose="020F0502020204030204" pitchFamily="34" charset="0"/>
                <a:cs typeface="Calibri" panose="020F0502020204030204" pitchFamily="34" charset="0"/>
              </a:rPr>
              <a:t> is sick in bed.</a:t>
            </a:r>
            <a:br>
              <a:rPr lang="en-US" sz="1800" dirty="0">
                <a:solidFill>
                  <a:schemeClr val="bg1"/>
                </a:solidFill>
                <a:latin typeface="Calibri" panose="020F0502020204030204" pitchFamily="34" charset="0"/>
                <a:cs typeface="Calibri" panose="020F0502020204030204" pitchFamily="34" charset="0"/>
              </a:rPr>
            </a:br>
            <a:r>
              <a:rPr lang="en-US" sz="1800" dirty="0">
                <a:solidFill>
                  <a:schemeClr val="bg1"/>
                </a:solidFill>
                <a:latin typeface="Calibri" panose="020F0502020204030204" pitchFamily="34" charset="0"/>
                <a:cs typeface="Calibri" panose="020F0502020204030204" pitchFamily="34" charset="0"/>
              </a:rPr>
              <a:t>	Doctor says he is almost dead.</a:t>
            </a:r>
            <a:br>
              <a:rPr lang="en-US" sz="1800" dirty="0">
                <a:solidFill>
                  <a:schemeClr val="bg1"/>
                </a:solidFill>
                <a:latin typeface="Calibri" panose="020F0502020204030204" pitchFamily="34" charset="0"/>
                <a:cs typeface="Calibri" panose="020F0502020204030204" pitchFamily="34" charset="0"/>
              </a:rPr>
            </a:br>
            <a:r>
              <a:rPr lang="en-US" sz="1800" dirty="0">
                <a:solidFill>
                  <a:schemeClr val="bg1"/>
                </a:solidFill>
                <a:latin typeface="Calibri" panose="020F0502020204030204" pitchFamily="34" charset="0"/>
                <a:cs typeface="Calibri" panose="020F0502020204030204" pitchFamily="34" charset="0"/>
              </a:rPr>
              <a:t>		From shaking that thing, shaking that thing.</a:t>
            </a:r>
          </a:p>
          <a:p>
            <a:pPr marL="0" indent="0" algn="l">
              <a:buNone/>
            </a:pPr>
            <a:r>
              <a:rPr lang="en-US" dirty="0">
                <a:solidFill>
                  <a:schemeClr val="bg1"/>
                </a:solidFill>
                <a:latin typeface="Calibri" panose="020F0502020204030204" pitchFamily="34" charset="0"/>
                <a:cs typeface="Calibri" panose="020F0502020204030204" pitchFamily="34" charset="0"/>
              </a:rPr>
              <a:t>		He was a </a:t>
            </a:r>
            <a:r>
              <a:rPr lang="en-US" dirty="0" err="1">
                <a:solidFill>
                  <a:schemeClr val="bg1"/>
                </a:solidFill>
                <a:latin typeface="Calibri" panose="020F0502020204030204" pitchFamily="34" charset="0"/>
                <a:cs typeface="Calibri" panose="020F0502020204030204" pitchFamily="34" charset="0"/>
              </a:rPr>
              <a:t>jelloy</a:t>
            </a:r>
            <a:r>
              <a:rPr lang="en-US" dirty="0">
                <a:solidFill>
                  <a:schemeClr val="bg1"/>
                </a:solidFill>
                <a:latin typeface="Calibri" panose="020F0502020204030204" pitchFamily="34" charset="0"/>
                <a:cs typeface="Calibri" panose="020F0502020204030204" pitchFamily="34" charset="0"/>
              </a:rPr>
              <a:t>-roll king. Oh shake that thing!’</a:t>
            </a:r>
          </a:p>
          <a:p>
            <a:pPr marL="0" indent="0" algn="l">
              <a:buNone/>
            </a:pPr>
            <a:endParaRPr lang="en-US" dirty="0">
              <a:solidFill>
                <a:schemeClr val="bg1"/>
              </a:solidFill>
              <a:latin typeface="Calibri" panose="020F0502020204030204" pitchFamily="34" charset="0"/>
              <a:cs typeface="Calibri" panose="020F0502020204030204" pitchFamily="34" charset="0"/>
            </a:endParaRPr>
          </a:p>
          <a:p>
            <a:pPr marL="0" indent="0" algn="l">
              <a:buNone/>
            </a:pPr>
            <a:r>
              <a:rPr lang="en-US" dirty="0">
                <a:solidFill>
                  <a:schemeClr val="bg1"/>
                </a:solidFill>
                <a:latin typeface="Calibri" panose="020F0502020204030204" pitchFamily="34" charset="0"/>
                <a:cs typeface="Calibri" panose="020F0502020204030204" pitchFamily="34" charset="0"/>
              </a:rPr>
              <a:t>[…]</a:t>
            </a:r>
          </a:p>
          <a:p>
            <a:pPr marL="0" indent="0" algn="l">
              <a:buNone/>
            </a:pPr>
            <a:endParaRPr lang="en-US" dirty="0">
              <a:solidFill>
                <a:schemeClr val="bg1"/>
              </a:solidFill>
              <a:latin typeface="Calibri" panose="020F0502020204030204" pitchFamily="34" charset="0"/>
              <a:cs typeface="Calibri" panose="020F0502020204030204" pitchFamily="34" charset="0"/>
            </a:endParaRPr>
          </a:p>
          <a:p>
            <a:pPr marL="0" indent="0" algn="l">
              <a:buNone/>
            </a:pPr>
            <a:r>
              <a:rPr lang="en-US" dirty="0">
                <a:solidFill>
                  <a:schemeClr val="bg1"/>
                </a:solidFill>
                <a:latin typeface="Calibri" panose="020F0502020204030204" pitchFamily="34" charset="0"/>
                <a:cs typeface="Calibri" panose="020F0502020204030204" pitchFamily="34" charset="0"/>
              </a:rPr>
              <a:t>[…] It roused an Arab-black girl from Algeria into a shaking-mad mood. And she jazzed right </a:t>
            </a:r>
            <a:r>
              <a:rPr lang="en-US" dirty="0" err="1">
                <a:solidFill>
                  <a:schemeClr val="bg1"/>
                </a:solidFill>
                <a:latin typeface="Calibri" panose="020F0502020204030204" pitchFamily="34" charset="0"/>
                <a:cs typeface="Calibri" panose="020F0502020204030204" pitchFamily="34" charset="0"/>
              </a:rPr>
              <a:t>ot</a:t>
            </a:r>
            <a:r>
              <a:rPr lang="en-US" dirty="0">
                <a:solidFill>
                  <a:schemeClr val="bg1"/>
                </a:solidFill>
                <a:latin typeface="Calibri" panose="020F0502020204030204" pitchFamily="34" charset="0"/>
                <a:cs typeface="Calibri" panose="020F0502020204030204" pitchFamily="34" charset="0"/>
              </a:rPr>
              <a:t> into the center of the floor and shook herself in a low-down African shimmying way</a:t>
            </a:r>
          </a:p>
          <a:p>
            <a:pPr marL="0" indent="0" algn="l">
              <a:buNone/>
            </a:pPr>
            <a:endParaRPr lang="en-US" dirty="0">
              <a:solidFill>
                <a:schemeClr val="bg1"/>
              </a:solidFill>
              <a:latin typeface="Calibri" panose="020F0502020204030204" pitchFamily="34" charset="0"/>
              <a:cs typeface="Calibri" panose="020F0502020204030204" pitchFamily="34" charset="0"/>
            </a:endParaRPr>
          </a:p>
          <a:p>
            <a:pPr marL="0" indent="0" algn="l">
              <a:buNone/>
            </a:pPr>
            <a:r>
              <a:rPr lang="en-US" dirty="0">
                <a:solidFill>
                  <a:schemeClr val="bg1"/>
                </a:solidFill>
                <a:latin typeface="Calibri" panose="020F0502020204030204" pitchFamily="34" charset="0"/>
                <a:cs typeface="Calibri" panose="020F0502020204030204" pitchFamily="34" charset="0"/>
              </a:rPr>
              <a:t>[…] </a:t>
            </a:r>
          </a:p>
          <a:p>
            <a:pPr marL="0" indent="0" algn="l">
              <a:buNone/>
            </a:pPr>
            <a:r>
              <a:rPr lang="en-US" dirty="0">
                <a:solidFill>
                  <a:schemeClr val="bg1"/>
                </a:solidFill>
                <a:latin typeface="Calibri" panose="020F0502020204030204" pitchFamily="34" charset="0"/>
                <a:cs typeface="Calibri" panose="020F0502020204030204" pitchFamily="34" charset="0"/>
              </a:rPr>
              <a:t>Handsome, happy brutes. The music is on again. The Senegalese boys crowd the floor, dancing with one another. They dance better male with male or individually, than with the girls, putting more power in their feet, dancing more wildly, more natively, more savagely. Senegalese in blue overalls, Madagascan soldiers in khaki, dancing together. A </a:t>
            </a:r>
            <a:r>
              <a:rPr lang="en-US" dirty="0" err="1">
                <a:solidFill>
                  <a:schemeClr val="bg1"/>
                </a:solidFill>
                <a:latin typeface="Calibri" panose="020F0502020204030204" pitchFamily="34" charset="0"/>
                <a:cs typeface="Calibri" panose="020F0502020204030204" pitchFamily="34" charset="0"/>
              </a:rPr>
              <a:t>Martiniquan</a:t>
            </a:r>
            <a:r>
              <a:rPr lang="en-US" dirty="0">
                <a:solidFill>
                  <a:schemeClr val="bg1"/>
                </a:solidFill>
                <a:latin typeface="Calibri" panose="020F0502020204030204" pitchFamily="34" charset="0"/>
                <a:cs typeface="Calibri" panose="020F0502020204030204" pitchFamily="34" charset="0"/>
              </a:rPr>
              <a:t> with his mulattress flashing her gold teeth. A Senegalese sergeant goes round with his fair blond. A Congo boxer struts it with his Marguerite” (“Jelly Roll”)</a:t>
            </a:r>
          </a:p>
        </p:txBody>
      </p:sp>
      <p:pic>
        <p:nvPicPr>
          <p:cNvPr id="2050" name="Picture 2" descr="78 RPM - Ethel Waters - Shake That Thing / No Man's Mamma - Columbia - USA  - 14116-D">
            <a:extLst>
              <a:ext uri="{FF2B5EF4-FFF2-40B4-BE49-F238E27FC236}">
                <a16:creationId xmlns:a16="http://schemas.microsoft.com/office/drawing/2014/main" id="{3CBDFC27-B1E1-EF80-3893-B96C2E185EC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0115" y="2760479"/>
            <a:ext cx="3590967" cy="35750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80133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D38364-6565-E2D7-C534-0446D1E2AE78}"/>
              </a:ext>
            </a:extLst>
          </p:cNvPr>
          <p:cNvSpPr>
            <a:spLocks noGrp="1"/>
          </p:cNvSpPr>
          <p:nvPr>
            <p:ph idx="1"/>
          </p:nvPr>
        </p:nvSpPr>
        <p:spPr>
          <a:xfrm>
            <a:off x="838200" y="3657600"/>
            <a:ext cx="5938381" cy="2835274"/>
          </a:xfrm>
        </p:spPr>
        <p:txBody>
          <a:bodyPr>
            <a:noAutofit/>
          </a:bodyPr>
          <a:lstStyle/>
          <a:p>
            <a:pPr marL="0" indent="0">
              <a:buNone/>
            </a:pP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“‘Garvey was good for all Negroes,’ the barkeeper turned upon Banjo, ‘Negroes in America and in Europe and in Africa. You don’t know what you’re talking about. Why, the French and the British were keeping the </a:t>
            </a:r>
            <a:r>
              <a:rPr lang="en-GB" sz="1800" i="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Negro World</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Garvey’s newspaper, out of Africa. It was because Garvey was getting to o big that they got him.’</a:t>
            </a: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‘There was nothing big left to him, if you ask me,’ said Banjo. ‘I guess he thought like you, that he was Moses or Napoleon or Frederick Douglass, but he was nothing but a fall, big-mouth nigger”’ (77)</a:t>
            </a: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822867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D38364-6565-E2D7-C534-0446D1E2AE78}"/>
              </a:ext>
            </a:extLst>
          </p:cNvPr>
          <p:cNvSpPr>
            <a:spLocks noGrp="1"/>
          </p:cNvSpPr>
          <p:nvPr>
            <p:ph idx="1"/>
          </p:nvPr>
        </p:nvSpPr>
        <p:spPr>
          <a:xfrm>
            <a:off x="838200" y="1002083"/>
            <a:ext cx="9370512" cy="5490792"/>
          </a:xfrm>
        </p:spPr>
        <p:txBody>
          <a:bodyPr>
            <a:noAutofit/>
          </a:bodyPr>
          <a:lstStyle/>
          <a:p>
            <a:pPr marL="0" indent="0">
              <a:buNone/>
            </a:pPr>
            <a:r>
              <a:rPr lang="en-GB" sz="1800"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Goosey</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 ‘No. Banjo is bondage. It’s the instrument of slavery. Banjo is Dixie. The Dixie of the land of cotton and </a:t>
            </a:r>
            <a:r>
              <a:rPr lang="en-GB" sz="1800"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massa</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and missus and black mammy. We </a:t>
            </a:r>
            <a:r>
              <a:rPr lang="en-GB" sz="1800"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colored</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folks have got to get away from all that in these enlightened progressive days. Let us play piano and </a:t>
            </a:r>
            <a:r>
              <a:rPr lang="en-GB" sz="1800"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violen</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harp and flute. Let the white folks play the bajo if they want to keep on remembering all the Black Joes signing and the hell they made them live in.’</a:t>
            </a: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‘That </a:t>
            </a:r>
            <a:r>
              <a:rPr lang="en-GB" sz="1800"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ain’t</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got nothing to do with me, nigger,’ replied Banjo. ‘I play that </a:t>
            </a:r>
            <a:r>
              <a:rPr lang="en-GB" sz="1800"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theah</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instrument </a:t>
            </a:r>
            <a:r>
              <a:rPr lang="en-GB" sz="1800"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becaz</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I likes it. I don’t play no Black Joe hymns. I play lively tunes. All that you talking about slavery and bondage </a:t>
            </a:r>
            <a:r>
              <a:rPr lang="en-GB" sz="1800"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ain’t</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got nothing to do with our starting up a </a:t>
            </a:r>
            <a:r>
              <a:rPr lang="en-GB" sz="1800"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li’l</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t>
            </a:r>
            <a:r>
              <a:rPr lang="en-GB" sz="1800"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orchestry</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t>
            </a: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‘Hmm’ </a:t>
            </a:r>
            <a:r>
              <a:rPr lang="en-GB" sz="1800"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Goosey</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reflected a little. ‘I’m a race man’” (90)</a:t>
            </a:r>
          </a:p>
          <a:p>
            <a:pPr marL="0" indent="0">
              <a:buNone/>
            </a:pP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1800" dirty="0">
                <a:solidFill>
                  <a:schemeClr val="bg1"/>
                </a:solidFill>
              </a:rPr>
              <a:t>*</a:t>
            </a:r>
          </a:p>
          <a:p>
            <a:pPr marL="0" indent="0">
              <a:buNone/>
            </a:pPr>
            <a:endPar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p>
            <a:pPr marL="0" indent="0">
              <a:buNone/>
            </a:pPr>
            <a:r>
              <a:rPr lang="en-GB" sz="1800"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Goosey</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‘But since you’re a Negro, wouldn’t it be a good thing for the race if the best Negroes appreciate what you write?’</a:t>
            </a: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Ray ‘The best Negroes are </a:t>
            </a:r>
            <a:r>
              <a:rPr lang="en-GB" sz="1800" i="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not</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the society Negroes. I am not writing for them, nor the poke-chop-abstaining Negroes, nor the Puritan Friends of Color, nor the Negrophobes nor the </a:t>
            </a:r>
            <a:r>
              <a:rPr lang="en-GB" sz="1800"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Negrophiles</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I am writing for people who can stand a real story no matter where it comes from’” (117)</a:t>
            </a: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493065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404332-03B0-F89E-B693-753874859442}"/>
              </a:ext>
            </a:extLst>
          </p:cNvPr>
          <p:cNvSpPr>
            <a:spLocks noGrp="1"/>
          </p:cNvSpPr>
          <p:nvPr>
            <p:ph type="title"/>
          </p:nvPr>
        </p:nvSpPr>
        <p:spPr/>
        <p:txBody>
          <a:bodyPr/>
          <a:lstStyle/>
          <a:p>
            <a:r>
              <a:rPr lang="en-US" b="1" u="sng" dirty="0">
                <a:solidFill>
                  <a:schemeClr val="bg1"/>
                </a:solidFill>
              </a:rPr>
              <a:t>Ray and Banjo</a:t>
            </a:r>
          </a:p>
        </p:txBody>
      </p:sp>
      <p:sp>
        <p:nvSpPr>
          <p:cNvPr id="3" name="Content Placeholder 2">
            <a:extLst>
              <a:ext uri="{FF2B5EF4-FFF2-40B4-BE49-F238E27FC236}">
                <a16:creationId xmlns:a16="http://schemas.microsoft.com/office/drawing/2014/main" id="{8D600401-D57B-59A2-FB0A-9B2DDBE1189A}"/>
              </a:ext>
            </a:extLst>
          </p:cNvPr>
          <p:cNvSpPr>
            <a:spLocks noGrp="1"/>
          </p:cNvSpPr>
          <p:nvPr>
            <p:ph idx="1"/>
          </p:nvPr>
        </p:nvSpPr>
        <p:spPr>
          <a:xfrm>
            <a:off x="838200" y="1690688"/>
            <a:ext cx="10515600" cy="4486275"/>
          </a:xfrm>
        </p:spPr>
        <p:txBody>
          <a:bodyPr>
            <a:noAutofit/>
          </a:bodyPr>
          <a:lstStyle/>
          <a:p>
            <a:pPr marL="0" indent="0">
              <a:buNone/>
            </a:pPr>
            <a:r>
              <a:rPr lang="en-GB" sz="17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“Banjo was a great vagabond of lowly life. He was a child of the Cotton Belt, but he had wandered all over America. His life was a dream of vagabondage that he was perpetually pursuing and realizing in odd ways, always incomplete but never unsatisfactory. He had worked at all the easily-picked-up jobs – longshoreman, porter, factory worker, farm hand, seaman […] Banjo’s tramp was a casual one. So much so that it was four months and nineteen days after sailing down through the Panama Canal to New Zealand and Australia, cruising cargo around the island continent and up along the coast of Africa, before his dirty overworked ‘broad</a:t>
            </a:r>
            <a:r>
              <a:rPr lang="en-GB" sz="1700" dirty="0">
                <a:solidFill>
                  <a:schemeClr val="bg1"/>
                </a:solidFill>
                <a:latin typeface="Calibri" panose="020F0502020204030204" pitchFamily="34" charset="0"/>
                <a:ea typeface="Calibri" panose="020F0502020204030204" pitchFamily="34" charset="0"/>
                <a:cs typeface="Calibri" panose="020F0502020204030204" pitchFamily="34" charset="0"/>
              </a:rPr>
              <a:t>’ reached the port of Marseilles</a:t>
            </a:r>
            <a:r>
              <a:rPr lang="en-GB" sz="17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 (11)</a:t>
            </a:r>
          </a:p>
          <a:p>
            <a:pPr marL="0" indent="0">
              <a:buNone/>
            </a:pPr>
            <a:endParaRPr lang="en-GB" sz="1700" dirty="0">
              <a:solidFill>
                <a:schemeClr val="bg1"/>
              </a:solidFill>
              <a:latin typeface="Calibri" panose="020F0502020204030204" pitchFamily="34" charset="0"/>
              <a:ea typeface="Calibri" panose="020F0502020204030204" pitchFamily="34" charset="0"/>
              <a:cs typeface="Calibri" panose="020F0502020204030204" pitchFamily="34" charset="0"/>
            </a:endParaRPr>
          </a:p>
          <a:p>
            <a:pPr marL="0" indent="0">
              <a:buNone/>
            </a:pPr>
            <a:r>
              <a:rPr lang="en-GB" sz="17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“Ray laughed. Banjo’s rich Dixie accent went to his head like old wine and reminded him happily of Jake. He had seen Banjo before with Malty and company on the breakwater, but had not yet made contact with any of them. Since he had turned his back on Harlem he had done much voyaging sometimes making a prolonged stay in a port whose aspect had taken his imagination” (64)</a:t>
            </a:r>
          </a:p>
          <a:p>
            <a:pPr marL="0" indent="0">
              <a:buNone/>
            </a:pPr>
            <a:endParaRPr lang="en-GB" sz="17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p>
            <a:pPr marL="0" indent="0">
              <a:buNone/>
            </a:pPr>
            <a:r>
              <a:rPr lang="en-GB" sz="1700" dirty="0">
                <a:solidFill>
                  <a:schemeClr val="bg1"/>
                </a:solidFill>
                <a:latin typeface="Calibri" panose="020F0502020204030204" pitchFamily="34" charset="0"/>
                <a:ea typeface="Calibri" panose="020F0502020204030204" pitchFamily="34" charset="0"/>
                <a:cs typeface="Calibri" panose="020F0502020204030204" pitchFamily="34" charset="0"/>
              </a:rPr>
              <a:t>“</a:t>
            </a:r>
            <a:r>
              <a:rPr lang="en-GB" sz="17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In America he had lived like a vagabond poet, erect in the racket and rush and terror of that stupendous young creation of cement and steel, determined, courageous and </a:t>
            </a:r>
            <a:r>
              <a:rPr lang="en-GB" sz="1700" dirty="0">
                <a:solidFill>
                  <a:schemeClr val="bg1"/>
                </a:solidFill>
                <a:latin typeface="Calibri" panose="020F0502020204030204" pitchFamily="34" charset="0"/>
                <a:ea typeface="Calibri" panose="020F0502020204030204" pitchFamily="34" charset="0"/>
                <a:cs typeface="Calibri" panose="020F0502020204030204" pitchFamily="34" charset="0"/>
              </a:rPr>
              <a:t>proud in his sweaty skin, quitting jobs when he wanted to go on a adream wish or a love drunk, without being beholden to anybody. […] More and more the urge to write was holding him with an enslaving grip and he was beginning to feel that any means of achieving self-expression was justifiable. Not without </a:t>
            </a:r>
            <a:r>
              <a:rPr lang="en-GB" sz="1700" dirty="0" err="1">
                <a:solidFill>
                  <a:schemeClr val="bg1"/>
                </a:solidFill>
                <a:latin typeface="Calibri" panose="020F0502020204030204" pitchFamily="34" charset="0"/>
                <a:ea typeface="Calibri" panose="020F0502020204030204" pitchFamily="34" charset="0"/>
                <a:cs typeface="Calibri" panose="020F0502020204030204" pitchFamily="34" charset="0"/>
              </a:rPr>
              <a:t>compunction”</a:t>
            </a:r>
            <a:r>
              <a:rPr lang="en-GB" sz="1700"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Tolstoy</a:t>
            </a:r>
            <a:r>
              <a:rPr lang="en-GB" sz="17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was his ideal of the artist as a man and remained for him the most wonderful example of one who balanced his creative work by a life lived out to its full illogical end” (65)</a:t>
            </a:r>
            <a:endParaRPr lang="en-GB" sz="17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sz="1700" dirty="0">
              <a:solidFill>
                <a:schemeClr val="bg1"/>
              </a:solidFill>
            </a:endParaRPr>
          </a:p>
        </p:txBody>
      </p:sp>
    </p:spTree>
    <p:extLst>
      <p:ext uri="{BB962C8B-B14F-4D97-AF65-F5344CB8AC3E}">
        <p14:creationId xmlns:p14="http://schemas.microsoft.com/office/powerpoint/2010/main" val="5257856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B1060-AE0D-327F-0B14-7D76BB38A5BD}"/>
              </a:ext>
            </a:extLst>
          </p:cNvPr>
          <p:cNvSpPr>
            <a:spLocks noGrp="1"/>
          </p:cNvSpPr>
          <p:nvPr>
            <p:ph type="title"/>
          </p:nvPr>
        </p:nvSpPr>
        <p:spPr/>
        <p:txBody>
          <a:bodyPr/>
          <a:lstStyle/>
          <a:p>
            <a:r>
              <a:rPr lang="en-US" b="1" u="sng" dirty="0">
                <a:solidFill>
                  <a:schemeClr val="bg1"/>
                </a:solidFill>
              </a:rPr>
              <a:t>Internationalism and Solidarity</a:t>
            </a:r>
          </a:p>
        </p:txBody>
      </p:sp>
      <p:sp>
        <p:nvSpPr>
          <p:cNvPr id="3" name="Content Placeholder 2">
            <a:extLst>
              <a:ext uri="{FF2B5EF4-FFF2-40B4-BE49-F238E27FC236}">
                <a16:creationId xmlns:a16="http://schemas.microsoft.com/office/drawing/2014/main" id="{2AE952F6-75EA-D7A0-1EF6-6748618F42C1}"/>
              </a:ext>
            </a:extLst>
          </p:cNvPr>
          <p:cNvSpPr>
            <a:spLocks noGrp="1"/>
          </p:cNvSpPr>
          <p:nvPr>
            <p:ph idx="1"/>
          </p:nvPr>
        </p:nvSpPr>
        <p:spPr>
          <a:xfrm>
            <a:off x="838200" y="1690688"/>
            <a:ext cx="10515600" cy="4351338"/>
          </a:xfrm>
        </p:spPr>
        <p:txBody>
          <a:bodyPr>
            <a:noAutofit/>
          </a:bodyPr>
          <a:lstStyle/>
          <a:p>
            <a:pPr marL="0" indent="0">
              <a:buNone/>
            </a:pPr>
            <a:r>
              <a:rPr lang="en-GB" sz="16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“All shades of Negroes came together there. Even the mulattoes took a step down from their perch to mix in. For, as in the British West Indies and South Africa, the mulattoe</a:t>
            </a:r>
            <a:r>
              <a:rPr lang="en-GB" sz="1600" dirty="0">
                <a:solidFill>
                  <a:schemeClr val="bg1"/>
                </a:solidFill>
                <a:latin typeface="Calibri" panose="020F0502020204030204" pitchFamily="34" charset="0"/>
                <a:ea typeface="Calibri" panose="020F0502020204030204" pitchFamily="34" charset="0"/>
                <a:cs typeface="Calibri" panose="020F0502020204030204" pitchFamily="34" charset="0"/>
              </a:rPr>
              <a:t>s of the French colonies do not usually intermingle with the blacks. But the magic had brought them all together to shake that thing and drink red wine, white wine, sweet wine. All the British West African blacks, Portuguese blacks, American blacks, all who had drifted into this port that the world goes through” (46)</a:t>
            </a:r>
            <a:endParaRPr lang="en-GB" sz="16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p>
            <a:pPr marL="0" indent="0">
              <a:buNone/>
            </a:pPr>
            <a:r>
              <a:rPr lang="en-GB" sz="16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“They played the ‘</a:t>
            </a:r>
            <a:r>
              <a:rPr lang="en-GB" sz="1600"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beguin</a:t>
            </a:r>
            <a:r>
              <a:rPr lang="en-GB" sz="16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which was just a Martinique variant of the ‘jelly-roll’ or the Jamaican ‘</a:t>
            </a:r>
            <a:r>
              <a:rPr lang="en-GB" sz="1600"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burru</a:t>
            </a:r>
            <a:r>
              <a:rPr lang="en-GB" sz="16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or the Senegalese ‘</a:t>
            </a:r>
            <a:r>
              <a:rPr lang="en-GB" sz="1600"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bombé</a:t>
            </a:r>
            <a:r>
              <a:rPr lang="en-GB" sz="16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(105)</a:t>
            </a:r>
          </a:p>
          <a:p>
            <a:pPr marL="0" indent="0">
              <a:buNone/>
            </a:pPr>
            <a:r>
              <a:rPr lang="en-GB" sz="1600" kern="0" dirty="0">
                <a:solidFill>
                  <a:schemeClr val="bg1"/>
                </a:solidFill>
                <a:effectLst/>
                <a:latin typeface="Calibri" panose="020F0502020204030204" pitchFamily="34" charset="0"/>
                <a:ea typeface="Calibri" panose="020F0502020204030204" pitchFamily="34" charset="0"/>
              </a:rPr>
              <a:t>Banjo “gave the boys twenty-five francs apiece. Dividing up was a beach boys’ rite. It didn’t matter what share of the spoils the lucky beggar kept for himself, so long as he fortified the spirit of solidarity by sharing some of it with the gang” (158)</a:t>
            </a:r>
            <a:r>
              <a:rPr lang="en-GB" sz="1600" dirty="0">
                <a:solidFill>
                  <a:schemeClr val="bg1"/>
                </a:solidFill>
                <a:effectLst/>
              </a:rPr>
              <a:t> </a:t>
            </a:r>
            <a:endParaRPr lang="en-GB"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6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“The sentiment of patriotism was not one of Ray’s possessions, perhaps because he was a child of deracinated ancestry. To him it was a poisonous seed that had, of course, been planted in his child’s mind, but happily, not having any traditional soil to nourish it, had died out with other weeds of the curricula of education in the light of mature thought. It seemed a most unnatural thing to him for a man to love a nation – a swarming hive of human beings bartering, competing, exploiting, lying, cheating, battling, suppressing, and killing among themselves; possessing, too, the faculty to organize their villainous rivalries into a monstrous system for plundering weaker peoples” (137)</a:t>
            </a:r>
          </a:p>
          <a:p>
            <a:pPr marL="0" indent="0">
              <a:buNone/>
            </a:pPr>
            <a:r>
              <a:rPr lang="en-GB"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“It was no superior</a:t>
            </a:r>
            <a:r>
              <a:rPr lang="en-GB" sz="1600" dirty="0">
                <a:effectLst/>
                <a:latin typeface="Calibri" panose="020F0502020204030204" pitchFamily="34" charset="0"/>
                <a:ea typeface="Calibri" panose="020F0502020204030204" pitchFamily="34" charset="0"/>
                <a:cs typeface="Times New Roman" panose="02020603050405020304" pitchFamily="18" charset="0"/>
              </a:rPr>
              <a:t> </a:t>
            </a:r>
            <a:r>
              <a:rPr lang="en-GB" sz="1600" dirty="0">
                <a:solidFill>
                  <a:schemeClr val="bg1"/>
                </a:solidFill>
                <a:latin typeface="Calibri" panose="020F0502020204030204" pitchFamily="34" charset="0"/>
                <a:cs typeface="Calibri" panose="020F0502020204030204" pitchFamily="34" charset="0"/>
              </a:rPr>
              <a:t>condescension, no feeling of race solidarity of Back-to-Africa demonstration – no patriotic effort whatsoever – that made Ray love the environment of the command black drifters. He loved it with the poetical enthusiasm of the vagabond black that he himself was. After all, he had himself lived the rough-and-tumble </a:t>
            </a:r>
            <a:r>
              <a:rPr lang="en-GB" sz="1600" dirty="0" err="1">
                <a:solidFill>
                  <a:schemeClr val="bg1"/>
                </a:solidFill>
                <a:latin typeface="Calibri" panose="020F0502020204030204" pitchFamily="34" charset="0"/>
                <a:cs typeface="Calibri" panose="020F0502020204030204" pitchFamily="34" charset="0"/>
              </a:rPr>
              <a:t>laboring</a:t>
            </a:r>
            <a:r>
              <a:rPr lang="en-GB" sz="1600" dirty="0">
                <a:solidFill>
                  <a:schemeClr val="bg1"/>
                </a:solidFill>
                <a:latin typeface="Calibri" panose="020F0502020204030204" pitchFamily="34" charset="0"/>
                <a:cs typeface="Calibri" panose="020F0502020204030204" pitchFamily="34" charset="0"/>
              </a:rPr>
              <a:t> life, and the most precious souvenirs of it were the joyful friendships that he had made among his pals. There was no intellectual friendship to be compared with them” (202)</a:t>
            </a:r>
          </a:p>
          <a:p>
            <a:pPr marL="0" indent="0">
              <a:buNone/>
            </a:pPr>
            <a:endParaRPr lang="en-GB" sz="1600" dirty="0">
              <a:solidFill>
                <a:schemeClr val="bg1"/>
              </a:solidFill>
              <a:latin typeface="Calibri" panose="020F0502020204030204" pitchFamily="34" charset="0"/>
              <a:cs typeface="Calibri" panose="020F0502020204030204" pitchFamily="34" charset="0"/>
            </a:endParaRPr>
          </a:p>
          <a:p>
            <a:pPr marL="0" indent="0">
              <a:buNone/>
            </a:pPr>
            <a:endParaRPr lang="en-US" sz="1600" dirty="0">
              <a:solidFill>
                <a:schemeClr val="bg1"/>
              </a:solidFill>
            </a:endParaRPr>
          </a:p>
        </p:txBody>
      </p:sp>
    </p:spTree>
    <p:extLst>
      <p:ext uri="{BB962C8B-B14F-4D97-AF65-F5344CB8AC3E}">
        <p14:creationId xmlns:p14="http://schemas.microsoft.com/office/powerpoint/2010/main" val="37052082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E44A4-2B3C-D179-39F4-30FACF889F6C}"/>
              </a:ext>
            </a:extLst>
          </p:cNvPr>
          <p:cNvSpPr>
            <a:spLocks noGrp="1"/>
          </p:cNvSpPr>
          <p:nvPr>
            <p:ph type="title"/>
          </p:nvPr>
        </p:nvSpPr>
        <p:spPr/>
        <p:txBody>
          <a:bodyPr/>
          <a:lstStyle/>
          <a:p>
            <a:r>
              <a:rPr lang="en-US" u="sng" dirty="0">
                <a:solidFill>
                  <a:schemeClr val="bg1"/>
                </a:solidFill>
              </a:rPr>
              <a:t>Consciousness and Instinct</a:t>
            </a:r>
          </a:p>
        </p:txBody>
      </p:sp>
      <p:sp>
        <p:nvSpPr>
          <p:cNvPr id="3" name="Content Placeholder 2">
            <a:extLst>
              <a:ext uri="{FF2B5EF4-FFF2-40B4-BE49-F238E27FC236}">
                <a16:creationId xmlns:a16="http://schemas.microsoft.com/office/drawing/2014/main" id="{4D6E26E0-7291-16E5-17F8-6B4094F4FBF9}"/>
              </a:ext>
            </a:extLst>
          </p:cNvPr>
          <p:cNvSpPr>
            <a:spLocks noGrp="1"/>
          </p:cNvSpPr>
          <p:nvPr>
            <p:ph idx="1"/>
          </p:nvPr>
        </p:nvSpPr>
        <p:spPr/>
        <p:txBody>
          <a:bodyPr/>
          <a:lstStyle/>
          <a:p>
            <a:pPr marL="0" indent="0">
              <a:buNone/>
            </a:pP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“It was easy enough for Banjo, who in all matters acted instinctively. But it was not easy for a Negro with an intellect standing watch over his native instincts to take his own way in this white man’s civilization. But of one thing he was resolved: civilization would not take the love of color, joy, beauty, vitality, and nobility out of </a:t>
            </a:r>
            <a:r>
              <a:rPr lang="en-GB" sz="1800" i="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his</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life and make him like one of the poor mass of its creatures. Before he was aware of what was the big drift of this Occidental life he had fought against it instinctively, and now that he had grown and broadened and knew it better, he could bring intellect to the aid of the protest. Could he not see what Anglo-Saxon standards were doing to some of the world’s most interesting peoples? Some Jews ashamed of being Jews […] Educated Negroes ashamed of their race’s intuitive love of color, wrapping themselves up in respectable </a:t>
            </a:r>
            <a:r>
              <a:rPr lang="en-GB" sz="1800"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gray</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ashamed of Congo-sounding laughter, ashamed of their complexion (bleaching out), ashamed of their strong appetites. No being ashamed for Ray. Rather than lose his soul, let intellect go to hell and live instinct” (165)</a:t>
            </a: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solidFill>
                <a:schemeClr val="bg1"/>
              </a:solidFill>
            </a:endParaRPr>
          </a:p>
        </p:txBody>
      </p:sp>
    </p:spTree>
    <p:extLst>
      <p:ext uri="{BB962C8B-B14F-4D97-AF65-F5344CB8AC3E}">
        <p14:creationId xmlns:p14="http://schemas.microsoft.com/office/powerpoint/2010/main" val="3656531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52969-045A-35A1-DDBF-BE43F3BF910C}"/>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F08CF23B-F664-577E-9D24-4820DACC868D}"/>
              </a:ext>
            </a:extLst>
          </p:cNvPr>
          <p:cNvSpPr>
            <a:spLocks noGrp="1"/>
          </p:cNvSpPr>
          <p:nvPr>
            <p:ph idx="1"/>
          </p:nvPr>
        </p:nvSpPr>
        <p:spPr>
          <a:xfrm>
            <a:off x="838201" y="1690688"/>
            <a:ext cx="4623148" cy="4486275"/>
          </a:xfrm>
        </p:spPr>
        <p:txBody>
          <a:bodyPr/>
          <a:lstStyle/>
          <a:p>
            <a:pPr marL="0" indent="0">
              <a:buNone/>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The resolution called for “the ‘Theses on the National and Colonial</a:t>
            </a: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 Question’ to be applied by its members to the situation of Black people; the </a:t>
            </a: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support the any Black movement that ‘undermines or weakens capitalism or places barriers’ to its further expansion; the struggle for ‘equality of the white and black races, and for equal wages and equal political and social rights’; the use of its powers to ‘compel’ the trade unions to accept Black members and to organize Black workers in their own unions if necessary; and the </a:t>
            </a:r>
            <a:r>
              <a:rPr lang="en-GB"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Comintern</a:t>
            </a: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to organize a congress of Black peoples in Moscow” (Winston James, “The the East Turn,” </a:t>
            </a:r>
            <a:r>
              <a:rPr lang="en-GB" sz="1800" i="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American Historical Review</a:t>
            </a: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(September 2021), 1028). </a:t>
            </a:r>
          </a:p>
          <a:p>
            <a:endParaRPr lang="en-US" dirty="0">
              <a:solidFill>
                <a:schemeClr val="bg1"/>
              </a:solidFill>
            </a:endParaRPr>
          </a:p>
        </p:txBody>
      </p:sp>
      <p:sp>
        <p:nvSpPr>
          <p:cNvPr id="4" name="AutoShape 2" descr="4th World Congress of the Communist International - Wikipedia">
            <a:extLst>
              <a:ext uri="{FF2B5EF4-FFF2-40B4-BE49-F238E27FC236}">
                <a16:creationId xmlns:a16="http://schemas.microsoft.com/office/drawing/2014/main" id="{E1C18356-9C4F-752F-B4CD-AC7AA09DF197}"/>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undefined">
            <a:extLst>
              <a:ext uri="{FF2B5EF4-FFF2-40B4-BE49-F238E27FC236}">
                <a16:creationId xmlns:a16="http://schemas.microsoft.com/office/drawing/2014/main" id="{95B34B22-8E99-8BF0-A471-83EF84F35931}"/>
              </a:ext>
            </a:extLst>
          </p:cNvPr>
          <p:cNvSpPr>
            <a:spLocks noChangeAspect="1" noChangeArrowheads="1"/>
          </p:cNvSpPr>
          <p:nvPr/>
        </p:nvSpPr>
        <p:spPr bwMode="auto">
          <a:xfrm>
            <a:off x="6095999" y="3428999"/>
            <a:ext cx="6317293" cy="631729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Picture 9">
            <a:extLst>
              <a:ext uri="{FF2B5EF4-FFF2-40B4-BE49-F238E27FC236}">
                <a16:creationId xmlns:a16="http://schemas.microsoft.com/office/drawing/2014/main" id="{BF1AF487-68AD-5E6F-7D42-D084C6E33029}"/>
              </a:ext>
            </a:extLst>
          </p:cNvPr>
          <p:cNvPicPr>
            <a:picLocks noChangeAspect="1"/>
          </p:cNvPicPr>
          <p:nvPr/>
        </p:nvPicPr>
        <p:blipFill>
          <a:blip r:embed="rId2"/>
          <a:stretch>
            <a:fillRect/>
          </a:stretch>
        </p:blipFill>
        <p:spPr>
          <a:xfrm>
            <a:off x="7141030" y="3236802"/>
            <a:ext cx="4212770" cy="2940162"/>
          </a:xfrm>
          <a:prstGeom prst="rect">
            <a:avLst/>
          </a:prstGeom>
        </p:spPr>
      </p:pic>
      <p:pic>
        <p:nvPicPr>
          <p:cNvPr id="3074" name="Picture 2" descr="Claude McKay, the New Negro Movement, and the Russian Revolution |  Socialist Appeal">
            <a:extLst>
              <a:ext uri="{FF2B5EF4-FFF2-40B4-BE49-F238E27FC236}">
                <a16:creationId xmlns:a16="http://schemas.microsoft.com/office/drawing/2014/main" id="{6C4D141A-5CDC-25A7-A413-43A90032D3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9368" y="282235"/>
            <a:ext cx="4212000" cy="26158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93468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52969-045A-35A1-DDBF-BE43F3BF910C}"/>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F08CF23B-F664-577E-9D24-4820DACC868D}"/>
              </a:ext>
            </a:extLst>
          </p:cNvPr>
          <p:cNvSpPr>
            <a:spLocks noGrp="1"/>
          </p:cNvSpPr>
          <p:nvPr>
            <p:ph idx="1"/>
          </p:nvPr>
        </p:nvSpPr>
        <p:spPr>
          <a:xfrm>
            <a:off x="762000" y="2263154"/>
            <a:ext cx="5058335" cy="4229721"/>
          </a:xfrm>
        </p:spPr>
        <p:txBody>
          <a:bodyPr>
            <a:normAutofit lnSpcReduction="10000"/>
          </a:bodyPr>
          <a:lstStyle/>
          <a:p>
            <a:pPr marL="0" indent="0">
              <a:buNone/>
            </a:pPr>
            <a:r>
              <a:rPr lang="en-GB" sz="2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“Over two decades and in the midst of urban riots and upheavals, these port cities had attracted millions of migrants, some from rural hinterlands, others from across oceans, most bringing songs, instruments, rhythms, and dances to play in the city’s streets, taverns, and dance halls. […] </a:t>
            </a:r>
            <a:r>
              <a:rPr lang="en-GB" sz="2400" dirty="0">
                <a:solidFill>
                  <a:schemeClr val="bg1"/>
                </a:solidFill>
                <a:latin typeface="Calibri" panose="020F0502020204030204" pitchFamily="34" charset="0"/>
                <a:cs typeface="Times New Roman" panose="02020603050405020304" pitchFamily="18" charset="0"/>
              </a:rPr>
              <a:t>this noise uprising was prophetic: it not only preceded but prepared the way for the decolonization of </a:t>
            </a:r>
            <a:r>
              <a:rPr lang="en-GB" sz="2400" dirty="0" err="1">
                <a:solidFill>
                  <a:schemeClr val="bg1"/>
                </a:solidFill>
                <a:latin typeface="Calibri" panose="020F0502020204030204" pitchFamily="34" charset="0"/>
                <a:cs typeface="Times New Roman" panose="02020603050405020304" pitchFamily="18" charset="0"/>
              </a:rPr>
              <a:t>legistlatures</a:t>
            </a:r>
            <a:r>
              <a:rPr lang="en-GB" sz="2400" dirty="0">
                <a:solidFill>
                  <a:schemeClr val="bg1"/>
                </a:solidFill>
                <a:latin typeface="Calibri" panose="020F0502020204030204" pitchFamily="34" charset="0"/>
                <a:cs typeface="Times New Roman" panose="02020603050405020304" pitchFamily="18" charset="0"/>
              </a:rPr>
              <a:t> and literatures ”</a:t>
            </a:r>
            <a:r>
              <a:rPr lang="en-GB" sz="2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Michael Denning, </a:t>
            </a:r>
            <a:r>
              <a:rPr lang="en-GB" sz="2400" i="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Noise Uprising</a:t>
            </a:r>
            <a:r>
              <a:rPr lang="en-GB" sz="2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6, 9.</a:t>
            </a:r>
            <a:endParaRPr lang="en-US" sz="2400" dirty="0">
              <a:solidFill>
                <a:schemeClr val="bg1"/>
              </a:solidFill>
            </a:endParaRPr>
          </a:p>
        </p:txBody>
      </p:sp>
      <p:sp>
        <p:nvSpPr>
          <p:cNvPr id="4" name="AutoShape 2" descr="4th World Congress of the Communist International - Wikipedia">
            <a:extLst>
              <a:ext uri="{FF2B5EF4-FFF2-40B4-BE49-F238E27FC236}">
                <a16:creationId xmlns:a16="http://schemas.microsoft.com/office/drawing/2014/main" id="{E1C18356-9C4F-752F-B4CD-AC7AA09DF197}"/>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undefined">
            <a:extLst>
              <a:ext uri="{FF2B5EF4-FFF2-40B4-BE49-F238E27FC236}">
                <a16:creationId xmlns:a16="http://schemas.microsoft.com/office/drawing/2014/main" id="{95B34B22-8E99-8BF0-A471-83EF84F35931}"/>
              </a:ext>
            </a:extLst>
          </p:cNvPr>
          <p:cNvSpPr>
            <a:spLocks noChangeAspect="1" noChangeArrowheads="1"/>
          </p:cNvSpPr>
          <p:nvPr/>
        </p:nvSpPr>
        <p:spPr bwMode="auto">
          <a:xfrm>
            <a:off x="6095999" y="3428999"/>
            <a:ext cx="6317293" cy="631729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1303836C-70F3-7A3B-86AA-BF2B6596F10D}"/>
              </a:ext>
            </a:extLst>
          </p:cNvPr>
          <p:cNvPicPr>
            <a:picLocks noChangeAspect="1"/>
          </p:cNvPicPr>
          <p:nvPr/>
        </p:nvPicPr>
        <p:blipFill>
          <a:blip r:embed="rId2"/>
          <a:stretch>
            <a:fillRect/>
          </a:stretch>
        </p:blipFill>
        <p:spPr>
          <a:xfrm>
            <a:off x="5896535" y="1220788"/>
            <a:ext cx="5457265" cy="4989833"/>
          </a:xfrm>
          <a:prstGeom prst="rect">
            <a:avLst/>
          </a:prstGeom>
        </p:spPr>
      </p:pic>
    </p:spTree>
    <p:extLst>
      <p:ext uri="{BB962C8B-B14F-4D97-AF65-F5344CB8AC3E}">
        <p14:creationId xmlns:p14="http://schemas.microsoft.com/office/powerpoint/2010/main" val="33983089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A4171-F812-EEB6-695D-C31C257FC8E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5CCCA03-6709-7B66-BD8E-E35A225E976A}"/>
              </a:ext>
            </a:extLst>
          </p:cNvPr>
          <p:cNvSpPr>
            <a:spLocks noGrp="1"/>
          </p:cNvSpPr>
          <p:nvPr>
            <p:ph idx="1"/>
          </p:nvPr>
        </p:nvSpPr>
        <p:spPr>
          <a:xfrm>
            <a:off x="838200" y="476806"/>
            <a:ext cx="6444343" cy="5700157"/>
          </a:xfrm>
        </p:spPr>
        <p:txBody>
          <a:bodyPr>
            <a:normAutofit/>
          </a:bodyPr>
          <a:lstStyle/>
          <a:p>
            <a:pPr marL="0" indent="0">
              <a:buNone/>
            </a:pPr>
            <a:r>
              <a:rPr lang="en-GB" sz="2600" b="0" i="0" dirty="0">
                <a:solidFill>
                  <a:schemeClr val="bg1"/>
                </a:solidFill>
                <a:effectLst/>
                <a:latin typeface="Calibri" panose="020F0502020204030204" pitchFamily="34" charset="0"/>
                <a:cs typeface="Calibri" panose="020F0502020204030204" pitchFamily="34" charset="0"/>
              </a:rPr>
              <a:t>“vagabonds, discharged soldiers, discharged </a:t>
            </a:r>
            <a:r>
              <a:rPr lang="en-GB" sz="2600" b="0" i="0" dirty="0" err="1">
                <a:solidFill>
                  <a:schemeClr val="bg1"/>
                </a:solidFill>
                <a:effectLst/>
                <a:latin typeface="Calibri" panose="020F0502020204030204" pitchFamily="34" charset="0"/>
                <a:cs typeface="Calibri" panose="020F0502020204030204" pitchFamily="34" charset="0"/>
              </a:rPr>
              <a:t>criminals,escaped</a:t>
            </a:r>
            <a:r>
              <a:rPr lang="en-GB" sz="2600" b="0" i="0" dirty="0">
                <a:solidFill>
                  <a:schemeClr val="bg1"/>
                </a:solidFill>
                <a:effectLst/>
                <a:latin typeface="Calibri" panose="020F0502020204030204" pitchFamily="34" charset="0"/>
                <a:cs typeface="Calibri" panose="020F0502020204030204" pitchFamily="34" charset="0"/>
              </a:rPr>
              <a:t> galley slaves, swindlers, confidence tricksters, </a:t>
            </a:r>
            <a:r>
              <a:rPr lang="en-GB" sz="2600" b="0" i="0" dirty="0" err="1">
                <a:solidFill>
                  <a:schemeClr val="bg1"/>
                </a:solidFill>
                <a:effectLst/>
                <a:latin typeface="Calibri" panose="020F0502020204030204" pitchFamily="34" charset="0"/>
                <a:cs typeface="Calibri" panose="020F0502020204030204" pitchFamily="34" charset="0"/>
              </a:rPr>
              <a:t>lazzaroni</a:t>
            </a:r>
            <a:r>
              <a:rPr lang="en-GB" sz="2600" b="0" i="0" dirty="0">
                <a:solidFill>
                  <a:schemeClr val="bg1"/>
                </a:solidFill>
                <a:effectLst/>
                <a:latin typeface="Calibri" panose="020F0502020204030204" pitchFamily="34" charset="0"/>
                <a:cs typeface="Calibri" panose="020F0502020204030204" pitchFamily="34" charset="0"/>
              </a:rPr>
              <a:t>, pick-pockets, slight-of-hand experts, gamblers, </a:t>
            </a:r>
            <a:r>
              <a:rPr lang="en-GB" sz="2600" b="0" i="0" dirty="0" err="1">
                <a:solidFill>
                  <a:schemeClr val="bg1"/>
                </a:solidFill>
                <a:effectLst/>
                <a:latin typeface="Calibri" panose="020F0502020204030204" pitchFamily="34" charset="0"/>
                <a:cs typeface="Calibri" panose="020F0502020204030204" pitchFamily="34" charset="0"/>
              </a:rPr>
              <a:t>maquereaux</a:t>
            </a:r>
            <a:r>
              <a:rPr lang="en-GB" sz="2600" b="0" i="0" dirty="0">
                <a:solidFill>
                  <a:schemeClr val="bg1"/>
                </a:solidFill>
                <a:effectLst/>
                <a:latin typeface="Calibri" panose="020F0502020204030204" pitchFamily="34" charset="0"/>
                <a:cs typeface="Calibri" panose="020F0502020204030204" pitchFamily="34" charset="0"/>
              </a:rPr>
              <a:t>, brothel-keepers, porters, pen-pushers, organ-grinders, rag-and-bone </a:t>
            </a:r>
            <a:r>
              <a:rPr lang="en-GB" sz="2600" b="0" i="0" dirty="0" err="1">
                <a:solidFill>
                  <a:schemeClr val="bg1"/>
                </a:solidFill>
                <a:effectLst/>
                <a:latin typeface="Calibri" panose="020F0502020204030204" pitchFamily="34" charset="0"/>
                <a:cs typeface="Calibri" panose="020F0502020204030204" pitchFamily="34" charset="0"/>
              </a:rPr>
              <a:t>merchants,knife</a:t>
            </a:r>
            <a:r>
              <a:rPr lang="en-GB" sz="2600" b="0" i="0" dirty="0">
                <a:solidFill>
                  <a:schemeClr val="bg1"/>
                </a:solidFill>
                <a:effectLst/>
                <a:latin typeface="Calibri" panose="020F0502020204030204" pitchFamily="34" charset="0"/>
                <a:cs typeface="Calibri" panose="020F0502020204030204" pitchFamily="34" charset="0"/>
              </a:rPr>
              <a:t>-grinders, tinkers, and beggars: in short, the whole </a:t>
            </a:r>
            <a:r>
              <a:rPr lang="en-GB" sz="2600" b="0" i="0" dirty="0" err="1">
                <a:solidFill>
                  <a:schemeClr val="bg1"/>
                </a:solidFill>
                <a:effectLst/>
                <a:latin typeface="Calibri" panose="020F0502020204030204" pitchFamily="34" charset="0"/>
                <a:cs typeface="Calibri" panose="020F0502020204030204" pitchFamily="34" charset="0"/>
              </a:rPr>
              <a:t>indetermi-nate</a:t>
            </a:r>
            <a:r>
              <a:rPr lang="en-GB" sz="2600" b="0" i="0" dirty="0">
                <a:solidFill>
                  <a:schemeClr val="bg1"/>
                </a:solidFill>
                <a:effectLst/>
                <a:latin typeface="Calibri" panose="020F0502020204030204" pitchFamily="34" charset="0"/>
                <a:cs typeface="Calibri" panose="020F0502020204030204" pitchFamily="34" charset="0"/>
              </a:rPr>
              <a:t> mass, tossed backwards and forwards, which the French call </a:t>
            </a:r>
            <a:r>
              <a:rPr lang="en-GB" sz="2600" b="0" i="0" dirty="0" err="1">
                <a:solidFill>
                  <a:schemeClr val="bg1"/>
                </a:solidFill>
                <a:effectLst/>
                <a:latin typeface="Calibri" panose="020F0502020204030204" pitchFamily="34" charset="0"/>
                <a:cs typeface="Calibri" panose="020F0502020204030204" pitchFamily="34" charset="0"/>
              </a:rPr>
              <a:t>labohème</a:t>
            </a:r>
            <a:r>
              <a:rPr lang="en-GB" sz="2600" b="0" i="0" dirty="0">
                <a:solidFill>
                  <a:schemeClr val="bg1"/>
                </a:solidFill>
                <a:effectLst/>
                <a:latin typeface="Calibri" panose="020F0502020204030204" pitchFamily="34" charset="0"/>
                <a:cs typeface="Calibri" panose="020F0502020204030204" pitchFamily="34" charset="0"/>
              </a:rPr>
              <a:t>” </a:t>
            </a:r>
          </a:p>
          <a:p>
            <a:pPr marL="0" indent="0">
              <a:buNone/>
            </a:pPr>
            <a:r>
              <a:rPr lang="en-GB" sz="2600" b="0" i="0" dirty="0">
                <a:solidFill>
                  <a:schemeClr val="bg1"/>
                </a:solidFill>
                <a:effectLst/>
                <a:latin typeface="Calibri" panose="020F0502020204030204" pitchFamily="34" charset="0"/>
                <a:cs typeface="Calibri" panose="020F0502020204030204" pitchFamily="34" charset="0"/>
              </a:rPr>
              <a:t>Karl Marx, “The Eighteenth Brumaire of Louis Bonaparte” (1852)</a:t>
            </a:r>
            <a:endParaRPr lang="en-US" sz="2600" dirty="0">
              <a:solidFill>
                <a:schemeClr val="bg1"/>
              </a:solidFill>
              <a:latin typeface="Calibri" panose="020F0502020204030204" pitchFamily="34" charset="0"/>
              <a:cs typeface="Calibri" panose="020F0502020204030204" pitchFamily="34" charset="0"/>
            </a:endParaRPr>
          </a:p>
        </p:txBody>
      </p:sp>
      <p:pic>
        <p:nvPicPr>
          <p:cNvPr id="3074" name="Picture 2" descr="The Eighteenth Brumaire of Louis Bonaparte - Wikipedia">
            <a:extLst>
              <a:ext uri="{FF2B5EF4-FFF2-40B4-BE49-F238E27FC236}">
                <a16:creationId xmlns:a16="http://schemas.microsoft.com/office/drawing/2014/main" id="{CB925F84-6A8C-0D49-CE06-2723D1535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70371" y="476806"/>
            <a:ext cx="3483429" cy="57001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18052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B7A62F9-CEC5-5E2F-2CDF-B2A780E7DBBF}"/>
              </a:ext>
            </a:extLst>
          </p:cNvPr>
          <p:cNvSpPr>
            <a:spLocks noGrp="1"/>
          </p:cNvSpPr>
          <p:nvPr>
            <p:ph idx="1"/>
          </p:nvPr>
        </p:nvSpPr>
        <p:spPr>
          <a:xfrm>
            <a:off x="750518" y="715485"/>
            <a:ext cx="7040671" cy="2747962"/>
          </a:xfrm>
        </p:spPr>
        <p:txBody>
          <a:bodyPr>
            <a:noAutofit/>
          </a:bodyPr>
          <a:lstStyle/>
          <a:p>
            <a:pPr marL="0" indent="0">
              <a:buNone/>
            </a:pP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“They were all on the beach, and there were many others besides them – white men, brown men, black men. Finns, Poles, Italians, Slavs, Maltese, Indians, </a:t>
            </a:r>
            <a:r>
              <a:rPr lang="en-GB" sz="1800"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Negroids</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African Negroes, West Indian Negroes – deportees from American for violation of the United States immigration laws – afraid and ashamed to go back to their own lands, all dumped down in the great Provençal port, bumming a day’s work, a meal, a drink, existing from hand to mouth, anyhow any way, between box car, tramp ship, bistro, and bordel” (6)</a:t>
            </a:r>
          </a:p>
          <a:p>
            <a:pPr marL="0" indent="0">
              <a:buNone/>
            </a:pPr>
            <a:endParaRPr lang="en-GB" sz="1800" dirty="0">
              <a:solidFill>
                <a:schemeClr val="bg1"/>
              </a:solidFill>
              <a:latin typeface="Calibri" panose="020F0502020204030204" pitchFamily="34" charset="0"/>
              <a:ea typeface="Calibri" panose="020F0502020204030204" pitchFamily="34" charset="0"/>
              <a:cs typeface="Calibri" panose="020F0502020204030204" pitchFamily="34" charset="0"/>
            </a:endParaRPr>
          </a:p>
          <a:p>
            <a:pPr marL="0" indent="0">
              <a:buNone/>
            </a:pP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“If the aspect of the town itself was harsh and forbidding, the docks were of inexhaustible interest. There any day [Ray] might meet with picturesque proletarians from far waters whose names were warm with romance: the Caribbean, the Gulf of Guinea, the Persian Gulf, the Bay of Bengal, the China Seas, the Indian Archipelago. And, oh the earthy mingled smells of the docks! Grain from Canada, riche from India, rubber from the Congo, tea from China, brown sugar from Cuba, bananas from Guinea, lumber from the Soudan, coffee from Brazil, skins from the Argentine, palm-oil from Nigeria, pimento from Jamaica, wool from Australia, oranges from Spain and oranges from Jerusalem. In piled-up boxes, bags, and barrels, some broken, dropping their stuff on the docks, reposing in the warm </a:t>
            </a:r>
            <a:r>
              <a:rPr lang="en-GB" sz="1800"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odor</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of their rich perfumes – the fine harvest of all the lands of the earth” (67)</a:t>
            </a: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sz="1800" dirty="0">
              <a:solidFill>
                <a:schemeClr val="bg1"/>
              </a:solidFill>
            </a:endParaRPr>
          </a:p>
        </p:txBody>
      </p:sp>
    </p:spTree>
    <p:extLst>
      <p:ext uri="{BB962C8B-B14F-4D97-AF65-F5344CB8AC3E}">
        <p14:creationId xmlns:p14="http://schemas.microsoft.com/office/powerpoint/2010/main" val="28569031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E95D989-81FA-4BAD-9AD5-E46CEDA91B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3"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156189E5-8A3E-4CFD-B71B-CCD0F8495E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3" y="0"/>
            <a:ext cx="142074" cy="6858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Content Placeholder 3" descr="A group of people sitting in a room&#10;&#10;Description automatically generated with low confidence">
            <a:extLst>
              <a:ext uri="{FF2B5EF4-FFF2-40B4-BE49-F238E27FC236}">
                <a16:creationId xmlns:a16="http://schemas.microsoft.com/office/drawing/2014/main" id="{9C19CBDD-E2F9-AD88-98D4-8098A3DE3B12}"/>
              </a:ext>
            </a:extLst>
          </p:cNvPr>
          <p:cNvPicPr>
            <a:picLocks noGrp="1" noChangeAspect="1"/>
          </p:cNvPicPr>
          <p:nvPr>
            <p:ph idx="1"/>
          </p:nvPr>
        </p:nvPicPr>
        <p:blipFill>
          <a:blip r:embed="rId2"/>
          <a:stretch>
            <a:fillRect/>
          </a:stretch>
        </p:blipFill>
        <p:spPr>
          <a:xfrm>
            <a:off x="5532438" y="642938"/>
            <a:ext cx="5943600" cy="3135313"/>
          </a:xfrm>
          <a:prstGeom prst="rect">
            <a:avLst/>
          </a:prstGeom>
        </p:spPr>
      </p:pic>
      <p:pic>
        <p:nvPicPr>
          <p:cNvPr id="5" name="Picture 4" descr="A large group of people in a room&#10;&#10;Description automatically generated with low confidence">
            <a:extLst>
              <a:ext uri="{FF2B5EF4-FFF2-40B4-BE49-F238E27FC236}">
                <a16:creationId xmlns:a16="http://schemas.microsoft.com/office/drawing/2014/main" id="{28A7954D-4B8A-96D4-A787-E00809DF5197}"/>
              </a:ext>
            </a:extLst>
          </p:cNvPr>
          <p:cNvPicPr>
            <a:picLocks noChangeAspect="1"/>
          </p:cNvPicPr>
          <p:nvPr/>
        </p:nvPicPr>
        <p:blipFill>
          <a:blip r:embed="rId3"/>
          <a:stretch>
            <a:fillRect/>
          </a:stretch>
        </p:blipFill>
        <p:spPr>
          <a:xfrm>
            <a:off x="5532438" y="3846513"/>
            <a:ext cx="2909888" cy="2370138"/>
          </a:xfrm>
          <a:prstGeom prst="rect">
            <a:avLst/>
          </a:prstGeom>
        </p:spPr>
      </p:pic>
      <p:pic>
        <p:nvPicPr>
          <p:cNvPr id="6" name="Picture 5">
            <a:extLst>
              <a:ext uri="{FF2B5EF4-FFF2-40B4-BE49-F238E27FC236}">
                <a16:creationId xmlns:a16="http://schemas.microsoft.com/office/drawing/2014/main" id="{004F26ED-0155-48A2-CED3-402FF3AB167F}"/>
              </a:ext>
            </a:extLst>
          </p:cNvPr>
          <p:cNvPicPr>
            <a:picLocks noChangeAspect="1"/>
          </p:cNvPicPr>
          <p:nvPr/>
        </p:nvPicPr>
        <p:blipFill>
          <a:blip r:embed="rId4"/>
          <a:stretch>
            <a:fillRect/>
          </a:stretch>
        </p:blipFill>
        <p:spPr>
          <a:xfrm>
            <a:off x="8510588" y="3846513"/>
            <a:ext cx="2965450" cy="2370138"/>
          </a:xfrm>
          <a:prstGeom prst="rect">
            <a:avLst/>
          </a:prstGeom>
        </p:spPr>
      </p:pic>
      <p:sp>
        <p:nvSpPr>
          <p:cNvPr id="2" name="Title 1">
            <a:extLst>
              <a:ext uri="{FF2B5EF4-FFF2-40B4-BE49-F238E27FC236}">
                <a16:creationId xmlns:a16="http://schemas.microsoft.com/office/drawing/2014/main" id="{66F9771B-C4A5-07A3-9846-B3F058DDFB5E}"/>
              </a:ext>
            </a:extLst>
          </p:cNvPr>
          <p:cNvSpPr>
            <a:spLocks noGrp="1"/>
          </p:cNvSpPr>
          <p:nvPr>
            <p:ph type="title"/>
          </p:nvPr>
        </p:nvSpPr>
        <p:spPr>
          <a:xfrm>
            <a:off x="838200" y="811161"/>
            <a:ext cx="3335594" cy="5403370"/>
          </a:xfrm>
        </p:spPr>
        <p:txBody>
          <a:bodyPr>
            <a:normAutofit/>
          </a:bodyPr>
          <a:lstStyle/>
          <a:p>
            <a:r>
              <a:rPr lang="en-US" dirty="0">
                <a:solidFill>
                  <a:srgbClr val="FFFFFF"/>
                </a:solidFill>
                <a:latin typeface="Garamond" charset="0"/>
                <a:ea typeface="Garamond" charset="0"/>
                <a:cs typeface="Garamond" charset="0"/>
              </a:rPr>
              <a:t>Harlem Renaissance</a:t>
            </a:r>
            <a:endParaRPr lang="en-US" dirty="0">
              <a:solidFill>
                <a:srgbClr val="FFFFFF"/>
              </a:solidFill>
            </a:endParaRPr>
          </a:p>
        </p:txBody>
      </p:sp>
    </p:spTree>
    <p:extLst>
      <p:ext uri="{BB962C8B-B14F-4D97-AF65-F5344CB8AC3E}">
        <p14:creationId xmlns:p14="http://schemas.microsoft.com/office/powerpoint/2010/main" val="2356580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8033" y="1400686"/>
            <a:ext cx="7799062" cy="4154984"/>
          </a:xfrm>
          <a:prstGeom prst="rect">
            <a:avLst/>
          </a:prstGeom>
        </p:spPr>
        <p:txBody>
          <a:bodyPr wrap="square">
            <a:spAutoFit/>
          </a:bodyPr>
          <a:lstStyle/>
          <a:p>
            <a:r>
              <a:rPr lang="en-GB" sz="2200" dirty="0">
                <a:solidFill>
                  <a:schemeClr val="bg1"/>
                </a:solidFill>
                <a:effectLst/>
                <a:latin typeface="Candara" panose="020E0502030303020204" pitchFamily="34" charset="0"/>
                <a:ea typeface="Calibri" panose="020F0502020204030204" pitchFamily="34" charset="0"/>
                <a:cs typeface="Times New Roman" panose="02020603050405020304" pitchFamily="18" charset="0"/>
              </a:rPr>
              <a:t>“Work, culture, liberty,–all these we need, not singly but together, not successively but together, each growing and aiding each, and all striving toward that vaster ideal that swims before the Negro people, the ideal of human brotherhood, gained through the unifying ideal of Race; the ideal of fostering and developing the traits and talents of the Negro, not in opposition to or contempt for other races, but rather in large conformity to the greater ideals of the American Republic, in order that some day on American soil two world-races may give each to each those characteristics both so sadly lack.”</a:t>
            </a:r>
          </a:p>
          <a:p>
            <a:r>
              <a:rPr lang="en-US" sz="2200" dirty="0">
                <a:solidFill>
                  <a:schemeClr val="bg1"/>
                </a:solidFill>
                <a:latin typeface="Candara" panose="020E0502030303020204" pitchFamily="34" charset="0"/>
                <a:ea typeface="Garamond" charset="0"/>
                <a:cs typeface="Garamond" charset="0"/>
              </a:rPr>
              <a:t>-W.E.B DuBois “Of Our Spiritual Strivings,” </a:t>
            </a:r>
            <a:r>
              <a:rPr lang="en-US" sz="2200" i="1" dirty="0">
                <a:solidFill>
                  <a:schemeClr val="bg1"/>
                </a:solidFill>
                <a:latin typeface="Candara" panose="020E0502030303020204" pitchFamily="34" charset="0"/>
                <a:ea typeface="Garamond" charset="0"/>
                <a:cs typeface="Garamond" charset="0"/>
              </a:rPr>
              <a:t>The Souls of Black Folk, </a:t>
            </a:r>
            <a:r>
              <a:rPr lang="en-US" sz="2200" dirty="0">
                <a:solidFill>
                  <a:schemeClr val="bg1"/>
                </a:solidFill>
                <a:latin typeface="Candara" panose="020E0502030303020204" pitchFamily="34" charset="0"/>
                <a:ea typeface="Garamond" charset="0"/>
                <a:cs typeface="Garamond" charset="0"/>
              </a:rPr>
              <a:t>1902.</a:t>
            </a:r>
          </a:p>
        </p:txBody>
      </p:sp>
      <p:pic>
        <p:nvPicPr>
          <p:cNvPr id="4098" name="Picture 2">
            <a:extLst>
              <a:ext uri="{FF2B5EF4-FFF2-40B4-BE49-F238E27FC236}">
                <a16:creationId xmlns:a16="http://schemas.microsoft.com/office/drawing/2014/main" id="{F4A778BE-FCF2-1D3D-1685-A72D15C400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25852" y="963775"/>
            <a:ext cx="2928687" cy="49304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64638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64662" y="3182779"/>
            <a:ext cx="1877565" cy="430887"/>
          </a:xfrm>
          <a:prstGeom prst="rect">
            <a:avLst/>
          </a:prstGeom>
          <a:noFill/>
        </p:spPr>
        <p:txBody>
          <a:bodyPr wrap="none" rtlCol="0">
            <a:spAutoFit/>
          </a:bodyPr>
          <a:lstStyle/>
          <a:p>
            <a:r>
              <a:rPr lang="en-US" sz="2200" dirty="0">
                <a:solidFill>
                  <a:schemeClr val="bg1"/>
                </a:solidFill>
                <a:latin typeface="Garamond" charset="0"/>
                <a:ea typeface="Garamond" charset="0"/>
                <a:cs typeface="Garamond" charset="0"/>
              </a:rPr>
              <a:t>Claude McKay </a:t>
            </a:r>
          </a:p>
        </p:txBody>
      </p:sp>
      <p:sp>
        <p:nvSpPr>
          <p:cNvPr id="8" name="TextBox 7"/>
          <p:cNvSpPr txBox="1"/>
          <p:nvPr/>
        </p:nvSpPr>
        <p:spPr>
          <a:xfrm>
            <a:off x="4914900" y="5179060"/>
            <a:ext cx="1739515" cy="430887"/>
          </a:xfrm>
          <a:prstGeom prst="rect">
            <a:avLst/>
          </a:prstGeom>
          <a:noFill/>
        </p:spPr>
        <p:txBody>
          <a:bodyPr wrap="none" rtlCol="0">
            <a:spAutoFit/>
          </a:bodyPr>
          <a:lstStyle/>
          <a:p>
            <a:r>
              <a:rPr lang="en-US" sz="2200" dirty="0">
                <a:solidFill>
                  <a:schemeClr val="bg1"/>
                </a:solidFill>
                <a:latin typeface="Garamond" charset="0"/>
                <a:ea typeface="Garamond" charset="0"/>
                <a:cs typeface="Garamond" charset="0"/>
              </a:rPr>
              <a:t>WA Domingo</a:t>
            </a:r>
          </a:p>
        </p:txBody>
      </p:sp>
      <p:sp>
        <p:nvSpPr>
          <p:cNvPr id="9" name="TextBox 8"/>
          <p:cNvSpPr txBox="1"/>
          <p:nvPr/>
        </p:nvSpPr>
        <p:spPr>
          <a:xfrm>
            <a:off x="8110262" y="6009324"/>
            <a:ext cx="1859035" cy="430887"/>
          </a:xfrm>
          <a:prstGeom prst="rect">
            <a:avLst/>
          </a:prstGeom>
          <a:noFill/>
        </p:spPr>
        <p:txBody>
          <a:bodyPr wrap="none" rtlCol="0">
            <a:spAutoFit/>
          </a:bodyPr>
          <a:lstStyle/>
          <a:p>
            <a:r>
              <a:rPr lang="en-US" sz="2200" dirty="0">
                <a:solidFill>
                  <a:schemeClr val="bg1"/>
                </a:solidFill>
                <a:latin typeface="Garamond" charset="0"/>
                <a:ea typeface="Garamond" charset="0"/>
                <a:cs typeface="Garamond" charset="0"/>
              </a:rPr>
              <a:t>Marcus Garvey</a:t>
            </a:r>
          </a:p>
        </p:txBody>
      </p:sp>
      <p:pic>
        <p:nvPicPr>
          <p:cNvPr id="10" name="Picture 9">
            <a:extLst>
              <a:ext uri="{FF2B5EF4-FFF2-40B4-BE49-F238E27FC236}">
                <a16:creationId xmlns:a16="http://schemas.microsoft.com/office/drawing/2014/main" id="{0A9B4C21-6AA9-DE46-8552-578CCD1BF437}"/>
              </a:ext>
            </a:extLst>
          </p:cNvPr>
          <p:cNvPicPr>
            <a:picLocks noChangeAspect="1"/>
          </p:cNvPicPr>
          <p:nvPr/>
        </p:nvPicPr>
        <p:blipFill>
          <a:blip r:embed="rId2"/>
          <a:stretch>
            <a:fillRect/>
          </a:stretch>
        </p:blipFill>
        <p:spPr>
          <a:xfrm>
            <a:off x="464662" y="322730"/>
            <a:ext cx="4099900" cy="2753218"/>
          </a:xfrm>
          <a:prstGeom prst="rect">
            <a:avLst/>
          </a:prstGeom>
        </p:spPr>
      </p:pic>
      <p:pic>
        <p:nvPicPr>
          <p:cNvPr id="3" name="Picture 2">
            <a:extLst>
              <a:ext uri="{FF2B5EF4-FFF2-40B4-BE49-F238E27FC236}">
                <a16:creationId xmlns:a16="http://schemas.microsoft.com/office/drawing/2014/main" id="{A009D119-27F3-2948-A95E-06CC7738B02F}"/>
              </a:ext>
            </a:extLst>
          </p:cNvPr>
          <p:cNvPicPr>
            <a:picLocks noChangeAspect="1"/>
          </p:cNvPicPr>
          <p:nvPr/>
        </p:nvPicPr>
        <p:blipFill>
          <a:blip r:embed="rId3"/>
          <a:stretch>
            <a:fillRect/>
          </a:stretch>
        </p:blipFill>
        <p:spPr>
          <a:xfrm>
            <a:off x="8110262" y="2044153"/>
            <a:ext cx="3026747" cy="3965171"/>
          </a:xfrm>
          <a:prstGeom prst="rect">
            <a:avLst/>
          </a:prstGeom>
        </p:spPr>
      </p:pic>
      <p:pic>
        <p:nvPicPr>
          <p:cNvPr id="2050" name="Picture 2" descr="W. A. Domingo, a prominent socialist and voice for Jamaican independence -  New York Amsterdam News">
            <a:extLst>
              <a:ext uri="{FF2B5EF4-FFF2-40B4-BE49-F238E27FC236}">
                <a16:creationId xmlns:a16="http://schemas.microsoft.com/office/drawing/2014/main" id="{B47BEA6A-A3FE-ADCC-D7D1-3D42C8D01B8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38700" y="1809750"/>
            <a:ext cx="2514600" cy="32385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A9705CAF-DCB3-C9B4-D183-0EFA9031EE8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9366" y="3720497"/>
            <a:ext cx="1996293" cy="295451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A62762EA-A203-797F-B4B9-82D7881D8AB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59797" y="4321478"/>
            <a:ext cx="1972143" cy="2492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8576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544382" y="396183"/>
            <a:ext cx="6289629" cy="4175817"/>
          </a:xfrm>
          <a:prstGeom prst="rect">
            <a:avLst/>
          </a:prstGeom>
        </p:spPr>
      </p:pic>
      <p:pic>
        <p:nvPicPr>
          <p:cNvPr id="2" name="Picture 2">
            <a:extLst>
              <a:ext uri="{FF2B5EF4-FFF2-40B4-BE49-F238E27FC236}">
                <a16:creationId xmlns:a16="http://schemas.microsoft.com/office/drawing/2014/main" id="{C2C5D021-1CEA-AE47-BFF9-208854C2EB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9947" y="396183"/>
            <a:ext cx="4047671" cy="40476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80C87A9-EBC7-885A-C8FE-AFF15620B1DF}"/>
              </a:ext>
            </a:extLst>
          </p:cNvPr>
          <p:cNvSpPr txBox="1"/>
          <p:nvPr/>
        </p:nvSpPr>
        <p:spPr>
          <a:xfrm>
            <a:off x="544382" y="4845696"/>
            <a:ext cx="6100010" cy="1477328"/>
          </a:xfrm>
          <a:prstGeom prst="rect">
            <a:avLst/>
          </a:prstGeom>
          <a:noFill/>
        </p:spPr>
        <p:txBody>
          <a:bodyPr wrap="square">
            <a:spAutoFit/>
          </a:bodyPr>
          <a:lstStyle/>
          <a:p>
            <a:r>
              <a:rPr lang="en-GB"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Taloufa’s</a:t>
            </a: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“gone Back-to-Africa. He thinks </a:t>
            </a:r>
            <a:r>
              <a:rPr lang="en-GB"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colored</a:t>
            </a: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people scattered all over the world should come together and go Back-to-Africa. He bought a hundred dollars of Black Star Line shares’</a:t>
            </a:r>
          </a:p>
          <a:p>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‘He did!’ exclaimed Banjo. ‘And what does he think now they got the fat block a that black swindler in the jail-house?’” (90)</a:t>
            </a:r>
          </a:p>
        </p:txBody>
      </p:sp>
    </p:spTree>
    <p:extLst>
      <p:ext uri="{BB962C8B-B14F-4D97-AF65-F5344CB8AC3E}">
        <p14:creationId xmlns:p14="http://schemas.microsoft.com/office/powerpoint/2010/main" val="13771846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20189</TotalTime>
  <Words>2767</Words>
  <Application>Microsoft Macintosh PowerPoint</Application>
  <PresentationFormat>Widescreen</PresentationFormat>
  <Paragraphs>65</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Calibri Light</vt:lpstr>
      <vt:lpstr>Candara</vt:lpstr>
      <vt:lpstr>Garamond</vt:lpstr>
      <vt:lpstr>Office Theme</vt:lpstr>
      <vt:lpstr>PowerPoint Presentation</vt:lpstr>
      <vt:lpstr>PowerPoint Presentation</vt:lpstr>
      <vt:lpstr>PowerPoint Presentation</vt:lpstr>
      <vt:lpstr>PowerPoint Presentation</vt:lpstr>
      <vt:lpstr>PowerPoint Presentation</vt:lpstr>
      <vt:lpstr>Harlem Renaissance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Ray and Banjo</vt:lpstr>
      <vt:lpstr>Internationalism and Solidarity</vt:lpstr>
      <vt:lpstr>Consciousness and Instinct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Abramson, Myka</dc:creator>
  <cp:lastModifiedBy>Tucker-Abramson, Myka</cp:lastModifiedBy>
  <cp:revision>33</cp:revision>
  <dcterms:created xsi:type="dcterms:W3CDTF">2017-10-19T21:25:08Z</dcterms:created>
  <dcterms:modified xsi:type="dcterms:W3CDTF">2023-10-20T08:30:58Z</dcterms:modified>
</cp:coreProperties>
</file>