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58" r:id="rId4"/>
    <p:sldId id="263" r:id="rId5"/>
    <p:sldId id="264" r:id="rId6"/>
    <p:sldId id="259" r:id="rId7"/>
    <p:sldId id="261" r:id="rId8"/>
    <p:sldId id="262" r:id="rId9"/>
    <p:sldId id="25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9767"/>
    <a:srgbClr val="FBDD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69"/>
    <p:restoredTop sz="94674"/>
  </p:normalViewPr>
  <p:slideViewPr>
    <p:cSldViewPr snapToGrid="0">
      <p:cViewPr>
        <p:scale>
          <a:sx n="87" d="100"/>
          <a:sy n="87" d="100"/>
        </p:scale>
        <p:origin x="808" y="4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572E0-C388-4E31-99A0-C211A28B123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5BC90E19-5AD1-7D7F-0093-E5E235F6FF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CE059D7-8298-4014-4425-1B384BD7DA3E}"/>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5" name="Footer Placeholder 4">
            <a:extLst>
              <a:ext uri="{FF2B5EF4-FFF2-40B4-BE49-F238E27FC236}">
                <a16:creationId xmlns:a16="http://schemas.microsoft.com/office/drawing/2014/main" id="{44C0CE98-0B62-7F8A-9566-13065FFD8C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6BE9B4-3853-6A54-35A5-E04697059097}"/>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2587892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0ECD3-DC2B-62D7-D69A-1F61A1D1ACD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078E7FB-60B8-2EB9-E1CF-1E82FCBDEEF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D0E21A-8DBF-0ADD-4C65-0E7D78F3C35D}"/>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5" name="Footer Placeholder 4">
            <a:extLst>
              <a:ext uri="{FF2B5EF4-FFF2-40B4-BE49-F238E27FC236}">
                <a16:creationId xmlns:a16="http://schemas.microsoft.com/office/drawing/2014/main" id="{B5E6E505-997E-FC37-706C-5D3B33D753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A2CF18-8C45-7966-DA79-5B8FFCE6E20C}"/>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1924405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8576D3-796F-6581-ECE4-364E24BD43C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2065E2D-9E62-DEF6-6E11-3C3D6C97767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1CBA472-B848-E568-C1E3-418293DE6EA7}"/>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5" name="Footer Placeholder 4">
            <a:extLst>
              <a:ext uri="{FF2B5EF4-FFF2-40B4-BE49-F238E27FC236}">
                <a16:creationId xmlns:a16="http://schemas.microsoft.com/office/drawing/2014/main" id="{DE1E5466-61D4-8501-D889-038D8CB7DE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775286-14A2-3D1C-8646-288750141F5E}"/>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281335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B0413-2D80-4255-61FB-0FD116BAF0C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CC06B62-FE70-4814-8052-C3D7AB5F35B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20BCFF3-2A25-D872-D1D3-A9E59008E140}"/>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5" name="Footer Placeholder 4">
            <a:extLst>
              <a:ext uri="{FF2B5EF4-FFF2-40B4-BE49-F238E27FC236}">
                <a16:creationId xmlns:a16="http://schemas.microsoft.com/office/drawing/2014/main" id="{10121208-2FC4-CE08-2D31-79BDF249EC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C648A0-1E2C-39DB-D581-A39A570DEED1}"/>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847581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E2441-9450-FAD1-C768-2A88B4659DE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4D7B911-F16B-7BD3-2E52-B16127E565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00291C7-1282-F964-0607-20A10AEB9456}"/>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5" name="Footer Placeholder 4">
            <a:extLst>
              <a:ext uri="{FF2B5EF4-FFF2-40B4-BE49-F238E27FC236}">
                <a16:creationId xmlns:a16="http://schemas.microsoft.com/office/drawing/2014/main" id="{9B4F74BE-7F6D-4902-9489-AA04C3187C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5EBE21-5B6D-4B33-E8B5-CE7391F0C993}"/>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1666564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18F69-B37D-A837-18E6-FE3649EDDF4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0D01A4-77A9-1D12-EDBA-C6942CED433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4FC6B72-ACB2-984D-1B5D-3A3D5EE0515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C833A14-B35E-1520-DABE-972038CBD862}"/>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6" name="Footer Placeholder 5">
            <a:extLst>
              <a:ext uri="{FF2B5EF4-FFF2-40B4-BE49-F238E27FC236}">
                <a16:creationId xmlns:a16="http://schemas.microsoft.com/office/drawing/2014/main" id="{1024812E-1E0B-7FD9-D122-CE8DBB189C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52BB11-C581-C70D-96F2-6883C6D3E21A}"/>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1549494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84A7C-D820-A198-2C0C-C33A72727AD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82544E7-0208-6A31-1248-B52D9D5880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CE47881-8A61-B4F3-85F2-F491C212587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19511C3-037C-1DA2-40A0-89B62B0104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D105AA9-4192-2185-6791-CA41EEB279B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495CA2BF-B3A1-AC8C-9E08-547396B145EA}"/>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8" name="Footer Placeholder 7">
            <a:extLst>
              <a:ext uri="{FF2B5EF4-FFF2-40B4-BE49-F238E27FC236}">
                <a16:creationId xmlns:a16="http://schemas.microsoft.com/office/drawing/2014/main" id="{E57BE4A0-26A0-A0CE-D126-7600B05DA11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0610E53-4819-E80E-E7FE-3394DEB38BAD}"/>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1422325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74A8E-F45F-6940-6110-5AB23E0DB2A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7BA013D-B9EA-47F4-EEA1-147DA9DE3B92}"/>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4" name="Footer Placeholder 3">
            <a:extLst>
              <a:ext uri="{FF2B5EF4-FFF2-40B4-BE49-F238E27FC236}">
                <a16:creationId xmlns:a16="http://schemas.microsoft.com/office/drawing/2014/main" id="{3D05A89B-BEA3-1617-4719-DA770A6B12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911D3D7-ECF4-DCE3-6FD6-A522716CE260}"/>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1244024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5ABEBF-E3B7-AB07-553A-B06644F69A0C}"/>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3" name="Footer Placeholder 2">
            <a:extLst>
              <a:ext uri="{FF2B5EF4-FFF2-40B4-BE49-F238E27FC236}">
                <a16:creationId xmlns:a16="http://schemas.microsoft.com/office/drawing/2014/main" id="{A379B9ED-45C0-5302-796B-03F07D677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47DD40-05E5-DA1C-6CCB-DAD894EE2340}"/>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2606407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7CA05-613D-F9FD-F1AF-960E649112C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C293584-439E-A2DE-55E9-B65B6E7C1E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F1AB261-D9E7-5B4F-80CE-69CCE68FC0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93488F6-D8C5-A37E-FCB9-45D5205C4BC1}"/>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6" name="Footer Placeholder 5">
            <a:extLst>
              <a:ext uri="{FF2B5EF4-FFF2-40B4-BE49-F238E27FC236}">
                <a16:creationId xmlns:a16="http://schemas.microsoft.com/office/drawing/2014/main" id="{A8ADE51C-EAFF-848F-EF7C-8FDB8EF56B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D13305-B5D6-954A-CF33-D343EF28F8F8}"/>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1621577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A9413-1E29-5D27-64BF-28812580A53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B72AB07-9AD1-6BDB-F886-F037EA9CB1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473298A-AC60-A25D-40A9-5B962D85FF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7FFE2C7-ADAB-9E0E-A5DB-BB6D6F548FDB}"/>
              </a:ext>
            </a:extLst>
          </p:cNvPr>
          <p:cNvSpPr>
            <a:spLocks noGrp="1"/>
          </p:cNvSpPr>
          <p:nvPr>
            <p:ph type="dt" sz="half" idx="10"/>
          </p:nvPr>
        </p:nvSpPr>
        <p:spPr/>
        <p:txBody>
          <a:bodyPr/>
          <a:lstStyle/>
          <a:p>
            <a:fld id="{A25234A3-333D-BD49-A150-659BC41F6BCB}" type="datetimeFigureOut">
              <a:rPr lang="en-US" smtClean="0"/>
              <a:t>2/29/24</a:t>
            </a:fld>
            <a:endParaRPr lang="en-US"/>
          </a:p>
        </p:txBody>
      </p:sp>
      <p:sp>
        <p:nvSpPr>
          <p:cNvPr id="6" name="Footer Placeholder 5">
            <a:extLst>
              <a:ext uri="{FF2B5EF4-FFF2-40B4-BE49-F238E27FC236}">
                <a16:creationId xmlns:a16="http://schemas.microsoft.com/office/drawing/2014/main" id="{E315F9CE-D709-442A-75C9-2415734134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5B3EF5-3017-0997-A0A5-EFA294484C07}"/>
              </a:ext>
            </a:extLst>
          </p:cNvPr>
          <p:cNvSpPr>
            <a:spLocks noGrp="1"/>
          </p:cNvSpPr>
          <p:nvPr>
            <p:ph type="sldNum" sz="quarter" idx="12"/>
          </p:nvPr>
        </p:nvSpPr>
        <p:spPr/>
        <p:txBody>
          <a:bodyPr/>
          <a:lstStyle/>
          <a:p>
            <a:fld id="{DE9EF8F4-F096-0548-8214-AA581782D4B4}" type="slidenum">
              <a:rPr lang="en-US" smtClean="0"/>
              <a:t>‹#›</a:t>
            </a:fld>
            <a:endParaRPr lang="en-US"/>
          </a:p>
        </p:txBody>
      </p:sp>
    </p:spTree>
    <p:extLst>
      <p:ext uri="{BB962C8B-B14F-4D97-AF65-F5344CB8AC3E}">
        <p14:creationId xmlns:p14="http://schemas.microsoft.com/office/powerpoint/2010/main" val="2600569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5C731C-EAF4-C805-C3D8-C0B1396C89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B6D47C0-DB12-6E59-AE00-F196FA79D4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C0E7A57-FB17-B109-CCF3-0E1A15B13A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234A3-333D-BD49-A150-659BC41F6BCB}" type="datetimeFigureOut">
              <a:rPr lang="en-US" smtClean="0"/>
              <a:t>2/29/24</a:t>
            </a:fld>
            <a:endParaRPr lang="en-US"/>
          </a:p>
        </p:txBody>
      </p:sp>
      <p:sp>
        <p:nvSpPr>
          <p:cNvPr id="5" name="Footer Placeholder 4">
            <a:extLst>
              <a:ext uri="{FF2B5EF4-FFF2-40B4-BE49-F238E27FC236}">
                <a16:creationId xmlns:a16="http://schemas.microsoft.com/office/drawing/2014/main" id="{81067567-AE7A-F5E9-F812-264EB112A5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A4863AA-8D49-9B03-A168-0DB5C36FCB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9EF8F4-F096-0548-8214-AA581782D4B4}" type="slidenum">
              <a:rPr lang="en-US" smtClean="0"/>
              <a:t>‹#›</a:t>
            </a:fld>
            <a:endParaRPr lang="en-US"/>
          </a:p>
        </p:txBody>
      </p:sp>
    </p:spTree>
    <p:extLst>
      <p:ext uri="{BB962C8B-B14F-4D97-AF65-F5344CB8AC3E}">
        <p14:creationId xmlns:p14="http://schemas.microsoft.com/office/powerpoint/2010/main" val="3003127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ur01.safelinks.protection.outlook.com/?url=https%3A%2F%2Fvimeo.com%2F810177597&amp;data=05%7C02%7CM.Abramson%40warwick.ac.uk%7C5cfb404eabfa41dc73de08dc36ad6e44%7C09bacfbd47ef446592653546f2eaf6bc%7C0%7C0%7C638445365729491070%7CUnknown%7CTWFpbGZsb3d8eyJWIjoiMC4wLjAwMDAiLCJQIjoiV2luMzIiLCJBTiI6Ik1haWwiLCJXVCI6Mn0%3D%7C0%7C%7C%7C&amp;sdata=T07CB9OHuRafQVt%2FrxvBtaJN6I9r2wInBJ8OqeS1RLg%3D&amp;reserved=0"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938ED-19BF-2227-E828-BE16A7855945}"/>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E41C2465-A985-D39B-D749-BBF1ABCDADF9}"/>
              </a:ext>
            </a:extLst>
          </p:cNvPr>
          <p:cNvSpPr>
            <a:spLocks noGrp="1"/>
          </p:cNvSpPr>
          <p:nvPr>
            <p:ph type="subTitle" idx="1"/>
          </p:nvPr>
        </p:nvSpPr>
        <p:spPr/>
        <p:txBody>
          <a:bodyPr/>
          <a:lstStyle/>
          <a:p>
            <a:endParaRPr lang="en-US"/>
          </a:p>
        </p:txBody>
      </p:sp>
      <p:pic>
        <p:nvPicPr>
          <p:cNvPr id="1026" name="Picture 2" descr="| Stamp commemorating the construction of the Brčko Banovići railway | MR Online">
            <a:extLst>
              <a:ext uri="{FF2B5EF4-FFF2-40B4-BE49-F238E27FC236}">
                <a16:creationId xmlns:a16="http://schemas.microsoft.com/office/drawing/2014/main" id="{3DEEB8ED-D9AC-E6F7-2924-209E05226C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1" y="273050"/>
            <a:ext cx="10285207" cy="6310800"/>
          </a:xfrm>
          <a:prstGeom prst="rect">
            <a:avLst/>
          </a:prstGeom>
          <a:noFill/>
          <a:ln>
            <a:solidFill>
              <a:schemeClr val="tx1"/>
            </a:solidFill>
          </a:ln>
        </p:spPr>
      </p:pic>
      <p:sp>
        <p:nvSpPr>
          <p:cNvPr id="4" name="TextBox 3">
            <a:extLst>
              <a:ext uri="{FF2B5EF4-FFF2-40B4-BE49-F238E27FC236}">
                <a16:creationId xmlns:a16="http://schemas.microsoft.com/office/drawing/2014/main" id="{C4A3AF14-0B0B-FB39-8830-5051C1F6493A}"/>
              </a:ext>
            </a:extLst>
          </p:cNvPr>
          <p:cNvSpPr txBox="1"/>
          <p:nvPr/>
        </p:nvSpPr>
        <p:spPr>
          <a:xfrm>
            <a:off x="7138219" y="5412993"/>
            <a:ext cx="3967316" cy="1015663"/>
          </a:xfrm>
          <a:prstGeom prst="rect">
            <a:avLst/>
          </a:prstGeom>
          <a:solidFill>
            <a:srgbClr val="C29767"/>
          </a:solidFill>
          <a:ln w="12700">
            <a:solidFill>
              <a:schemeClr val="tx1"/>
            </a:solidFill>
          </a:ln>
        </p:spPr>
        <p:txBody>
          <a:bodyPr wrap="square" rtlCol="0">
            <a:spAutoFit/>
          </a:bodyPr>
          <a:lstStyle/>
          <a:p>
            <a:r>
              <a:rPr lang="en-US" sz="2000" b="1" dirty="0">
                <a:solidFill>
                  <a:schemeClr val="bg1"/>
                </a:solidFill>
                <a:effectLst>
                  <a:outerShdw blurRad="50800" dist="50800" dir="900000" algn="ctr" rotWithShape="0">
                    <a:srgbClr val="000000">
                      <a:alpha val="43137"/>
                    </a:srgbClr>
                  </a:outerShdw>
                </a:effectLst>
              </a:rPr>
              <a:t>Sunny Railways and </a:t>
            </a:r>
            <a:r>
              <a:rPr lang="en-US" sz="2000" b="1" i="1" dirty="0">
                <a:solidFill>
                  <a:schemeClr val="bg1"/>
                </a:solidFill>
                <a:effectLst>
                  <a:outerShdw blurRad="50800" dist="50800" dir="900000" algn="ctr" rotWithShape="0">
                    <a:srgbClr val="000000">
                      <a:alpha val="43137"/>
                    </a:srgbClr>
                  </a:outerShdw>
                </a:effectLst>
              </a:rPr>
              <a:t>The Railway: </a:t>
            </a:r>
          </a:p>
          <a:p>
            <a:r>
              <a:rPr lang="en-US" sz="2000" b="1" i="1" dirty="0">
                <a:solidFill>
                  <a:schemeClr val="bg1"/>
                </a:solidFill>
                <a:effectLst>
                  <a:outerShdw blurRad="50800" dist="50800" dir="900000" algn="ctr" rotWithShape="0">
                    <a:srgbClr val="000000">
                      <a:alpha val="43137"/>
                    </a:srgbClr>
                  </a:outerShdw>
                </a:effectLst>
              </a:rPr>
              <a:t>An Adventure in Construction</a:t>
            </a:r>
            <a:endParaRPr lang="en-US" sz="2000" b="1" dirty="0">
              <a:solidFill>
                <a:schemeClr val="bg1"/>
              </a:solidFill>
              <a:effectLst>
                <a:outerShdw blurRad="50800" dist="50800" dir="900000" algn="ctr" rotWithShape="0">
                  <a:srgbClr val="000000">
                    <a:alpha val="43137"/>
                  </a:srgbClr>
                </a:outerShdw>
              </a:effectLst>
            </a:endParaRPr>
          </a:p>
          <a:p>
            <a:r>
              <a:rPr lang="en-US" sz="2000" b="1" dirty="0">
                <a:solidFill>
                  <a:schemeClr val="bg1"/>
                </a:solidFill>
                <a:effectLst>
                  <a:outerShdw blurRad="50800" dist="50800" dir="900000" algn="ctr" rotWithShape="0">
                    <a:srgbClr val="000000">
                      <a:alpha val="43137"/>
                    </a:srgbClr>
                  </a:outerShdw>
                </a:effectLst>
              </a:rPr>
              <a:t>Global Literary Radicalism</a:t>
            </a:r>
          </a:p>
        </p:txBody>
      </p:sp>
      <p:sp>
        <p:nvSpPr>
          <p:cNvPr id="5" name="TextBox 4">
            <a:extLst>
              <a:ext uri="{FF2B5EF4-FFF2-40B4-BE49-F238E27FC236}">
                <a16:creationId xmlns:a16="http://schemas.microsoft.com/office/drawing/2014/main" id="{DBD64211-8CD2-2511-6AAC-5A959A4E260E}"/>
              </a:ext>
            </a:extLst>
          </p:cNvPr>
          <p:cNvSpPr txBox="1"/>
          <p:nvPr/>
        </p:nvSpPr>
        <p:spPr>
          <a:xfrm>
            <a:off x="6096000" y="1386348"/>
            <a:ext cx="3283974" cy="369332"/>
          </a:xfrm>
          <a:prstGeom prst="rect">
            <a:avLst/>
          </a:prstGeom>
          <a:noFill/>
        </p:spPr>
        <p:txBody>
          <a:bodyPr wrap="square" rtlCol="0">
            <a:spAutoFit/>
          </a:bodyPr>
          <a:lstStyle/>
          <a:p>
            <a:r>
              <a:rPr lang="en-GB" b="0" i="0" dirty="0">
                <a:effectLst/>
                <a:latin typeface="Segoe UI" panose="020B0502040204020203" pitchFamily="34" charset="0"/>
                <a:hlinkClick r:id="rId3" tooltip="Original URL: https://vimeo.com/810177597. Click or tap if you trust this link."/>
              </a:rPr>
              <a:t>https://vimeo.com</a:t>
            </a:r>
            <a:r>
              <a:rPr lang="en-GB" b="0" i="0">
                <a:effectLst/>
                <a:latin typeface="Segoe UI" panose="020B0502040204020203" pitchFamily="34" charset="0"/>
                <a:hlinkClick r:id="rId3" tooltip="Original URL: https://vimeo.com/810177597. Click or tap if you trust this link."/>
              </a:rPr>
              <a:t>/810177597</a:t>
            </a:r>
            <a:endParaRPr lang="en-US"/>
          </a:p>
        </p:txBody>
      </p:sp>
    </p:spTree>
    <p:extLst>
      <p:ext uri="{BB962C8B-B14F-4D97-AF65-F5344CB8AC3E}">
        <p14:creationId xmlns:p14="http://schemas.microsoft.com/office/powerpoint/2010/main" val="3847282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55" name="Rectangle 5154">
            <a:extLst>
              <a:ext uri="{FF2B5EF4-FFF2-40B4-BE49-F238E27FC236}">
                <a16:creationId xmlns:a16="http://schemas.microsoft.com/office/drawing/2014/main" id="{4F7B9026-36AD-42E4-B172-8D68F3A33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128" name="Picture 8">
            <a:extLst>
              <a:ext uri="{FF2B5EF4-FFF2-40B4-BE49-F238E27FC236}">
                <a16:creationId xmlns:a16="http://schemas.microsoft.com/office/drawing/2014/main" id="{8A57AA5C-40D0-4FB5-4791-E9B4EF1067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924" r="14921" b="-3"/>
          <a:stretch/>
        </p:blipFill>
        <p:spPr bwMode="auto">
          <a:xfrm>
            <a:off x="192528" y="171716"/>
            <a:ext cx="3793268" cy="6514565"/>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a:extLst>
              <a:ext uri="{FF2B5EF4-FFF2-40B4-BE49-F238E27FC236}">
                <a16:creationId xmlns:a16="http://schemas.microsoft.com/office/drawing/2014/main" id="{0C128EFF-D86B-99DD-8B90-F70599839CD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124" r="31384" b="-2"/>
          <a:stretch/>
        </p:blipFill>
        <p:spPr bwMode="auto">
          <a:xfrm>
            <a:off x="4184538" y="171716"/>
            <a:ext cx="3822924" cy="651456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Yugoslav Partisans - Wikipedia">
            <a:extLst>
              <a:ext uri="{FF2B5EF4-FFF2-40B4-BE49-F238E27FC236}">
                <a16:creationId xmlns:a16="http://schemas.microsoft.com/office/drawing/2014/main" id="{7996C1AB-4905-A7A4-7B24-4FFBD8FC0C0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473" r="14054" b="-1"/>
          <a:stretch/>
        </p:blipFill>
        <p:spPr bwMode="auto">
          <a:xfrm>
            <a:off x="8188032" y="171716"/>
            <a:ext cx="3799007" cy="6514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5528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ttendees of the 1st Summit of the Non-Aligned Movement, Belgrade 1961 :  r/PropagandaPosters">
            <a:extLst>
              <a:ext uri="{FF2B5EF4-FFF2-40B4-BE49-F238E27FC236}">
                <a16:creationId xmlns:a16="http://schemas.microsoft.com/office/drawing/2014/main" id="{AFFF27BB-019A-9DA0-23F9-962D525A83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406400"/>
            <a:ext cx="8128000" cy="604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7015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avana, Site of the 6th Summit Conference of the Non-Aligned ...">
            <a:extLst>
              <a:ext uri="{FF2B5EF4-FFF2-40B4-BE49-F238E27FC236}">
                <a16:creationId xmlns:a16="http://schemas.microsoft.com/office/drawing/2014/main" id="{960B7F4F-D021-33A4-D8EB-C64CF32BFD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0850" y="698500"/>
            <a:ext cx="3670300" cy="546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382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2" descr="Austro-Hungarian Empire. | World history map, Map, European map">
            <a:extLst>
              <a:ext uri="{FF2B5EF4-FFF2-40B4-BE49-F238E27FC236}">
                <a16:creationId xmlns:a16="http://schemas.microsoft.com/office/drawing/2014/main" id="{3DFAF856-A2B9-248A-201F-BB01C4FED34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70262" y="1339417"/>
            <a:ext cx="3343333" cy="41791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Maps of Yugoslavia | Collection of maps of Former Yugoslavia | Europe |  Mapsland | Maps of the World">
            <a:extLst>
              <a:ext uri="{FF2B5EF4-FFF2-40B4-BE49-F238E27FC236}">
                <a16:creationId xmlns:a16="http://schemas.microsoft.com/office/drawing/2014/main" id="{649E7CC9-43BF-4792-BE67-07ED7F425F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868" r="10107"/>
          <a:stretch/>
        </p:blipFill>
        <p:spPr bwMode="auto">
          <a:xfrm>
            <a:off x="5983025" y="1120877"/>
            <a:ext cx="4477261" cy="4616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7708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7" name="Rectangle 4106">
            <a:extLst>
              <a:ext uri="{FF2B5EF4-FFF2-40B4-BE49-F238E27FC236}">
                <a16:creationId xmlns:a16="http://schemas.microsoft.com/office/drawing/2014/main" id="{262ABC4B-37D8-4218-BDD8-6DF6A00C0C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100" name="Picture 4" descr="On Today's Day: The First Train on the Railway Samac-Sarajevo - Sarajevo  Times">
            <a:extLst>
              <a:ext uri="{FF2B5EF4-FFF2-40B4-BE49-F238E27FC236}">
                <a16:creationId xmlns:a16="http://schemas.microsoft.com/office/drawing/2014/main" id="{92B4EC92-8A33-3D2E-6958-D403C04FF9FE}"/>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2" b="22377"/>
          <a:stretch/>
        </p:blipFill>
        <p:spPr bwMode="auto">
          <a:xfrm>
            <a:off x="321730" y="321732"/>
            <a:ext cx="5674897" cy="301740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Youth work actions - Wikiwand">
            <a:extLst>
              <a:ext uri="{FF2B5EF4-FFF2-40B4-BE49-F238E27FC236}">
                <a16:creationId xmlns:a16="http://schemas.microsoft.com/office/drawing/2014/main" id="{95D5135D-5169-D57D-DC82-329EAFA8937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899" b="14219"/>
          <a:stretch/>
        </p:blipFill>
        <p:spPr bwMode="auto">
          <a:xfrm>
            <a:off x="321730" y="3510853"/>
            <a:ext cx="5674897" cy="2789954"/>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We make the railroad; the railroad makes us | MR Online">
            <a:extLst>
              <a:ext uri="{FF2B5EF4-FFF2-40B4-BE49-F238E27FC236}">
                <a16:creationId xmlns:a16="http://schemas.microsoft.com/office/drawing/2014/main" id="{CD0E87B4-D1EB-787D-663D-0412AE5835D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 b="31064"/>
          <a:stretch/>
        </p:blipFill>
        <p:spPr bwMode="auto">
          <a:xfrm>
            <a:off x="6195373" y="321733"/>
            <a:ext cx="5674897" cy="5979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032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9" name="Rectangle 615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8728390-5A1F-1212-DD39-1797112D635F}"/>
              </a:ext>
            </a:extLst>
          </p:cNvPr>
          <p:cNvSpPr txBox="1"/>
          <p:nvPr/>
        </p:nvSpPr>
        <p:spPr>
          <a:xfrm>
            <a:off x="836680" y="2405067"/>
            <a:ext cx="6002110" cy="3729034"/>
          </a:xfrm>
          <a:prstGeom prst="rect">
            <a:avLst/>
          </a:prstGeom>
        </p:spPr>
        <p:txBody>
          <a:bodyPr vert="horz" lIns="91440" tIns="45720" rIns="91440" bIns="45720" rtlCol="0">
            <a:normAutofit/>
          </a:bodyPr>
          <a:lstStyle/>
          <a:p>
            <a:pPr>
              <a:lnSpc>
                <a:spcPct val="90000"/>
              </a:lnSpc>
              <a:spcAft>
                <a:spcPts val="600"/>
              </a:spcAft>
            </a:pPr>
            <a:r>
              <a:rPr lang="en-US" sz="2000" dirty="0">
                <a:effectLst/>
              </a:rPr>
              <a:t>“Figures with barrows ran in all directions over the brightly illuminated planking. […] The rhythm was calculated with precision to one second, and the brigade worked like a clock.</a:t>
            </a:r>
          </a:p>
          <a:p>
            <a:pPr>
              <a:lnSpc>
                <a:spcPct val="90000"/>
              </a:lnSpc>
              <a:spcAft>
                <a:spcPts val="600"/>
              </a:spcAft>
            </a:pPr>
            <a:r>
              <a:rPr lang="en-US" sz="2000" dirty="0">
                <a:effectLst/>
              </a:rPr>
              <a:t>A barrow of grave.</a:t>
            </a:r>
          </a:p>
          <a:p>
            <a:pPr>
              <a:lnSpc>
                <a:spcPct val="90000"/>
              </a:lnSpc>
              <a:spcAft>
                <a:spcPts val="600"/>
              </a:spcAft>
            </a:pPr>
            <a:r>
              <a:rPr lang="en-US" sz="2000" dirty="0">
                <a:effectLst/>
              </a:rPr>
              <a:t>A barrow of cement.</a:t>
            </a:r>
          </a:p>
          <a:p>
            <a:pPr>
              <a:lnSpc>
                <a:spcPct val="90000"/>
              </a:lnSpc>
              <a:spcAft>
                <a:spcPts val="600"/>
              </a:spcAft>
            </a:pPr>
            <a:r>
              <a:rPr lang="en-US" sz="2000" dirty="0">
                <a:effectLst/>
              </a:rPr>
              <a:t>A barrow of sand.</a:t>
            </a:r>
          </a:p>
          <a:p>
            <a:pPr>
              <a:lnSpc>
                <a:spcPct val="90000"/>
              </a:lnSpc>
              <a:spcAft>
                <a:spcPts val="600"/>
              </a:spcAft>
            </a:pPr>
            <a:r>
              <a:rPr lang="en-US" sz="2000">
                <a:effectLst/>
              </a:rPr>
              <a:t>‘Scoop </a:t>
            </a:r>
            <a:r>
              <a:rPr lang="en-US" sz="2000" dirty="0">
                <a:effectLst/>
              </a:rPr>
              <a:t>and water!’</a:t>
            </a:r>
          </a:p>
          <a:p>
            <a:pPr>
              <a:lnSpc>
                <a:spcPct val="90000"/>
              </a:lnSpc>
              <a:spcAft>
                <a:spcPts val="600"/>
              </a:spcAft>
            </a:pPr>
            <a:r>
              <a:rPr lang="en-US" sz="2000" dirty="0">
                <a:effectLst/>
              </a:rPr>
              <a:t>One turn of the lever. Now the scoop and the water fell simultaneously with one motion of the arm” (289-29)</a:t>
            </a:r>
          </a:p>
        </p:txBody>
      </p:sp>
      <p:pic>
        <p:nvPicPr>
          <p:cNvPr id="6154" name="Picture 10" descr="Время, вперед! - Валентин Катаев - купить на | Аукціон для колекціонерів  UNC.UA UNC.UA">
            <a:extLst>
              <a:ext uri="{FF2B5EF4-FFF2-40B4-BE49-F238E27FC236}">
                <a16:creationId xmlns:a16="http://schemas.microsoft.com/office/drawing/2014/main" id="{B4CEED28-F2EA-47E0-AD51-2DA157DC2C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935"/>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4028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0" name="Rectangle 7179">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181" name="Arc 7180">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179" name="Freeform: Shape 7178">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170" name="Picture 2" descr="The Railway: An Adventure in Construction">
            <a:extLst>
              <a:ext uri="{FF2B5EF4-FFF2-40B4-BE49-F238E27FC236}">
                <a16:creationId xmlns:a16="http://schemas.microsoft.com/office/drawing/2014/main" id="{C2A61C75-A15C-BB52-D9D0-11688D91112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7019" y="511293"/>
            <a:ext cx="4069706" cy="566567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75D3853-23F7-05CF-B9C6-C4D5E2850F3F}"/>
              </a:ext>
            </a:extLst>
          </p:cNvPr>
          <p:cNvSpPr>
            <a:spLocks noGrp="1"/>
          </p:cNvSpPr>
          <p:nvPr>
            <p:ph idx="1"/>
          </p:nvPr>
        </p:nvSpPr>
        <p:spPr>
          <a:xfrm>
            <a:off x="5929943" y="1256450"/>
            <a:ext cx="5458838" cy="4787778"/>
          </a:xfrm>
        </p:spPr>
        <p:txBody>
          <a:bodyPr>
            <a:noAutofit/>
          </a:bodyPr>
          <a:lstStyle/>
          <a:p>
            <a:pPr marL="0" indent="0">
              <a:buNone/>
            </a:pPr>
            <a:r>
              <a:rPr lang="en-GB" sz="1600" b="1" kern="100" dirty="0">
                <a:effectLst/>
                <a:latin typeface="Calibri" panose="020F0502020204030204" pitchFamily="34" charset="0"/>
                <a:ea typeface="Calibri" panose="020F0502020204030204" pitchFamily="34" charset="0"/>
                <a:cs typeface="Calibri" panose="020F0502020204030204" pitchFamily="34" charset="0"/>
              </a:rPr>
              <a:t> </a:t>
            </a:r>
            <a:r>
              <a:rPr lang="en-GB" sz="1600" kern="100" dirty="0">
                <a:effectLst/>
                <a:latin typeface="Calibri" panose="020F0502020204030204" pitchFamily="34" charset="0"/>
                <a:ea typeface="Calibri" panose="020F0502020204030204" pitchFamily="34" charset="0"/>
                <a:cs typeface="Calibri" panose="020F0502020204030204" pitchFamily="34" charset="0"/>
              </a:rPr>
              <a:t>“The old Austrian-controlled companies which built much of Yugoslavia’s pre-war railway system might have completed this work in nine years. The Youth Railway was started on the 1</a:t>
            </a:r>
            <a:r>
              <a:rPr lang="en-GB" sz="1600" kern="100" baseline="30000" dirty="0">
                <a:effectLst/>
                <a:latin typeface="Calibri" panose="020F0502020204030204" pitchFamily="34" charset="0"/>
                <a:ea typeface="Calibri" panose="020F0502020204030204" pitchFamily="34" charset="0"/>
                <a:cs typeface="Calibri" panose="020F0502020204030204" pitchFamily="34" charset="0"/>
              </a:rPr>
              <a:t>st</a:t>
            </a:r>
            <a:r>
              <a:rPr lang="en-GB" sz="1600" kern="100" dirty="0">
                <a:effectLst/>
                <a:latin typeface="Calibri" panose="020F0502020204030204" pitchFamily="34" charset="0"/>
                <a:ea typeface="Calibri" panose="020F0502020204030204" pitchFamily="34" charset="0"/>
                <a:cs typeface="Calibri" panose="020F0502020204030204" pitchFamily="34" charset="0"/>
              </a:rPr>
              <a:t> of May, 1947 and the first train ran from </a:t>
            </a:r>
            <a:r>
              <a:rPr lang="en-GB" sz="1600" kern="100" dirty="0" err="1">
                <a:effectLst/>
                <a:latin typeface="Calibri" panose="020F0502020204030204" pitchFamily="34" charset="0"/>
                <a:ea typeface="Calibri" panose="020F0502020204030204" pitchFamily="34" charset="0"/>
                <a:cs typeface="Calibri" panose="020F0502020204030204" pitchFamily="34" charset="0"/>
              </a:rPr>
              <a:t>Samac</a:t>
            </a:r>
            <a:r>
              <a:rPr lang="en-GB" sz="1600" kern="100" dirty="0">
                <a:effectLst/>
                <a:latin typeface="Calibri" panose="020F0502020204030204" pitchFamily="34" charset="0"/>
                <a:ea typeface="Calibri" panose="020F0502020204030204" pitchFamily="34" charset="0"/>
                <a:cs typeface="Calibri" panose="020F0502020204030204" pitchFamily="34" charset="0"/>
              </a:rPr>
              <a:t> to Sarajevo on the 15</a:t>
            </a:r>
            <a:r>
              <a:rPr lang="en-GB" sz="1600" kern="100" baseline="30000" dirty="0">
                <a:effectLst/>
                <a:latin typeface="Calibri" panose="020F0502020204030204" pitchFamily="34" charset="0"/>
                <a:ea typeface="Calibri" panose="020F0502020204030204" pitchFamily="34" charset="0"/>
                <a:cs typeface="Calibri" panose="020F0502020204030204" pitchFamily="34" charset="0"/>
              </a:rPr>
              <a:t>th</a:t>
            </a:r>
            <a:r>
              <a:rPr lang="en-GB" sz="1600" kern="100" dirty="0">
                <a:effectLst/>
                <a:latin typeface="Calibri" panose="020F0502020204030204" pitchFamily="34" charset="0"/>
                <a:ea typeface="Calibri" panose="020F0502020204030204" pitchFamily="34" charset="0"/>
                <a:cs typeface="Calibri" panose="020F0502020204030204" pitchFamily="34" charset="0"/>
              </a:rPr>
              <a:t> of November. This work was carried through, night and day, by volunteers between the ages of 16 and 25 – young men and women from industry, university students, boys and girls from schools and peasant farms. The great bridge over the </a:t>
            </a:r>
            <a:r>
              <a:rPr lang="en-GB" sz="1600" kern="100" dirty="0" err="1">
                <a:effectLst/>
                <a:latin typeface="Calibri" panose="020F0502020204030204" pitchFamily="34" charset="0"/>
                <a:ea typeface="Calibri" panose="020F0502020204030204" pitchFamily="34" charset="0"/>
                <a:cs typeface="Calibri" panose="020F0502020204030204" pitchFamily="34" charset="0"/>
              </a:rPr>
              <a:t>Saca</a:t>
            </a:r>
            <a:r>
              <a:rPr lang="en-GB" sz="1600" kern="100" dirty="0">
                <a:effectLst/>
                <a:latin typeface="Calibri" panose="020F0502020204030204" pitchFamily="34" charset="0"/>
                <a:ea typeface="Calibri" panose="020F0502020204030204" pitchFamily="34" charset="0"/>
                <a:cs typeface="Calibri" panose="020F0502020204030204" pitchFamily="34" charset="0"/>
              </a:rPr>
              <a:t> at </a:t>
            </a:r>
            <a:r>
              <a:rPr lang="en-GB" sz="1600" kern="100" dirty="0" err="1">
                <a:effectLst/>
                <a:latin typeface="Calibri" panose="020F0502020204030204" pitchFamily="34" charset="0"/>
                <a:ea typeface="Calibri" panose="020F0502020204030204" pitchFamily="34" charset="0"/>
                <a:cs typeface="Calibri" panose="020F0502020204030204" pitchFamily="34" charset="0"/>
              </a:rPr>
              <a:t>Samac</a:t>
            </a:r>
            <a:r>
              <a:rPr lang="en-GB" sz="1600" kern="100" dirty="0">
                <a:effectLst/>
                <a:latin typeface="Calibri" panose="020F0502020204030204" pitchFamily="34" charset="0"/>
                <a:ea typeface="Calibri" panose="020F0502020204030204" pitchFamily="34" charset="0"/>
                <a:cs typeface="Calibri" panose="020F0502020204030204" pitchFamily="34" charset="0"/>
              </a:rPr>
              <a:t> was built, ahead of schedule, by engineering students and disabled ex-servicemen and ex-partisans. Many of these young men and women had lost one of their limbs in the war. </a:t>
            </a:r>
            <a:r>
              <a:rPr lang="en-GB" sz="1600" kern="100" dirty="0" err="1">
                <a:effectLst/>
                <a:latin typeface="Calibri" panose="020F0502020204030204" pitchFamily="34" charset="0"/>
                <a:ea typeface="Calibri" panose="020F0502020204030204" pitchFamily="34" charset="0"/>
                <a:cs typeface="Calibri" panose="020F0502020204030204" pitchFamily="34" charset="0"/>
              </a:rPr>
              <a:t>Vranduk</a:t>
            </a:r>
            <a:r>
              <a:rPr lang="en-GB" sz="1600" kern="100" dirty="0">
                <a:effectLst/>
                <a:latin typeface="Calibri" panose="020F0502020204030204" pitchFamily="34" charset="0"/>
                <a:ea typeface="Calibri" panose="020F0502020204030204" pitchFamily="34" charset="0"/>
                <a:cs typeface="Calibri" panose="020F0502020204030204" pitchFamily="34" charset="0"/>
              </a:rPr>
              <a:t> tunnel was built ahead of schedule. Among the workers who built it were young peasants, mining students from Belgrade, young refugees from the terror in Greece […] The workers had compressors and drills, dynamite, tip-wagons, mining equipment. But most of the work went on without supervision and with only the most primitive tools – care hands, picks, spades, heavy wheelbarrows. And the work was always finished ahead of schedule.</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600" kern="100" dirty="0">
                <a:effectLst/>
                <a:latin typeface="Calibri" panose="020F0502020204030204" pitchFamily="34" charset="0"/>
                <a:ea typeface="Calibri" panose="020F0502020204030204" pitchFamily="34" charset="0"/>
                <a:cs typeface="Calibri" panose="020F0502020204030204" pitchFamily="34" charset="0"/>
              </a:rPr>
              <a:t>The work was driven forward, not by threats or by personal incentives, but by songs and an amazing spirit of co-operative will.” (viii-ix)</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p>
        </p:txBody>
      </p:sp>
    </p:spTree>
    <p:extLst>
      <p:ext uri="{BB962C8B-B14F-4D97-AF65-F5344CB8AC3E}">
        <p14:creationId xmlns:p14="http://schemas.microsoft.com/office/powerpoint/2010/main" val="2079005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6" name="Rectangle 2065">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8" name="Picture 10" descr="The power of art: epic Yugoslav monuments in the Balkans - Lonely Planet">
            <a:extLst>
              <a:ext uri="{FF2B5EF4-FFF2-40B4-BE49-F238E27FC236}">
                <a16:creationId xmlns:a16="http://schemas.microsoft.com/office/drawing/2014/main" id="{D8552D31-EFD7-AB24-5A06-D54B28D4B8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13" r="869"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68" name="Rectangle 206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8A1B756-75E7-3043-99E7-FE07C7EA9C7C}"/>
              </a:ext>
            </a:extLst>
          </p:cNvPr>
          <p:cNvSpPr>
            <a:spLocks noGrp="1"/>
          </p:cNvSpPr>
          <p:nvPr>
            <p:ph idx="1"/>
          </p:nvPr>
        </p:nvSpPr>
        <p:spPr>
          <a:xfrm>
            <a:off x="7531610" y="2434201"/>
            <a:ext cx="3822189" cy="3742762"/>
          </a:xfrm>
        </p:spPr>
        <p:txBody>
          <a:bodyPr>
            <a:normAutofit/>
          </a:bodyPr>
          <a:lstStyle/>
          <a:p>
            <a:pPr marL="0" indent="0">
              <a:buNone/>
            </a:pPr>
            <a:r>
              <a:rPr lang="en-GB" sz="1700" dirty="0">
                <a:effectLst/>
                <a:latin typeface="Calibri" panose="020F0502020204030204" pitchFamily="34" charset="0"/>
                <a:ea typeface="Times New Roman" panose="02020603050405020304" pitchFamily="18" charset="0"/>
                <a:cs typeface="Calibri" panose="020F0502020204030204" pitchFamily="34" charset="0"/>
              </a:rPr>
              <a:t>“With the collapse of multinational Yugoslavia, the process began of confiscating the Yugoslav collective memory and its replacement by the construct of national memory. The war simply speeded up the process and radicalized the measures. Today, it seems, the work has been success- fully completed: one memory has been erased in order to establish another” </a:t>
            </a:r>
          </a:p>
          <a:p>
            <a:pPr marL="0" indent="0">
              <a:buNone/>
            </a:pPr>
            <a:r>
              <a:rPr lang="en-GB" sz="1700" dirty="0">
                <a:effectLst/>
                <a:latin typeface="Calibri" panose="020F0502020204030204" pitchFamily="34" charset="0"/>
                <a:ea typeface="Times New Roman" panose="02020603050405020304" pitchFamily="18" charset="0"/>
                <a:cs typeface="Calibri" panose="020F0502020204030204" pitchFamily="34" charset="0"/>
              </a:rPr>
              <a:t>(</a:t>
            </a:r>
            <a:r>
              <a:rPr lang="en-GB" sz="1700">
                <a:effectLst/>
                <a:latin typeface="Calibri" panose="020F0502020204030204" pitchFamily="34" charset="0"/>
                <a:ea typeface="Times New Roman" panose="02020603050405020304" pitchFamily="18" charset="0"/>
                <a:cs typeface="Calibri" panose="020F0502020204030204" pitchFamily="34" charset="0"/>
              </a:rPr>
              <a:t>Dubravka</a:t>
            </a:r>
            <a:r>
              <a:rPr lang="en-GB" sz="1700" dirty="0">
                <a:effectLst/>
                <a:latin typeface="Calibri" panose="020F0502020204030204" pitchFamily="34" charset="0"/>
                <a:ea typeface="Times New Roman" panose="02020603050405020304" pitchFamily="18" charset="0"/>
                <a:cs typeface="Calibri" panose="020F0502020204030204" pitchFamily="34" charset="0"/>
              </a:rPr>
              <a:t> </a:t>
            </a:r>
            <a:r>
              <a:rPr lang="en-GB" sz="1700">
                <a:effectLst/>
                <a:latin typeface="Calibri" panose="020F0502020204030204" pitchFamily="34" charset="0"/>
                <a:ea typeface="Times New Roman" panose="02020603050405020304" pitchFamily="18" charset="0"/>
                <a:cs typeface="Calibri" panose="020F0502020204030204" pitchFamily="34" charset="0"/>
              </a:rPr>
              <a:t>Ugresic</a:t>
            </a:r>
            <a:r>
              <a:rPr lang="en-GB" sz="1700" dirty="0">
                <a:effectLst/>
                <a:latin typeface="Calibri" panose="020F0502020204030204" pitchFamily="34" charset="0"/>
                <a:ea typeface="Times New Roman" panose="02020603050405020304" pitchFamily="18" charset="0"/>
                <a:cs typeface="Calibri" panose="020F0502020204030204" pitchFamily="34" charset="0"/>
              </a:rPr>
              <a:t>, "The confiscation of memory." </a:t>
            </a:r>
            <a:r>
              <a:rPr lang="en-GB" sz="1700" i="1" dirty="0">
                <a:effectLst/>
                <a:latin typeface="Calibri" panose="020F0502020204030204" pitchFamily="34" charset="0"/>
                <a:ea typeface="Times New Roman" panose="02020603050405020304" pitchFamily="18" charset="0"/>
                <a:cs typeface="Calibri" panose="020F0502020204030204" pitchFamily="34" charset="0"/>
              </a:rPr>
              <a:t>New Left Review</a:t>
            </a:r>
            <a:r>
              <a:rPr lang="en-GB" sz="1700" dirty="0">
                <a:effectLst/>
                <a:latin typeface="Calibri" panose="020F0502020204030204" pitchFamily="34" charset="0"/>
                <a:ea typeface="Times New Roman" panose="02020603050405020304" pitchFamily="18" charset="0"/>
                <a:cs typeface="Calibri" panose="020F0502020204030204" pitchFamily="34" charset="0"/>
              </a:rPr>
              <a:t> 218 (1996), 34)</a:t>
            </a:r>
          </a:p>
          <a:p>
            <a:endParaRPr lang="en-US" sz="17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743021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8467</TotalTime>
  <Words>419</Words>
  <Application>Microsoft Macintosh PowerPoint</Application>
  <PresentationFormat>Widescreen</PresentationFormat>
  <Paragraphs>14</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5</cp:revision>
  <dcterms:created xsi:type="dcterms:W3CDTF">2024-02-26T10:59:53Z</dcterms:created>
  <dcterms:modified xsi:type="dcterms:W3CDTF">2024-03-04T09:02:45Z</dcterms:modified>
</cp:coreProperties>
</file>