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7" r:id="rId4"/>
    <p:sldId id="275" r:id="rId5"/>
    <p:sldId id="261" r:id="rId6"/>
    <p:sldId id="265" r:id="rId7"/>
    <p:sldId id="262" r:id="rId8"/>
    <p:sldId id="269" r:id="rId9"/>
    <p:sldId id="270" r:id="rId10"/>
    <p:sldId id="271" r:id="rId11"/>
    <p:sldId id="259" r:id="rId12"/>
    <p:sldId id="267" r:id="rId13"/>
    <p:sldId id="266" r:id="rId14"/>
    <p:sldId id="276" r:id="rId15"/>
    <p:sldId id="258" r:id="rId16"/>
    <p:sldId id="273" r:id="rId17"/>
    <p:sldId id="268"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813"/>
    <p:restoredTop sz="95775"/>
  </p:normalViewPr>
  <p:slideViewPr>
    <p:cSldViewPr snapToGrid="0">
      <p:cViewPr varScale="1">
        <p:scale>
          <a:sx n="63" d="100"/>
          <a:sy n="63" d="100"/>
        </p:scale>
        <p:origin x="176" y="7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EE456-19DA-5A47-85F3-8A06CB9D3C5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2985F35-8852-8ADE-3C2F-F0B48B5B98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2DE9002-1F49-9065-360C-7C7E88040541}"/>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5" name="Footer Placeholder 4">
            <a:extLst>
              <a:ext uri="{FF2B5EF4-FFF2-40B4-BE49-F238E27FC236}">
                <a16:creationId xmlns:a16="http://schemas.microsoft.com/office/drawing/2014/main" id="{258D9E97-5F82-E7DE-79BB-9CAB6AF14F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D00FF1-A300-675D-D1E6-96B16A6C8BE5}"/>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4288399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DE9D5-BE95-ED67-7C96-047594C750E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80EC9FF-2298-D7ED-88ED-192C23FA8D8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04FBCD-83DD-D35F-5684-23DDC6815F63}"/>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5" name="Footer Placeholder 4">
            <a:extLst>
              <a:ext uri="{FF2B5EF4-FFF2-40B4-BE49-F238E27FC236}">
                <a16:creationId xmlns:a16="http://schemas.microsoft.com/office/drawing/2014/main" id="{6EB87583-ECB2-061E-23F3-664F0E197D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ADC7B-07E2-E320-42F0-A0F76D1D14B9}"/>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795664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4CE231-E4FD-93C8-0590-55CC86DCDAB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A165BCA-7AB4-F352-2719-558204E0AC0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112E72C-1B8D-B1B0-044D-924077768983}"/>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5" name="Footer Placeholder 4">
            <a:extLst>
              <a:ext uri="{FF2B5EF4-FFF2-40B4-BE49-F238E27FC236}">
                <a16:creationId xmlns:a16="http://schemas.microsoft.com/office/drawing/2014/main" id="{6D98A86B-C563-D51E-4045-D38A6E9E6A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7EA3A7-2AF3-2B76-C10F-29FACF650C10}"/>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4507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094E8-0F18-DE81-C3E8-316A6C9896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02DB8DC-4D6D-E22C-A80D-C8F00235CC8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A0EB9E5-E574-EA6D-A3D2-C72851BA5296}"/>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5" name="Footer Placeholder 4">
            <a:extLst>
              <a:ext uri="{FF2B5EF4-FFF2-40B4-BE49-F238E27FC236}">
                <a16:creationId xmlns:a16="http://schemas.microsoft.com/office/drawing/2014/main" id="{4DA5C4EF-BC6E-EA3B-3619-49CCA0A710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ED4FDE-2E0C-7840-4B16-7798637E0EB5}"/>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328860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ABAC3-80F4-4562-074C-F9B60CB1C28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01CA60-BC63-24F1-775B-356266651F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005E7C3-95F8-BE56-092E-4595DB183211}"/>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5" name="Footer Placeholder 4">
            <a:extLst>
              <a:ext uri="{FF2B5EF4-FFF2-40B4-BE49-F238E27FC236}">
                <a16:creationId xmlns:a16="http://schemas.microsoft.com/office/drawing/2014/main" id="{16EF9A4A-8153-0A0C-D10C-0049AB32E2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B349C0-4C8C-5AA0-2D1A-0F6B154D3442}"/>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1581168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C512B-9503-C156-5EE7-12F7A931A8D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674CC6A-AB98-5EDB-FE1D-F2B4393FF2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678AB43-E669-0059-94B2-BB9C4A61F17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B94FBAA-19D4-B584-1A35-F1AC1D8706D1}"/>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6" name="Footer Placeholder 5">
            <a:extLst>
              <a:ext uri="{FF2B5EF4-FFF2-40B4-BE49-F238E27FC236}">
                <a16:creationId xmlns:a16="http://schemas.microsoft.com/office/drawing/2014/main" id="{26F60D02-DE6C-76C2-833D-222340557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59461F-227E-9A3B-274A-7E71B65742B5}"/>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452079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96827-1A9D-A5CA-8687-C067B4D1BBB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46641EC-22F2-C1B3-245E-BE2A39C196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EE728FB-2ED4-C3E5-7FA0-DA4F6E77CB4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E256A6F-F2AE-69E8-F10A-1C814B45AF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9558B0C-59D0-9071-D92E-2B7C41BF91F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D595968-30EA-B787-BBB3-F472B902FE62}"/>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8" name="Footer Placeholder 7">
            <a:extLst>
              <a:ext uri="{FF2B5EF4-FFF2-40B4-BE49-F238E27FC236}">
                <a16:creationId xmlns:a16="http://schemas.microsoft.com/office/drawing/2014/main" id="{6C0E400E-BB0C-0151-BE9D-F948AD8F7B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CC5157-5626-496A-3095-37190583D2C6}"/>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63555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8D5EC-55D9-2266-596E-CF2EF01A7CA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3E14436-7278-64AD-3911-59A74292C24F}"/>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4" name="Footer Placeholder 3">
            <a:extLst>
              <a:ext uri="{FF2B5EF4-FFF2-40B4-BE49-F238E27FC236}">
                <a16:creationId xmlns:a16="http://schemas.microsoft.com/office/drawing/2014/main" id="{FD767A59-3148-399F-7FDB-38B8A94039D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DE4CE4-DA4F-B107-CA01-8C0BB462C329}"/>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47291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D6C78B-F5F4-C4A9-4467-9BD5A5364B8C}"/>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3" name="Footer Placeholder 2">
            <a:extLst>
              <a:ext uri="{FF2B5EF4-FFF2-40B4-BE49-F238E27FC236}">
                <a16:creationId xmlns:a16="http://schemas.microsoft.com/office/drawing/2014/main" id="{06B58A50-7B66-566E-F5C6-1138AD5502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57F6D2-C52C-EC30-028B-B8B67E19C47E}"/>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4080105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F68C4-9AD4-BAF9-9C5B-A27452BC962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6E7EBC7-1085-A4CA-3018-E92296CFA0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8ACCF64-1DBD-67B9-C79E-7A3F71EC3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6F42C45-FBF4-67F7-A6B2-B044FB24B6F8}"/>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6" name="Footer Placeholder 5">
            <a:extLst>
              <a:ext uri="{FF2B5EF4-FFF2-40B4-BE49-F238E27FC236}">
                <a16:creationId xmlns:a16="http://schemas.microsoft.com/office/drawing/2014/main" id="{D3D1559C-E516-22BD-06AC-E2A9E10A20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4ACF73-3807-B86F-BE11-861E30FF148E}"/>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1703351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BFB5F-C741-B529-E4A8-0E13DE2EA52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E41C0EF-40B5-A6B0-ACF2-7993651685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6541AA-A767-210D-E4BB-B667AE268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48C9241-790F-1022-EFDC-F8D951A03F70}"/>
              </a:ext>
            </a:extLst>
          </p:cNvPr>
          <p:cNvSpPr>
            <a:spLocks noGrp="1"/>
          </p:cNvSpPr>
          <p:nvPr>
            <p:ph type="dt" sz="half" idx="10"/>
          </p:nvPr>
        </p:nvSpPr>
        <p:spPr/>
        <p:txBody>
          <a:bodyPr/>
          <a:lstStyle/>
          <a:p>
            <a:fld id="{9B3544DE-8332-694D-BE16-15E13BAEFDE9}" type="datetimeFigureOut">
              <a:rPr lang="en-US" smtClean="0"/>
              <a:t>10/9/23</a:t>
            </a:fld>
            <a:endParaRPr lang="en-US"/>
          </a:p>
        </p:txBody>
      </p:sp>
      <p:sp>
        <p:nvSpPr>
          <p:cNvPr id="6" name="Footer Placeholder 5">
            <a:extLst>
              <a:ext uri="{FF2B5EF4-FFF2-40B4-BE49-F238E27FC236}">
                <a16:creationId xmlns:a16="http://schemas.microsoft.com/office/drawing/2014/main" id="{92B80F99-861E-CF2A-12DF-1071CF6303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190BCA-C984-E85C-20B5-39C176D1DE87}"/>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961610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0E01AF-76B9-0021-F009-8CFE1EB1AE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2A2BAF-3D2F-B865-01C4-A30F02C2CC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9CAE5A-AFC5-40C5-A802-39DD4FA5DB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3544DE-8332-694D-BE16-15E13BAEFDE9}" type="datetimeFigureOut">
              <a:rPr lang="en-US" smtClean="0"/>
              <a:t>10/9/23</a:t>
            </a:fld>
            <a:endParaRPr lang="en-US"/>
          </a:p>
        </p:txBody>
      </p:sp>
      <p:sp>
        <p:nvSpPr>
          <p:cNvPr id="5" name="Footer Placeholder 4">
            <a:extLst>
              <a:ext uri="{FF2B5EF4-FFF2-40B4-BE49-F238E27FC236}">
                <a16:creationId xmlns:a16="http://schemas.microsoft.com/office/drawing/2014/main" id="{57E98A0B-A3E8-730C-CCD5-0ED6FF704E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94F4E9-0780-27DC-7DCA-AE794898E7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5D08F3-F360-1F4A-A86A-AA32864B9486}" type="slidenum">
              <a:rPr lang="en-US" smtClean="0"/>
              <a:t>‹#›</a:t>
            </a:fld>
            <a:endParaRPr lang="en-US"/>
          </a:p>
        </p:txBody>
      </p:sp>
    </p:spTree>
    <p:extLst>
      <p:ext uri="{BB962C8B-B14F-4D97-AF65-F5344CB8AC3E}">
        <p14:creationId xmlns:p14="http://schemas.microsoft.com/office/powerpoint/2010/main" val="1027883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video" Target="https://www.youtube.com/embed/tQ9GCi4Gjso?feature=oembed"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6l0kwK-C9Y8?feature=oembe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9B4E5-33E5-C765-5C28-CF7276FBE249}"/>
              </a:ext>
            </a:extLst>
          </p:cNvPr>
          <p:cNvSpPr>
            <a:spLocks noGrp="1"/>
          </p:cNvSpPr>
          <p:nvPr>
            <p:ph type="ctrTitle"/>
          </p:nvPr>
        </p:nvSpPr>
        <p:spPr>
          <a:xfrm>
            <a:off x="6918960" y="3968114"/>
            <a:ext cx="4572000" cy="1655763"/>
          </a:xfrm>
        </p:spPr>
        <p:txBody>
          <a:bodyPr>
            <a:normAutofit/>
          </a:bodyPr>
          <a:lstStyle/>
          <a:p>
            <a:r>
              <a:rPr lang="en-US" sz="2200" dirty="0"/>
              <a:t>Global Literary Radicalisms</a:t>
            </a:r>
            <a:br>
              <a:rPr lang="en-US" sz="2200" dirty="0"/>
            </a:br>
            <a:r>
              <a:rPr lang="en-US" sz="2200" dirty="0"/>
              <a:t>Week 1 – Time, Forward!</a:t>
            </a:r>
          </a:p>
        </p:txBody>
      </p:sp>
      <p:pic>
        <p:nvPicPr>
          <p:cNvPr id="1026" name="Picture 2" descr="Vpered, vremya!">
            <a:extLst>
              <a:ext uri="{FF2B5EF4-FFF2-40B4-BE49-F238E27FC236}">
                <a16:creationId xmlns:a16="http://schemas.microsoft.com/office/drawing/2014/main" id="{8E5B388E-1D02-176C-6A15-A03D197839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 y="593407"/>
            <a:ext cx="6477000" cy="5030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803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7427F-F6FB-1366-7B8F-CF82B086BBAE}"/>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600161E2-E4D1-4F43-65D3-526E127E79B6}"/>
              </a:ext>
            </a:extLst>
          </p:cNvPr>
          <p:cNvSpPr>
            <a:spLocks noGrp="1"/>
          </p:cNvSpPr>
          <p:nvPr>
            <p:ph idx="1"/>
          </p:nvPr>
        </p:nvSpPr>
        <p:spPr>
          <a:xfrm>
            <a:off x="838200" y="1690688"/>
            <a:ext cx="5010150" cy="4100513"/>
          </a:xfrm>
        </p:spPr>
        <p:txBody>
          <a:bodyPr>
            <a:noAutofit/>
          </a:bodyPr>
          <a:lstStyle/>
          <a:p>
            <a:pPr marL="0" indent="0">
              <a:buNone/>
            </a:pPr>
            <a:r>
              <a:rPr lang="en-GB" sz="1900" dirty="0">
                <a:effectLst/>
                <a:latin typeface="Calibri" panose="020F0502020204030204" pitchFamily="34" charset="0"/>
                <a:ea typeface="Calibri" panose="020F0502020204030204" pitchFamily="34" charset="0"/>
                <a:cs typeface="Times New Roman" panose="02020603050405020304" pitchFamily="18" charset="0"/>
              </a:rPr>
              <a:t>“The dull snow, soiled with soot, flowed into the pile of wood. There had been no antennae over the attics. There had seemed to be many more churche</a:t>
            </a:r>
            <a:r>
              <a:rPr lang="en-GB" sz="1900" dirty="0">
                <a:latin typeface="Calibri" panose="020F0502020204030204" pitchFamily="34" charset="0"/>
                <a:ea typeface="Calibri" panose="020F0502020204030204" pitchFamily="34" charset="0"/>
                <a:cs typeface="Times New Roman" panose="02020603050405020304" pitchFamily="18" charset="0"/>
              </a:rPr>
              <a:t>s, and actually there had been many more of them then[…] Every quarter of an hour, day and night, it spoke the chromatic language of chiming bells. Like a boyar in a high sable hat, it walked the length of the Kremlin wall, amidst patriotic decorations […] But how Moscow had changed since those vanished days!” (105-6)</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900" dirty="0">
                <a:effectLst/>
                <a:latin typeface="Calibri" panose="020F0502020204030204" pitchFamily="34" charset="0"/>
                <a:ea typeface="Calibri" panose="020F0502020204030204" pitchFamily="34" charset="0"/>
                <a:cs typeface="Times New Roman" panose="02020603050405020304" pitchFamily="18" charset="0"/>
              </a:rPr>
              <a:t>“Blazing cauldrons of tar. They belched heat, stung the eye. The repair work had made a purgatory of Moscow. Streetcar routes changed daily. Katya was waiting for ‘A.’ It did not come. Instead of ‘A’ altogether unsuitable, fantastic letters and numbers passed along the steamy, mirror-like river. IT was something like a confused game of lotto” (107)</a:t>
            </a:r>
          </a:p>
          <a:p>
            <a:endParaRPr lang="en-US" sz="1900" dirty="0"/>
          </a:p>
        </p:txBody>
      </p:sp>
      <p:pic>
        <p:nvPicPr>
          <p:cNvPr id="9218" name="Picture 2" descr="Demolition of the Cathedral of Christ the Savior · The Urban Imagination">
            <a:extLst>
              <a:ext uri="{FF2B5EF4-FFF2-40B4-BE49-F238E27FC236}">
                <a16:creationId xmlns:a16="http://schemas.microsoft.com/office/drawing/2014/main" id="{EC1C2578-1414-BCBE-6AA2-2B4478B1D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780" y="1690688"/>
            <a:ext cx="4373880" cy="269590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Moscva swimming pool. Moscow, 1960-s">
            <a:extLst>
              <a:ext uri="{FF2B5EF4-FFF2-40B4-BE49-F238E27FC236}">
                <a16:creationId xmlns:a16="http://schemas.microsoft.com/office/drawing/2014/main" id="{B9F9A6A1-08F0-93D7-DE11-8DA2C80C5D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6780" y="3363912"/>
            <a:ext cx="4373880" cy="3197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942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023BA-9A73-787F-400D-5021388F871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43CBBD-724F-E92F-21D7-9AF110500310}"/>
              </a:ext>
            </a:extLst>
          </p:cNvPr>
          <p:cNvSpPr>
            <a:spLocks noGrp="1"/>
          </p:cNvSpPr>
          <p:nvPr>
            <p:ph idx="1"/>
          </p:nvPr>
        </p:nvSpPr>
        <p:spPr>
          <a:xfrm>
            <a:off x="838200" y="3916680"/>
            <a:ext cx="6416040" cy="2260282"/>
          </a:xfrm>
        </p:spPr>
        <p:txBody>
          <a:bodyPr>
            <a:normAutofit/>
          </a:bodyPr>
          <a:lstStyle/>
          <a:p>
            <a:pPr marL="0" indent="0">
              <a:buNone/>
            </a:pPr>
            <a:r>
              <a:rPr lang="en-GB" sz="1700" dirty="0">
                <a:effectLst/>
                <a:latin typeface="Calibri" panose="020F0502020204030204" pitchFamily="34" charset="0"/>
                <a:ea typeface="Calibri" panose="020F0502020204030204" pitchFamily="34" charset="0"/>
                <a:cs typeface="Times New Roman" panose="02020603050405020304" pitchFamily="18" charset="0"/>
              </a:rPr>
              <a:t>“ ‘I invest my money in the construction of this </a:t>
            </a:r>
            <a:r>
              <a:rPr lang="en-US" sz="1700" dirty="0">
                <a:latin typeface="Calibri" panose="020F0502020204030204" pitchFamily="34" charset="0"/>
                <a:ea typeface="Calibri" panose="020F0502020204030204" pitchFamily="34" charset="0"/>
                <a:cs typeface="Times New Roman" panose="02020603050405020304" pitchFamily="18" charset="0"/>
              </a:rPr>
              <a:t>Babylon. It is profitable and absolutely safe.’ </a:t>
            </a:r>
          </a:p>
          <a:p>
            <a:pPr marL="0" indent="0">
              <a:buNone/>
            </a:pPr>
            <a:r>
              <a:rPr lang="en-US" sz="1700" dirty="0">
                <a:effectLst/>
                <a:latin typeface="Calibri" panose="020F0502020204030204" pitchFamily="34" charset="0"/>
                <a:ea typeface="Calibri" panose="020F0502020204030204" pitchFamily="34" charset="0"/>
                <a:cs typeface="Times New Roman" panose="02020603050405020304" pitchFamily="18" charset="0"/>
              </a:rPr>
              <a:t>He implied that he was one of the largest stock-holders of the construction company which had undertake</a:t>
            </a:r>
            <a:r>
              <a:rPr lang="en-US" sz="1700" dirty="0">
                <a:latin typeface="Calibri" panose="020F0502020204030204" pitchFamily="34" charset="0"/>
                <a:ea typeface="Calibri" panose="020F0502020204030204" pitchFamily="34" charset="0"/>
                <a:cs typeface="Times New Roman" panose="02020603050405020304" pitchFamily="18" charset="0"/>
              </a:rPr>
              <a:t>n the building of this factory.</a:t>
            </a:r>
          </a:p>
          <a:p>
            <a:pPr marL="0" indent="0">
              <a:buNone/>
            </a:pPr>
            <a:r>
              <a:rPr lang="en-US" sz="1700" dirty="0">
                <a:latin typeface="Calibri" panose="020F0502020204030204" pitchFamily="34" charset="0"/>
                <a:ea typeface="Calibri" panose="020F0502020204030204" pitchFamily="34" charset="0"/>
                <a:cs typeface="Times New Roman" panose="02020603050405020304" pitchFamily="18" charset="0"/>
              </a:rPr>
              <a:t>”Thus I am helping to build Babylon, so that later I may have the satisfaction of blowing it up….with my books. Leonard, do you see the paradox […] There is a dialectic in this’” (328)</a:t>
            </a:r>
            <a:endParaRPr lang="en-GB" sz="17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9229019-13EB-0EF9-94CA-362D5B155273}"/>
              </a:ext>
            </a:extLst>
          </p:cNvPr>
          <p:cNvPicPr>
            <a:picLocks noChangeAspect="1"/>
          </p:cNvPicPr>
          <p:nvPr/>
        </p:nvPicPr>
        <p:blipFill>
          <a:blip r:embed="rId2"/>
          <a:stretch>
            <a:fillRect/>
          </a:stretch>
        </p:blipFill>
        <p:spPr>
          <a:xfrm>
            <a:off x="718630" y="0"/>
            <a:ext cx="5377370" cy="3780790"/>
          </a:xfrm>
          <a:prstGeom prst="rect">
            <a:avLst/>
          </a:prstGeom>
        </p:spPr>
      </p:pic>
      <p:pic>
        <p:nvPicPr>
          <p:cNvPr id="5" name="Picture 4">
            <a:extLst>
              <a:ext uri="{FF2B5EF4-FFF2-40B4-BE49-F238E27FC236}">
                <a16:creationId xmlns:a16="http://schemas.microsoft.com/office/drawing/2014/main" id="{00564E9A-B226-9DD9-35C9-9E3AF936758D}"/>
              </a:ext>
            </a:extLst>
          </p:cNvPr>
          <p:cNvPicPr>
            <a:picLocks noChangeAspect="1"/>
          </p:cNvPicPr>
          <p:nvPr/>
        </p:nvPicPr>
        <p:blipFill>
          <a:blip r:embed="rId3"/>
          <a:stretch>
            <a:fillRect/>
          </a:stretch>
        </p:blipFill>
        <p:spPr>
          <a:xfrm>
            <a:off x="7254240" y="431482"/>
            <a:ext cx="4683722" cy="5745480"/>
          </a:xfrm>
          <a:prstGeom prst="rect">
            <a:avLst/>
          </a:prstGeom>
        </p:spPr>
      </p:pic>
    </p:spTree>
    <p:extLst>
      <p:ext uri="{BB962C8B-B14F-4D97-AF65-F5344CB8AC3E}">
        <p14:creationId xmlns:p14="http://schemas.microsoft.com/office/powerpoint/2010/main" val="4053524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620D0-953E-6265-CF10-6AEECD54CC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E15D4DD-6974-65FF-AF78-7F24D780AED6}"/>
              </a:ext>
            </a:extLst>
          </p:cNvPr>
          <p:cNvSpPr>
            <a:spLocks noGrp="1"/>
          </p:cNvSpPr>
          <p:nvPr>
            <p:ph idx="1"/>
          </p:nvPr>
        </p:nvSpPr>
        <p:spPr>
          <a:xfrm>
            <a:off x="701040" y="6091872"/>
            <a:ext cx="6172200" cy="401003"/>
          </a:xfrm>
        </p:spPr>
        <p:txBody>
          <a:bodyPr>
            <a:normAutofit fontScale="92500" lnSpcReduction="20000"/>
          </a:bodyPr>
          <a:lstStyle/>
          <a:p>
            <a:pPr marL="0" indent="0">
              <a:buNone/>
            </a:pPr>
            <a:r>
              <a:rPr lang="en-US" dirty="0"/>
              <a:t>1920s Soviet shock brigade poster</a:t>
            </a:r>
          </a:p>
        </p:txBody>
      </p:sp>
      <p:pic>
        <p:nvPicPr>
          <p:cNvPr id="5122" name="Picture 2">
            <a:extLst>
              <a:ext uri="{FF2B5EF4-FFF2-40B4-BE49-F238E27FC236}">
                <a16:creationId xmlns:a16="http://schemas.microsoft.com/office/drawing/2014/main" id="{6EC0D2E2-14A4-9DBF-401B-8C93008347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18160"/>
            <a:ext cx="3933159" cy="54406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D67BA5F-2C54-FD01-7E03-80EA05E7F75A}"/>
              </a:ext>
            </a:extLst>
          </p:cNvPr>
          <p:cNvPicPr>
            <a:picLocks noChangeAspect="1"/>
          </p:cNvPicPr>
          <p:nvPr/>
        </p:nvPicPr>
        <p:blipFill rotWithShape="1">
          <a:blip r:embed="rId3"/>
          <a:srcRect t="2212" b="2668"/>
          <a:stretch/>
        </p:blipFill>
        <p:spPr>
          <a:xfrm>
            <a:off x="6916612" y="152400"/>
            <a:ext cx="4574348" cy="6553200"/>
          </a:xfrm>
          <a:prstGeom prst="rect">
            <a:avLst/>
          </a:prstGeom>
          <a:scene3d>
            <a:camera prst="orthographicFront">
              <a:rot lat="0" lon="0" rev="180000"/>
            </a:camera>
            <a:lightRig rig="threePt" dir="t"/>
          </a:scene3d>
        </p:spPr>
      </p:pic>
      <p:pic>
        <p:nvPicPr>
          <p:cNvPr id="5124" name="Picture 4" descr="Workers of Magnitogorsk, USSR, 1932. Magnitogorsk is a city">
            <a:extLst>
              <a:ext uri="{FF2B5EF4-FFF2-40B4-BE49-F238E27FC236}">
                <a16:creationId xmlns:a16="http://schemas.microsoft.com/office/drawing/2014/main" id="{D98BD7C2-021E-019B-6A40-09735DEF6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7080" y="3456641"/>
            <a:ext cx="4373880" cy="283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26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226B9-9BD5-679F-81AB-CBF45346935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2CFD6A-B8B4-D83A-C61A-4639F997D0B7}"/>
              </a:ext>
            </a:extLst>
          </p:cNvPr>
          <p:cNvSpPr>
            <a:spLocks noGrp="1"/>
          </p:cNvSpPr>
          <p:nvPr>
            <p:ph idx="1"/>
          </p:nvPr>
        </p:nvSpPr>
        <p:spPr/>
        <p:txBody>
          <a:bodyPr/>
          <a:lstStyle/>
          <a:p>
            <a:endParaRPr lang="en-US"/>
          </a:p>
        </p:txBody>
      </p:sp>
      <p:pic>
        <p:nvPicPr>
          <p:cNvPr id="4098" name="Picture 2" descr="Workers of Magnitogorsk, USSR, 1932">
            <a:extLst>
              <a:ext uri="{FF2B5EF4-FFF2-40B4-BE49-F238E27FC236}">
                <a16:creationId xmlns:a16="http://schemas.microsoft.com/office/drawing/2014/main" id="{B0923519-CA17-54DF-1F0C-4B2BA323B2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58850"/>
            <a:ext cx="7620000" cy="494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596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3F1E3-A958-4EC4-1560-E93C78E453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6AA5D1B-6CCE-0203-D521-F697342FFE23}"/>
              </a:ext>
            </a:extLst>
          </p:cNvPr>
          <p:cNvSpPr>
            <a:spLocks noGrp="1"/>
          </p:cNvSpPr>
          <p:nvPr>
            <p:ph idx="1"/>
          </p:nvPr>
        </p:nvSpPr>
        <p:spPr>
          <a:xfrm>
            <a:off x="838200" y="2370667"/>
            <a:ext cx="5528733" cy="3806296"/>
          </a:xfrm>
        </p:spPr>
        <p:txBody>
          <a:bodyPr>
            <a:normAutofit/>
          </a:bodyPr>
          <a:lstStyle/>
          <a:p>
            <a:pPr marL="0" indent="0">
              <a:buNone/>
            </a:pPr>
            <a:r>
              <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GB" sz="2000" i="0" dirty="0">
                <a:solidFill>
                  <a:srgbClr val="000000"/>
                </a:solidFill>
                <a:effectLst/>
                <a:latin typeface="Calibri" panose="020F0502020204030204" pitchFamily="34" charset="0"/>
                <a:cs typeface="Calibri" panose="020F0502020204030204" pitchFamily="34" charset="0"/>
              </a:rPr>
              <a:t>Comrade Stalin has called our writers engineers of human souls. What does this mean? What duties does the title confer upon you? In the first place, it means knowing life so as to be able to depict it truthfully in works of art, not to depict it in a dead, scholastic way, not simply as “objective reality,” but to depict reality in its revolutionary development.”</a:t>
            </a:r>
          </a:p>
          <a:p>
            <a:pPr marL="0" indent="0">
              <a:buNone/>
            </a:pPr>
            <a:r>
              <a:rPr lang="en-GB" sz="2000" dirty="0">
                <a:solidFill>
                  <a:srgbClr val="000000"/>
                </a:solidFill>
                <a:latin typeface="Calibri" panose="020F0502020204030204" pitchFamily="34" charset="0"/>
                <a:cs typeface="Calibri" panose="020F0502020204030204" pitchFamily="34" charset="0"/>
              </a:rPr>
              <a:t>-AA Zhdanov “</a:t>
            </a:r>
            <a:r>
              <a:rPr lang="en-GB" sz="2000" i="0" dirty="0">
                <a:solidFill>
                  <a:srgbClr val="000033"/>
                </a:solidFill>
                <a:effectLst/>
                <a:latin typeface="Calibri" panose="020F0502020204030204" pitchFamily="34" charset="0"/>
                <a:cs typeface="Calibri" panose="020F0502020204030204" pitchFamily="34" charset="0"/>
              </a:rPr>
              <a:t>Soviet Literature - The Richest in Ideas, the Most Advanced Literature,” </a:t>
            </a:r>
            <a:r>
              <a:rPr lang="en-GB" sz="2000" i="0" dirty="0">
                <a:solidFill>
                  <a:srgbClr val="000000"/>
                </a:solidFill>
                <a:effectLst/>
                <a:latin typeface="Calibri" panose="020F0502020204030204" pitchFamily="34" charset="0"/>
                <a:cs typeface="Calibri" panose="020F0502020204030204" pitchFamily="34" charset="0"/>
              </a:rPr>
              <a:t>Soviet Writers Congress 1934 https://</a:t>
            </a:r>
            <a:r>
              <a:rPr lang="en-GB" sz="2000" i="0" dirty="0" err="1">
                <a:solidFill>
                  <a:srgbClr val="000000"/>
                </a:solidFill>
                <a:effectLst/>
                <a:latin typeface="Calibri" panose="020F0502020204030204" pitchFamily="34" charset="0"/>
                <a:cs typeface="Calibri" panose="020F0502020204030204" pitchFamily="34" charset="0"/>
              </a:rPr>
              <a:t>www.marxists.org</a:t>
            </a:r>
            <a:r>
              <a:rPr lang="en-GB" sz="2000" i="0" dirty="0">
                <a:solidFill>
                  <a:srgbClr val="000000"/>
                </a:solidFill>
                <a:effectLst/>
                <a:latin typeface="Calibri" panose="020F0502020204030204" pitchFamily="34" charset="0"/>
                <a:cs typeface="Calibri" panose="020F0502020204030204" pitchFamily="34" charset="0"/>
              </a:rPr>
              <a:t>/subject/art/</a:t>
            </a:r>
            <a:r>
              <a:rPr lang="en-GB" sz="2000" i="0" dirty="0" err="1">
                <a:solidFill>
                  <a:srgbClr val="000000"/>
                </a:solidFill>
                <a:effectLst/>
                <a:latin typeface="Calibri" panose="020F0502020204030204" pitchFamily="34" charset="0"/>
                <a:cs typeface="Calibri" panose="020F0502020204030204" pitchFamily="34" charset="0"/>
              </a:rPr>
              <a:t>lit_crit</a:t>
            </a:r>
            <a:r>
              <a:rPr lang="en-GB" sz="2000" i="0" dirty="0">
                <a:solidFill>
                  <a:srgbClr val="000000"/>
                </a:solidFill>
                <a:effectLst/>
                <a:latin typeface="Calibri" panose="020F0502020204030204" pitchFamily="34" charset="0"/>
                <a:cs typeface="Calibri" panose="020F0502020204030204" pitchFamily="34" charset="0"/>
              </a:rPr>
              <a:t>/</a:t>
            </a:r>
            <a:r>
              <a:rPr lang="en-GB" sz="2000" i="0" dirty="0" err="1">
                <a:solidFill>
                  <a:srgbClr val="000000"/>
                </a:solidFill>
                <a:effectLst/>
                <a:latin typeface="Calibri" panose="020F0502020204030204" pitchFamily="34" charset="0"/>
                <a:cs typeface="Calibri" panose="020F0502020204030204" pitchFamily="34" charset="0"/>
              </a:rPr>
              <a:t>sovietwritercongress</a:t>
            </a:r>
            <a:r>
              <a:rPr lang="en-GB" sz="2000" i="0" dirty="0">
                <a:solidFill>
                  <a:srgbClr val="000000"/>
                </a:solidFill>
                <a:effectLst/>
                <a:latin typeface="Calibri" panose="020F0502020204030204" pitchFamily="34" charset="0"/>
                <a:cs typeface="Calibri" panose="020F0502020204030204" pitchFamily="34" charset="0"/>
              </a:rPr>
              <a:t>/</a:t>
            </a:r>
            <a:r>
              <a:rPr lang="en-GB" sz="2000" i="0" dirty="0" err="1">
                <a:solidFill>
                  <a:srgbClr val="000000"/>
                </a:solidFill>
                <a:effectLst/>
                <a:latin typeface="Calibri" panose="020F0502020204030204" pitchFamily="34" charset="0"/>
                <a:cs typeface="Calibri" panose="020F0502020204030204" pitchFamily="34" charset="0"/>
              </a:rPr>
              <a:t>zdhanov.htm</a:t>
            </a:r>
            <a:endParaRPr lang="en-GB" sz="2000" i="0" dirty="0">
              <a:solidFill>
                <a:srgbClr val="000000"/>
              </a:solidFill>
              <a:effectLst/>
              <a:latin typeface="Calibri" panose="020F0502020204030204" pitchFamily="34" charset="0"/>
              <a:cs typeface="Calibri" panose="020F0502020204030204" pitchFamily="34" charset="0"/>
            </a:endParaRPr>
          </a:p>
        </p:txBody>
      </p:sp>
      <p:pic>
        <p:nvPicPr>
          <p:cNvPr id="2050" name="Picture 2">
            <a:extLst>
              <a:ext uri="{FF2B5EF4-FFF2-40B4-BE49-F238E27FC236}">
                <a16:creationId xmlns:a16="http://schemas.microsoft.com/office/drawing/2014/main" id="{764D45C3-7866-FD10-6214-854EC870AE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2866" y="750301"/>
            <a:ext cx="4080933" cy="5138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231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CE5D2-C330-95A3-B294-D8EC16D7DFC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C3EF34E-2243-B162-0402-1EC3FDBB2596}"/>
              </a:ext>
            </a:extLst>
          </p:cNvPr>
          <p:cNvSpPr>
            <a:spLocks noGrp="1"/>
          </p:cNvSpPr>
          <p:nvPr>
            <p:ph idx="1"/>
          </p:nvPr>
        </p:nvSpPr>
        <p:spPr/>
        <p:txBody>
          <a:bodyPr>
            <a:noAutofit/>
          </a:bodyPr>
          <a:lstStyle/>
          <a:p>
            <a:pPr marL="0" indent="0">
              <a:buNone/>
            </a:pPr>
            <a:r>
              <a:rPr lang="en-US" sz="2000" dirty="0">
                <a:latin typeface="Calibri" panose="020F0502020204030204" pitchFamily="34" charset="0"/>
                <a:cs typeface="Calibri" panose="020F0502020204030204" pitchFamily="34" charset="0"/>
              </a:rPr>
              <a:t>“According to the Leninist model for historical progress, society from its earliest days has been locked in a dialectical struggle between the forces of ‘spontaneity’ (which predominate in the earliest, most primitive social forms) and the forces of ‘consciousness’ (which are present from the very beginning, although largely only as a potential). This dialectic provides the driving force of progress and leads to history's end in communism. It affects a series of increasingly higher-order syntheses (‘leaps. forward,’ or revolutions) resulting in ever-higher forms of both ‘spontaneity’ and ‘consciousness.’ The ultimate stage of historical development, communism, is reached in a final synthesis, which resolves the dialectic once and for all. That final synthesis or ultimate revolution will result in the triumph of "consciousness, but the form of "consciousness" will then be such that it will no longer be in opposition to ‘spontaneity’; there will no longer be conflict between the natural responses of the people and the best interests of society. In other words, the end synthesis will resolve the age-old conflict between the individual and society.</a:t>
            </a:r>
          </a:p>
          <a:p>
            <a:pPr marL="0" indent="0">
              <a:buNone/>
            </a:pPr>
            <a:r>
              <a:rPr lang="en-US" sz="2000" b="1" dirty="0">
                <a:latin typeface="Calibri" panose="020F0502020204030204" pitchFamily="34" charset="0"/>
                <a:cs typeface="Calibri" panose="020F0502020204030204" pitchFamily="34" charset="0"/>
              </a:rPr>
              <a:t>The task of literature as a generator of official myths is to provide object lessons in the working-out of the spontaneity /consciousness dialectic. </a:t>
            </a:r>
            <a:r>
              <a:rPr lang="en-US" sz="2000" dirty="0">
                <a:latin typeface="Calibri" panose="020F0502020204030204" pitchFamily="34" charset="0"/>
                <a:cs typeface="Calibri" panose="020F0502020204030204" pitchFamily="34" charset="0"/>
              </a:rPr>
              <a:t>”</a:t>
            </a:r>
          </a:p>
          <a:p>
            <a:pPr marL="0" indent="0">
              <a:buNone/>
            </a:pPr>
            <a:r>
              <a:rPr lang="en-US" sz="2000" dirty="0">
                <a:latin typeface="Calibri" panose="020F0502020204030204" pitchFamily="34" charset="0"/>
                <a:cs typeface="Calibri" panose="020F0502020204030204" pitchFamily="34" charset="0"/>
              </a:rPr>
              <a:t> –Katarina Clark, </a:t>
            </a:r>
            <a:r>
              <a:rPr lang="en-US" sz="2000" i="1" dirty="0">
                <a:latin typeface="Calibri" panose="020F0502020204030204" pitchFamily="34" charset="0"/>
                <a:cs typeface="Calibri" panose="020F0502020204030204" pitchFamily="34" charset="0"/>
              </a:rPr>
              <a:t>Soviet Novel: History as Ritual, </a:t>
            </a:r>
            <a:r>
              <a:rPr lang="en-US" sz="2000" dirty="0">
                <a:latin typeface="Calibri" panose="020F0502020204030204" pitchFamily="34" charset="0"/>
                <a:cs typeface="Calibri" panose="020F0502020204030204" pitchFamily="34" charset="0"/>
              </a:rPr>
              <a:t>16</a:t>
            </a:r>
          </a:p>
        </p:txBody>
      </p:sp>
    </p:spTree>
    <p:extLst>
      <p:ext uri="{BB962C8B-B14F-4D97-AF65-F5344CB8AC3E}">
        <p14:creationId xmlns:p14="http://schemas.microsoft.com/office/powerpoint/2010/main" val="2118056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038A7-F67B-D9AC-C064-6FE0F6CF388C}"/>
              </a:ext>
            </a:extLst>
          </p:cNvPr>
          <p:cNvSpPr>
            <a:spLocks noGrp="1"/>
          </p:cNvSpPr>
          <p:nvPr>
            <p:ph type="title"/>
          </p:nvPr>
        </p:nvSpPr>
        <p:spPr/>
        <p:txBody>
          <a:bodyPr/>
          <a:lstStyle/>
          <a:p>
            <a:endParaRPr lang="en-US"/>
          </a:p>
        </p:txBody>
      </p:sp>
      <p:pic>
        <p:nvPicPr>
          <p:cNvPr id="4" name="Online Media 3" descr="Sergei Eisenstein: October - Ten Days That Shook the World (1928)">
            <a:hlinkClick r:id="" action="ppaction://media"/>
            <a:extLst>
              <a:ext uri="{FF2B5EF4-FFF2-40B4-BE49-F238E27FC236}">
                <a16:creationId xmlns:a16="http://schemas.microsoft.com/office/drawing/2014/main" id="{10903006-4C47-D1DF-5D40-63C590582799}"/>
              </a:ext>
            </a:extLst>
          </p:cNvPr>
          <p:cNvPicPr>
            <a:picLocks noGrp="1" noRot="1" noChangeAspect="1"/>
          </p:cNvPicPr>
          <p:nvPr>
            <p:ph idx="1"/>
            <a:videoFile r:link="rId1"/>
          </p:nvPr>
        </p:nvPicPr>
        <p:blipFill>
          <a:blip r:embed="rId3"/>
          <a:stretch>
            <a:fillRect/>
          </a:stretch>
        </p:blipFill>
        <p:spPr>
          <a:xfrm>
            <a:off x="3194844" y="365125"/>
            <a:ext cx="5802312" cy="4351338"/>
          </a:xfrm>
          <a:prstGeom prst="rect">
            <a:avLst/>
          </a:prstGeom>
        </p:spPr>
      </p:pic>
      <p:sp>
        <p:nvSpPr>
          <p:cNvPr id="5" name="TextBox 4">
            <a:extLst>
              <a:ext uri="{FF2B5EF4-FFF2-40B4-BE49-F238E27FC236}">
                <a16:creationId xmlns:a16="http://schemas.microsoft.com/office/drawing/2014/main" id="{3D777B02-BD69-5BE7-9B0C-555670027028}"/>
              </a:ext>
            </a:extLst>
          </p:cNvPr>
          <p:cNvSpPr txBox="1"/>
          <p:nvPr/>
        </p:nvSpPr>
        <p:spPr>
          <a:xfrm>
            <a:off x="3048000" y="4961466"/>
            <a:ext cx="5428987" cy="369332"/>
          </a:xfrm>
          <a:prstGeom prst="rect">
            <a:avLst/>
          </a:prstGeom>
          <a:noFill/>
        </p:spPr>
        <p:txBody>
          <a:bodyPr wrap="none" rtlCol="0">
            <a:spAutoFit/>
          </a:bodyPr>
          <a:lstStyle/>
          <a:p>
            <a:r>
              <a:rPr lang="en-US" dirty="0"/>
              <a:t>Sergei Eisenstein, </a:t>
            </a:r>
            <a:r>
              <a:rPr lang="en-US" i="1" dirty="0"/>
              <a:t>Ten Days That Shook the World </a:t>
            </a:r>
            <a:r>
              <a:rPr lang="en-US" dirty="0"/>
              <a:t>(1928)</a:t>
            </a:r>
          </a:p>
        </p:txBody>
      </p:sp>
    </p:spTree>
    <p:extLst>
      <p:ext uri="{BB962C8B-B14F-4D97-AF65-F5344CB8AC3E}">
        <p14:creationId xmlns:p14="http://schemas.microsoft.com/office/powerpoint/2010/main" val="18296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0B306-EC84-988D-B8F3-170C5065E265}"/>
              </a:ext>
            </a:extLst>
          </p:cNvPr>
          <p:cNvSpPr>
            <a:spLocks noGrp="1"/>
          </p:cNvSpPr>
          <p:nvPr>
            <p:ph type="title"/>
          </p:nvPr>
        </p:nvSpPr>
        <p:spPr/>
        <p:txBody>
          <a:bodyPr/>
          <a:lstStyle/>
          <a:p>
            <a:endParaRPr lang="en-US"/>
          </a:p>
        </p:txBody>
      </p:sp>
      <p:sp>
        <p:nvSpPr>
          <p:cNvPr id="5" name="TextBox 4">
            <a:extLst>
              <a:ext uri="{FF2B5EF4-FFF2-40B4-BE49-F238E27FC236}">
                <a16:creationId xmlns:a16="http://schemas.microsoft.com/office/drawing/2014/main" id="{D2A87BDD-3D7E-7DC2-3399-76AA84B920F9}"/>
              </a:ext>
            </a:extLst>
          </p:cNvPr>
          <p:cNvSpPr txBox="1"/>
          <p:nvPr/>
        </p:nvSpPr>
        <p:spPr>
          <a:xfrm>
            <a:off x="838200" y="3767019"/>
            <a:ext cx="5791200" cy="2708434"/>
          </a:xfrm>
          <a:prstGeom prst="rect">
            <a:avLst/>
          </a:prstGeom>
          <a:noFill/>
        </p:spPr>
        <p:txBody>
          <a:bodyPr wrap="square">
            <a:spAutoFit/>
          </a:bodyPr>
          <a:lstStyle/>
          <a:p>
            <a:r>
              <a:rPr lang="en-GB" sz="1700" dirty="0">
                <a:effectLst/>
                <a:latin typeface="Calibri" panose="020F0502020204030204" pitchFamily="34" charset="0"/>
                <a:ea typeface="Calibri" panose="020F0502020204030204" pitchFamily="34" charset="0"/>
                <a:cs typeface="Times New Roman" panose="02020603050405020304" pitchFamily="18" charset="0"/>
              </a:rPr>
              <a:t>“When later generations ‘remembered’ the October Revolution, it was Eisenstein’s images they had in mind. The particular characteristics of the screen as a cognitive organ enabled audiences to see the materiality not only of this new collective protagonist, but also of other ideal entities: the unity of the revolutionary people, the idea of international solidarity, the idea of the Soviet Union itself. [….] Soviet collective identity, like the revolutionary mass, was a phenomenon that needed the cinema world to be perceived” (Susan Buck Morss, </a:t>
            </a:r>
            <a:r>
              <a:rPr lang="en-GB" sz="1700" i="1" dirty="0">
                <a:effectLst/>
                <a:latin typeface="Calibri" panose="020F0502020204030204" pitchFamily="34" charset="0"/>
                <a:ea typeface="Calibri" panose="020F0502020204030204" pitchFamily="34" charset="0"/>
                <a:cs typeface="Times New Roman" panose="02020603050405020304" pitchFamily="18" charset="0"/>
              </a:rPr>
              <a:t>Dreamworld and </a:t>
            </a:r>
            <a:r>
              <a:rPr lang="en-GB" sz="1700" dirty="0">
                <a:effectLst/>
                <a:latin typeface="Calibri" panose="020F0502020204030204" pitchFamily="34" charset="0"/>
                <a:ea typeface="Calibri" panose="020F0502020204030204" pitchFamily="34" charset="0"/>
                <a:cs typeface="Times New Roman" panose="02020603050405020304" pitchFamily="18" charset="0"/>
              </a:rPr>
              <a:t>Catastrophe, 147)</a:t>
            </a:r>
          </a:p>
        </p:txBody>
      </p:sp>
      <p:pic>
        <p:nvPicPr>
          <p:cNvPr id="6146" name="Picture 2" descr="undefined">
            <a:extLst>
              <a:ext uri="{FF2B5EF4-FFF2-40B4-BE49-F238E27FC236}">
                <a16:creationId xmlns:a16="http://schemas.microsoft.com/office/drawing/2014/main" id="{CBC9E860-DD8E-9940-9AAE-B31E0EA6709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84739"/>
            <a:ext cx="5791200" cy="3257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833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95BF9-BEE9-035D-2688-1A6D42CEE7C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84FD62F-17DB-78FB-7B9F-2E3892B1F43F}"/>
              </a:ext>
            </a:extLst>
          </p:cNvPr>
          <p:cNvSpPr>
            <a:spLocks noGrp="1"/>
          </p:cNvSpPr>
          <p:nvPr>
            <p:ph idx="1"/>
          </p:nvPr>
        </p:nvSpPr>
        <p:spPr>
          <a:xfrm>
            <a:off x="838200" y="2031999"/>
            <a:ext cx="5528733" cy="4144963"/>
          </a:xfrm>
        </p:spPr>
        <p:txBody>
          <a:bodyPr>
            <a:normAutofit/>
          </a:bodyPr>
          <a:lstStyle/>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“And it is not for nothing that Gorky constantly repeats: Write the histories of factories and plants. Write the history of the Red Army. Create the history of the great Russian proletarian revolution which is a thousand, thousand times greater and more splendid than the ‘great’ French revolution. </a:t>
            </a:r>
          </a:p>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May not a single trifle, not even the smallest detail of our inimitable, heroic days of the first Five-Year Plan be forgotten!”</a:t>
            </a:r>
          </a:p>
          <a:p>
            <a:endParaRPr lang="en-US" sz="2200" dirty="0"/>
          </a:p>
        </p:txBody>
      </p:sp>
    </p:spTree>
    <p:extLst>
      <p:ext uri="{BB962C8B-B14F-4D97-AF65-F5344CB8AC3E}">
        <p14:creationId xmlns:p14="http://schemas.microsoft.com/office/powerpoint/2010/main" val="1662098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34FF-54CA-A2E4-F930-66E307A9B85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892F88A-DB03-1DFA-B445-5ED437C9C3DC}"/>
              </a:ext>
            </a:extLst>
          </p:cNvPr>
          <p:cNvSpPr>
            <a:spLocks noGrp="1"/>
          </p:cNvSpPr>
          <p:nvPr>
            <p:ph idx="1"/>
          </p:nvPr>
        </p:nvSpPr>
        <p:spPr/>
        <p:txBody>
          <a:bodyPr>
            <a:noAutofit/>
          </a:bodyPr>
          <a:lstStyle/>
          <a:p>
            <a:pPr marL="0" indent="0">
              <a:lnSpc>
                <a:spcPct val="100000"/>
              </a:lnSpc>
              <a:spcBef>
                <a:spcPts val="0"/>
              </a:spcBef>
              <a:buNone/>
            </a:pPr>
            <a:r>
              <a:rPr lang="en-US" sz="1400" dirty="0"/>
              <a:t>“The first chapter is omitted for the time being.</a:t>
            </a:r>
          </a:p>
          <a:p>
            <a:pPr marL="0" indent="0">
              <a:lnSpc>
                <a:spcPct val="100000"/>
              </a:lnSpc>
              <a:spcBef>
                <a:spcPts val="0"/>
              </a:spcBef>
              <a:buNone/>
            </a:pPr>
            <a:endParaRPr lang="en-US" sz="1400" dirty="0"/>
          </a:p>
          <a:p>
            <a:pPr marL="0" indent="0">
              <a:lnSpc>
                <a:spcPct val="100000"/>
              </a:lnSpc>
              <a:spcBef>
                <a:spcPts val="0"/>
              </a:spcBef>
              <a:buNone/>
            </a:pPr>
            <a:r>
              <a:rPr lang="en-US" sz="1400" dirty="0"/>
              <a:t>	II</a:t>
            </a:r>
          </a:p>
          <a:p>
            <a:pPr marL="0" indent="0">
              <a:lnSpc>
                <a:spcPct val="100000"/>
              </a:lnSpc>
              <a:spcBef>
                <a:spcPts val="0"/>
              </a:spcBef>
              <a:buNone/>
            </a:pPr>
            <a:endParaRPr lang="en-US" sz="1400" dirty="0"/>
          </a:p>
          <a:p>
            <a:pPr marL="0" indent="0">
              <a:lnSpc>
                <a:spcPct val="100000"/>
              </a:lnSpc>
              <a:spcBef>
                <a:spcPts val="0"/>
              </a:spcBef>
              <a:buNone/>
            </a:pPr>
            <a:r>
              <a:rPr lang="en-US" sz="1400" dirty="0"/>
              <a:t>The alarm clock rattled like a tin of bonbons. The alarm clock was cheap, painted, brown, of Soviet manufacture.</a:t>
            </a:r>
          </a:p>
          <a:p>
            <a:pPr marL="0" indent="0">
              <a:lnSpc>
                <a:spcPct val="100000"/>
              </a:lnSpc>
              <a:spcBef>
                <a:spcPts val="0"/>
              </a:spcBef>
              <a:buNone/>
            </a:pPr>
            <a:r>
              <a:rPr lang="en-US" sz="1400" dirty="0"/>
              <a:t>Half-past six.</a:t>
            </a:r>
          </a:p>
          <a:p>
            <a:pPr marL="0" indent="0">
              <a:lnSpc>
                <a:spcPct val="100000"/>
              </a:lnSpc>
              <a:spcBef>
                <a:spcPts val="0"/>
              </a:spcBef>
              <a:buNone/>
            </a:pPr>
            <a:r>
              <a:rPr lang="en-US" sz="1400" dirty="0"/>
              <a:t>The clock was accurate, but Margulies did not depend on it. He was not asleep. He always rose at six and was always ahead of time. There had never yet been an occasion when the alarm clock had actually awakened him</a:t>
            </a:r>
          </a:p>
          <a:p>
            <a:pPr marL="0" indent="0">
              <a:lnSpc>
                <a:spcPct val="100000"/>
              </a:lnSpc>
              <a:spcBef>
                <a:spcPts val="0"/>
              </a:spcBef>
              <a:buNone/>
            </a:pPr>
            <a:r>
              <a:rPr lang="en-US" sz="1400" dirty="0"/>
              <a:t>Margulies could not really have faith in so simple a mechanism as a timepiece; could not entrust to it so precious a thing as time. </a:t>
            </a:r>
          </a:p>
          <a:p>
            <a:pPr marL="0" indent="0">
              <a:lnSpc>
                <a:spcPct val="100000"/>
              </a:lnSpc>
              <a:spcBef>
                <a:spcPts val="0"/>
              </a:spcBef>
              <a:buNone/>
            </a:pPr>
            <a:r>
              <a:rPr lang="en-US" sz="1400" dirty="0"/>
              <a:t>Three hundred and six divided by eight. Then sixty divided by thirty-eight and two tenths. Margulies calculated this in his mind instantly.</a:t>
            </a:r>
          </a:p>
          <a:p>
            <a:pPr marL="0" indent="0">
              <a:lnSpc>
                <a:spcPct val="100000"/>
              </a:lnSpc>
              <a:spcBef>
                <a:spcPts val="0"/>
              </a:spcBef>
              <a:buNone/>
            </a:pPr>
            <a:r>
              <a:rPr lang="en-US" sz="1400" dirty="0"/>
              <a:t>The result - one and approximately five-tenths.</a:t>
            </a:r>
          </a:p>
          <a:p>
            <a:pPr marL="0" indent="0">
              <a:lnSpc>
                <a:spcPct val="100000"/>
              </a:lnSpc>
              <a:spcBef>
                <a:spcPts val="0"/>
              </a:spcBef>
              <a:buNone/>
            </a:pPr>
            <a:r>
              <a:rPr lang="en-US" sz="1400" dirty="0"/>
              <a:t>The figures had the follow significance.</a:t>
            </a:r>
          </a:p>
          <a:p>
            <a:pPr marL="0" indent="0">
              <a:lnSpc>
                <a:spcPct val="100000"/>
              </a:lnSpc>
              <a:spcBef>
                <a:spcPts val="0"/>
              </a:spcBef>
              <a:buNone/>
            </a:pPr>
            <a:r>
              <a:rPr lang="en-US" sz="1400" dirty="0"/>
              <a:t>Three hundred and six was the number of mixtures. Eight was the number of working hours. Sixty was the number of minutes in an hour. Thus the concrete mixers of Kharkov made one mixture in one and approximately five-tenths of a minute ,that is, in ninety seconds. From these ninety seconds deduct the sixty seconds of compulsory minimum necessary for each mixture. According to the book of instructions. There remained thirty seconds. </a:t>
            </a:r>
          </a:p>
          <a:p>
            <a:pPr marL="0" indent="0">
              <a:lnSpc>
                <a:spcPct val="100000"/>
              </a:lnSpc>
              <a:spcBef>
                <a:spcPts val="0"/>
              </a:spcBef>
              <a:buNone/>
            </a:pPr>
            <a:r>
              <a:rPr lang="en-US" sz="1400" dirty="0"/>
              <a:t>Thirty seconds in which to wheel up the material, to load, and to life the scoop!</a:t>
            </a:r>
          </a:p>
          <a:p>
            <a:pPr marL="0" indent="0">
              <a:lnSpc>
                <a:spcPct val="100000"/>
              </a:lnSpc>
              <a:spcBef>
                <a:spcPts val="0"/>
              </a:spcBef>
              <a:buNone/>
            </a:pPr>
            <a:r>
              <a:rPr lang="en-US" sz="1400" dirty="0"/>
              <a:t>Theoretically it was possible. But – practically? That was the question that had to be answered.” (3)</a:t>
            </a:r>
          </a:p>
        </p:txBody>
      </p:sp>
    </p:spTree>
    <p:extLst>
      <p:ext uri="{BB962C8B-B14F-4D97-AF65-F5344CB8AC3E}">
        <p14:creationId xmlns:p14="http://schemas.microsoft.com/office/powerpoint/2010/main" val="325390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3A609-CE20-C531-144C-A98B536332A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2799A52-E2B5-1924-38D6-FF0C4256902F}"/>
              </a:ext>
            </a:extLst>
          </p:cNvPr>
          <p:cNvSpPr>
            <a:spLocks noGrp="1"/>
          </p:cNvSpPr>
          <p:nvPr>
            <p:ph idx="1"/>
          </p:nvPr>
        </p:nvSpPr>
        <p:spPr/>
        <p:txBody>
          <a:bodyPr/>
          <a:lstStyle/>
          <a:p>
            <a:endParaRPr lang="en-US"/>
          </a:p>
        </p:txBody>
      </p:sp>
      <p:pic>
        <p:nvPicPr>
          <p:cNvPr id="1028" name="Picture 4" descr="Political Map of Soviet Union - Nations Online Project">
            <a:extLst>
              <a:ext uri="{FF2B5EF4-FFF2-40B4-BE49-F238E27FC236}">
                <a16:creationId xmlns:a16="http://schemas.microsoft.com/office/drawing/2014/main" id="{46FA9CA8-69B3-FBA5-BBAE-316E74C75B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6725" y="0"/>
            <a:ext cx="87185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Left Arrow 3">
            <a:extLst>
              <a:ext uri="{FF2B5EF4-FFF2-40B4-BE49-F238E27FC236}">
                <a16:creationId xmlns:a16="http://schemas.microsoft.com/office/drawing/2014/main" id="{88ADDFE4-F82F-625B-8468-F2BBD8C1D220}"/>
              </a:ext>
            </a:extLst>
          </p:cNvPr>
          <p:cNvSpPr/>
          <p:nvPr/>
        </p:nvSpPr>
        <p:spPr>
          <a:xfrm rot="-1380000">
            <a:off x="4243388" y="3967937"/>
            <a:ext cx="557212"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a:extLst>
              <a:ext uri="{FF2B5EF4-FFF2-40B4-BE49-F238E27FC236}">
                <a16:creationId xmlns:a16="http://schemas.microsoft.com/office/drawing/2014/main" id="{E854AD0B-2482-D00E-8208-BC423A22F462}"/>
              </a:ext>
            </a:extLst>
          </p:cNvPr>
          <p:cNvSpPr/>
          <p:nvPr/>
        </p:nvSpPr>
        <p:spPr>
          <a:xfrm rot="-1380000">
            <a:off x="2587012" y="3590791"/>
            <a:ext cx="557212"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0745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80BB7-54F6-DA36-19B6-C1F414F77E89}"/>
              </a:ext>
            </a:extLst>
          </p:cNvPr>
          <p:cNvSpPr>
            <a:spLocks noGrp="1"/>
          </p:cNvSpPr>
          <p:nvPr>
            <p:ph type="title"/>
          </p:nvPr>
        </p:nvSpPr>
        <p:spPr/>
        <p:txBody>
          <a:bodyPr/>
          <a:lstStyle/>
          <a:p>
            <a:endParaRPr lang="en-US"/>
          </a:p>
        </p:txBody>
      </p:sp>
      <p:pic>
        <p:nvPicPr>
          <p:cNvPr id="4" name="Online Media 3" descr="Peppa Pig's Long Train Journey with Daddy Pig! | Peppa Pig Official Family Kids Cartoon">
            <a:hlinkClick r:id="" action="ppaction://media"/>
            <a:extLst>
              <a:ext uri="{FF2B5EF4-FFF2-40B4-BE49-F238E27FC236}">
                <a16:creationId xmlns:a16="http://schemas.microsoft.com/office/drawing/2014/main" id="{DE86D251-0056-C063-9A0E-D893C295CDBE}"/>
              </a:ext>
            </a:extLst>
          </p:cNvPr>
          <p:cNvPicPr>
            <a:picLocks noGrp="1" noRot="1" noChangeAspect="1"/>
          </p:cNvPicPr>
          <p:nvPr>
            <p:ph idx="1"/>
            <a:videoFile r:link="rId1"/>
          </p:nvPr>
        </p:nvPicPr>
        <p:blipFill>
          <a:blip r:embed="rId3"/>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227422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C5735D-B86E-5644-E404-07877714B816}"/>
              </a:ext>
            </a:extLst>
          </p:cNvPr>
          <p:cNvSpPr txBox="1"/>
          <p:nvPr/>
        </p:nvSpPr>
        <p:spPr>
          <a:xfrm>
            <a:off x="3050498" y="339593"/>
            <a:ext cx="6100996" cy="6186309"/>
          </a:xfrm>
          <a:prstGeom prst="rect">
            <a:avLst/>
          </a:prstGeom>
          <a:noFill/>
        </p:spPr>
        <p:txBody>
          <a:bodyPr wrap="square">
            <a:spAutoFit/>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“‘To lower the tempos means to fall back, and those who fall back are beaten. But we do not want to be beaten. No, we will not have it. This was the history of old Russia: it was continually beaten because of backwardness […] industrial backwardness, agricultural backwardness […] we cannot be backward anymore’ The train was flying […] The train leaped like a ramrod from the gun-barrel of the tunnel” (12-13 – quote from Stalin in an “economic life” journal)</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“Until now, life had gone by like a river, from backwater to backwater, from lake to lake. Time was life. Life flowed as wished. When it wished, it flowed slowly. When it wished, it flowed swiftly.</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Now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Ishchenko</a:t>
            </a:r>
            <a:r>
              <a:rPr lang="en-GB" sz="1800" dirty="0">
                <a:effectLst/>
                <a:latin typeface="Calibri" panose="020F0502020204030204" pitchFamily="34" charset="0"/>
                <a:ea typeface="Calibri" panose="020F0502020204030204" pitchFamily="34" charset="0"/>
                <a:cs typeface="Times New Roman" panose="02020603050405020304" pitchFamily="18" charset="0"/>
              </a:rPr>
              <a:t> opened his eyes, and, for the first time in his life, looked down the entire length of time. It flowed too slowly. But it flowed for him. The past flowed for the future. </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And it lay securely in his hands.</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Oh, how good life was, after all!” (39)</a:t>
            </a:r>
          </a:p>
        </p:txBody>
      </p:sp>
    </p:spTree>
    <p:extLst>
      <p:ext uri="{BB962C8B-B14F-4D97-AF65-F5344CB8AC3E}">
        <p14:creationId xmlns:p14="http://schemas.microsoft.com/office/powerpoint/2010/main" val="1820563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1FA5E-289C-984B-EF6F-AA1F9F82C4C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553B699-1EEE-5F30-E0DB-7EA1D2D8DC93}"/>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67126615-D6EC-AB3B-6415-EDD5AD30CB3E}"/>
              </a:ext>
            </a:extLst>
          </p:cNvPr>
          <p:cNvPicPr>
            <a:picLocks noChangeAspect="1"/>
          </p:cNvPicPr>
          <p:nvPr/>
        </p:nvPicPr>
        <p:blipFill>
          <a:blip r:embed="rId2"/>
          <a:stretch>
            <a:fillRect/>
          </a:stretch>
        </p:blipFill>
        <p:spPr>
          <a:xfrm>
            <a:off x="533400" y="1353503"/>
            <a:ext cx="7772400" cy="4823460"/>
          </a:xfrm>
          <a:prstGeom prst="rect">
            <a:avLst/>
          </a:prstGeom>
        </p:spPr>
      </p:pic>
    </p:spTree>
    <p:extLst>
      <p:ext uri="{BB962C8B-B14F-4D97-AF65-F5344CB8AC3E}">
        <p14:creationId xmlns:p14="http://schemas.microsoft.com/office/powerpoint/2010/main" val="1951577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4CECD-340B-8CB1-643F-3F7C20EA1B0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FD91917-07CC-2AF1-BCC2-44C943FA4FD2}"/>
              </a:ext>
            </a:extLst>
          </p:cNvPr>
          <p:cNvSpPr>
            <a:spLocks noGrp="1"/>
          </p:cNvSpPr>
          <p:nvPr>
            <p:ph idx="1"/>
          </p:nvPr>
        </p:nvSpPr>
        <p:spPr>
          <a:xfrm>
            <a:off x="6842760" y="5623560"/>
            <a:ext cx="4602480" cy="553402"/>
          </a:xfrm>
        </p:spPr>
        <p:txBody>
          <a:bodyPr>
            <a:normAutofit/>
          </a:bodyPr>
          <a:lstStyle/>
          <a:p>
            <a:pPr marL="0" indent="0">
              <a:buNone/>
            </a:pPr>
            <a:r>
              <a:rPr lang="en-GB" sz="1200" b="0" i="0" dirty="0">
                <a:solidFill>
                  <a:srgbClr val="555555"/>
                </a:solidFill>
                <a:effectLst/>
                <a:latin typeface="Calibri" panose="020F0502020204030204" pitchFamily="34" charset="0"/>
                <a:cs typeface="Calibri" panose="020F0502020204030204" pitchFamily="34" charset="0"/>
              </a:rPr>
              <a:t>Miles M. </a:t>
            </a:r>
            <a:r>
              <a:rPr lang="en-GB" sz="1200" b="0" i="0" dirty="0" err="1">
                <a:solidFill>
                  <a:srgbClr val="555555"/>
                </a:solidFill>
                <a:effectLst/>
                <a:latin typeface="Calibri" panose="020F0502020204030204" pitchFamily="34" charset="0"/>
                <a:cs typeface="Calibri" panose="020F0502020204030204" pitchFamily="34" charset="0"/>
              </a:rPr>
              <a:t>Sherover</a:t>
            </a:r>
            <a:r>
              <a:rPr lang="en-GB" sz="1200" b="0" i="0" dirty="0">
                <a:solidFill>
                  <a:srgbClr val="555555"/>
                </a:solidFill>
                <a:effectLst/>
                <a:latin typeface="Calibri" panose="020F0502020204030204" pitchFamily="34" charset="0"/>
                <a:cs typeface="Calibri" panose="020F0502020204030204" pitchFamily="34" charset="0"/>
              </a:rPr>
              <a:t>, "Magnitogorsk: Epic of Soviet Labor."</a:t>
            </a:r>
            <a:r>
              <a:rPr lang="en-GB" sz="1200" b="0" i="1" dirty="0">
                <a:solidFill>
                  <a:srgbClr val="555555"/>
                </a:solidFill>
                <a:effectLst/>
                <a:latin typeface="Calibri" panose="020F0502020204030204" pitchFamily="34" charset="0"/>
                <a:cs typeface="Calibri" panose="020F0502020204030204" pitchFamily="34" charset="0"/>
              </a:rPr>
              <a:t> Current History</a:t>
            </a:r>
            <a:r>
              <a:rPr lang="en-GB" sz="1200" b="0" i="0" dirty="0">
                <a:solidFill>
                  <a:srgbClr val="555555"/>
                </a:solidFill>
                <a:effectLst/>
                <a:latin typeface="Calibri" panose="020F0502020204030204" pitchFamily="34" charset="0"/>
                <a:cs typeface="Calibri" panose="020F0502020204030204" pitchFamily="34" charset="0"/>
              </a:rPr>
              <a:t>, vol. 36, no. 4, 07, 1932, pp. 405-410</a:t>
            </a:r>
            <a:r>
              <a:rPr lang="en-GB" sz="1200" b="0" i="1" dirty="0">
                <a:solidFill>
                  <a:srgbClr val="555555"/>
                </a:solidFill>
                <a:effectLst/>
                <a:latin typeface="Calibri" panose="020F0502020204030204" pitchFamily="34" charset="0"/>
                <a:cs typeface="Calibri" panose="020F0502020204030204" pitchFamily="34" charset="0"/>
              </a:rPr>
              <a:t>. ProQuest</a:t>
            </a:r>
            <a:r>
              <a:rPr lang="en-GB" sz="1200" b="0" i="0" dirty="0">
                <a:solidFill>
                  <a:srgbClr val="555555"/>
                </a:solidFill>
                <a:effectLst/>
                <a:latin typeface="Calibri" panose="020F0502020204030204" pitchFamily="34" charset="0"/>
                <a:cs typeface="Calibri" panose="020F0502020204030204" pitchFamily="34" charset="0"/>
              </a:rPr>
              <a:t>, </a:t>
            </a:r>
            <a:endParaRPr lang="en-US" sz="120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83CA00F6-E29B-5183-A43A-AA10DEC301DF}"/>
              </a:ext>
            </a:extLst>
          </p:cNvPr>
          <p:cNvPicPr>
            <a:picLocks noChangeAspect="1"/>
          </p:cNvPicPr>
          <p:nvPr/>
        </p:nvPicPr>
        <p:blipFill>
          <a:blip r:embed="rId2"/>
          <a:stretch>
            <a:fillRect/>
          </a:stretch>
        </p:blipFill>
        <p:spPr>
          <a:xfrm>
            <a:off x="655320" y="740970"/>
            <a:ext cx="6187440" cy="5435993"/>
          </a:xfrm>
          <a:prstGeom prst="rect">
            <a:avLst/>
          </a:prstGeom>
        </p:spPr>
      </p:pic>
    </p:spTree>
    <p:extLst>
      <p:ext uri="{BB962C8B-B14F-4D97-AF65-F5344CB8AC3E}">
        <p14:creationId xmlns:p14="http://schemas.microsoft.com/office/powerpoint/2010/main" val="1901185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81D5F-00B7-6BC5-4C86-18D112668A4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65C4A23-668D-B1CA-768A-885B03A89CB2}"/>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E950E232-451A-8B6B-40F2-E128DE565862}"/>
              </a:ext>
            </a:extLst>
          </p:cNvPr>
          <p:cNvPicPr>
            <a:picLocks noChangeAspect="1"/>
          </p:cNvPicPr>
          <p:nvPr/>
        </p:nvPicPr>
        <p:blipFill>
          <a:blip r:embed="rId2"/>
          <a:stretch>
            <a:fillRect/>
          </a:stretch>
        </p:blipFill>
        <p:spPr>
          <a:xfrm>
            <a:off x="653251" y="261671"/>
            <a:ext cx="4615859" cy="6176963"/>
          </a:xfrm>
          <a:prstGeom prst="rect">
            <a:avLst/>
          </a:prstGeom>
        </p:spPr>
      </p:pic>
      <p:pic>
        <p:nvPicPr>
          <p:cNvPr id="8194" name="Picture 2" descr="Margaret Bourke-White. The World's Largest Blast Furnace Magnitogorsk: Ural  Mountains. 1935 | MoMA">
            <a:extLst>
              <a:ext uri="{FF2B5EF4-FFF2-40B4-BE49-F238E27FC236}">
                <a16:creationId xmlns:a16="http://schemas.microsoft.com/office/drawing/2014/main" id="{265689D9-E57A-D97D-E20B-29F15D5382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4235" y="365125"/>
            <a:ext cx="4083685" cy="5970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014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E51BE-FBC0-0F73-A3C2-68366542176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E259AFB1-F605-A414-B2A8-DFDB69050036}"/>
              </a:ext>
            </a:extLst>
          </p:cNvPr>
          <p:cNvPicPr>
            <a:picLocks noGrp="1" noChangeAspect="1"/>
          </p:cNvPicPr>
          <p:nvPr>
            <p:ph idx="1"/>
          </p:nvPr>
        </p:nvPicPr>
        <p:blipFill>
          <a:blip r:embed="rId2"/>
          <a:stretch>
            <a:fillRect/>
          </a:stretch>
        </p:blipFill>
        <p:spPr>
          <a:xfrm>
            <a:off x="6366212" y="358649"/>
            <a:ext cx="5551123" cy="6134226"/>
          </a:xfrm>
          <a:prstGeom prst="rect">
            <a:avLst/>
          </a:prstGeom>
        </p:spPr>
      </p:pic>
      <p:pic>
        <p:nvPicPr>
          <p:cNvPr id="4" name="Picture 3">
            <a:extLst>
              <a:ext uri="{FF2B5EF4-FFF2-40B4-BE49-F238E27FC236}">
                <a16:creationId xmlns:a16="http://schemas.microsoft.com/office/drawing/2014/main" id="{99989154-11C0-7A3C-EE44-237D11892D85}"/>
              </a:ext>
            </a:extLst>
          </p:cNvPr>
          <p:cNvPicPr>
            <a:picLocks noChangeAspect="1"/>
          </p:cNvPicPr>
          <p:nvPr/>
        </p:nvPicPr>
        <p:blipFill>
          <a:blip r:embed="rId3"/>
          <a:stretch>
            <a:fillRect/>
          </a:stretch>
        </p:blipFill>
        <p:spPr>
          <a:xfrm rot="-60000">
            <a:off x="449796" y="3266887"/>
            <a:ext cx="4943459" cy="3371959"/>
          </a:xfrm>
          <a:prstGeom prst="rect">
            <a:avLst/>
          </a:prstGeom>
        </p:spPr>
      </p:pic>
      <p:pic>
        <p:nvPicPr>
          <p:cNvPr id="7170" name="Picture 2" descr="Story of cities #20: the secret history of Magnitogorsk, Russia's steel city  | Cities | The Guardian">
            <a:extLst>
              <a:ext uri="{FF2B5EF4-FFF2-40B4-BE49-F238E27FC236}">
                <a16:creationId xmlns:a16="http://schemas.microsoft.com/office/drawing/2014/main" id="{29F7DCF2-A154-C335-3E72-EFDDAA9C44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583" y="255653"/>
            <a:ext cx="4783449" cy="28700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51B7148-6B1D-885F-531E-560C35BBFC61}"/>
              </a:ext>
            </a:extLst>
          </p:cNvPr>
          <p:cNvSpPr txBox="1"/>
          <p:nvPr/>
        </p:nvSpPr>
        <p:spPr>
          <a:xfrm>
            <a:off x="583583" y="3081305"/>
            <a:ext cx="2263505" cy="307777"/>
          </a:xfrm>
          <a:prstGeom prst="rect">
            <a:avLst/>
          </a:prstGeom>
          <a:noFill/>
        </p:spPr>
        <p:txBody>
          <a:bodyPr wrap="none" rtlCol="0">
            <a:spAutoFit/>
          </a:bodyPr>
          <a:lstStyle/>
          <a:p>
            <a:r>
              <a:rPr lang="en-US" sz="1400" dirty="0"/>
              <a:t>Magnitogorsk “socialist city”</a:t>
            </a:r>
          </a:p>
        </p:txBody>
      </p:sp>
    </p:spTree>
    <p:extLst>
      <p:ext uri="{BB962C8B-B14F-4D97-AF65-F5344CB8AC3E}">
        <p14:creationId xmlns:p14="http://schemas.microsoft.com/office/powerpoint/2010/main" val="1316348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32013</TotalTime>
  <Words>1363</Words>
  <Application>Microsoft Macintosh PowerPoint</Application>
  <PresentationFormat>Widescreen</PresentationFormat>
  <Paragraphs>41</Paragraphs>
  <Slides>18</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Global Literary Radicalisms Week 1 – Time, Forward!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6</cp:revision>
  <dcterms:created xsi:type="dcterms:W3CDTF">2023-09-06T09:52:12Z</dcterms:created>
  <dcterms:modified xsi:type="dcterms:W3CDTF">2023-10-10T13:18:48Z</dcterms:modified>
</cp:coreProperties>
</file>