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9" r:id="rId4"/>
    <p:sldId id="260" r:id="rId5"/>
    <p:sldId id="276" r:id="rId6"/>
    <p:sldId id="275" r:id="rId7"/>
    <p:sldId id="270" r:id="rId8"/>
    <p:sldId id="272" r:id="rId9"/>
    <p:sldId id="257" r:id="rId10"/>
    <p:sldId id="265" r:id="rId11"/>
    <p:sldId id="277" r:id="rId12"/>
    <p:sldId id="261" r:id="rId13"/>
    <p:sldId id="267" r:id="rId14"/>
    <p:sldId id="269" r:id="rId15"/>
    <p:sldId id="268" r:id="rId16"/>
    <p:sldId id="266" r:id="rId17"/>
    <p:sldId id="273" r:id="rId18"/>
    <p:sldId id="274" r:id="rId19"/>
    <p:sldId id="27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947"/>
    <p:restoredTop sz="96229"/>
  </p:normalViewPr>
  <p:slideViewPr>
    <p:cSldViewPr snapToGrid="0">
      <p:cViewPr varScale="1">
        <p:scale>
          <a:sx n="42" d="100"/>
          <a:sy n="42" d="100"/>
        </p:scale>
        <p:origin x="176" y="14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5B31F-DEA6-A72E-903A-A2F12676024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767F325-643C-BAE7-7D21-54E284C557E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E66E759A-962A-C70D-DB2E-73C5B99854AE}"/>
              </a:ext>
            </a:extLst>
          </p:cNvPr>
          <p:cNvSpPr>
            <a:spLocks noGrp="1"/>
          </p:cNvSpPr>
          <p:nvPr>
            <p:ph type="dt" sz="half" idx="10"/>
          </p:nvPr>
        </p:nvSpPr>
        <p:spPr/>
        <p:txBody>
          <a:bodyPr/>
          <a:lstStyle/>
          <a:p>
            <a:fld id="{B8AD9CC2-12B7-2143-AF14-A0369E86C50B}" type="datetimeFigureOut">
              <a:rPr lang="en-US" smtClean="0"/>
              <a:t>2/2/24</a:t>
            </a:fld>
            <a:endParaRPr lang="en-US"/>
          </a:p>
        </p:txBody>
      </p:sp>
      <p:sp>
        <p:nvSpPr>
          <p:cNvPr id="5" name="Footer Placeholder 4">
            <a:extLst>
              <a:ext uri="{FF2B5EF4-FFF2-40B4-BE49-F238E27FC236}">
                <a16:creationId xmlns:a16="http://schemas.microsoft.com/office/drawing/2014/main" id="{4C2B96AC-9612-CD1F-28E0-8E08CF2D59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03AE54-36BA-962D-074A-3470A9742C66}"/>
              </a:ext>
            </a:extLst>
          </p:cNvPr>
          <p:cNvSpPr>
            <a:spLocks noGrp="1"/>
          </p:cNvSpPr>
          <p:nvPr>
            <p:ph type="sldNum" sz="quarter" idx="12"/>
          </p:nvPr>
        </p:nvSpPr>
        <p:spPr/>
        <p:txBody>
          <a:bodyPr/>
          <a:lstStyle/>
          <a:p>
            <a:fld id="{5D10F8F4-27A2-434E-B48F-AB8E171D7438}" type="slidenum">
              <a:rPr lang="en-US" smtClean="0"/>
              <a:t>‹#›</a:t>
            </a:fld>
            <a:endParaRPr lang="en-US"/>
          </a:p>
        </p:txBody>
      </p:sp>
    </p:spTree>
    <p:extLst>
      <p:ext uri="{BB962C8B-B14F-4D97-AF65-F5344CB8AC3E}">
        <p14:creationId xmlns:p14="http://schemas.microsoft.com/office/powerpoint/2010/main" val="1597704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4EE4C-79ED-1189-E79D-E0059EE90B74}"/>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F8ACBBB-9E14-83CD-59F3-158FBB79285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3F69E03-1FC2-5A88-36F3-CA62BA6AA437}"/>
              </a:ext>
            </a:extLst>
          </p:cNvPr>
          <p:cNvSpPr>
            <a:spLocks noGrp="1"/>
          </p:cNvSpPr>
          <p:nvPr>
            <p:ph type="dt" sz="half" idx="10"/>
          </p:nvPr>
        </p:nvSpPr>
        <p:spPr/>
        <p:txBody>
          <a:bodyPr/>
          <a:lstStyle/>
          <a:p>
            <a:fld id="{B8AD9CC2-12B7-2143-AF14-A0369E86C50B}" type="datetimeFigureOut">
              <a:rPr lang="en-US" smtClean="0"/>
              <a:t>2/2/24</a:t>
            </a:fld>
            <a:endParaRPr lang="en-US"/>
          </a:p>
        </p:txBody>
      </p:sp>
      <p:sp>
        <p:nvSpPr>
          <p:cNvPr id="5" name="Footer Placeholder 4">
            <a:extLst>
              <a:ext uri="{FF2B5EF4-FFF2-40B4-BE49-F238E27FC236}">
                <a16:creationId xmlns:a16="http://schemas.microsoft.com/office/drawing/2014/main" id="{0C24D0A6-428D-288F-F015-DE1310D817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980C96-1CD4-A86C-E1D6-DDA3C0827290}"/>
              </a:ext>
            </a:extLst>
          </p:cNvPr>
          <p:cNvSpPr>
            <a:spLocks noGrp="1"/>
          </p:cNvSpPr>
          <p:nvPr>
            <p:ph type="sldNum" sz="quarter" idx="12"/>
          </p:nvPr>
        </p:nvSpPr>
        <p:spPr/>
        <p:txBody>
          <a:bodyPr/>
          <a:lstStyle/>
          <a:p>
            <a:fld id="{5D10F8F4-27A2-434E-B48F-AB8E171D7438}" type="slidenum">
              <a:rPr lang="en-US" smtClean="0"/>
              <a:t>‹#›</a:t>
            </a:fld>
            <a:endParaRPr lang="en-US"/>
          </a:p>
        </p:txBody>
      </p:sp>
    </p:spTree>
    <p:extLst>
      <p:ext uri="{BB962C8B-B14F-4D97-AF65-F5344CB8AC3E}">
        <p14:creationId xmlns:p14="http://schemas.microsoft.com/office/powerpoint/2010/main" val="185630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DE9A82F-4679-8387-3AE9-89C8104991D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EEB111E-734B-0ECA-385C-A27E0947D52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EF66122-A594-FCC8-B70D-F59C7AFB19DB}"/>
              </a:ext>
            </a:extLst>
          </p:cNvPr>
          <p:cNvSpPr>
            <a:spLocks noGrp="1"/>
          </p:cNvSpPr>
          <p:nvPr>
            <p:ph type="dt" sz="half" idx="10"/>
          </p:nvPr>
        </p:nvSpPr>
        <p:spPr/>
        <p:txBody>
          <a:bodyPr/>
          <a:lstStyle/>
          <a:p>
            <a:fld id="{B8AD9CC2-12B7-2143-AF14-A0369E86C50B}" type="datetimeFigureOut">
              <a:rPr lang="en-US" smtClean="0"/>
              <a:t>2/2/24</a:t>
            </a:fld>
            <a:endParaRPr lang="en-US"/>
          </a:p>
        </p:txBody>
      </p:sp>
      <p:sp>
        <p:nvSpPr>
          <p:cNvPr id="5" name="Footer Placeholder 4">
            <a:extLst>
              <a:ext uri="{FF2B5EF4-FFF2-40B4-BE49-F238E27FC236}">
                <a16:creationId xmlns:a16="http://schemas.microsoft.com/office/drawing/2014/main" id="{587C5447-4091-F4B6-62EF-9CF10A563A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FA091F-BC19-AC59-A207-4D94A4532C3F}"/>
              </a:ext>
            </a:extLst>
          </p:cNvPr>
          <p:cNvSpPr>
            <a:spLocks noGrp="1"/>
          </p:cNvSpPr>
          <p:nvPr>
            <p:ph type="sldNum" sz="quarter" idx="12"/>
          </p:nvPr>
        </p:nvSpPr>
        <p:spPr/>
        <p:txBody>
          <a:bodyPr/>
          <a:lstStyle/>
          <a:p>
            <a:fld id="{5D10F8F4-27A2-434E-B48F-AB8E171D7438}" type="slidenum">
              <a:rPr lang="en-US" smtClean="0"/>
              <a:t>‹#›</a:t>
            </a:fld>
            <a:endParaRPr lang="en-US"/>
          </a:p>
        </p:txBody>
      </p:sp>
    </p:spTree>
    <p:extLst>
      <p:ext uri="{BB962C8B-B14F-4D97-AF65-F5344CB8AC3E}">
        <p14:creationId xmlns:p14="http://schemas.microsoft.com/office/powerpoint/2010/main" val="3585748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648A3-A47C-C0CD-CA03-A0517E6ED51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D9A6640-AFD1-8773-AC77-5FAE7855186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A709E4A-0436-3788-B179-60E8BA0BE102}"/>
              </a:ext>
            </a:extLst>
          </p:cNvPr>
          <p:cNvSpPr>
            <a:spLocks noGrp="1"/>
          </p:cNvSpPr>
          <p:nvPr>
            <p:ph type="dt" sz="half" idx="10"/>
          </p:nvPr>
        </p:nvSpPr>
        <p:spPr/>
        <p:txBody>
          <a:bodyPr/>
          <a:lstStyle/>
          <a:p>
            <a:fld id="{B8AD9CC2-12B7-2143-AF14-A0369E86C50B}" type="datetimeFigureOut">
              <a:rPr lang="en-US" smtClean="0"/>
              <a:t>2/2/24</a:t>
            </a:fld>
            <a:endParaRPr lang="en-US"/>
          </a:p>
        </p:txBody>
      </p:sp>
      <p:sp>
        <p:nvSpPr>
          <p:cNvPr id="5" name="Footer Placeholder 4">
            <a:extLst>
              <a:ext uri="{FF2B5EF4-FFF2-40B4-BE49-F238E27FC236}">
                <a16:creationId xmlns:a16="http://schemas.microsoft.com/office/drawing/2014/main" id="{DBB2320D-155B-8231-4671-6898CADCF4B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C25C5F-EF35-62BB-4070-3C7C145644BA}"/>
              </a:ext>
            </a:extLst>
          </p:cNvPr>
          <p:cNvSpPr>
            <a:spLocks noGrp="1"/>
          </p:cNvSpPr>
          <p:nvPr>
            <p:ph type="sldNum" sz="quarter" idx="12"/>
          </p:nvPr>
        </p:nvSpPr>
        <p:spPr/>
        <p:txBody>
          <a:bodyPr/>
          <a:lstStyle/>
          <a:p>
            <a:fld id="{5D10F8F4-27A2-434E-B48F-AB8E171D7438}" type="slidenum">
              <a:rPr lang="en-US" smtClean="0"/>
              <a:t>‹#›</a:t>
            </a:fld>
            <a:endParaRPr lang="en-US"/>
          </a:p>
        </p:txBody>
      </p:sp>
    </p:spTree>
    <p:extLst>
      <p:ext uri="{BB962C8B-B14F-4D97-AF65-F5344CB8AC3E}">
        <p14:creationId xmlns:p14="http://schemas.microsoft.com/office/powerpoint/2010/main" val="3425931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165CA-F39F-2579-0A12-F55270DEBDC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359A3A6-7258-11E2-B819-78A444E943E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A065C6E-24B6-A45C-D929-1EB7002491B5}"/>
              </a:ext>
            </a:extLst>
          </p:cNvPr>
          <p:cNvSpPr>
            <a:spLocks noGrp="1"/>
          </p:cNvSpPr>
          <p:nvPr>
            <p:ph type="dt" sz="half" idx="10"/>
          </p:nvPr>
        </p:nvSpPr>
        <p:spPr/>
        <p:txBody>
          <a:bodyPr/>
          <a:lstStyle/>
          <a:p>
            <a:fld id="{B8AD9CC2-12B7-2143-AF14-A0369E86C50B}" type="datetimeFigureOut">
              <a:rPr lang="en-US" smtClean="0"/>
              <a:t>2/2/24</a:t>
            </a:fld>
            <a:endParaRPr lang="en-US"/>
          </a:p>
        </p:txBody>
      </p:sp>
      <p:sp>
        <p:nvSpPr>
          <p:cNvPr id="5" name="Footer Placeholder 4">
            <a:extLst>
              <a:ext uri="{FF2B5EF4-FFF2-40B4-BE49-F238E27FC236}">
                <a16:creationId xmlns:a16="http://schemas.microsoft.com/office/drawing/2014/main" id="{3A471369-C0C9-C875-7725-48CBA37913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77F9E7-0BC8-F1CC-DAB7-2017340DA86E}"/>
              </a:ext>
            </a:extLst>
          </p:cNvPr>
          <p:cNvSpPr>
            <a:spLocks noGrp="1"/>
          </p:cNvSpPr>
          <p:nvPr>
            <p:ph type="sldNum" sz="quarter" idx="12"/>
          </p:nvPr>
        </p:nvSpPr>
        <p:spPr/>
        <p:txBody>
          <a:bodyPr/>
          <a:lstStyle/>
          <a:p>
            <a:fld id="{5D10F8F4-27A2-434E-B48F-AB8E171D7438}" type="slidenum">
              <a:rPr lang="en-US" smtClean="0"/>
              <a:t>‹#›</a:t>
            </a:fld>
            <a:endParaRPr lang="en-US"/>
          </a:p>
        </p:txBody>
      </p:sp>
    </p:spTree>
    <p:extLst>
      <p:ext uri="{BB962C8B-B14F-4D97-AF65-F5344CB8AC3E}">
        <p14:creationId xmlns:p14="http://schemas.microsoft.com/office/powerpoint/2010/main" val="219987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803F7D-E141-70E6-B8FE-2728F1B3A9F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8C20BCC-0B79-E4EB-34C1-765AE23A159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86F9D794-4C55-60EE-7765-DCD4C8022F2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55651163-1DA3-4511-8A30-0FC57B8CD77A}"/>
              </a:ext>
            </a:extLst>
          </p:cNvPr>
          <p:cNvSpPr>
            <a:spLocks noGrp="1"/>
          </p:cNvSpPr>
          <p:nvPr>
            <p:ph type="dt" sz="half" idx="10"/>
          </p:nvPr>
        </p:nvSpPr>
        <p:spPr/>
        <p:txBody>
          <a:bodyPr/>
          <a:lstStyle/>
          <a:p>
            <a:fld id="{B8AD9CC2-12B7-2143-AF14-A0369E86C50B}" type="datetimeFigureOut">
              <a:rPr lang="en-US" smtClean="0"/>
              <a:t>2/2/24</a:t>
            </a:fld>
            <a:endParaRPr lang="en-US"/>
          </a:p>
        </p:txBody>
      </p:sp>
      <p:sp>
        <p:nvSpPr>
          <p:cNvPr id="6" name="Footer Placeholder 5">
            <a:extLst>
              <a:ext uri="{FF2B5EF4-FFF2-40B4-BE49-F238E27FC236}">
                <a16:creationId xmlns:a16="http://schemas.microsoft.com/office/drawing/2014/main" id="{F62BD74A-BC0C-E5CC-BEC2-EF936CEB5C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21D5BE5-AA44-F0ED-D042-637C6FC994B5}"/>
              </a:ext>
            </a:extLst>
          </p:cNvPr>
          <p:cNvSpPr>
            <a:spLocks noGrp="1"/>
          </p:cNvSpPr>
          <p:nvPr>
            <p:ph type="sldNum" sz="quarter" idx="12"/>
          </p:nvPr>
        </p:nvSpPr>
        <p:spPr/>
        <p:txBody>
          <a:bodyPr/>
          <a:lstStyle/>
          <a:p>
            <a:fld id="{5D10F8F4-27A2-434E-B48F-AB8E171D7438}" type="slidenum">
              <a:rPr lang="en-US" smtClean="0"/>
              <a:t>‹#›</a:t>
            </a:fld>
            <a:endParaRPr lang="en-US"/>
          </a:p>
        </p:txBody>
      </p:sp>
    </p:spTree>
    <p:extLst>
      <p:ext uri="{BB962C8B-B14F-4D97-AF65-F5344CB8AC3E}">
        <p14:creationId xmlns:p14="http://schemas.microsoft.com/office/powerpoint/2010/main" val="20507396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AFBE7-E175-30D4-9C44-42EB8C5A24FC}"/>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1773D5C-AD5F-D6C6-8DBD-0C13670A227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0F79D62-2DA3-3C56-ACED-ACE9F05AE21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883766D-160C-1194-4AC2-A577516542E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0BAA8C1-6236-6D6B-6780-355445A4476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150E06EE-B235-D5C9-5507-431D2B2A19B1}"/>
              </a:ext>
            </a:extLst>
          </p:cNvPr>
          <p:cNvSpPr>
            <a:spLocks noGrp="1"/>
          </p:cNvSpPr>
          <p:nvPr>
            <p:ph type="dt" sz="half" idx="10"/>
          </p:nvPr>
        </p:nvSpPr>
        <p:spPr/>
        <p:txBody>
          <a:bodyPr/>
          <a:lstStyle/>
          <a:p>
            <a:fld id="{B8AD9CC2-12B7-2143-AF14-A0369E86C50B}" type="datetimeFigureOut">
              <a:rPr lang="en-US" smtClean="0"/>
              <a:t>2/2/24</a:t>
            </a:fld>
            <a:endParaRPr lang="en-US"/>
          </a:p>
        </p:txBody>
      </p:sp>
      <p:sp>
        <p:nvSpPr>
          <p:cNvPr id="8" name="Footer Placeholder 7">
            <a:extLst>
              <a:ext uri="{FF2B5EF4-FFF2-40B4-BE49-F238E27FC236}">
                <a16:creationId xmlns:a16="http://schemas.microsoft.com/office/drawing/2014/main" id="{7EAA130C-1003-16BD-A46B-53E74989996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29F0A46-B904-A1B3-4586-A0B9676F04C3}"/>
              </a:ext>
            </a:extLst>
          </p:cNvPr>
          <p:cNvSpPr>
            <a:spLocks noGrp="1"/>
          </p:cNvSpPr>
          <p:nvPr>
            <p:ph type="sldNum" sz="quarter" idx="12"/>
          </p:nvPr>
        </p:nvSpPr>
        <p:spPr/>
        <p:txBody>
          <a:bodyPr/>
          <a:lstStyle/>
          <a:p>
            <a:fld id="{5D10F8F4-27A2-434E-B48F-AB8E171D7438}" type="slidenum">
              <a:rPr lang="en-US" smtClean="0"/>
              <a:t>‹#›</a:t>
            </a:fld>
            <a:endParaRPr lang="en-US"/>
          </a:p>
        </p:txBody>
      </p:sp>
    </p:spTree>
    <p:extLst>
      <p:ext uri="{BB962C8B-B14F-4D97-AF65-F5344CB8AC3E}">
        <p14:creationId xmlns:p14="http://schemas.microsoft.com/office/powerpoint/2010/main" val="2518152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BCE1D-6F15-8383-64F3-BF5F4692AFE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5504D1F9-B8F1-9DA0-66DF-4D05C713C4B1}"/>
              </a:ext>
            </a:extLst>
          </p:cNvPr>
          <p:cNvSpPr>
            <a:spLocks noGrp="1"/>
          </p:cNvSpPr>
          <p:nvPr>
            <p:ph type="dt" sz="half" idx="10"/>
          </p:nvPr>
        </p:nvSpPr>
        <p:spPr/>
        <p:txBody>
          <a:bodyPr/>
          <a:lstStyle/>
          <a:p>
            <a:fld id="{B8AD9CC2-12B7-2143-AF14-A0369E86C50B}" type="datetimeFigureOut">
              <a:rPr lang="en-US" smtClean="0"/>
              <a:t>2/2/24</a:t>
            </a:fld>
            <a:endParaRPr lang="en-US"/>
          </a:p>
        </p:txBody>
      </p:sp>
      <p:sp>
        <p:nvSpPr>
          <p:cNvPr id="4" name="Footer Placeholder 3">
            <a:extLst>
              <a:ext uri="{FF2B5EF4-FFF2-40B4-BE49-F238E27FC236}">
                <a16:creationId xmlns:a16="http://schemas.microsoft.com/office/drawing/2014/main" id="{5C48F6AC-F5D5-7837-8B69-3FCEC60DA76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DC0258F-858E-B4FE-764E-2A2B819C7940}"/>
              </a:ext>
            </a:extLst>
          </p:cNvPr>
          <p:cNvSpPr>
            <a:spLocks noGrp="1"/>
          </p:cNvSpPr>
          <p:nvPr>
            <p:ph type="sldNum" sz="quarter" idx="12"/>
          </p:nvPr>
        </p:nvSpPr>
        <p:spPr/>
        <p:txBody>
          <a:bodyPr/>
          <a:lstStyle/>
          <a:p>
            <a:fld id="{5D10F8F4-27A2-434E-B48F-AB8E171D7438}" type="slidenum">
              <a:rPr lang="en-US" smtClean="0"/>
              <a:t>‹#›</a:t>
            </a:fld>
            <a:endParaRPr lang="en-US"/>
          </a:p>
        </p:txBody>
      </p:sp>
    </p:spTree>
    <p:extLst>
      <p:ext uri="{BB962C8B-B14F-4D97-AF65-F5344CB8AC3E}">
        <p14:creationId xmlns:p14="http://schemas.microsoft.com/office/powerpoint/2010/main" val="2868078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5F88601-6124-D4D9-0026-A13E9AE2EA31}"/>
              </a:ext>
            </a:extLst>
          </p:cNvPr>
          <p:cNvSpPr>
            <a:spLocks noGrp="1"/>
          </p:cNvSpPr>
          <p:nvPr>
            <p:ph type="dt" sz="half" idx="10"/>
          </p:nvPr>
        </p:nvSpPr>
        <p:spPr/>
        <p:txBody>
          <a:bodyPr/>
          <a:lstStyle/>
          <a:p>
            <a:fld id="{B8AD9CC2-12B7-2143-AF14-A0369E86C50B}" type="datetimeFigureOut">
              <a:rPr lang="en-US" smtClean="0"/>
              <a:t>2/2/24</a:t>
            </a:fld>
            <a:endParaRPr lang="en-US"/>
          </a:p>
        </p:txBody>
      </p:sp>
      <p:sp>
        <p:nvSpPr>
          <p:cNvPr id="3" name="Footer Placeholder 2">
            <a:extLst>
              <a:ext uri="{FF2B5EF4-FFF2-40B4-BE49-F238E27FC236}">
                <a16:creationId xmlns:a16="http://schemas.microsoft.com/office/drawing/2014/main" id="{D050530E-4C5C-912C-05D2-B4ECED245B8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3AC7DD6-998A-0F9C-0A03-1A430D3FEA1F}"/>
              </a:ext>
            </a:extLst>
          </p:cNvPr>
          <p:cNvSpPr>
            <a:spLocks noGrp="1"/>
          </p:cNvSpPr>
          <p:nvPr>
            <p:ph type="sldNum" sz="quarter" idx="12"/>
          </p:nvPr>
        </p:nvSpPr>
        <p:spPr/>
        <p:txBody>
          <a:bodyPr/>
          <a:lstStyle/>
          <a:p>
            <a:fld id="{5D10F8F4-27A2-434E-B48F-AB8E171D7438}" type="slidenum">
              <a:rPr lang="en-US" smtClean="0"/>
              <a:t>‹#›</a:t>
            </a:fld>
            <a:endParaRPr lang="en-US"/>
          </a:p>
        </p:txBody>
      </p:sp>
    </p:spTree>
    <p:extLst>
      <p:ext uri="{BB962C8B-B14F-4D97-AF65-F5344CB8AC3E}">
        <p14:creationId xmlns:p14="http://schemas.microsoft.com/office/powerpoint/2010/main" val="1499541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FD191-999D-4D3F-46CE-F8B5F26791C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23DAAE0-2124-EE79-7D73-41089A3383E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38853DBF-DCC0-ED3F-AD03-F22D4BB1B0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A28F2EA-2F6A-4A18-6833-9BA4758008AE}"/>
              </a:ext>
            </a:extLst>
          </p:cNvPr>
          <p:cNvSpPr>
            <a:spLocks noGrp="1"/>
          </p:cNvSpPr>
          <p:nvPr>
            <p:ph type="dt" sz="half" idx="10"/>
          </p:nvPr>
        </p:nvSpPr>
        <p:spPr/>
        <p:txBody>
          <a:bodyPr/>
          <a:lstStyle/>
          <a:p>
            <a:fld id="{B8AD9CC2-12B7-2143-AF14-A0369E86C50B}" type="datetimeFigureOut">
              <a:rPr lang="en-US" smtClean="0"/>
              <a:t>2/2/24</a:t>
            </a:fld>
            <a:endParaRPr lang="en-US"/>
          </a:p>
        </p:txBody>
      </p:sp>
      <p:sp>
        <p:nvSpPr>
          <p:cNvPr id="6" name="Footer Placeholder 5">
            <a:extLst>
              <a:ext uri="{FF2B5EF4-FFF2-40B4-BE49-F238E27FC236}">
                <a16:creationId xmlns:a16="http://schemas.microsoft.com/office/drawing/2014/main" id="{10E6007D-8D32-52CD-18DF-F244C857A8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DDE23C-55B6-3702-89DC-07388E595278}"/>
              </a:ext>
            </a:extLst>
          </p:cNvPr>
          <p:cNvSpPr>
            <a:spLocks noGrp="1"/>
          </p:cNvSpPr>
          <p:nvPr>
            <p:ph type="sldNum" sz="quarter" idx="12"/>
          </p:nvPr>
        </p:nvSpPr>
        <p:spPr/>
        <p:txBody>
          <a:bodyPr/>
          <a:lstStyle/>
          <a:p>
            <a:fld id="{5D10F8F4-27A2-434E-B48F-AB8E171D7438}" type="slidenum">
              <a:rPr lang="en-US" smtClean="0"/>
              <a:t>‹#›</a:t>
            </a:fld>
            <a:endParaRPr lang="en-US"/>
          </a:p>
        </p:txBody>
      </p:sp>
    </p:spTree>
    <p:extLst>
      <p:ext uri="{BB962C8B-B14F-4D97-AF65-F5344CB8AC3E}">
        <p14:creationId xmlns:p14="http://schemas.microsoft.com/office/powerpoint/2010/main" val="1228223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B0C3B-9A67-F53C-EC1C-5021908387B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69AC61A6-8335-8EA4-B3DC-8DAC223F8F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14E96EA-3811-8A24-3C53-9F6561FD43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834003-AB71-405E-5362-4E706CCF8F84}"/>
              </a:ext>
            </a:extLst>
          </p:cNvPr>
          <p:cNvSpPr>
            <a:spLocks noGrp="1"/>
          </p:cNvSpPr>
          <p:nvPr>
            <p:ph type="dt" sz="half" idx="10"/>
          </p:nvPr>
        </p:nvSpPr>
        <p:spPr/>
        <p:txBody>
          <a:bodyPr/>
          <a:lstStyle/>
          <a:p>
            <a:fld id="{B8AD9CC2-12B7-2143-AF14-A0369E86C50B}" type="datetimeFigureOut">
              <a:rPr lang="en-US" smtClean="0"/>
              <a:t>2/2/24</a:t>
            </a:fld>
            <a:endParaRPr lang="en-US"/>
          </a:p>
        </p:txBody>
      </p:sp>
      <p:sp>
        <p:nvSpPr>
          <p:cNvPr id="6" name="Footer Placeholder 5">
            <a:extLst>
              <a:ext uri="{FF2B5EF4-FFF2-40B4-BE49-F238E27FC236}">
                <a16:creationId xmlns:a16="http://schemas.microsoft.com/office/drawing/2014/main" id="{58AD142E-ED6F-3DE5-C9D3-EBE13F841FC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DF047DE-72B7-7888-F37F-B16A0033C5FA}"/>
              </a:ext>
            </a:extLst>
          </p:cNvPr>
          <p:cNvSpPr>
            <a:spLocks noGrp="1"/>
          </p:cNvSpPr>
          <p:nvPr>
            <p:ph type="sldNum" sz="quarter" idx="12"/>
          </p:nvPr>
        </p:nvSpPr>
        <p:spPr/>
        <p:txBody>
          <a:bodyPr/>
          <a:lstStyle/>
          <a:p>
            <a:fld id="{5D10F8F4-27A2-434E-B48F-AB8E171D7438}" type="slidenum">
              <a:rPr lang="en-US" smtClean="0"/>
              <a:t>‹#›</a:t>
            </a:fld>
            <a:endParaRPr lang="en-US"/>
          </a:p>
        </p:txBody>
      </p:sp>
    </p:spTree>
    <p:extLst>
      <p:ext uri="{BB962C8B-B14F-4D97-AF65-F5344CB8AC3E}">
        <p14:creationId xmlns:p14="http://schemas.microsoft.com/office/powerpoint/2010/main" val="4250357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0290B74-0003-612D-05DE-85B7EE5DB7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CE00F8F-2A66-595C-6298-CE89C5F2891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3EB1D7B-9631-9B51-14EB-D2109F77090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AD9CC2-12B7-2143-AF14-A0369E86C50B}" type="datetimeFigureOut">
              <a:rPr lang="en-US" smtClean="0"/>
              <a:t>2/2/24</a:t>
            </a:fld>
            <a:endParaRPr lang="en-US"/>
          </a:p>
        </p:txBody>
      </p:sp>
      <p:sp>
        <p:nvSpPr>
          <p:cNvPr id="5" name="Footer Placeholder 4">
            <a:extLst>
              <a:ext uri="{FF2B5EF4-FFF2-40B4-BE49-F238E27FC236}">
                <a16:creationId xmlns:a16="http://schemas.microsoft.com/office/drawing/2014/main" id="{4023C88A-04B8-976B-E86D-222CC0795E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58C563F-02CA-71D1-6BC9-0E9C9C8DE9F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10F8F4-27A2-434E-B48F-AB8E171D7438}" type="slidenum">
              <a:rPr lang="en-US" smtClean="0"/>
              <a:t>‹#›</a:t>
            </a:fld>
            <a:endParaRPr lang="en-US"/>
          </a:p>
        </p:txBody>
      </p:sp>
    </p:spTree>
    <p:extLst>
      <p:ext uri="{BB962C8B-B14F-4D97-AF65-F5344CB8AC3E}">
        <p14:creationId xmlns:p14="http://schemas.microsoft.com/office/powerpoint/2010/main" val="40530389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slideLayout" Target="../slideLayouts/slideLayout2.xml"/><Relationship Id="rId1" Type="http://schemas.openxmlformats.org/officeDocument/2006/relationships/video" Target="https://www.youtube.com/embed/jNET6zGV-SI?feature=oembed"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14" name="Rectangle 12313">
            <a:extLst>
              <a:ext uri="{FF2B5EF4-FFF2-40B4-BE49-F238E27FC236}">
                <a16:creationId xmlns:a16="http://schemas.microsoft.com/office/drawing/2014/main" id="{FB5B0058-AF13-4859-B429-4EDDE2A26F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FA9A82F-9BA8-1B39-5CDB-C8CB4D002151}"/>
              </a:ext>
            </a:extLst>
          </p:cNvPr>
          <p:cNvSpPr>
            <a:spLocks noGrp="1"/>
          </p:cNvSpPr>
          <p:nvPr>
            <p:ph type="ctrTitle"/>
          </p:nvPr>
        </p:nvSpPr>
        <p:spPr>
          <a:xfrm>
            <a:off x="908454" y="1360481"/>
            <a:ext cx="4605340" cy="2387600"/>
          </a:xfrm>
        </p:spPr>
        <p:txBody>
          <a:bodyPr>
            <a:normAutofit/>
          </a:bodyPr>
          <a:lstStyle/>
          <a:p>
            <a:pPr algn="l"/>
            <a:r>
              <a:rPr lang="en-US" sz="5000" dirty="0">
                <a:solidFill>
                  <a:schemeClr val="bg1"/>
                </a:solidFill>
              </a:rPr>
              <a:t>Alexandra Kollontai </a:t>
            </a:r>
            <a:br>
              <a:rPr lang="en-US" sz="5000" dirty="0">
                <a:solidFill>
                  <a:schemeClr val="bg1"/>
                </a:solidFill>
              </a:rPr>
            </a:br>
            <a:r>
              <a:rPr lang="en-US" sz="5000" i="1" dirty="0">
                <a:solidFill>
                  <a:schemeClr val="bg1"/>
                </a:solidFill>
              </a:rPr>
              <a:t>Red Love </a:t>
            </a:r>
          </a:p>
        </p:txBody>
      </p:sp>
      <p:sp>
        <p:nvSpPr>
          <p:cNvPr id="3" name="Subtitle 2">
            <a:extLst>
              <a:ext uri="{FF2B5EF4-FFF2-40B4-BE49-F238E27FC236}">
                <a16:creationId xmlns:a16="http://schemas.microsoft.com/office/drawing/2014/main" id="{B98A3028-11E9-3C1C-AE60-78ADF1F21824}"/>
              </a:ext>
            </a:extLst>
          </p:cNvPr>
          <p:cNvSpPr>
            <a:spLocks noGrp="1"/>
          </p:cNvSpPr>
          <p:nvPr>
            <p:ph type="subTitle" idx="1"/>
          </p:nvPr>
        </p:nvSpPr>
        <p:spPr>
          <a:xfrm>
            <a:off x="908454" y="3840156"/>
            <a:ext cx="4605340" cy="1655762"/>
          </a:xfrm>
        </p:spPr>
        <p:txBody>
          <a:bodyPr>
            <a:normAutofit/>
          </a:bodyPr>
          <a:lstStyle/>
          <a:p>
            <a:pPr algn="l"/>
            <a:r>
              <a:rPr lang="en-US" sz="2000">
                <a:solidFill>
                  <a:schemeClr val="bg1"/>
                </a:solidFill>
              </a:rPr>
              <a:t>Global Literary Radicalism</a:t>
            </a:r>
          </a:p>
        </p:txBody>
      </p:sp>
      <p:pic>
        <p:nvPicPr>
          <p:cNvPr id="12290" name="Picture 2" descr="Progression of Women's Rights and Roles in Russia | by ...">
            <a:extLst>
              <a:ext uri="{FF2B5EF4-FFF2-40B4-BE49-F238E27FC236}">
                <a16:creationId xmlns:a16="http://schemas.microsoft.com/office/drawing/2014/main" id="{3CFAA9AF-89D7-D984-592C-A899C190987B}"/>
              </a:ext>
            </a:extLst>
          </p:cNvPr>
          <p:cNvPicPr>
            <a:picLocks noChangeAspect="1" noChangeArrowheads="1"/>
          </p:cNvPicPr>
          <p:nvPr/>
        </p:nvPicPr>
        <p:blipFill rotWithShape="1">
          <a:blip r:embed="rId2">
            <a:alphaModFix/>
            <a:extLst>
              <a:ext uri="{28A0092B-C50C-407E-A947-70E740481C1C}">
                <a14:useLocalDpi xmlns:a14="http://schemas.microsoft.com/office/drawing/2010/main" val="0"/>
              </a:ext>
            </a:extLst>
          </a:blip>
          <a:srcRect b="1563"/>
          <a:stretch/>
        </p:blipFill>
        <p:spPr bwMode="auto">
          <a:xfrm>
            <a:off x="7115177" y="115193"/>
            <a:ext cx="4950618" cy="6627614"/>
          </a:xfrm>
          <a:prstGeom prst="rect">
            <a:avLst/>
          </a:prstGeom>
          <a:noFill/>
          <a:extLst>
            <a:ext uri="{909E8E84-426E-40DD-AFC4-6F175D3DCCD1}">
              <a14:hiddenFill xmlns:a14="http://schemas.microsoft.com/office/drawing/2010/main">
                <a:solidFill>
                  <a:srgbClr val="FFFFFF"/>
                </a:solidFill>
              </a14:hiddenFill>
            </a:ext>
          </a:extLst>
        </p:spPr>
      </p:pic>
      <p:cxnSp>
        <p:nvCxnSpPr>
          <p:cNvPr id="12315" name="Straight Connector 12314">
            <a:extLst>
              <a:ext uri="{FF2B5EF4-FFF2-40B4-BE49-F238E27FC236}">
                <a16:creationId xmlns:a16="http://schemas.microsoft.com/office/drawing/2014/main" id="{AC65C03C-3F17-45DC-A1B9-35ACA43397D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15176" y="115193"/>
            <a:ext cx="0" cy="662761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2316" name="Rectangle 12315">
            <a:extLst>
              <a:ext uri="{FF2B5EF4-FFF2-40B4-BE49-F238E27FC236}">
                <a16:creationId xmlns:a16="http://schemas.microsoft.com/office/drawing/2014/main" id="{A4A161CC-6DC5-4863-B213-94529D6E06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96427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1FF2CB-3857-8AD1-BB93-DDC831F2E2AE}"/>
              </a:ext>
            </a:extLst>
          </p:cNvPr>
          <p:cNvSpPr>
            <a:spLocks noGrp="1"/>
          </p:cNvSpPr>
          <p:nvPr>
            <p:ph idx="1"/>
          </p:nvPr>
        </p:nvSpPr>
        <p:spPr>
          <a:xfrm>
            <a:off x="5005136" y="1973179"/>
            <a:ext cx="6805863" cy="4660984"/>
          </a:xfrm>
        </p:spPr>
        <p:txBody>
          <a:bodyPr>
            <a:normAutofit/>
          </a:bodyPr>
          <a:lstStyle/>
          <a:p>
            <a:pPr marL="0" indent="0">
              <a:buNone/>
            </a:pPr>
            <a:r>
              <a:rPr lang="en-GB" sz="2000" b="0" i="0" dirty="0">
                <a:solidFill>
                  <a:srgbClr val="000000"/>
                </a:solidFill>
                <a:effectLst/>
                <a:latin typeface="Calibri" panose="020F0502020204030204" pitchFamily="34" charset="0"/>
                <a:cs typeface="Calibri" panose="020F0502020204030204" pitchFamily="34" charset="0"/>
              </a:rPr>
              <a:t>“Spring was peeping through the window of </a:t>
            </a:r>
            <a:r>
              <a:rPr lang="en-GB" sz="2000" b="0" i="0" dirty="0" err="1">
                <a:solidFill>
                  <a:srgbClr val="000000"/>
                </a:solidFill>
                <a:effectLst/>
                <a:latin typeface="Calibri" panose="020F0502020204030204" pitchFamily="34" charset="0"/>
                <a:cs typeface="Calibri" panose="020F0502020204030204" pitchFamily="34" charset="0"/>
              </a:rPr>
              <a:t>Vassilissa’s</a:t>
            </a:r>
            <a:r>
              <a:rPr lang="en-GB" sz="2000" b="0" i="0" dirty="0">
                <a:solidFill>
                  <a:srgbClr val="000000"/>
                </a:solidFill>
                <a:effectLst/>
                <a:latin typeface="Calibri" panose="020F0502020204030204" pitchFamily="34" charset="0"/>
                <a:cs typeface="Calibri" panose="020F0502020204030204" pitchFamily="34" charset="0"/>
              </a:rPr>
              <a:t> attic, high up under the roof. The warm sun peeped in, and the spring sky, with its fleecy clouds, white, delicate, melting away. Next door was the roof of what had been a gentleman’s house, and now was used as the Mothers’ Home. Behind it lay a garden; the buds were beginning to swell. Spring, beloved spring was late, but it had come at last.”</a:t>
            </a:r>
          </a:p>
          <a:p>
            <a:pPr marL="0" indent="0">
              <a:buNone/>
            </a:pPr>
            <a:endParaRPr lang="en-GB" sz="2000" b="0" i="0" dirty="0">
              <a:solidFill>
                <a:srgbClr val="000000"/>
              </a:solidFill>
              <a:effectLst/>
              <a:latin typeface="Calibri" panose="020F0502020204030204" pitchFamily="34" charset="0"/>
              <a:cs typeface="Calibri" panose="020F0502020204030204" pitchFamily="34" charset="0"/>
            </a:endParaRPr>
          </a:p>
          <a:p>
            <a:pPr marL="0" indent="0">
              <a:buNone/>
            </a:pPr>
            <a:r>
              <a:rPr lang="en-GB" sz="2000" b="0" i="0" dirty="0">
                <a:solidFill>
                  <a:srgbClr val="000000"/>
                </a:solidFill>
                <a:effectLst/>
                <a:latin typeface="Calibri" panose="020F0502020204030204" pitchFamily="34" charset="0"/>
                <a:cs typeface="Calibri" panose="020F0502020204030204" pitchFamily="34" charset="0"/>
              </a:rPr>
              <a:t>“You’ll see, we’ll live like fine people. I have a horse and a cow of my own, and an automobile always at my disposal. I have servants, so that you will have no work to do in the house, but can take a good rest. Spring is at its height here; the apple trees are in full bloom. </a:t>
            </a:r>
            <a:r>
              <a:rPr lang="en-GB" sz="2000" b="0" i="0" dirty="0" err="1">
                <a:solidFill>
                  <a:srgbClr val="000000"/>
                </a:solidFill>
                <a:effectLst/>
                <a:latin typeface="Calibri" panose="020F0502020204030204" pitchFamily="34" charset="0"/>
                <a:cs typeface="Calibri" panose="020F0502020204030204" pitchFamily="34" charset="0"/>
              </a:rPr>
              <a:t>Vasya</a:t>
            </a:r>
            <a:r>
              <a:rPr lang="en-GB" sz="2000" b="0" i="0" dirty="0">
                <a:solidFill>
                  <a:srgbClr val="000000"/>
                </a:solidFill>
                <a:effectLst/>
                <a:latin typeface="Calibri" panose="020F0502020204030204" pitchFamily="34" charset="0"/>
                <a:cs typeface="Calibri" panose="020F0502020204030204" pitchFamily="34" charset="0"/>
              </a:rPr>
              <a:t>, darling tomboy – we’ve never spent a spring together. But our life must always be like the spring” (21)</a:t>
            </a:r>
          </a:p>
          <a:p>
            <a:pPr marL="0" indent="0">
              <a:buNone/>
            </a:pPr>
            <a:endParaRPr lang="en-US" sz="2000" dirty="0">
              <a:latin typeface="Calibri" panose="020F0502020204030204" pitchFamily="34" charset="0"/>
              <a:cs typeface="Calibri" panose="020F0502020204030204" pitchFamily="34" charset="0"/>
            </a:endParaRPr>
          </a:p>
        </p:txBody>
      </p:sp>
      <p:pic>
        <p:nvPicPr>
          <p:cNvPr id="13314" name="Picture 2" descr="Love of worker bees : Kollontaĭ, A. (Aleksandra), 1872-1952 : Free  Download, Borrow, and Streaming : Internet Archive">
            <a:extLst>
              <a:ext uri="{FF2B5EF4-FFF2-40B4-BE49-F238E27FC236}">
                <a16:creationId xmlns:a16="http://schemas.microsoft.com/office/drawing/2014/main" id="{A45E7B5E-90A4-6B1F-6D43-C7166ED787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2941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79249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BD160-9B88-2471-9DC4-162AFA4ED9B5}"/>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B516DA7-1FF0-4B71-6D84-1D663DDD508D}"/>
              </a:ext>
            </a:extLst>
          </p:cNvPr>
          <p:cNvSpPr>
            <a:spLocks noGrp="1"/>
          </p:cNvSpPr>
          <p:nvPr>
            <p:ph idx="1"/>
          </p:nvPr>
        </p:nvSpPr>
        <p:spPr>
          <a:xfrm>
            <a:off x="5005136" y="3428999"/>
            <a:ext cx="6811726" cy="3205163"/>
          </a:xfrm>
        </p:spPr>
        <p:txBody>
          <a:bodyPr>
            <a:normAutofit/>
          </a:bodyPr>
          <a:lstStyle/>
          <a:p>
            <a:pPr marL="0" indent="0">
              <a:buNone/>
            </a:pPr>
            <a:r>
              <a:rPr lang="en-GB" sz="22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The Children’s Club “had been broken up at the time of the Nep. They had said it didn’t pay, and that the rooms were needed for other purposes. But where could the children do their lessons now? Their collections had been broken up and their library had been scattered; some of it had even been sold.” (262)</a:t>
            </a:r>
            <a:endParaRPr lang="en-GB" sz="22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3314" name="Picture 2" descr="Love of worker bees : Kollontaĭ, A. (Aleksandra), 1872-1952 : Free  Download, Borrow, and Streaming : Internet Archive">
            <a:extLst>
              <a:ext uri="{FF2B5EF4-FFF2-40B4-BE49-F238E27FC236}">
                <a16:creationId xmlns:a16="http://schemas.microsoft.com/office/drawing/2014/main" id="{937F4403-BAFF-3303-964A-2EDA6B9B78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2941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2159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85364-1DA0-3077-A456-54F85A6AF79A}"/>
              </a:ext>
            </a:extLst>
          </p:cNvPr>
          <p:cNvSpPr>
            <a:spLocks noGrp="1"/>
          </p:cNvSpPr>
          <p:nvPr>
            <p:ph type="title"/>
          </p:nvPr>
        </p:nvSpPr>
        <p:spPr>
          <a:xfrm>
            <a:off x="761840" y="1138265"/>
            <a:ext cx="4544762" cy="1401183"/>
          </a:xfrm>
        </p:spPr>
        <p:txBody>
          <a:bodyPr vert="horz" lIns="91440" tIns="45720" rIns="91440" bIns="45720" rtlCol="0" anchor="t">
            <a:normAutofit/>
          </a:bodyPr>
          <a:lstStyle/>
          <a:p>
            <a:endParaRPr lang="en-US" sz="3200" kern="1200">
              <a:solidFill>
                <a:schemeClr val="tx1"/>
              </a:solidFill>
              <a:latin typeface="+mj-lt"/>
              <a:ea typeface="+mj-ea"/>
              <a:cs typeface="+mj-cs"/>
            </a:endParaRPr>
          </a:p>
        </p:txBody>
      </p:sp>
      <p:cxnSp>
        <p:nvCxnSpPr>
          <p:cNvPr id="5131" name="Straight Connector 5130">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1F8EAC0F-6B76-2D8F-CAD9-C992D3DDED8F}"/>
              </a:ext>
            </a:extLst>
          </p:cNvPr>
          <p:cNvSpPr txBox="1"/>
          <p:nvPr/>
        </p:nvSpPr>
        <p:spPr>
          <a:xfrm>
            <a:off x="761840" y="2551176"/>
            <a:ext cx="4544762" cy="3602935"/>
          </a:xfrm>
          <a:prstGeom prst="rect">
            <a:avLst/>
          </a:prstGeom>
        </p:spPr>
        <p:txBody>
          <a:bodyPr vert="horz" lIns="91440" tIns="45720" rIns="91440" bIns="45720" rtlCol="0">
            <a:normAutofit/>
          </a:bodyPr>
          <a:lstStyle/>
          <a:p>
            <a:pPr>
              <a:lnSpc>
                <a:spcPct val="90000"/>
              </a:lnSpc>
              <a:spcAft>
                <a:spcPts val="600"/>
              </a:spcAft>
            </a:pPr>
            <a:r>
              <a:rPr lang="en-US" sz="1600" b="1" dirty="0">
                <a:effectLst/>
              </a:rPr>
              <a:t>“ ‘</a:t>
            </a:r>
            <a:r>
              <a:rPr lang="en-US" sz="1600" dirty="0">
                <a:effectLst/>
              </a:rPr>
              <a:t>we, conscious women workers, know that we have no special women's interests, that there should be no separate women;;s organizations. We are strong only so long as we are organized together into one fraternal proletarian  family with all the workers in the struggle for socialism.’ Kollontai, on the other hand,  urged women workers to look out for their own interests; she suggested that they should have their own representatives in the Constituent Assembly to raise issues about problems of motherhood, the family, prostitution, higher pay for women workers, day nurseries, and state support for mothers and children” </a:t>
            </a:r>
          </a:p>
          <a:p>
            <a:pPr>
              <a:lnSpc>
                <a:spcPct val="90000"/>
              </a:lnSpc>
              <a:spcAft>
                <a:spcPts val="600"/>
              </a:spcAft>
            </a:pPr>
            <a:r>
              <a:rPr lang="en-US" sz="1600" b="0" i="0" dirty="0">
                <a:effectLst/>
              </a:rPr>
              <a:t>Carol Eubanks Hayden, "The Zhenotdel and the Bolshevik Party." </a:t>
            </a:r>
            <a:r>
              <a:rPr lang="en-US" sz="1600" b="0" i="1" dirty="0">
                <a:effectLst/>
              </a:rPr>
              <a:t>Russian History</a:t>
            </a:r>
            <a:r>
              <a:rPr lang="en-US" sz="1600" b="0" i="0" dirty="0">
                <a:effectLst/>
              </a:rPr>
              <a:t> 3.2 (1976), 153</a:t>
            </a:r>
            <a:endParaRPr lang="en-US" sz="1600" dirty="0">
              <a:effectLst/>
            </a:endParaRPr>
          </a:p>
        </p:txBody>
      </p:sp>
      <p:pic>
        <p:nvPicPr>
          <p:cNvPr id="5122" name="Picture 2" descr="The women's protest that sparked the Russian Revolution | Russia | The  Guardian">
            <a:extLst>
              <a:ext uri="{FF2B5EF4-FFF2-40B4-BE49-F238E27FC236}">
                <a16:creationId xmlns:a16="http://schemas.microsoft.com/office/drawing/2014/main" id="{F50C2E1C-9791-CDA8-F0D2-58EBFB0D61F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6096000" y="2153491"/>
            <a:ext cx="5334160" cy="40006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11874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DAA3F-F22D-CDF3-CA35-51CD3876F314}"/>
              </a:ext>
            </a:extLst>
          </p:cNvPr>
          <p:cNvSpPr>
            <a:spLocks noGrp="1"/>
          </p:cNvSpPr>
          <p:nvPr>
            <p:ph type="title"/>
          </p:nvPr>
        </p:nvSpPr>
        <p:spPr/>
        <p:txBody>
          <a:bodyPr/>
          <a:lstStyle/>
          <a:p>
            <a:endParaRPr lang="en-US"/>
          </a:p>
        </p:txBody>
      </p:sp>
      <p:pic>
        <p:nvPicPr>
          <p:cNvPr id="4" name="Online Media 3" descr="Alexandra Kollontai: Speech on Women's Emancipation">
            <a:hlinkClick r:id="" action="ppaction://media"/>
            <a:extLst>
              <a:ext uri="{FF2B5EF4-FFF2-40B4-BE49-F238E27FC236}">
                <a16:creationId xmlns:a16="http://schemas.microsoft.com/office/drawing/2014/main" id="{4B42D8CE-05DA-41AB-0321-C4C9400D4A60}"/>
              </a:ext>
            </a:extLst>
          </p:cNvPr>
          <p:cNvPicPr>
            <a:picLocks noGrp="1" noRot="1" noChangeAspect="1"/>
          </p:cNvPicPr>
          <p:nvPr>
            <p:ph idx="1"/>
            <a:videoFile r:link="rId1"/>
          </p:nvPr>
        </p:nvPicPr>
        <p:blipFill>
          <a:blip r:embed="rId3"/>
          <a:stretch>
            <a:fillRect/>
          </a:stretch>
        </p:blipFill>
        <p:spPr>
          <a:xfrm>
            <a:off x="2246313" y="1825625"/>
            <a:ext cx="7700962" cy="4351338"/>
          </a:xfrm>
          <a:prstGeom prst="rect">
            <a:avLst/>
          </a:prstGeom>
        </p:spPr>
      </p:pic>
    </p:spTree>
    <p:extLst>
      <p:ext uri="{BB962C8B-B14F-4D97-AF65-F5344CB8AC3E}">
        <p14:creationId xmlns:p14="http://schemas.microsoft.com/office/powerpoint/2010/main" val="8356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279DE1E-F189-D175-175B-1AA9EDE20DA2}"/>
              </a:ext>
            </a:extLst>
          </p:cNvPr>
          <p:cNvSpPr>
            <a:spLocks noGrp="1"/>
          </p:cNvSpPr>
          <p:nvPr>
            <p:ph idx="1"/>
          </p:nvPr>
        </p:nvSpPr>
        <p:spPr>
          <a:xfrm>
            <a:off x="838200" y="1350031"/>
            <a:ext cx="5779168" cy="5094121"/>
          </a:xfrm>
        </p:spPr>
        <p:txBody>
          <a:bodyPr>
            <a:noAutofit/>
          </a:bodyPr>
          <a:lstStyle/>
          <a:p>
            <a:pPr marL="0" indent="0" algn="just">
              <a:buNone/>
            </a:pPr>
            <a:r>
              <a:rPr lang="en-GB" sz="1800" b="0" i="0" dirty="0">
                <a:solidFill>
                  <a:srgbClr val="000000"/>
                </a:solidFill>
                <a:effectLst/>
                <a:latin typeface="Calibri" panose="020F0502020204030204" pitchFamily="34" charset="0"/>
                <a:cs typeface="Calibri" panose="020F0502020204030204" pitchFamily="34" charset="0"/>
              </a:rPr>
              <a:t>“I’ve worked in the Housing Bureau for two years. I’ve organized some community houses.”</a:t>
            </a:r>
          </a:p>
          <a:p>
            <a:pPr marL="0" indent="0" algn="just">
              <a:buNone/>
            </a:pPr>
            <a:r>
              <a:rPr lang="en-GB" sz="1800" b="0" i="0" dirty="0">
                <a:solidFill>
                  <a:srgbClr val="000000"/>
                </a:solidFill>
                <a:effectLst/>
                <a:latin typeface="Calibri" panose="020F0502020204030204" pitchFamily="34" charset="0"/>
                <a:cs typeface="Calibri" panose="020F0502020204030204" pitchFamily="34" charset="0"/>
              </a:rPr>
              <a:t>“Ah! That sounds interesting. You must teach us how to make the community houses self-supporting.”</a:t>
            </a:r>
          </a:p>
          <a:p>
            <a:pPr marL="0" indent="0" algn="just">
              <a:buNone/>
            </a:pPr>
            <a:r>
              <a:rPr lang="en-GB" sz="1800" b="0" i="0" dirty="0" err="1">
                <a:solidFill>
                  <a:srgbClr val="000000"/>
                </a:solidFill>
                <a:effectLst/>
                <a:latin typeface="Calibri" panose="020F0502020204030204" pitchFamily="34" charset="0"/>
                <a:cs typeface="Calibri" panose="020F0502020204030204" pitchFamily="34" charset="0"/>
              </a:rPr>
              <a:t>Vasya</a:t>
            </a:r>
            <a:r>
              <a:rPr lang="en-GB" sz="1800" b="0" i="0" dirty="0">
                <a:solidFill>
                  <a:srgbClr val="000000"/>
                </a:solidFill>
                <a:effectLst/>
                <a:latin typeface="Calibri" panose="020F0502020204030204" pitchFamily="34" charset="0"/>
                <a:cs typeface="Calibri" panose="020F0502020204030204" pitchFamily="34" charset="0"/>
              </a:rPr>
              <a:t> shook her head. “I can’t do that. When we wanted to become self-supporting everything went to pieces. A community house is on the order of a school to develop the Communist spirit.”</a:t>
            </a:r>
          </a:p>
          <a:p>
            <a:pPr marL="0" indent="0" algn="just">
              <a:buNone/>
            </a:pPr>
            <a:r>
              <a:rPr lang="en-GB" sz="1800" b="0" i="0" dirty="0">
                <a:solidFill>
                  <a:srgbClr val="000000"/>
                </a:solidFill>
                <a:effectLst/>
                <a:latin typeface="Calibri" panose="020F0502020204030204" pitchFamily="34" charset="0"/>
                <a:cs typeface="Calibri" panose="020F0502020204030204" pitchFamily="34" charset="0"/>
              </a:rPr>
              <a:t>“But, you see, this isn’t the time for such things. Give us a reasonable idea of the cost, a financial estimate, to take the burden of the state budget. But how can you want to combine the housing question with education? We have schools and universities for that.” The Chairman smiled a very superior smile that irritated </a:t>
            </a:r>
            <a:r>
              <a:rPr lang="en-GB" sz="1800" b="0" i="0" dirty="0" err="1">
                <a:solidFill>
                  <a:srgbClr val="000000"/>
                </a:solidFill>
                <a:effectLst/>
                <a:latin typeface="Calibri" panose="020F0502020204030204" pitchFamily="34" charset="0"/>
                <a:cs typeface="Calibri" panose="020F0502020204030204" pitchFamily="34" charset="0"/>
              </a:rPr>
              <a:t>Vasya</a:t>
            </a:r>
            <a:r>
              <a:rPr lang="en-GB" sz="1800" b="0" i="0" dirty="0">
                <a:solidFill>
                  <a:srgbClr val="000000"/>
                </a:solidFill>
                <a:effectLst/>
                <a:latin typeface="Calibri" panose="020F0502020204030204" pitchFamily="34" charset="0"/>
                <a:cs typeface="Calibri" panose="020F0502020204030204" pitchFamily="34" charset="0"/>
              </a:rPr>
              <a:t>.</a:t>
            </a:r>
          </a:p>
          <a:p>
            <a:pPr marL="0" indent="0" algn="just">
              <a:buNone/>
            </a:pPr>
            <a:r>
              <a:rPr lang="en-GB" sz="1800" b="0" i="0" dirty="0">
                <a:solidFill>
                  <a:srgbClr val="000000"/>
                </a:solidFill>
                <a:effectLst/>
                <a:latin typeface="Calibri" panose="020F0502020204030204" pitchFamily="34" charset="0"/>
                <a:cs typeface="Calibri" panose="020F0502020204030204" pitchFamily="34" charset="0"/>
              </a:rPr>
              <a:t>Suddenly she rose.</a:t>
            </a:r>
          </a:p>
          <a:p>
            <a:pPr marL="0" indent="0" algn="just">
              <a:buNone/>
            </a:pPr>
            <a:r>
              <a:rPr lang="en-GB" sz="1800" b="0" i="0" dirty="0">
                <a:solidFill>
                  <a:srgbClr val="000000"/>
                </a:solidFill>
                <a:effectLst/>
                <a:latin typeface="Calibri" panose="020F0502020204030204" pitchFamily="34" charset="0"/>
                <a:cs typeface="Calibri" panose="020F0502020204030204" pitchFamily="34" charset="0"/>
              </a:rPr>
              <a:t>“Good day, Comrade.”</a:t>
            </a:r>
          </a:p>
          <a:p>
            <a:pPr marL="0" indent="0" algn="just">
              <a:buNone/>
            </a:pPr>
            <a:r>
              <a:rPr lang="en-GB" sz="1800" b="0" i="0" dirty="0">
                <a:solidFill>
                  <a:srgbClr val="000000"/>
                </a:solidFill>
                <a:effectLst/>
                <a:latin typeface="Calibri" panose="020F0502020204030204" pitchFamily="34" charset="0"/>
                <a:cs typeface="Calibri" panose="020F0502020204030204" pitchFamily="34" charset="0"/>
              </a:rPr>
              <a:t>“Good-bye.” (26)</a:t>
            </a:r>
          </a:p>
          <a:p>
            <a:pPr marL="0" indent="0">
              <a:buNone/>
            </a:pPr>
            <a:endParaRPr lang="en-US" sz="1800" dirty="0">
              <a:latin typeface="Calibri" panose="020F0502020204030204" pitchFamily="34" charset="0"/>
              <a:cs typeface="Calibri" panose="020F0502020204030204" pitchFamily="34" charset="0"/>
            </a:endParaRPr>
          </a:p>
        </p:txBody>
      </p:sp>
      <p:pic>
        <p:nvPicPr>
          <p:cNvPr id="6146" name="Picture 2" descr="Love Of Worker Bees And A Great Love (VMC) by A.M. Kollontai (1977-10-27):  Amazon.co.uk: A.M. Kollontai;: 0787721931508: Books">
            <a:extLst>
              <a:ext uri="{FF2B5EF4-FFF2-40B4-BE49-F238E27FC236}">
                <a16:creationId xmlns:a16="http://schemas.microsoft.com/office/drawing/2014/main" id="{0C1C8E2E-46EF-CED8-1249-22CAFD4DC8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1684" y="365125"/>
            <a:ext cx="3902116" cy="60790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65374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5E801-2932-DA84-B082-AEAFED35775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75E1CC4-0608-8BE9-9B65-7CE0E076EDD7}"/>
              </a:ext>
            </a:extLst>
          </p:cNvPr>
          <p:cNvSpPr>
            <a:spLocks noGrp="1"/>
          </p:cNvSpPr>
          <p:nvPr>
            <p:ph idx="1"/>
          </p:nvPr>
        </p:nvSpPr>
        <p:spPr>
          <a:xfrm>
            <a:off x="838200" y="1690688"/>
            <a:ext cx="5827295" cy="4486275"/>
          </a:xfrm>
        </p:spPr>
        <p:txBody>
          <a:bodyPr/>
          <a:lstStyle/>
          <a:p>
            <a:pPr marL="0" indent="0">
              <a:buNone/>
            </a:pPr>
            <a:r>
              <a:rPr lang="en-GB" sz="18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r>
              <a:rPr lang="en-GB" sz="1800" kern="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Vasya</a:t>
            </a:r>
            <a:r>
              <a:rPr lang="en-GB" sz="18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didn’t dare move. She was afraid that this sudden joy, this bright, light-winged joy might fly out of her heart. It was as if she had never known or felt or understood the meaning of life before. But now she had grasped it. No despondency, no rushing about, no work, no joy, no pushing toward a goal, but life pure and simple. Life, like the life of the bee circling over the lilacs, like the life of the birds singing in the trees, like the life of the crickets chirping in the grass. Life! Life! Life! Why couldn’t one spend all one’s life among the lilacs? Why couldn’t man be like all of God’s creatures? ‘God’s?’ She was angry with herself. Since when was she thinking of God? That was the result of her idleness, of her </a:t>
            </a:r>
            <a:r>
              <a:rPr lang="en-GB" sz="1800" kern="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burshui</a:t>
            </a:r>
            <a:r>
              <a:rPr lang="en-GB" sz="18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life, of </a:t>
            </a:r>
            <a:r>
              <a:rPr lang="en-GB" sz="1800" kern="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Volodya’s</a:t>
            </a:r>
            <a:r>
              <a:rPr lang="en-GB" sz="18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good food. She might easily become a real Nep-girl if she continued this way” (125-6)</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7170" name="Picture 2" descr="Love of Worker Bees/A Great Love by Aleksandra Kollontai | Goodreads">
            <a:extLst>
              <a:ext uri="{FF2B5EF4-FFF2-40B4-BE49-F238E27FC236}">
                <a16:creationId xmlns:a16="http://schemas.microsoft.com/office/drawing/2014/main" id="{C4E9F94E-FF7B-D911-14F9-B13E24799E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3132" y="329030"/>
            <a:ext cx="3746500" cy="603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07148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32B99-ECBC-CA3D-6EDC-E2589DFA592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6B8116F-01CF-3248-816F-970A1F9ADFB0}"/>
              </a:ext>
            </a:extLst>
          </p:cNvPr>
          <p:cNvSpPr>
            <a:spLocks noGrp="1"/>
          </p:cNvSpPr>
          <p:nvPr>
            <p:ph idx="1"/>
          </p:nvPr>
        </p:nvSpPr>
        <p:spPr>
          <a:xfrm>
            <a:off x="629929" y="2191407"/>
            <a:ext cx="5833934" cy="4127446"/>
          </a:xfrm>
        </p:spPr>
        <p:txBody>
          <a:bodyPr>
            <a:noAutofit/>
          </a:bodyPr>
          <a:lstStyle/>
          <a:p>
            <a:pPr marL="0" indent="0">
              <a:buNone/>
            </a:pPr>
            <a:r>
              <a:rPr lang="en-GB" sz="2200" kern="100" dirty="0">
                <a:effectLst/>
                <a:latin typeface="Calibri" panose="020F0502020204030204" pitchFamily="34" charset="0"/>
                <a:ea typeface="Calibri" panose="020F0502020204030204" pitchFamily="34" charset="0"/>
                <a:cs typeface="Times New Roman" panose="02020603050405020304" pitchFamily="18" charset="0"/>
              </a:rPr>
              <a:t>“Against the official stance that the NEP would make food and other products more widely available, Kollontai contrasted the skyrocketing unemployment among women and their concomitant dependence on men. She saw the beginnings of a vicious circle: Women were the first to lose their jobs and independence, this loss curtailed their political work, this curtailment helped bourgeois attitudes to blossom again, and these attitudes consolidated the notion of woman as man's most decorative possession.” (</a:t>
            </a:r>
            <a:r>
              <a:rPr lang="en-GB" sz="2200" b="0" i="0" dirty="0" err="1">
                <a:solidFill>
                  <a:srgbClr val="181817"/>
                </a:solidFill>
                <a:effectLst/>
                <a:latin typeface="Calibri" panose="020F0502020204030204" pitchFamily="34" charset="0"/>
                <a:cs typeface="Calibri" panose="020F0502020204030204" pitchFamily="34" charset="0"/>
              </a:rPr>
              <a:t>Ingemanson</a:t>
            </a:r>
            <a:r>
              <a:rPr lang="en-GB" sz="2200" dirty="0">
                <a:solidFill>
                  <a:srgbClr val="181817"/>
                </a:solidFill>
                <a:latin typeface="Calibri" panose="020F0502020204030204" pitchFamily="34" charset="0"/>
                <a:cs typeface="Calibri" panose="020F0502020204030204" pitchFamily="34" charset="0"/>
              </a:rPr>
              <a:t>,</a:t>
            </a:r>
            <a:r>
              <a:rPr lang="en-GB" sz="2200" b="0" i="0" dirty="0">
                <a:solidFill>
                  <a:srgbClr val="181817"/>
                </a:solidFill>
                <a:effectLst/>
                <a:latin typeface="Calibri" panose="020F0502020204030204" pitchFamily="34" charset="0"/>
                <a:cs typeface="Calibri" panose="020F0502020204030204" pitchFamily="34" charset="0"/>
              </a:rPr>
              <a:t> “The Political Function of Domestic Objects in the Fiction of Aleksandra Kollontai,” </a:t>
            </a:r>
            <a:r>
              <a:rPr lang="en-GB" sz="2200" b="0" i="1" dirty="0">
                <a:solidFill>
                  <a:srgbClr val="181817"/>
                </a:solidFill>
                <a:effectLst/>
                <a:latin typeface="Calibri" panose="020F0502020204030204" pitchFamily="34" charset="0"/>
                <a:cs typeface="Calibri" panose="020F0502020204030204" pitchFamily="34" charset="0"/>
              </a:rPr>
              <a:t>Slavic Review</a:t>
            </a:r>
            <a:r>
              <a:rPr lang="en-GB" sz="2200" b="0" i="0" dirty="0">
                <a:solidFill>
                  <a:srgbClr val="181817"/>
                </a:solidFill>
                <a:effectLst/>
                <a:latin typeface="Calibri" panose="020F0502020204030204" pitchFamily="34" charset="0"/>
                <a:cs typeface="Calibri" panose="020F0502020204030204" pitchFamily="34" charset="0"/>
              </a:rPr>
              <a:t>. 1989;48(1), 81)</a:t>
            </a:r>
            <a:endParaRPr lang="en-GB" sz="2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2200" dirty="0"/>
          </a:p>
        </p:txBody>
      </p:sp>
      <p:pic>
        <p:nvPicPr>
          <p:cNvPr id="14338" name="Picture 2" descr="Soviet Fashion in the 1920s: Fusion of socialism and Art Deco - UAL  Research Online">
            <a:extLst>
              <a:ext uri="{FF2B5EF4-FFF2-40B4-BE49-F238E27FC236}">
                <a16:creationId xmlns:a16="http://schemas.microsoft.com/office/drawing/2014/main" id="{C0D69D81-6202-978C-A85E-C0FF229CBB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365125"/>
            <a:ext cx="4572000" cy="609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41196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4409A-D1C0-59E0-4CA5-A1282A60155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9970EEC-5A3D-7812-9427-D0895BE8DDBB}"/>
              </a:ext>
            </a:extLst>
          </p:cNvPr>
          <p:cNvSpPr>
            <a:spLocks noGrp="1"/>
          </p:cNvSpPr>
          <p:nvPr>
            <p:ph idx="1"/>
          </p:nvPr>
        </p:nvSpPr>
        <p:spPr/>
        <p:txBody>
          <a:bodyPr>
            <a:normAutofit/>
          </a:bodyPr>
          <a:lstStyle/>
          <a:p>
            <a:pPr marL="0" indent="0" algn="just">
              <a:buNone/>
            </a:pPr>
            <a:r>
              <a:rPr lang="en-GB" sz="2200" b="0" i="0" dirty="0">
                <a:solidFill>
                  <a:srgbClr val="000000"/>
                </a:solidFill>
                <a:effectLst/>
                <a:latin typeface="Calibri" panose="020F0502020204030204" pitchFamily="34" charset="0"/>
                <a:cs typeface="Calibri" panose="020F0502020204030204" pitchFamily="34" charset="0"/>
              </a:rPr>
              <a:t>“Under Kerensky she was a candidate for the municipal Duma. The girls in the knitting-shop were proud of her. […] And she defended their interests. Her comrades sometimes rebuked her: ‘Can’t you forget your women? We have no time for them now – there are more important things.’</a:t>
            </a:r>
          </a:p>
          <a:p>
            <a:pPr marL="0" indent="0" algn="just">
              <a:buNone/>
            </a:pPr>
            <a:r>
              <a:rPr lang="en-GB" sz="2200" b="0" i="0" dirty="0" err="1">
                <a:solidFill>
                  <a:srgbClr val="000000"/>
                </a:solidFill>
                <a:effectLst/>
                <a:latin typeface="Calibri" panose="020F0502020204030204" pitchFamily="34" charset="0"/>
                <a:cs typeface="Calibri" panose="020F0502020204030204" pitchFamily="34" charset="0"/>
              </a:rPr>
              <a:t>Vassilissa</a:t>
            </a:r>
            <a:r>
              <a:rPr lang="en-GB" sz="2200" b="0" i="0" dirty="0">
                <a:solidFill>
                  <a:srgbClr val="000000"/>
                </a:solidFill>
                <a:effectLst/>
                <a:latin typeface="Calibri" panose="020F0502020204030204" pitchFamily="34" charset="0"/>
                <a:cs typeface="Calibri" panose="020F0502020204030204" pitchFamily="34" charset="0"/>
              </a:rPr>
              <a:t> flared up, gave the Comrades a good berating, and quarrelled with the district secretary. But she did not withdraw her demands. ‘Why are women’s affairs less important? This idea is a habit with all of you. That’s why women are ‘backward.’ But you can’t have a revolution without the women. Woman is everything. Man does what she thinks and suggests to him. If you win over the women, half your work is done.’”</a:t>
            </a:r>
            <a:r>
              <a:rPr lang="en-GB" sz="2200" i="0" dirty="0">
                <a:solidFill>
                  <a:srgbClr val="000000"/>
                </a:solidFill>
                <a:effectLst/>
                <a:latin typeface="Calibri" panose="020F0502020204030204" pitchFamily="34" charset="0"/>
                <a:cs typeface="Calibri" panose="020F0502020204030204" pitchFamily="34" charset="0"/>
              </a:rPr>
              <a:t> (13)</a:t>
            </a:r>
          </a:p>
          <a:p>
            <a:endParaRPr lang="en-US" sz="2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414255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9F3CC-DE53-E896-28E6-239DA6CDE87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93B59FD-CEB3-10B1-BFE5-88F55C9BD618}"/>
              </a:ext>
            </a:extLst>
          </p:cNvPr>
          <p:cNvSpPr>
            <a:spLocks noGrp="1"/>
          </p:cNvSpPr>
          <p:nvPr>
            <p:ph idx="1"/>
          </p:nvPr>
        </p:nvSpPr>
        <p:spPr/>
        <p:txBody>
          <a:bodyPr/>
          <a:lstStyle/>
          <a:p>
            <a:endParaRPr lang="en-US"/>
          </a:p>
        </p:txBody>
      </p:sp>
      <p:pic>
        <p:nvPicPr>
          <p:cNvPr id="11266" name="Picture 2" descr="Василиса Прекрасная (сказка) — Википедия">
            <a:extLst>
              <a:ext uri="{FF2B5EF4-FFF2-40B4-BE49-F238E27FC236}">
                <a16:creationId xmlns:a16="http://schemas.microsoft.com/office/drawing/2014/main" id="{0827D3FA-1410-DDC6-54C4-5D9FE83DE5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070" y="296132"/>
            <a:ext cx="4927015" cy="6265736"/>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Василиса Прекрасная, 1939 — описание, интересные факты — Кинопоиск">
            <a:extLst>
              <a:ext uri="{FF2B5EF4-FFF2-40B4-BE49-F238E27FC236}">
                <a16:creationId xmlns:a16="http://schemas.microsoft.com/office/drawing/2014/main" id="{1B7534D3-D325-DCD6-02D1-A4CE82678E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6758" y="317020"/>
            <a:ext cx="4207042" cy="6310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43912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9427AF5F-9A0E-42B7-A252-FD64C9885F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CB01C90-FB99-1899-DEE1-D8E29B6E9A75}"/>
              </a:ext>
            </a:extLst>
          </p:cNvPr>
          <p:cNvSpPr>
            <a:spLocks noGrp="1"/>
          </p:cNvSpPr>
          <p:nvPr>
            <p:ph idx="1"/>
          </p:nvPr>
        </p:nvSpPr>
        <p:spPr>
          <a:xfrm>
            <a:off x="838200" y="1825625"/>
            <a:ext cx="4152774" cy="4303464"/>
          </a:xfrm>
        </p:spPr>
        <p:txBody>
          <a:bodyPr>
            <a:normAutofit/>
          </a:bodyPr>
          <a:lstStyle/>
          <a:p>
            <a:pPr marL="0" indent="0">
              <a:buNone/>
            </a:pPr>
            <a:r>
              <a:rPr lang="en-GB" sz="1700" kern="100">
                <a:effectLst/>
                <a:latin typeface="Calibri" panose="020F0502020204030204" pitchFamily="34" charset="0"/>
                <a:ea typeface="Calibri" panose="020F0502020204030204" pitchFamily="34" charset="0"/>
                <a:cs typeface="Calibri" panose="020F0502020204030204" pitchFamily="34" charset="0"/>
              </a:rPr>
              <a:t>“The proletarian ideology […] attempts to educate and encourage every member of the working class to be capable of responding to the distress and needs of other members of the class, of a sensitive understanding of others and a penetrating consciousness of the individual’s relationship to the collective. All these  ‘warm emotions’ – sensitivity, compassion, sympathy and responsiveness –derive from one source: they are aspects of love, not in the narrow, sexual sense, but in the broad meaning of the word” </a:t>
            </a:r>
          </a:p>
          <a:p>
            <a:pPr marL="0" indent="0">
              <a:buNone/>
            </a:pPr>
            <a:r>
              <a:rPr lang="en-GB" sz="1700" kern="100">
                <a:effectLst/>
                <a:latin typeface="Calibri" panose="020F0502020204030204" pitchFamily="34" charset="0"/>
                <a:ea typeface="Calibri" panose="020F0502020204030204" pitchFamily="34" charset="0"/>
                <a:cs typeface="Calibri" panose="020F0502020204030204" pitchFamily="34" charset="0"/>
              </a:rPr>
              <a:t>(Kollontai, </a:t>
            </a:r>
            <a:r>
              <a:rPr lang="en-GB" sz="1700">
                <a:effectLst/>
                <a:latin typeface="Calibri" panose="020F0502020204030204" pitchFamily="34" charset="0"/>
                <a:ea typeface="Calibri" panose="020F0502020204030204" pitchFamily="34" charset="0"/>
              </a:rPr>
              <a:t>“Make Way for a Winged Eros” </a:t>
            </a:r>
            <a:r>
              <a:rPr lang="en-GB" sz="1700" kern="100">
                <a:effectLst/>
                <a:latin typeface="Calibri" panose="020F0502020204030204" pitchFamily="34" charset="0"/>
                <a:ea typeface="Calibri" panose="020F0502020204030204" pitchFamily="34" charset="0"/>
                <a:cs typeface="Calibri" panose="020F0502020204030204" pitchFamily="34" charset="0"/>
              </a:rPr>
              <a:t>qtd in Christina Hetherington, </a:t>
            </a:r>
            <a:r>
              <a:rPr lang="en-GB" sz="1700" i="1" kern="100">
                <a:effectLst/>
                <a:latin typeface="Calibri" panose="020F0502020204030204" pitchFamily="34" charset="0"/>
                <a:ea typeface="Calibri" panose="020F0502020204030204" pitchFamily="34" charset="0"/>
                <a:cs typeface="Calibri" panose="020F0502020204030204" pitchFamily="34" charset="0"/>
              </a:rPr>
              <a:t>Arise: Global Radicalism in the Era of the Mexican Revolution</a:t>
            </a:r>
            <a:r>
              <a:rPr lang="en-GB" sz="1700" kern="100">
                <a:effectLst/>
                <a:latin typeface="Calibri" panose="020F0502020204030204" pitchFamily="34" charset="0"/>
                <a:ea typeface="Calibri" panose="020F0502020204030204" pitchFamily="34" charset="0"/>
                <a:cs typeface="Calibri" panose="020F0502020204030204" pitchFamily="34" charset="0"/>
              </a:rPr>
              <a:t>, University of California Press, 2022,  110).</a:t>
            </a:r>
            <a:endParaRPr lang="en-GB" sz="1700" kern="10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sz="1700" kern="10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Alexandra Kollontai on International Women's Day (1920) - Internationalist  Standpoint">
            <a:extLst>
              <a:ext uri="{FF2B5EF4-FFF2-40B4-BE49-F238E27FC236}">
                <a16:creationId xmlns:a16="http://schemas.microsoft.com/office/drawing/2014/main" id="{2AD08DAE-6796-4CFC-529A-FA5BA5C62D0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07" r="2" b="2"/>
          <a:stretch/>
        </p:blipFill>
        <p:spPr bwMode="auto">
          <a:xfrm>
            <a:off x="5183500" y="1904282"/>
            <a:ext cx="6170299" cy="4224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5854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7" name="Rectangle 2056">
            <a:extLst>
              <a:ext uri="{FF2B5EF4-FFF2-40B4-BE49-F238E27FC236}">
                <a16:creationId xmlns:a16="http://schemas.microsoft.com/office/drawing/2014/main" id="{21AC6A30-4F22-4C0F-B278-19C5B8A80C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9" name="Rectangle 2058">
            <a:extLst>
              <a:ext uri="{FF2B5EF4-FFF2-40B4-BE49-F238E27FC236}">
                <a16:creationId xmlns:a16="http://schemas.microsoft.com/office/drawing/2014/main" id="{BB4335AD-65B1-44E4-90AF-264024FE4B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12191999"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65F381B-0572-184B-225B-981956B759BF}"/>
              </a:ext>
            </a:extLst>
          </p:cNvPr>
          <p:cNvSpPr>
            <a:spLocks noGrp="1"/>
          </p:cNvSpPr>
          <p:nvPr>
            <p:ph type="title"/>
          </p:nvPr>
        </p:nvSpPr>
        <p:spPr>
          <a:xfrm>
            <a:off x="3970366" y="609600"/>
            <a:ext cx="4267200" cy="1351472"/>
          </a:xfrm>
        </p:spPr>
        <p:txBody>
          <a:bodyPr>
            <a:normAutofit/>
          </a:bodyPr>
          <a:lstStyle/>
          <a:p>
            <a:pPr algn="ctr"/>
            <a:endParaRPr lang="en-US">
              <a:solidFill>
                <a:schemeClr val="tx1">
                  <a:lumMod val="85000"/>
                  <a:lumOff val="15000"/>
                </a:schemeClr>
              </a:solidFill>
            </a:endParaRPr>
          </a:p>
        </p:txBody>
      </p:sp>
      <p:pic>
        <p:nvPicPr>
          <p:cNvPr id="2052" name="Picture 4" descr="Lot 151 | Аукционный дом 12-й стул">
            <a:extLst>
              <a:ext uri="{FF2B5EF4-FFF2-40B4-BE49-F238E27FC236}">
                <a16:creationId xmlns:a16="http://schemas.microsoft.com/office/drawing/2014/main" id="{BD4C415E-8DC1-D4C6-AA7F-FF137CA442D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8274"/>
          <a:stretch/>
        </p:blipFill>
        <p:spPr bwMode="auto">
          <a:xfrm>
            <a:off x="3" y="1"/>
            <a:ext cx="3695699" cy="6858001"/>
          </a:xfrm>
          <a:custGeom>
            <a:avLst/>
            <a:gdLst/>
            <a:ahLst/>
            <a:cxnLst/>
            <a:rect l="l" t="t" r="r" b="b"/>
            <a:pathLst>
              <a:path w="3695699" h="6858001">
                <a:moveTo>
                  <a:pt x="0" y="0"/>
                </a:moveTo>
                <a:lnTo>
                  <a:pt x="3435129" y="0"/>
                </a:lnTo>
                <a:lnTo>
                  <a:pt x="3430599" y="17349"/>
                </a:lnTo>
                <a:cubicBezTo>
                  <a:pt x="3437542" y="19835"/>
                  <a:pt x="3423757" y="30822"/>
                  <a:pt x="3427683" y="38871"/>
                </a:cubicBezTo>
                <a:cubicBezTo>
                  <a:pt x="3431230" y="44698"/>
                  <a:pt x="3427877" y="49388"/>
                  <a:pt x="3427096" y="55116"/>
                </a:cubicBezTo>
                <a:cubicBezTo>
                  <a:pt x="3429620" y="62945"/>
                  <a:pt x="3421946" y="87211"/>
                  <a:pt x="3417356" y="93331"/>
                </a:cubicBezTo>
                <a:cubicBezTo>
                  <a:pt x="3401974" y="107607"/>
                  <a:pt x="3409629" y="143436"/>
                  <a:pt x="3397765" y="155370"/>
                </a:cubicBezTo>
                <a:cubicBezTo>
                  <a:pt x="3395800" y="159886"/>
                  <a:pt x="3394789" y="164378"/>
                  <a:pt x="3394373" y="168831"/>
                </a:cubicBezTo>
                <a:lnTo>
                  <a:pt x="3394553" y="181402"/>
                </a:lnTo>
                <a:lnTo>
                  <a:pt x="3397293" y="185192"/>
                </a:lnTo>
                <a:lnTo>
                  <a:pt x="3395923" y="192756"/>
                </a:lnTo>
                <a:cubicBezTo>
                  <a:pt x="3396018" y="193497"/>
                  <a:pt x="3396112" y="194237"/>
                  <a:pt x="3396207" y="194978"/>
                </a:cubicBezTo>
                <a:cubicBezTo>
                  <a:pt x="3396531" y="199154"/>
                  <a:pt x="3396856" y="203330"/>
                  <a:pt x="3397180" y="207506"/>
                </a:cubicBezTo>
                <a:cubicBezTo>
                  <a:pt x="3382438" y="200939"/>
                  <a:pt x="3394549" y="241317"/>
                  <a:pt x="3383191" y="229051"/>
                </a:cubicBezTo>
                <a:cubicBezTo>
                  <a:pt x="3382519" y="234401"/>
                  <a:pt x="3381383" y="237332"/>
                  <a:pt x="3380194" y="239137"/>
                </a:cubicBezTo>
                <a:lnTo>
                  <a:pt x="3349267" y="310262"/>
                </a:lnTo>
                <a:lnTo>
                  <a:pt x="3344455" y="381704"/>
                </a:lnTo>
                <a:cubicBezTo>
                  <a:pt x="3343420" y="464598"/>
                  <a:pt x="3338482" y="511985"/>
                  <a:pt x="3327551" y="571873"/>
                </a:cubicBezTo>
                <a:cubicBezTo>
                  <a:pt x="3316620" y="631761"/>
                  <a:pt x="3309762" y="702429"/>
                  <a:pt x="3278869" y="741030"/>
                </a:cubicBezTo>
                <a:lnTo>
                  <a:pt x="3239259" y="957888"/>
                </a:lnTo>
                <a:cubicBezTo>
                  <a:pt x="3267597" y="1021376"/>
                  <a:pt x="3235647" y="1004478"/>
                  <a:pt x="3243890" y="1047869"/>
                </a:cubicBezTo>
                <a:cubicBezTo>
                  <a:pt x="3245988" y="1077107"/>
                  <a:pt x="3228006" y="1101189"/>
                  <a:pt x="3221700" y="1118244"/>
                </a:cubicBezTo>
                <a:cubicBezTo>
                  <a:pt x="3220198" y="1120922"/>
                  <a:pt x="3213346" y="1188569"/>
                  <a:pt x="3211078" y="1190394"/>
                </a:cubicBezTo>
                <a:cubicBezTo>
                  <a:pt x="3204899" y="1218939"/>
                  <a:pt x="3210276" y="1253036"/>
                  <a:pt x="3199704" y="1304585"/>
                </a:cubicBezTo>
                <a:cubicBezTo>
                  <a:pt x="3199438" y="1346246"/>
                  <a:pt x="3168623" y="1413431"/>
                  <a:pt x="3167741" y="1449444"/>
                </a:cubicBezTo>
                <a:cubicBezTo>
                  <a:pt x="3180911" y="1471132"/>
                  <a:pt x="3193362" y="1499173"/>
                  <a:pt x="3194410" y="1520667"/>
                </a:cubicBezTo>
                <a:cubicBezTo>
                  <a:pt x="3181228" y="1513763"/>
                  <a:pt x="3199978" y="1547097"/>
                  <a:pt x="3184473" y="1547038"/>
                </a:cubicBezTo>
                <a:cubicBezTo>
                  <a:pt x="3185153" y="1550949"/>
                  <a:pt x="3186303" y="1554741"/>
                  <a:pt x="3187573" y="1558550"/>
                </a:cubicBezTo>
                <a:lnTo>
                  <a:pt x="3188231" y="1560544"/>
                </a:lnTo>
                <a:lnTo>
                  <a:pt x="3188195" y="1568317"/>
                </a:lnTo>
                <a:lnTo>
                  <a:pt x="3191518" y="1570772"/>
                </a:lnTo>
                <a:lnTo>
                  <a:pt x="3193853" y="1582659"/>
                </a:lnTo>
                <a:cubicBezTo>
                  <a:pt x="3194213" y="1587070"/>
                  <a:pt x="3193997" y="1591769"/>
                  <a:pt x="3192857" y="1596890"/>
                </a:cubicBezTo>
                <a:cubicBezTo>
                  <a:pt x="3185716" y="1609144"/>
                  <a:pt x="3191593" y="1629575"/>
                  <a:pt x="3189686" y="1647479"/>
                </a:cubicBezTo>
                <a:lnTo>
                  <a:pt x="3187125" y="1655568"/>
                </a:lnTo>
                <a:cubicBezTo>
                  <a:pt x="3187259" y="1659315"/>
                  <a:pt x="3192418" y="1733399"/>
                  <a:pt x="3192552" y="1737146"/>
                </a:cubicBezTo>
                <a:cubicBezTo>
                  <a:pt x="3236684" y="1834597"/>
                  <a:pt x="3210475" y="1851660"/>
                  <a:pt x="3219437" y="1908917"/>
                </a:cubicBezTo>
                <a:lnTo>
                  <a:pt x="3220572" y="1915235"/>
                </a:lnTo>
                <a:cubicBezTo>
                  <a:pt x="3225642" y="1919319"/>
                  <a:pt x="3228448" y="1945519"/>
                  <a:pt x="3226946" y="1954447"/>
                </a:cubicBezTo>
                <a:cubicBezTo>
                  <a:pt x="3219553" y="1979351"/>
                  <a:pt x="3239504" y="2001442"/>
                  <a:pt x="3234148" y="2021397"/>
                </a:cubicBezTo>
                <a:cubicBezTo>
                  <a:pt x="3234224" y="2026740"/>
                  <a:pt x="3235084" y="2031233"/>
                  <a:pt x="3236424" y="2035173"/>
                </a:cubicBezTo>
                <a:lnTo>
                  <a:pt x="3241339" y="2045116"/>
                </a:lnTo>
                <a:lnTo>
                  <a:pt x="3233470" y="2098623"/>
                </a:lnTo>
                <a:cubicBezTo>
                  <a:pt x="3230495" y="2129687"/>
                  <a:pt x="3232618" y="2188321"/>
                  <a:pt x="3230016" y="2240964"/>
                </a:cubicBezTo>
                <a:cubicBezTo>
                  <a:pt x="3226602" y="2283982"/>
                  <a:pt x="3232644" y="2342030"/>
                  <a:pt x="3237809" y="2379644"/>
                </a:cubicBezTo>
                <a:cubicBezTo>
                  <a:pt x="3244462" y="2409884"/>
                  <a:pt x="3221747" y="2435219"/>
                  <a:pt x="3237054" y="2459103"/>
                </a:cubicBezTo>
                <a:cubicBezTo>
                  <a:pt x="3245536" y="2488997"/>
                  <a:pt x="3251426" y="2510390"/>
                  <a:pt x="3255285" y="2538679"/>
                </a:cubicBezTo>
                <a:cubicBezTo>
                  <a:pt x="3258296" y="2574322"/>
                  <a:pt x="3245460" y="2589819"/>
                  <a:pt x="3245073" y="2622720"/>
                </a:cubicBezTo>
                <a:lnTo>
                  <a:pt x="3252960" y="2736087"/>
                </a:lnTo>
                <a:cubicBezTo>
                  <a:pt x="3245577" y="2772183"/>
                  <a:pt x="3230063" y="2856752"/>
                  <a:pt x="3218681" y="2902964"/>
                </a:cubicBezTo>
                <a:cubicBezTo>
                  <a:pt x="3212624" y="2927969"/>
                  <a:pt x="3209733" y="2973979"/>
                  <a:pt x="3203641" y="3008786"/>
                </a:cubicBezTo>
                <a:cubicBezTo>
                  <a:pt x="3197547" y="3043595"/>
                  <a:pt x="3186644" y="3093251"/>
                  <a:pt x="3182123" y="3111815"/>
                </a:cubicBezTo>
                <a:lnTo>
                  <a:pt x="3176517" y="3120169"/>
                </a:lnTo>
                <a:lnTo>
                  <a:pt x="3177035" y="3121646"/>
                </a:lnTo>
                <a:cubicBezTo>
                  <a:pt x="3177423" y="3127588"/>
                  <a:pt x="3176129" y="3130763"/>
                  <a:pt x="3174093" y="3132705"/>
                </a:cubicBezTo>
                <a:lnTo>
                  <a:pt x="3171045" y="3134220"/>
                </a:lnTo>
                <a:lnTo>
                  <a:pt x="3168274" y="3141524"/>
                </a:lnTo>
                <a:lnTo>
                  <a:pt x="3160781" y="3155149"/>
                </a:lnTo>
                <a:cubicBezTo>
                  <a:pt x="3160949" y="3156237"/>
                  <a:pt x="3161116" y="3157326"/>
                  <a:pt x="3161284" y="3158414"/>
                </a:cubicBezTo>
                <a:lnTo>
                  <a:pt x="3152950" y="3180080"/>
                </a:lnTo>
                <a:lnTo>
                  <a:pt x="3153739" y="3180719"/>
                </a:lnTo>
                <a:cubicBezTo>
                  <a:pt x="3155321" y="3182647"/>
                  <a:pt x="3156128" y="3184999"/>
                  <a:pt x="3155342" y="3188313"/>
                </a:cubicBezTo>
                <a:cubicBezTo>
                  <a:pt x="3169797" y="3188216"/>
                  <a:pt x="3159934" y="3192271"/>
                  <a:pt x="3156340" y="3202049"/>
                </a:cubicBezTo>
                <a:cubicBezTo>
                  <a:pt x="3177988" y="3204083"/>
                  <a:pt x="3159779" y="3228842"/>
                  <a:pt x="3169832" y="3237938"/>
                </a:cubicBezTo>
                <a:cubicBezTo>
                  <a:pt x="3166705" y="3245075"/>
                  <a:pt x="3163793" y="3252659"/>
                  <a:pt x="3161244" y="3260564"/>
                </a:cubicBezTo>
                <a:lnTo>
                  <a:pt x="3160005" y="3265314"/>
                </a:lnTo>
                <a:cubicBezTo>
                  <a:pt x="3160063" y="3265371"/>
                  <a:pt x="3160124" y="3265428"/>
                  <a:pt x="3160184" y="3265486"/>
                </a:cubicBezTo>
                <a:cubicBezTo>
                  <a:pt x="3160345" y="3266694"/>
                  <a:pt x="3160101" y="3268319"/>
                  <a:pt x="3159279" y="3270659"/>
                </a:cubicBezTo>
                <a:lnTo>
                  <a:pt x="3157747" y="3273971"/>
                </a:lnTo>
                <a:lnTo>
                  <a:pt x="3155343" y="3283185"/>
                </a:lnTo>
                <a:cubicBezTo>
                  <a:pt x="3155517" y="3284422"/>
                  <a:pt x="3155689" y="3285657"/>
                  <a:pt x="3155860" y="3286893"/>
                </a:cubicBezTo>
                <a:lnTo>
                  <a:pt x="3158001" y="3289146"/>
                </a:lnTo>
                <a:lnTo>
                  <a:pt x="3157508" y="3289877"/>
                </a:lnTo>
                <a:cubicBezTo>
                  <a:pt x="3151604" y="3294411"/>
                  <a:pt x="3144966" y="3293561"/>
                  <a:pt x="3159853" y="3309833"/>
                </a:cubicBezTo>
                <a:cubicBezTo>
                  <a:pt x="3149181" y="3321561"/>
                  <a:pt x="3158789" y="3329345"/>
                  <a:pt x="3157392" y="3351579"/>
                </a:cubicBezTo>
                <a:cubicBezTo>
                  <a:pt x="3148710" y="3357083"/>
                  <a:pt x="3149361" y="3365079"/>
                  <a:pt x="3152871" y="3374240"/>
                </a:cubicBezTo>
                <a:cubicBezTo>
                  <a:pt x="3148885" y="3383513"/>
                  <a:pt x="3145239" y="3392740"/>
                  <a:pt x="3142119" y="3402557"/>
                </a:cubicBezTo>
                <a:lnTo>
                  <a:pt x="3138061" y="3419585"/>
                </a:lnTo>
                <a:lnTo>
                  <a:pt x="3139796" y="3424940"/>
                </a:lnTo>
                <a:cubicBezTo>
                  <a:pt x="3142520" y="3434326"/>
                  <a:pt x="3143300" y="3443700"/>
                  <a:pt x="3137669" y="3463264"/>
                </a:cubicBezTo>
                <a:cubicBezTo>
                  <a:pt x="3147380" y="3480689"/>
                  <a:pt x="3167781" y="3490510"/>
                  <a:pt x="3168140" y="3518969"/>
                </a:cubicBezTo>
                <a:cubicBezTo>
                  <a:pt x="3159473" y="3545761"/>
                  <a:pt x="3191152" y="3574399"/>
                  <a:pt x="3179206" y="3607864"/>
                </a:cubicBezTo>
                <a:cubicBezTo>
                  <a:pt x="3176757" y="3619813"/>
                  <a:pt x="3181069" y="3654600"/>
                  <a:pt x="3189125" y="3659839"/>
                </a:cubicBezTo>
                <a:cubicBezTo>
                  <a:pt x="3191518" y="3666815"/>
                  <a:pt x="3189857" y="3675779"/>
                  <a:pt x="3198077" y="3677681"/>
                </a:cubicBezTo>
                <a:cubicBezTo>
                  <a:pt x="3208136" y="3681475"/>
                  <a:pt x="3196345" y="3709561"/>
                  <a:pt x="3207094" y="3703876"/>
                </a:cubicBezTo>
                <a:cubicBezTo>
                  <a:pt x="3199084" y="3723751"/>
                  <a:pt x="3220453" y="3734396"/>
                  <a:pt x="3227016" y="3748633"/>
                </a:cubicBezTo>
                <a:cubicBezTo>
                  <a:pt x="3218663" y="3764666"/>
                  <a:pt x="3240667" y="3778725"/>
                  <a:pt x="3246806" y="3811324"/>
                </a:cubicBezTo>
                <a:cubicBezTo>
                  <a:pt x="3237058" y="3829063"/>
                  <a:pt x="3251097" y="3833247"/>
                  <a:pt x="3239091" y="3865102"/>
                </a:cubicBezTo>
                <a:cubicBezTo>
                  <a:pt x="3240755" y="3865725"/>
                  <a:pt x="3242340" y="3866659"/>
                  <a:pt x="3243800" y="3867874"/>
                </a:cubicBezTo>
                <a:cubicBezTo>
                  <a:pt x="3252276" y="3874935"/>
                  <a:pt x="3254724" y="3889782"/>
                  <a:pt x="3249268" y="3901031"/>
                </a:cubicBezTo>
                <a:cubicBezTo>
                  <a:pt x="3234180" y="3950514"/>
                  <a:pt x="3270886" y="3938724"/>
                  <a:pt x="3271850" y="3976535"/>
                </a:cubicBezTo>
                <a:cubicBezTo>
                  <a:pt x="3275333" y="4018513"/>
                  <a:pt x="3265836" y="4033210"/>
                  <a:pt x="3253128" y="4091308"/>
                </a:cubicBezTo>
                <a:cubicBezTo>
                  <a:pt x="3262530" y="4093945"/>
                  <a:pt x="3263925" y="4100312"/>
                  <a:pt x="3261491" y="4112665"/>
                </a:cubicBezTo>
                <a:cubicBezTo>
                  <a:pt x="3263824" y="4132845"/>
                  <a:pt x="3285122" y="4124005"/>
                  <a:pt x="3275235" y="4148543"/>
                </a:cubicBezTo>
                <a:cubicBezTo>
                  <a:pt x="3282222" y="4163609"/>
                  <a:pt x="3300717" y="4191930"/>
                  <a:pt x="3303406" y="4203059"/>
                </a:cubicBezTo>
                <a:cubicBezTo>
                  <a:pt x="3307769" y="4216879"/>
                  <a:pt x="3289765" y="4198911"/>
                  <a:pt x="3291377" y="4215304"/>
                </a:cubicBezTo>
                <a:cubicBezTo>
                  <a:pt x="3295421" y="4234470"/>
                  <a:pt x="3290844" y="4240556"/>
                  <a:pt x="3303627" y="4247412"/>
                </a:cubicBezTo>
                <a:cubicBezTo>
                  <a:pt x="3300302" y="4270043"/>
                  <a:pt x="3313094" y="4269840"/>
                  <a:pt x="3323715" y="4295574"/>
                </a:cubicBezTo>
                <a:cubicBezTo>
                  <a:pt x="3318854" y="4309546"/>
                  <a:pt x="3323708" y="4317748"/>
                  <a:pt x="3331757" y="4324626"/>
                </a:cubicBezTo>
                <a:cubicBezTo>
                  <a:pt x="3334500" y="4352298"/>
                  <a:pt x="3348521" y="4373553"/>
                  <a:pt x="3357571" y="4402594"/>
                </a:cubicBezTo>
                <a:cubicBezTo>
                  <a:pt x="3395421" y="4440113"/>
                  <a:pt x="3406716" y="4492429"/>
                  <a:pt x="3416883" y="4511276"/>
                </a:cubicBezTo>
                <a:lnTo>
                  <a:pt x="3418568" y="4515669"/>
                </a:lnTo>
                <a:cubicBezTo>
                  <a:pt x="3418685" y="4519956"/>
                  <a:pt x="3418801" y="4524244"/>
                  <a:pt x="3418918" y="4528531"/>
                </a:cubicBezTo>
                <a:cubicBezTo>
                  <a:pt x="3418727" y="4530191"/>
                  <a:pt x="3418537" y="4531850"/>
                  <a:pt x="3418346" y="4533510"/>
                </a:cubicBezTo>
                <a:cubicBezTo>
                  <a:pt x="3418215" y="4536889"/>
                  <a:pt x="3418462" y="4539065"/>
                  <a:pt x="3419005" y="4540494"/>
                </a:cubicBezTo>
                <a:lnTo>
                  <a:pt x="3424268" y="4595886"/>
                </a:lnTo>
                <a:cubicBezTo>
                  <a:pt x="3429156" y="4624362"/>
                  <a:pt x="3443934" y="4682306"/>
                  <a:pt x="3448330" y="4711348"/>
                </a:cubicBezTo>
                <a:lnTo>
                  <a:pt x="3445621" y="4714874"/>
                </a:lnTo>
                <a:cubicBezTo>
                  <a:pt x="3444103" y="4718397"/>
                  <a:pt x="3443735" y="4723077"/>
                  <a:pt x="3445980" y="4730345"/>
                </a:cubicBezTo>
                <a:lnTo>
                  <a:pt x="3446976" y="4731926"/>
                </a:lnTo>
                <a:lnTo>
                  <a:pt x="3443720" y="4745408"/>
                </a:lnTo>
                <a:cubicBezTo>
                  <a:pt x="3444756" y="4771155"/>
                  <a:pt x="3455466" y="4843107"/>
                  <a:pt x="3453194" y="4886406"/>
                </a:cubicBezTo>
                <a:cubicBezTo>
                  <a:pt x="3454856" y="4906631"/>
                  <a:pt x="3481235" y="5008239"/>
                  <a:pt x="3455210" y="5025296"/>
                </a:cubicBezTo>
                <a:cubicBezTo>
                  <a:pt x="3442202" y="5116320"/>
                  <a:pt x="3464654" y="5119078"/>
                  <a:pt x="3462841" y="5211091"/>
                </a:cubicBezTo>
                <a:cubicBezTo>
                  <a:pt x="3469390" y="5269669"/>
                  <a:pt x="3462794" y="5327391"/>
                  <a:pt x="3469385" y="5356669"/>
                </a:cubicBezTo>
                <a:cubicBezTo>
                  <a:pt x="3471479" y="5361935"/>
                  <a:pt x="3474277" y="5366825"/>
                  <a:pt x="3477268" y="5371683"/>
                </a:cubicBezTo>
                <a:lnTo>
                  <a:pt x="3478824" y="5374232"/>
                </a:lnTo>
                <a:lnTo>
                  <a:pt x="3486664" y="5427532"/>
                </a:lnTo>
                <a:lnTo>
                  <a:pt x="3499845" y="5523238"/>
                </a:lnTo>
                <a:cubicBezTo>
                  <a:pt x="3496480" y="5535759"/>
                  <a:pt x="3498126" y="5574631"/>
                  <a:pt x="3505782" y="5582050"/>
                </a:cubicBezTo>
                <a:cubicBezTo>
                  <a:pt x="3507640" y="5590169"/>
                  <a:pt x="3505294" y="5599602"/>
                  <a:pt x="3513368" y="5603412"/>
                </a:cubicBezTo>
                <a:cubicBezTo>
                  <a:pt x="3518549" y="5620896"/>
                  <a:pt x="3530454" y="5660930"/>
                  <a:pt x="3536869" y="5686953"/>
                </a:cubicBezTo>
                <a:cubicBezTo>
                  <a:pt x="3527290" y="5702684"/>
                  <a:pt x="3548216" y="5722678"/>
                  <a:pt x="3551859" y="5759548"/>
                </a:cubicBezTo>
                <a:cubicBezTo>
                  <a:pt x="3540751" y="5776843"/>
                  <a:pt x="3554471" y="5784377"/>
                  <a:pt x="3540024" y="5816599"/>
                </a:cubicBezTo>
                <a:cubicBezTo>
                  <a:pt x="3541640" y="5817630"/>
                  <a:pt x="3543154" y="5818984"/>
                  <a:pt x="3544521" y="5820619"/>
                </a:cubicBezTo>
                <a:cubicBezTo>
                  <a:pt x="3552455" y="5830118"/>
                  <a:pt x="3553767" y="5846834"/>
                  <a:pt x="3547449" y="5857956"/>
                </a:cubicBezTo>
                <a:cubicBezTo>
                  <a:pt x="3528571" y="5908761"/>
                  <a:pt x="3532186" y="5952107"/>
                  <a:pt x="3530253" y="5993572"/>
                </a:cubicBezTo>
                <a:cubicBezTo>
                  <a:pt x="3530522" y="6040113"/>
                  <a:pt x="3553891" y="6005695"/>
                  <a:pt x="3536734" y="6066404"/>
                </a:cubicBezTo>
                <a:cubicBezTo>
                  <a:pt x="3545935" y="6071268"/>
                  <a:pt x="3546842" y="6078512"/>
                  <a:pt x="3543461" y="6091477"/>
                </a:cubicBezTo>
                <a:cubicBezTo>
                  <a:pt x="3549602" y="6107585"/>
                  <a:pt x="3568275" y="6137061"/>
                  <a:pt x="3573577" y="6163051"/>
                </a:cubicBezTo>
                <a:cubicBezTo>
                  <a:pt x="3577046" y="6182032"/>
                  <a:pt x="3572259" y="6223892"/>
                  <a:pt x="3575275" y="6247420"/>
                </a:cubicBezTo>
                <a:cubicBezTo>
                  <a:pt x="3570217" y="6271412"/>
                  <a:pt x="3583023" y="6273898"/>
                  <a:pt x="3591673" y="6304222"/>
                </a:cubicBezTo>
                <a:cubicBezTo>
                  <a:pt x="3585743" y="6318440"/>
                  <a:pt x="3589967" y="6328418"/>
                  <a:pt x="3597489" y="6337624"/>
                </a:cubicBezTo>
                <a:cubicBezTo>
                  <a:pt x="3598113" y="6368401"/>
                  <a:pt x="3610504" y="6394558"/>
                  <a:pt x="3617330" y="6428161"/>
                </a:cubicBezTo>
                <a:cubicBezTo>
                  <a:pt x="3612404" y="6466489"/>
                  <a:pt x="3633001" y="6482393"/>
                  <a:pt x="3640218" y="6518318"/>
                </a:cubicBezTo>
                <a:cubicBezTo>
                  <a:pt x="3625420" y="6557419"/>
                  <a:pt x="3668862" y="6537820"/>
                  <a:pt x="3670788" y="6568733"/>
                </a:cubicBezTo>
                <a:cubicBezTo>
                  <a:pt x="3659124" y="6621466"/>
                  <a:pt x="3685482" y="6565072"/>
                  <a:pt x="3687763" y="6643164"/>
                </a:cubicBezTo>
                <a:cubicBezTo>
                  <a:pt x="3685396" y="6647995"/>
                  <a:pt x="3689317" y="6656838"/>
                  <a:pt x="3693097" y="6655183"/>
                </a:cubicBezTo>
                <a:cubicBezTo>
                  <a:pt x="3693444" y="6672318"/>
                  <a:pt x="3690193" y="6715787"/>
                  <a:pt x="3689847" y="6745974"/>
                </a:cubicBezTo>
                <a:cubicBezTo>
                  <a:pt x="3689583" y="6773144"/>
                  <a:pt x="3690048" y="6817635"/>
                  <a:pt x="3691023" y="6836306"/>
                </a:cubicBezTo>
                <a:lnTo>
                  <a:pt x="3695699" y="6858001"/>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42F12A44-AC7A-3763-211F-268ACBA4811C}"/>
              </a:ext>
            </a:extLst>
          </p:cNvPr>
          <p:cNvSpPr>
            <a:spLocks noGrp="1"/>
          </p:cNvSpPr>
          <p:nvPr>
            <p:ph idx="1"/>
          </p:nvPr>
        </p:nvSpPr>
        <p:spPr>
          <a:xfrm>
            <a:off x="4198966" y="2147357"/>
            <a:ext cx="3810000" cy="4101042"/>
          </a:xfrm>
        </p:spPr>
        <p:txBody>
          <a:bodyPr>
            <a:noAutofit/>
          </a:bodyPr>
          <a:lstStyle/>
          <a:p>
            <a:pPr marL="0" indent="0">
              <a:buNone/>
            </a:pPr>
            <a:r>
              <a:rPr lang="en-GB" sz="1800" dirty="0">
                <a:solidFill>
                  <a:schemeClr val="tx1">
                    <a:lumMod val="85000"/>
                    <a:lumOff val="15000"/>
                  </a:schemeClr>
                </a:solidFill>
                <a:latin typeface="Calibri" panose="020F0502020204030204" pitchFamily="34" charset="0"/>
                <a:cs typeface="Calibri" panose="020F0502020204030204" pitchFamily="34" charset="0"/>
              </a:rPr>
              <a:t>They were dismissed as mere autobiographical romances, indulging in unhealthy introspection and dangerously divorced from the "real" demands of society. At a time when Soviet Russia was facing enormous challenges connected with the reconstruction after the civil war and with the partial return to a market economy under the New Economic Policy (NEP), Kollontai's focus on domestic relationships and the status of women seemed narrow and excessively private” Birgitta </a:t>
            </a:r>
            <a:r>
              <a:rPr lang="en-GB" sz="1800" b="0" i="0" dirty="0" err="1">
                <a:solidFill>
                  <a:srgbClr val="181817"/>
                </a:solidFill>
                <a:effectLst/>
                <a:latin typeface="Calibri" panose="020F0502020204030204" pitchFamily="34" charset="0"/>
                <a:cs typeface="Calibri" panose="020F0502020204030204" pitchFamily="34" charset="0"/>
              </a:rPr>
              <a:t>Ingemanson</a:t>
            </a:r>
            <a:r>
              <a:rPr lang="en-GB" sz="1800" dirty="0">
                <a:solidFill>
                  <a:srgbClr val="181817"/>
                </a:solidFill>
                <a:latin typeface="Calibri" panose="020F0502020204030204" pitchFamily="34" charset="0"/>
                <a:cs typeface="Calibri" panose="020F0502020204030204" pitchFamily="34" charset="0"/>
              </a:rPr>
              <a:t>,</a:t>
            </a:r>
            <a:r>
              <a:rPr lang="en-GB" sz="1800" b="0" i="0" dirty="0">
                <a:solidFill>
                  <a:srgbClr val="181817"/>
                </a:solidFill>
                <a:effectLst/>
                <a:latin typeface="Calibri" panose="020F0502020204030204" pitchFamily="34" charset="0"/>
                <a:cs typeface="Calibri" panose="020F0502020204030204" pitchFamily="34" charset="0"/>
              </a:rPr>
              <a:t> “The Political Function of Domestic Objects in the Fiction of Aleksandra </a:t>
            </a:r>
            <a:r>
              <a:rPr lang="en-GB" sz="1800" b="0" i="0" dirty="0" err="1">
                <a:solidFill>
                  <a:srgbClr val="181817"/>
                </a:solidFill>
                <a:effectLst/>
                <a:latin typeface="Calibri" panose="020F0502020204030204" pitchFamily="34" charset="0"/>
                <a:cs typeface="Calibri" panose="020F0502020204030204" pitchFamily="34" charset="0"/>
              </a:rPr>
              <a:t>Kollonta”i</a:t>
            </a:r>
            <a:r>
              <a:rPr lang="en-GB" sz="1800" b="0" i="0" dirty="0">
                <a:solidFill>
                  <a:srgbClr val="181817"/>
                </a:solidFill>
                <a:effectLst/>
                <a:latin typeface="Calibri" panose="020F0502020204030204" pitchFamily="34" charset="0"/>
                <a:cs typeface="Calibri" panose="020F0502020204030204" pitchFamily="34" charset="0"/>
              </a:rPr>
              <a:t>. </a:t>
            </a:r>
            <a:r>
              <a:rPr lang="en-GB" sz="1800" b="0" i="1" dirty="0">
                <a:solidFill>
                  <a:srgbClr val="181817"/>
                </a:solidFill>
                <a:effectLst/>
                <a:latin typeface="Calibri" panose="020F0502020204030204" pitchFamily="34" charset="0"/>
                <a:cs typeface="Calibri" panose="020F0502020204030204" pitchFamily="34" charset="0"/>
              </a:rPr>
              <a:t>Slavic Review</a:t>
            </a:r>
            <a:r>
              <a:rPr lang="en-GB" sz="1800" b="0" i="0" dirty="0">
                <a:solidFill>
                  <a:srgbClr val="181817"/>
                </a:solidFill>
                <a:effectLst/>
                <a:latin typeface="Calibri" panose="020F0502020204030204" pitchFamily="34" charset="0"/>
                <a:cs typeface="Calibri" panose="020F0502020204030204" pitchFamily="34" charset="0"/>
              </a:rPr>
              <a:t>. 1989;48(1), 71.</a:t>
            </a:r>
            <a:endParaRPr lang="en-US" sz="1800" dirty="0">
              <a:solidFill>
                <a:schemeClr val="tx1">
                  <a:lumMod val="85000"/>
                  <a:lumOff val="15000"/>
                </a:schemeClr>
              </a:solidFill>
              <a:latin typeface="Calibri" panose="020F0502020204030204" pitchFamily="34" charset="0"/>
              <a:cs typeface="Calibri" panose="020F0502020204030204" pitchFamily="34" charset="0"/>
            </a:endParaRPr>
          </a:p>
        </p:txBody>
      </p:sp>
      <p:pic>
        <p:nvPicPr>
          <p:cNvPr id="2050" name="Picture 2" descr="О свободной любви] Коллонтай, А. Любовь пчел трудовых. Из серии ... |  Аукционы | Аукционный дом «Литфонд»">
            <a:extLst>
              <a:ext uri="{FF2B5EF4-FFF2-40B4-BE49-F238E27FC236}">
                <a16:creationId xmlns:a16="http://schemas.microsoft.com/office/drawing/2014/main" id="{50BAB6B4-8C51-3D57-A2C9-4C3794DD54C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927" r="630"/>
          <a:stretch/>
        </p:blipFill>
        <p:spPr bwMode="auto">
          <a:xfrm>
            <a:off x="8580467" y="10"/>
            <a:ext cx="3611533" cy="6857990"/>
          </a:xfrm>
          <a:custGeom>
            <a:avLst/>
            <a:gdLst/>
            <a:ahLst/>
            <a:cxnLst/>
            <a:rect l="l" t="t" r="r" b="b"/>
            <a:pathLst>
              <a:path w="3810000" h="6858000">
                <a:moveTo>
                  <a:pt x="95627" y="0"/>
                </a:moveTo>
                <a:lnTo>
                  <a:pt x="3810000" y="0"/>
                </a:lnTo>
                <a:lnTo>
                  <a:pt x="3810000" y="6858000"/>
                </a:lnTo>
                <a:lnTo>
                  <a:pt x="13132" y="6858000"/>
                </a:lnTo>
                <a:cubicBezTo>
                  <a:pt x="13183" y="6857363"/>
                  <a:pt x="13234" y="6856727"/>
                  <a:pt x="13284" y="6856090"/>
                </a:cubicBezTo>
                <a:lnTo>
                  <a:pt x="31566" y="6805847"/>
                </a:lnTo>
                <a:lnTo>
                  <a:pt x="30463" y="6715381"/>
                </a:lnTo>
                <a:cubicBezTo>
                  <a:pt x="29585" y="6714082"/>
                  <a:pt x="28597" y="6713038"/>
                  <a:pt x="27533" y="6712286"/>
                </a:cubicBezTo>
                <a:lnTo>
                  <a:pt x="31288" y="6698474"/>
                </a:lnTo>
                <a:lnTo>
                  <a:pt x="29901" y="6686264"/>
                </a:lnTo>
                <a:cubicBezTo>
                  <a:pt x="29591" y="6639749"/>
                  <a:pt x="29281" y="6593234"/>
                  <a:pt x="28971" y="6546719"/>
                </a:cubicBezTo>
                <a:cubicBezTo>
                  <a:pt x="23415" y="6502008"/>
                  <a:pt x="3087" y="6462057"/>
                  <a:pt x="310" y="6408337"/>
                </a:cubicBezTo>
                <a:cubicBezTo>
                  <a:pt x="-2468" y="6354617"/>
                  <a:pt x="14431" y="6312397"/>
                  <a:pt x="12307" y="6224401"/>
                </a:cubicBezTo>
                <a:lnTo>
                  <a:pt x="27152" y="6147415"/>
                </a:lnTo>
                <a:lnTo>
                  <a:pt x="39044" y="6093837"/>
                </a:lnTo>
                <a:cubicBezTo>
                  <a:pt x="47718" y="6039281"/>
                  <a:pt x="47985" y="5964495"/>
                  <a:pt x="46816" y="5915901"/>
                </a:cubicBezTo>
                <a:cubicBezTo>
                  <a:pt x="43189" y="5876557"/>
                  <a:pt x="47196" y="5863739"/>
                  <a:pt x="33533" y="5831562"/>
                </a:cubicBezTo>
                <a:cubicBezTo>
                  <a:pt x="27901" y="5792459"/>
                  <a:pt x="47408" y="5747455"/>
                  <a:pt x="46555" y="5710909"/>
                </a:cubicBezTo>
                <a:cubicBezTo>
                  <a:pt x="53188" y="5686865"/>
                  <a:pt x="49116" y="5615845"/>
                  <a:pt x="62461" y="5602222"/>
                </a:cubicBezTo>
                <a:cubicBezTo>
                  <a:pt x="64066" y="5572067"/>
                  <a:pt x="49594" y="5555548"/>
                  <a:pt x="56185" y="5529979"/>
                </a:cubicBezTo>
                <a:lnTo>
                  <a:pt x="67961" y="5458854"/>
                </a:lnTo>
                <a:lnTo>
                  <a:pt x="110939" y="5353584"/>
                </a:lnTo>
                <a:cubicBezTo>
                  <a:pt x="123070" y="5308303"/>
                  <a:pt x="110671" y="5307524"/>
                  <a:pt x="128276" y="5249764"/>
                </a:cubicBezTo>
                <a:cubicBezTo>
                  <a:pt x="137692" y="5218499"/>
                  <a:pt x="146153" y="5160067"/>
                  <a:pt x="156749" y="5116288"/>
                </a:cubicBezTo>
                <a:cubicBezTo>
                  <a:pt x="167347" y="5072508"/>
                  <a:pt x="184838" y="5010298"/>
                  <a:pt x="191855" y="4987089"/>
                </a:cubicBezTo>
                <a:lnTo>
                  <a:pt x="219824" y="4934095"/>
                </a:lnTo>
                <a:cubicBezTo>
                  <a:pt x="223315" y="4926170"/>
                  <a:pt x="231151" y="4920904"/>
                  <a:pt x="231137" y="4903120"/>
                </a:cubicBezTo>
                <a:lnTo>
                  <a:pt x="219738" y="4827391"/>
                </a:lnTo>
                <a:cubicBezTo>
                  <a:pt x="223928" y="4818620"/>
                  <a:pt x="227939" y="4809255"/>
                  <a:pt x="231597" y="4799440"/>
                </a:cubicBezTo>
                <a:lnTo>
                  <a:pt x="233480" y="4793512"/>
                </a:lnTo>
                <a:cubicBezTo>
                  <a:pt x="233423" y="4793432"/>
                  <a:pt x="233367" y="4793351"/>
                  <a:pt x="233310" y="4793271"/>
                </a:cubicBezTo>
                <a:cubicBezTo>
                  <a:pt x="233275" y="4791711"/>
                  <a:pt x="233728" y="4789662"/>
                  <a:pt x="234882" y="4786765"/>
                </a:cubicBezTo>
                <a:lnTo>
                  <a:pt x="236914" y="4782703"/>
                </a:lnTo>
                <a:lnTo>
                  <a:pt x="246329" y="4683644"/>
                </a:lnTo>
                <a:cubicBezTo>
                  <a:pt x="256294" y="4677568"/>
                  <a:pt x="256527" y="4667288"/>
                  <a:pt x="253823" y="4655204"/>
                </a:cubicBezTo>
                <a:cubicBezTo>
                  <a:pt x="259521" y="4631796"/>
                  <a:pt x="280440" y="4574275"/>
                  <a:pt x="280514" y="4543195"/>
                </a:cubicBezTo>
                <a:cubicBezTo>
                  <a:pt x="272112" y="4519880"/>
                  <a:pt x="251340" y="4505102"/>
                  <a:pt x="254268" y="4468722"/>
                </a:cubicBezTo>
                <a:cubicBezTo>
                  <a:pt x="266696" y="4435462"/>
                  <a:pt x="236001" y="4395418"/>
                  <a:pt x="252728" y="4353998"/>
                </a:cubicBezTo>
                <a:cubicBezTo>
                  <a:pt x="256750" y="4339008"/>
                  <a:pt x="256168" y="4294115"/>
                  <a:pt x="248123" y="4286542"/>
                </a:cubicBezTo>
                <a:cubicBezTo>
                  <a:pt x="246365" y="4277371"/>
                  <a:pt x="249194" y="4266107"/>
                  <a:pt x="240584" y="4262777"/>
                </a:cubicBezTo>
                <a:cubicBezTo>
                  <a:pt x="230221" y="4256829"/>
                  <a:pt x="246153" y="4222259"/>
                  <a:pt x="233949" y="4228340"/>
                </a:cubicBezTo>
                <a:cubicBezTo>
                  <a:pt x="244865" y="4203839"/>
                  <a:pt x="223150" y="4187902"/>
                  <a:pt x="217758" y="4169004"/>
                </a:cubicBezTo>
                <a:cubicBezTo>
                  <a:pt x="228596" y="4149446"/>
                  <a:pt x="206597" y="4129080"/>
                  <a:pt x="203797" y="4086781"/>
                </a:cubicBezTo>
                <a:cubicBezTo>
                  <a:pt x="216334" y="4065199"/>
                  <a:pt x="201740" y="4058317"/>
                  <a:pt x="218344" y="4018957"/>
                </a:cubicBezTo>
                <a:cubicBezTo>
                  <a:pt x="216630" y="4017979"/>
                  <a:pt x="215034" y="4016614"/>
                  <a:pt x="213609" y="4014902"/>
                </a:cubicBezTo>
                <a:cubicBezTo>
                  <a:pt x="205325" y="4004955"/>
                  <a:pt x="204424" y="3985729"/>
                  <a:pt x="211594" y="3971964"/>
                </a:cubicBezTo>
                <a:cubicBezTo>
                  <a:pt x="233561" y="3910433"/>
                  <a:pt x="230991" y="3860613"/>
                  <a:pt x="234357" y="3812226"/>
                </a:cubicBezTo>
                <a:cubicBezTo>
                  <a:pt x="235501" y="3758242"/>
                  <a:pt x="209185" y="3801364"/>
                  <a:pt x="229596" y="3728573"/>
                </a:cubicBezTo>
                <a:cubicBezTo>
                  <a:pt x="219804" y="3724174"/>
                  <a:pt x="219047" y="3715890"/>
                  <a:pt x="223099" y="3700384"/>
                </a:cubicBezTo>
                <a:cubicBezTo>
                  <a:pt x="222942" y="3674360"/>
                  <a:pt x="199034" y="3683312"/>
                  <a:pt x="212511" y="3653063"/>
                </a:cubicBezTo>
                <a:cubicBezTo>
                  <a:pt x="207582" y="3623616"/>
                  <a:pt x="199349" y="3555881"/>
                  <a:pt x="193522" y="3523704"/>
                </a:cubicBezTo>
                <a:cubicBezTo>
                  <a:pt x="199728" y="3495169"/>
                  <a:pt x="185963" y="3494025"/>
                  <a:pt x="177551" y="3460001"/>
                </a:cubicBezTo>
                <a:cubicBezTo>
                  <a:pt x="184399" y="3442692"/>
                  <a:pt x="180138" y="3431687"/>
                  <a:pt x="172293" y="3422022"/>
                </a:cubicBezTo>
                <a:cubicBezTo>
                  <a:pt x="172567" y="3386386"/>
                  <a:pt x="159982" y="3357707"/>
                  <a:pt x="153640" y="3319632"/>
                </a:cubicBezTo>
                <a:cubicBezTo>
                  <a:pt x="117352" y="3267571"/>
                  <a:pt x="111308" y="3199530"/>
                  <a:pt x="102580" y="3174350"/>
                </a:cubicBezTo>
                <a:lnTo>
                  <a:pt x="101281" y="3168555"/>
                </a:lnTo>
                <a:cubicBezTo>
                  <a:pt x="101655" y="3163067"/>
                  <a:pt x="102030" y="3157580"/>
                  <a:pt x="102403" y="3152092"/>
                </a:cubicBezTo>
                <a:lnTo>
                  <a:pt x="103597" y="3145797"/>
                </a:lnTo>
                <a:cubicBezTo>
                  <a:pt x="104132" y="3141497"/>
                  <a:pt x="104119" y="3138691"/>
                  <a:pt x="103701" y="3136806"/>
                </a:cubicBezTo>
                <a:lnTo>
                  <a:pt x="108221" y="3088993"/>
                </a:lnTo>
                <a:cubicBezTo>
                  <a:pt x="109464" y="3064872"/>
                  <a:pt x="113188" y="3030250"/>
                  <a:pt x="111158" y="2992081"/>
                </a:cubicBezTo>
                <a:cubicBezTo>
                  <a:pt x="109031" y="2944441"/>
                  <a:pt x="104226" y="2942439"/>
                  <a:pt x="105565" y="2902844"/>
                </a:cubicBezTo>
                <a:cubicBezTo>
                  <a:pt x="107874" y="2897323"/>
                  <a:pt x="101362" y="2801618"/>
                  <a:pt x="105102" y="2797375"/>
                </a:cubicBezTo>
                <a:cubicBezTo>
                  <a:pt x="86174" y="2744941"/>
                  <a:pt x="109804" y="2750735"/>
                  <a:pt x="107241" y="2691357"/>
                </a:cubicBezTo>
                <a:cubicBezTo>
                  <a:pt x="107811" y="2665349"/>
                  <a:pt x="115946" y="2561129"/>
                  <a:pt x="145888" y="2542201"/>
                </a:cubicBezTo>
                <a:cubicBezTo>
                  <a:pt x="170455" y="2427400"/>
                  <a:pt x="123634" y="2367849"/>
                  <a:pt x="136292" y="2250554"/>
                </a:cubicBezTo>
                <a:cubicBezTo>
                  <a:pt x="110877" y="2215639"/>
                  <a:pt x="134601" y="2180816"/>
                  <a:pt x="130310" y="2141581"/>
                </a:cubicBezTo>
                <a:cubicBezTo>
                  <a:pt x="154051" y="2149219"/>
                  <a:pt x="117587" y="2094975"/>
                  <a:pt x="144587" y="2089095"/>
                </a:cubicBezTo>
                <a:cubicBezTo>
                  <a:pt x="142952" y="2082142"/>
                  <a:pt x="140513" y="2075590"/>
                  <a:pt x="137867" y="2069059"/>
                </a:cubicBezTo>
                <a:lnTo>
                  <a:pt x="136492" y="2065634"/>
                </a:lnTo>
                <a:cubicBezTo>
                  <a:pt x="136216" y="2060851"/>
                  <a:pt x="135939" y="2056067"/>
                  <a:pt x="135663" y="2051284"/>
                </a:cubicBezTo>
                <a:lnTo>
                  <a:pt x="124268" y="1960184"/>
                </a:lnTo>
                <a:cubicBezTo>
                  <a:pt x="138968" y="1926370"/>
                  <a:pt x="111716" y="1914873"/>
                  <a:pt x="131257" y="1873060"/>
                </a:cubicBezTo>
                <a:cubicBezTo>
                  <a:pt x="136329" y="1857442"/>
                  <a:pt x="139083" y="1807624"/>
                  <a:pt x="131724" y="1797311"/>
                </a:cubicBezTo>
                <a:cubicBezTo>
                  <a:pt x="130673" y="1786740"/>
                  <a:pt x="134293" y="1774954"/>
                  <a:pt x="126063" y="1769201"/>
                </a:cubicBezTo>
                <a:cubicBezTo>
                  <a:pt x="116300" y="1760126"/>
                  <a:pt x="134551" y="1725705"/>
                  <a:pt x="122085" y="1729500"/>
                </a:cubicBezTo>
                <a:cubicBezTo>
                  <a:pt x="134648" y="1705012"/>
                  <a:pt x="114449" y="1682158"/>
                  <a:pt x="110543" y="1659949"/>
                </a:cubicBezTo>
                <a:cubicBezTo>
                  <a:pt x="122664" y="1640913"/>
                  <a:pt x="102513" y="1613087"/>
                  <a:pt x="102892" y="1565607"/>
                </a:cubicBezTo>
                <a:cubicBezTo>
                  <a:pt x="116835" y="1544742"/>
                  <a:pt x="102976" y="1533616"/>
                  <a:pt x="122245" y="1494057"/>
                </a:cubicBezTo>
                <a:cubicBezTo>
                  <a:pt x="120629" y="1492563"/>
                  <a:pt x="119160" y="1490668"/>
                  <a:pt x="117883" y="1488429"/>
                </a:cubicBezTo>
                <a:cubicBezTo>
                  <a:pt x="110465" y="1475431"/>
                  <a:pt x="111002" y="1453942"/>
                  <a:pt x="119083" y="1440433"/>
                </a:cubicBezTo>
                <a:cubicBezTo>
                  <a:pt x="145274" y="1377630"/>
                  <a:pt x="146438" y="1321884"/>
                  <a:pt x="153340" y="1269148"/>
                </a:cubicBezTo>
                <a:cubicBezTo>
                  <a:pt x="158467" y="1209690"/>
                  <a:pt x="129360" y="1251077"/>
                  <a:pt x="154855" y="1175439"/>
                </a:cubicBezTo>
                <a:cubicBezTo>
                  <a:pt x="145538" y="1168218"/>
                  <a:pt x="145408" y="1158868"/>
                  <a:pt x="150548" y="1142685"/>
                </a:cubicBezTo>
                <a:cubicBezTo>
                  <a:pt x="152321" y="1113850"/>
                  <a:pt x="128121" y="1118007"/>
                  <a:pt x="143630" y="1087778"/>
                </a:cubicBezTo>
                <a:cubicBezTo>
                  <a:pt x="139451" y="1064261"/>
                  <a:pt x="125971" y="1018012"/>
                  <a:pt x="125476" y="1001580"/>
                </a:cubicBezTo>
                <a:cubicBezTo>
                  <a:pt x="123958" y="976962"/>
                  <a:pt x="134851" y="962709"/>
                  <a:pt x="134526" y="940069"/>
                </a:cubicBezTo>
                <a:cubicBezTo>
                  <a:pt x="142751" y="909988"/>
                  <a:pt x="129284" y="905409"/>
                  <a:pt x="123523" y="865739"/>
                </a:cubicBezTo>
                <a:cubicBezTo>
                  <a:pt x="131549" y="848234"/>
                  <a:pt x="128173" y="835030"/>
                  <a:pt x="121164" y="822450"/>
                </a:cubicBezTo>
                <a:cubicBezTo>
                  <a:pt x="124077" y="783082"/>
                  <a:pt x="113811" y="748321"/>
                  <a:pt x="110389" y="704665"/>
                </a:cubicBezTo>
                <a:cubicBezTo>
                  <a:pt x="120144" y="656264"/>
                  <a:pt x="99869" y="633697"/>
                  <a:pt x="96299" y="587032"/>
                </a:cubicBezTo>
                <a:cubicBezTo>
                  <a:pt x="87861" y="539988"/>
                  <a:pt x="66571" y="452493"/>
                  <a:pt x="59759" y="422399"/>
                </a:cubicBezTo>
                <a:cubicBezTo>
                  <a:pt x="62865" y="416491"/>
                  <a:pt x="59682" y="404768"/>
                  <a:pt x="55429" y="406467"/>
                </a:cubicBezTo>
                <a:cubicBezTo>
                  <a:pt x="56742" y="400038"/>
                  <a:pt x="64884" y="384166"/>
                  <a:pt x="58062" y="383409"/>
                </a:cubicBezTo>
                <a:cubicBezTo>
                  <a:pt x="57210" y="351894"/>
                  <a:pt x="61145" y="320031"/>
                  <a:pt x="69487" y="290892"/>
                </a:cubicBezTo>
                <a:cubicBezTo>
                  <a:pt x="57686" y="231306"/>
                  <a:pt x="89539" y="260845"/>
                  <a:pt x="86198" y="217175"/>
                </a:cubicBezTo>
                <a:cubicBezTo>
                  <a:pt x="72715" y="183379"/>
                  <a:pt x="83646" y="168958"/>
                  <a:pt x="74643" y="129155"/>
                </a:cubicBezTo>
                <a:cubicBezTo>
                  <a:pt x="96697" y="112411"/>
                  <a:pt x="72236" y="90977"/>
                  <a:pt x="78417" y="74202"/>
                </a:cubicBezTo>
                <a:cubicBezTo>
                  <a:pt x="59029" y="57686"/>
                  <a:pt x="81827" y="29115"/>
                  <a:pt x="94183" y="4683"/>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1110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6A48E1C-F248-341A-D80B-32A82B146504}"/>
              </a:ext>
            </a:extLst>
          </p:cNvPr>
          <p:cNvSpPr txBox="1"/>
          <p:nvPr/>
        </p:nvSpPr>
        <p:spPr>
          <a:xfrm>
            <a:off x="5648826" y="2196769"/>
            <a:ext cx="6100010" cy="3170099"/>
          </a:xfrm>
          <a:prstGeom prst="rect">
            <a:avLst/>
          </a:prstGeom>
          <a:noFill/>
        </p:spPr>
        <p:txBody>
          <a:bodyPr wrap="square">
            <a:spAutoFit/>
          </a:bodyPr>
          <a:lstStyle/>
          <a:p>
            <a:r>
              <a:rPr lang="en-GB" sz="2000" kern="100" dirty="0">
                <a:effectLst/>
                <a:latin typeface="Calibri" panose="020F0502020204030204" pitchFamily="34" charset="0"/>
                <a:ea typeface="Calibri" panose="020F0502020204030204" pitchFamily="34" charset="0"/>
                <a:cs typeface="Calibri" panose="020F0502020204030204" pitchFamily="34" charset="0"/>
              </a:rPr>
              <a:t>“Red Love emerged as a way of naming the various possibilities beyond or provocations to bourgeois sexual morality, and it took on a life of its own as it unfolded across the Pacific region—from the Soviet experiment to colonial, semicolonial, and imperialist Asia; white-settler Australia and the United States; and Mexico” </a:t>
            </a:r>
          </a:p>
          <a:p>
            <a:r>
              <a:rPr lang="en-GB" sz="2000" kern="100" dirty="0">
                <a:effectLst/>
                <a:latin typeface="Calibri" panose="020F0502020204030204" pitchFamily="34" charset="0"/>
                <a:ea typeface="Calibri" panose="020F0502020204030204" pitchFamily="34" charset="0"/>
                <a:cs typeface="Calibri" panose="020F0502020204030204" pitchFamily="34" charset="0"/>
              </a:rPr>
              <a:t>(Ruth Barraclough, Heather Bowen-</a:t>
            </a:r>
            <a:r>
              <a:rPr lang="en-GB" sz="2000" kern="100" dirty="0" err="1">
                <a:effectLst/>
                <a:latin typeface="Calibri" panose="020F0502020204030204" pitchFamily="34" charset="0"/>
                <a:ea typeface="Calibri" panose="020F0502020204030204" pitchFamily="34" charset="0"/>
                <a:cs typeface="Calibri" panose="020F0502020204030204" pitchFamily="34" charset="0"/>
              </a:rPr>
              <a:t>Struyk</a:t>
            </a:r>
            <a:r>
              <a:rPr lang="en-GB" sz="2000" kern="100" dirty="0">
                <a:effectLst/>
                <a:latin typeface="Calibri" panose="020F0502020204030204" pitchFamily="34" charset="0"/>
                <a:ea typeface="Calibri" panose="020F0502020204030204" pitchFamily="34" charset="0"/>
                <a:cs typeface="Calibri" panose="020F0502020204030204" pitchFamily="34" charset="0"/>
              </a:rPr>
              <a:t>, and Paula Rabinowitz, “Introduction,” </a:t>
            </a:r>
            <a:r>
              <a:rPr lang="en-GB" sz="2000" i="1" dirty="0">
                <a:latin typeface="Calibri" panose="020F0502020204030204" pitchFamily="34" charset="0"/>
                <a:cs typeface="Calibri" panose="020F0502020204030204" pitchFamily="34" charset="0"/>
              </a:rPr>
              <a:t>Red Love Across the Pacific Political and Sexual Revolutions of the Twentieth Century</a:t>
            </a:r>
            <a:r>
              <a:rPr lang="en-GB" sz="2000" dirty="0">
                <a:latin typeface="Calibri" panose="020F0502020204030204" pitchFamily="34" charset="0"/>
                <a:cs typeface="Calibri" panose="020F0502020204030204" pitchFamily="34" charset="0"/>
              </a:rPr>
              <a:t>, Palgrave, 2015 </a:t>
            </a:r>
            <a:r>
              <a:rPr lang="en-GB" sz="2000" kern="100" dirty="0">
                <a:effectLst/>
                <a:latin typeface="Calibri" panose="020F0502020204030204" pitchFamily="34" charset="0"/>
                <a:ea typeface="Calibri" panose="020F0502020204030204" pitchFamily="34" charset="0"/>
                <a:cs typeface="Calibri" panose="020F0502020204030204" pitchFamily="34" charset="0"/>
              </a:rPr>
              <a:t>xii)</a:t>
            </a:r>
          </a:p>
        </p:txBody>
      </p:sp>
      <p:pic>
        <p:nvPicPr>
          <p:cNvPr id="3074" name="Picture 2" descr="Red Love (Chinese Edition) : Colentay: Amazon.co.uk: Books">
            <a:extLst>
              <a:ext uri="{FF2B5EF4-FFF2-40B4-BE49-F238E27FC236}">
                <a16:creationId xmlns:a16="http://schemas.microsoft.com/office/drawing/2014/main" id="{1594E1A1-F3B7-A904-8144-8DF73DE29B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8148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0611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EDBB297-08BC-212D-F4B0-51D57E2F966C}"/>
              </a:ext>
            </a:extLst>
          </p:cNvPr>
          <p:cNvSpPr>
            <a:spLocks noGrp="1"/>
          </p:cNvSpPr>
          <p:nvPr>
            <p:ph type="title"/>
          </p:nvPr>
        </p:nvSpPr>
        <p:spPr>
          <a:xfrm>
            <a:off x="761800" y="762001"/>
            <a:ext cx="5334197" cy="1708242"/>
          </a:xfrm>
        </p:spPr>
        <p:txBody>
          <a:bodyPr anchor="ctr">
            <a:normAutofit/>
          </a:bodyPr>
          <a:lstStyle/>
          <a:p>
            <a:endParaRPr lang="en-US" sz="4000"/>
          </a:p>
        </p:txBody>
      </p:sp>
      <p:sp>
        <p:nvSpPr>
          <p:cNvPr id="3" name="Content Placeholder 2">
            <a:extLst>
              <a:ext uri="{FF2B5EF4-FFF2-40B4-BE49-F238E27FC236}">
                <a16:creationId xmlns:a16="http://schemas.microsoft.com/office/drawing/2014/main" id="{7C736689-6E14-FF47-586E-42CEF045F9AD}"/>
              </a:ext>
            </a:extLst>
          </p:cNvPr>
          <p:cNvSpPr>
            <a:spLocks noGrp="1"/>
          </p:cNvSpPr>
          <p:nvPr>
            <p:ph idx="1"/>
          </p:nvPr>
        </p:nvSpPr>
        <p:spPr>
          <a:xfrm>
            <a:off x="761800" y="2470244"/>
            <a:ext cx="5334197" cy="3769835"/>
          </a:xfrm>
        </p:spPr>
        <p:txBody>
          <a:bodyPr anchor="ctr">
            <a:normAutofit/>
          </a:bodyPr>
          <a:lstStyle/>
          <a:p>
            <a:pPr marL="0" indent="0">
              <a:buNone/>
            </a:pPr>
            <a:r>
              <a:rPr lang="en-GB" sz="2000" kern="100" dirty="0">
                <a:effectLst/>
                <a:latin typeface="Calibri" panose="020F0502020204030204" pitchFamily="34" charset="0"/>
                <a:ea typeface="Calibri" panose="020F0502020204030204" pitchFamily="34" charset="0"/>
                <a:cs typeface="Calibri" panose="020F0502020204030204" pitchFamily="34" charset="0"/>
              </a:rPr>
              <a:t>“Instead of the conjugal slavery of the past, communist society offers women and men a free union which is strong in the comradeship which inspired it … -this so-called indissoluble marriage which at bottom was merely a fraud – has given place to the free and honest union of men and women who are lovers and comrades” (Alexandra Kollontai, “Communism and the Family” 1920)</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2000" dirty="0"/>
          </a:p>
        </p:txBody>
      </p:sp>
      <p:pic>
        <p:nvPicPr>
          <p:cNvPr id="4098" name="Picture 2" descr="Основы марксистского феминизма] Коллонтай, А.М. Коммунизм и семья.  [Communism ... | Аукционы | Аукционный дом «Литфонд»">
            <a:extLst>
              <a:ext uri="{FF2B5EF4-FFF2-40B4-BE49-F238E27FC236}">
                <a16:creationId xmlns:a16="http://schemas.microsoft.com/office/drawing/2014/main" id="{74662914-884B-FB06-315B-B1AD4976CCE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911" r="-1" b="7031"/>
          <a:stretch/>
        </p:blipFill>
        <p:spPr bwMode="auto">
          <a:xfrm>
            <a:off x="6857797" y="-10886"/>
            <a:ext cx="5334204" cy="6868886"/>
          </a:xfrm>
          <a:prstGeom prst="rect">
            <a:avLst/>
          </a:prstGeom>
          <a:noFill/>
          <a:effectLst>
            <a:outerShdw blurRad="127000" dist="50800" dir="10800000" sx="99000" sy="99000" algn="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31327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397" name="Rectangle 16396">
            <a:extLst>
              <a:ext uri="{FF2B5EF4-FFF2-40B4-BE49-F238E27FC236}">
                <a16:creationId xmlns:a16="http://schemas.microsoft.com/office/drawing/2014/main" id="{0D7B6173-1D58-48E2-83CF-37350F315F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99" name="Rectangle 16398">
            <a:extLst>
              <a:ext uri="{FF2B5EF4-FFF2-40B4-BE49-F238E27FC236}">
                <a16:creationId xmlns:a16="http://schemas.microsoft.com/office/drawing/2014/main" id="{2F36CA75-CFBF-4844-B719-8FE9EBADA9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401" name="Rectangle 16400">
            <a:extLst>
              <a:ext uri="{FF2B5EF4-FFF2-40B4-BE49-F238E27FC236}">
                <a16:creationId xmlns:a16="http://schemas.microsoft.com/office/drawing/2014/main" id="{3D4A84B9-E564-4DD0-97F8-DBF1C460C2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03" name="Rectangle 16402">
            <a:extLst>
              <a:ext uri="{FF2B5EF4-FFF2-40B4-BE49-F238E27FC236}">
                <a16:creationId xmlns:a16="http://schemas.microsoft.com/office/drawing/2014/main" id="{102382E0-0A09-46AE-B955-B911CAFE7F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405" name="Rectangle 16404">
            <a:extLst>
              <a:ext uri="{FF2B5EF4-FFF2-40B4-BE49-F238E27FC236}">
                <a16:creationId xmlns:a16="http://schemas.microsoft.com/office/drawing/2014/main" id="{7DE75D4A-0965-4973-BE75-DECCAC9A96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6407" name="Picture 16406">
            <a:extLst>
              <a:ext uri="{FF2B5EF4-FFF2-40B4-BE49-F238E27FC236}">
                <a16:creationId xmlns:a16="http://schemas.microsoft.com/office/drawing/2014/main" id="{4A599609-F5C2-4A0B-A992-913F814A631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40000"/>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pic>
        <p:nvPicPr>
          <p:cNvPr id="16386" name="Picture 2">
            <a:extLst>
              <a:ext uri="{FF2B5EF4-FFF2-40B4-BE49-F238E27FC236}">
                <a16:creationId xmlns:a16="http://schemas.microsoft.com/office/drawing/2014/main" id="{CFF8745E-A2C5-BDD1-7CD5-4395D3355040}"/>
              </a:ext>
            </a:extLst>
          </p:cNvPr>
          <p:cNvPicPr>
            <a:picLocks noChangeAspect="1" noChangeArrowheads="1"/>
          </p:cNvPicPr>
          <p:nvPr/>
        </p:nvPicPr>
        <p:blipFill rotWithShape="1">
          <a:blip r:embed="rId3">
            <a:alphaModFix amt="60000"/>
            <a:extLst>
              <a:ext uri="{28A0092B-C50C-407E-A947-70E740481C1C}">
                <a14:useLocalDpi xmlns:a14="http://schemas.microsoft.com/office/drawing/2010/main" val="0"/>
              </a:ext>
            </a:extLst>
          </a:blip>
          <a:srcRect r="3" b="1278"/>
          <a:stretch/>
        </p:blipFill>
        <p:spPr bwMode="auto">
          <a:xfrm>
            <a:off x="20" y="10"/>
            <a:ext cx="4063768" cy="6857990"/>
          </a:xfrm>
          <a:prstGeom prst="rect">
            <a:avLst/>
          </a:prstGeom>
          <a:noFill/>
          <a:extLst>
            <a:ext uri="{909E8E84-426E-40DD-AFC4-6F175D3DCCD1}">
              <a14:hiddenFill xmlns:a14="http://schemas.microsoft.com/office/drawing/2010/main">
                <a:solidFill>
                  <a:srgbClr val="FFFFFF"/>
                </a:solidFill>
              </a14:hiddenFill>
            </a:ext>
          </a:extLst>
        </p:spPr>
      </p:pic>
      <p:pic>
        <p:nvPicPr>
          <p:cNvPr id="16390" name="Picture 6" descr="Red Love Across the Pacific: Political and Sexual Revolutions of the  Twentieth Century | SpringerLink">
            <a:extLst>
              <a:ext uri="{FF2B5EF4-FFF2-40B4-BE49-F238E27FC236}">
                <a16:creationId xmlns:a16="http://schemas.microsoft.com/office/drawing/2014/main" id="{5CE38C39-7B15-4DA4-E324-62809431ECAE}"/>
              </a:ext>
            </a:extLst>
          </p:cNvPr>
          <p:cNvPicPr>
            <a:picLocks noChangeAspect="1" noChangeArrowheads="1"/>
          </p:cNvPicPr>
          <p:nvPr/>
        </p:nvPicPr>
        <p:blipFill rotWithShape="1">
          <a:blip r:embed="rId4">
            <a:alphaModFix amt="60000"/>
            <a:extLst>
              <a:ext uri="{28A0092B-C50C-407E-A947-70E740481C1C}">
                <a14:useLocalDpi xmlns:a14="http://schemas.microsoft.com/office/drawing/2010/main" val="0"/>
              </a:ext>
            </a:extLst>
          </a:blip>
          <a:srcRect l="4241" r="4244"/>
          <a:stretch/>
        </p:blipFill>
        <p:spPr bwMode="auto">
          <a:xfrm>
            <a:off x="4064424" y="10"/>
            <a:ext cx="4063788" cy="6857990"/>
          </a:xfrm>
          <a:prstGeom prst="rect">
            <a:avLst/>
          </a:prstGeom>
          <a:noFill/>
          <a:extLst>
            <a:ext uri="{909E8E84-426E-40DD-AFC4-6F175D3DCCD1}">
              <a14:hiddenFill xmlns:a14="http://schemas.microsoft.com/office/drawing/2010/main">
                <a:solidFill>
                  <a:srgbClr val="FFFFFF"/>
                </a:solidFill>
              </a14:hiddenFill>
            </a:ext>
          </a:extLst>
        </p:spPr>
      </p:pic>
      <p:pic>
        <p:nvPicPr>
          <p:cNvPr id="16388" name="Picture 4" descr="Comrade Kollontai: Writings on Sex, Family and Women's Rights:  Amazon.co.uk: Kollontai, Alexandra, Featherstone, Liza: 9781682193570: Books">
            <a:extLst>
              <a:ext uri="{FF2B5EF4-FFF2-40B4-BE49-F238E27FC236}">
                <a16:creationId xmlns:a16="http://schemas.microsoft.com/office/drawing/2014/main" id="{6F87D2E2-363D-B0E3-8F69-DBFF3AD52AE3}"/>
              </a:ext>
            </a:extLst>
          </p:cNvPr>
          <p:cNvPicPr>
            <a:picLocks noChangeAspect="1" noChangeArrowheads="1"/>
          </p:cNvPicPr>
          <p:nvPr/>
        </p:nvPicPr>
        <p:blipFill rotWithShape="1">
          <a:blip r:embed="rId5">
            <a:alphaModFix amt="60000"/>
            <a:extLst>
              <a:ext uri="{28A0092B-C50C-407E-A947-70E740481C1C}">
                <a14:useLocalDpi xmlns:a14="http://schemas.microsoft.com/office/drawing/2010/main" val="0"/>
              </a:ext>
            </a:extLst>
          </a:blip>
          <a:srcRect l="17124"/>
          <a:stretch/>
        </p:blipFill>
        <p:spPr bwMode="auto">
          <a:xfrm>
            <a:off x="8128212" y="10"/>
            <a:ext cx="4063788"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50295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96D84D9-ACA1-8396-88E2-2EBC86CCF57C}"/>
              </a:ext>
            </a:extLst>
          </p:cNvPr>
          <p:cNvSpPr>
            <a:spLocks noGrp="1"/>
          </p:cNvSpPr>
          <p:nvPr>
            <p:ph idx="1"/>
          </p:nvPr>
        </p:nvSpPr>
        <p:spPr>
          <a:xfrm>
            <a:off x="4283242" y="3303921"/>
            <a:ext cx="7070558" cy="3554079"/>
          </a:xfrm>
        </p:spPr>
        <p:txBody>
          <a:bodyPr>
            <a:normAutofit/>
          </a:bodyPr>
          <a:lstStyle/>
          <a:p>
            <a:pPr marL="0" indent="0">
              <a:buNone/>
            </a:pPr>
            <a:r>
              <a:rPr lang="en-GB" sz="3000" kern="100" dirty="0">
                <a:effectLst/>
                <a:latin typeface="Calibri" panose="020F0502020204030204" pitchFamily="34" charset="0"/>
                <a:ea typeface="Calibri" panose="020F0502020204030204" pitchFamily="34" charset="0"/>
                <a:cs typeface="Calibri" panose="020F0502020204030204" pitchFamily="34" charset="0"/>
              </a:rPr>
              <a:t>“Although it may sound corny to our twenty-first-century ears, […] Kollontai [was] basically right. Intimate relationships that are relatively free from the transactional ethos of sexual economics theory are generally more honest, authentic, and, well, just better” (154). </a:t>
            </a:r>
            <a:endParaRPr lang="en-GB" sz="30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sz="30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5362" name="Picture 2" descr="Why Women Have Better Sex Under Socialism: And Other Arguments for Economic  Independence: Amazon.co.uk: Ghodsee, Kristen: 9781847925596: Books">
            <a:extLst>
              <a:ext uri="{FF2B5EF4-FFF2-40B4-BE49-F238E27FC236}">
                <a16:creationId xmlns:a16="http://schemas.microsoft.com/office/drawing/2014/main" id="{287B8D2F-275D-42B8-01EC-B648E8AA65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06" y="473995"/>
            <a:ext cx="3541913" cy="5702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99605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206" name="Rectangle 8205">
            <a:extLst>
              <a:ext uri="{FF2B5EF4-FFF2-40B4-BE49-F238E27FC236}">
                <a16:creationId xmlns:a16="http://schemas.microsoft.com/office/drawing/2014/main" id="{6ECA6DCB-B7E1-40A9-9524-540C6DA40B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208" name="Group 8207">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8209" name="Rectangle 8208">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10" name="Rectangle 8209">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212" name="Rectangle 8211">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123821"/>
            <a:ext cx="4975066"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B918196-E7CF-F357-4C4F-1CEB750FAF20}"/>
              </a:ext>
            </a:extLst>
          </p:cNvPr>
          <p:cNvSpPr>
            <a:spLocks noGrp="1"/>
          </p:cNvSpPr>
          <p:nvPr>
            <p:ph idx="1"/>
          </p:nvPr>
        </p:nvSpPr>
        <p:spPr>
          <a:xfrm>
            <a:off x="577456" y="1841270"/>
            <a:ext cx="6119919" cy="5293895"/>
          </a:xfrm>
        </p:spPr>
        <p:txBody>
          <a:bodyPr anchor="ctr">
            <a:normAutofit/>
          </a:bodyPr>
          <a:lstStyle/>
          <a:p>
            <a:pPr marL="0" indent="0">
              <a:lnSpc>
                <a:spcPct val="100000"/>
              </a:lnSpc>
              <a:spcBef>
                <a:spcPts val="0"/>
              </a:spcBef>
              <a:buNone/>
            </a:pPr>
            <a:r>
              <a:rPr lang="en-US" sz="1300" dirty="0"/>
              <a:t>“She pulled a sheaf of notes out of a pamphlet whose </a:t>
            </a:r>
            <a:r>
              <a:rPr lang="en-US" sz="1300" dirty="0" err="1"/>
              <a:t>coloured</a:t>
            </a:r>
            <a:r>
              <a:rPr lang="en-US" sz="1300" dirty="0"/>
              <a:t> cover showed a globe of the earth</a:t>
            </a:r>
          </a:p>
          <a:p>
            <a:pPr marL="0" indent="0">
              <a:lnSpc>
                <a:spcPct val="100000"/>
              </a:lnSpc>
              <a:spcBef>
                <a:spcPts val="0"/>
              </a:spcBef>
              <a:buNone/>
            </a:pPr>
            <a:r>
              <a:rPr lang="en-US" sz="1300" dirty="0"/>
              <a:t>covered with chains broken by a red lightning bolt dropping from the milky Way.</a:t>
            </a:r>
          </a:p>
          <a:p>
            <a:pPr marL="0" indent="0">
              <a:lnSpc>
                <a:spcPct val="100000"/>
              </a:lnSpc>
              <a:spcBef>
                <a:spcPts val="0"/>
              </a:spcBef>
              <a:buNone/>
            </a:pPr>
            <a:r>
              <a:rPr lang="en-US" sz="1300" dirty="0"/>
              <a:t>“Marx writes: “Value transforms every product of </a:t>
            </a:r>
            <a:r>
              <a:rPr lang="en-US" sz="1300" dirty="0" err="1"/>
              <a:t>labour</a:t>
            </a:r>
            <a:r>
              <a:rPr lang="en-US" sz="1300" dirty="0"/>
              <a:t> into a social hieroglyphic… For those who exchange their products, their own social action takes the form of the action of objects, which rule the producers instead of being ruled by them.” They believe themselves to be free because they are subject to the action of anonymous objects and not to men. They believe themselves free because they see no master over them. But “the reciprocal independence of person is achieved through a system of universal material dependence.””</a:t>
            </a:r>
          </a:p>
          <a:p>
            <a:pPr marL="0" indent="0">
              <a:lnSpc>
                <a:spcPct val="100000"/>
              </a:lnSpc>
              <a:spcBef>
                <a:spcPts val="0"/>
              </a:spcBef>
              <a:buNone/>
            </a:pPr>
            <a:r>
              <a:rPr lang="en-US" sz="1300" dirty="0"/>
              <a:t>“That was valid for the past. By becoming conscious of necessity we become free. Read Chapter XI of Anti-</a:t>
            </a:r>
            <a:r>
              <a:rPr lang="en-US" sz="1300" dirty="0" err="1"/>
              <a:t>Duhring</a:t>
            </a:r>
            <a:r>
              <a:rPr lang="en-US" sz="1300" dirty="0"/>
              <a:t>. By its understanding of necessary historical development, the proletariat,</a:t>
            </a:r>
          </a:p>
          <a:p>
            <a:pPr marL="0" indent="0">
              <a:lnSpc>
                <a:spcPct val="100000"/>
              </a:lnSpc>
              <a:spcBef>
                <a:spcPts val="0"/>
              </a:spcBef>
              <a:buNone/>
            </a:pPr>
            <a:r>
              <a:rPr lang="en-US" sz="1300" dirty="0"/>
              <a:t>accomplishing what must be accomplished, passes from the realm of necessity to that of freedom. Read Chapter II and Part III.”</a:t>
            </a:r>
          </a:p>
          <a:p>
            <a:pPr marL="0" indent="0">
              <a:lnSpc>
                <a:spcPct val="100000"/>
              </a:lnSpc>
              <a:spcBef>
                <a:spcPts val="0"/>
              </a:spcBef>
              <a:buNone/>
            </a:pPr>
            <a:r>
              <a:rPr lang="en-US" sz="1300" dirty="0"/>
              <a:t>“Xenia!”</a:t>
            </a:r>
          </a:p>
          <a:p>
            <a:pPr marL="0" indent="0">
              <a:lnSpc>
                <a:spcPct val="100000"/>
              </a:lnSpc>
              <a:spcBef>
                <a:spcPts val="0"/>
              </a:spcBef>
              <a:buNone/>
            </a:pPr>
            <a:r>
              <a:rPr lang="en-US" sz="1300" dirty="0"/>
              <a:t>She knew what he was going to say, but with what words? She waited for these words and it seemed to her that her chest was bursting with joy.</a:t>
            </a:r>
          </a:p>
          <a:p>
            <a:pPr marL="0" indent="0">
              <a:lnSpc>
                <a:spcPct val="100000"/>
              </a:lnSpc>
              <a:spcBef>
                <a:spcPts val="0"/>
              </a:spcBef>
              <a:buNone/>
            </a:pPr>
            <a:r>
              <a:rPr lang="en-US" sz="1300" dirty="0"/>
              <a:t>“Xenia, we are necessary to each other, and we are free because…”</a:t>
            </a:r>
          </a:p>
          <a:p>
            <a:pPr marL="0" indent="0">
              <a:lnSpc>
                <a:spcPct val="100000"/>
              </a:lnSpc>
              <a:spcBef>
                <a:spcPts val="0"/>
              </a:spcBef>
              <a:buNone/>
            </a:pPr>
            <a:r>
              <a:rPr lang="en-US" sz="1300" dirty="0"/>
              <a:t>They kept silent until they reached the part of the garden where a great porphyry vase stands on a grey pedestal. Only there did he dare to ask her with awkward detachment:</a:t>
            </a:r>
          </a:p>
          <a:p>
            <a:pPr marL="0" indent="0">
              <a:lnSpc>
                <a:spcPct val="100000"/>
              </a:lnSpc>
              <a:spcBef>
                <a:spcPts val="0"/>
              </a:spcBef>
              <a:buNone/>
            </a:pPr>
            <a:r>
              <a:rPr lang="en-US" sz="1300" dirty="0"/>
              <a:t>“Will you come, Xenia?”” </a:t>
            </a:r>
            <a:r>
              <a:rPr lang="en-US" sz="1300" i="1" dirty="0"/>
              <a:t>Conquered City</a:t>
            </a:r>
            <a:endParaRPr lang="en-US" sz="1300" dirty="0"/>
          </a:p>
        </p:txBody>
      </p:sp>
      <p:sp>
        <p:nvSpPr>
          <p:cNvPr id="8214" name="Rectangle 8213">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16" name="Rectangle 8215">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7447"/>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descr="The Official Trailer For Netflix's Bridgerton">
            <a:extLst>
              <a:ext uri="{FF2B5EF4-FFF2-40B4-BE49-F238E27FC236}">
                <a16:creationId xmlns:a16="http://schemas.microsoft.com/office/drawing/2014/main" id="{AEA0752E-32AB-F459-7A53-36777D72782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820" r="8504" b="-2"/>
          <a:stretch/>
        </p:blipFill>
        <p:spPr bwMode="auto">
          <a:xfrm>
            <a:off x="7083423" y="581892"/>
            <a:ext cx="4397433" cy="2518756"/>
          </a:xfrm>
          <a:prstGeom prst="rect">
            <a:avLst/>
          </a:prstGeom>
          <a:noFill/>
          <a:extLst>
            <a:ext uri="{909E8E84-426E-40DD-AFC4-6F175D3DCCD1}">
              <a14:hiddenFill xmlns:a14="http://schemas.microsoft.com/office/drawing/2010/main">
                <a:solidFill>
                  <a:srgbClr val="FFFFFF"/>
                </a:solidFill>
              </a14:hiddenFill>
            </a:ext>
          </a:extLst>
        </p:spPr>
      </p:pic>
      <p:sp>
        <p:nvSpPr>
          <p:cNvPr id="8218" name="Rectangle 8217">
            <a:extLst>
              <a:ext uri="{FF2B5EF4-FFF2-40B4-BE49-F238E27FC236}">
                <a16:creationId xmlns:a16="http://schemas.microsoft.com/office/drawing/2014/main" id="{8CB5D2D7-DF65-4E86-BFBA-FFB9B5ACEB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05479"/>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6" name="Picture 4" descr="The Courtship': The 'Pride &amp; Prejudice' Dating Show Moves to NBC With New  Name">
            <a:extLst>
              <a:ext uri="{FF2B5EF4-FFF2-40B4-BE49-F238E27FC236}">
                <a16:creationId xmlns:a16="http://schemas.microsoft.com/office/drawing/2014/main" id="{206502B6-3118-31B3-FF85-4FCDDBC1ABE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36" r="-4" b="-4"/>
          <a:stretch/>
        </p:blipFill>
        <p:spPr bwMode="auto">
          <a:xfrm>
            <a:off x="7083423" y="3707894"/>
            <a:ext cx="4395569" cy="2518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2464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49" name="Rectangle 10248">
            <a:extLst>
              <a:ext uri="{FF2B5EF4-FFF2-40B4-BE49-F238E27FC236}">
                <a16:creationId xmlns:a16="http://schemas.microsoft.com/office/drawing/2014/main" id="{21AC6A30-4F22-4C0F-B278-19C5B8A80C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51" name="Rectangle 10250">
            <a:extLst>
              <a:ext uri="{FF2B5EF4-FFF2-40B4-BE49-F238E27FC236}">
                <a16:creationId xmlns:a16="http://schemas.microsoft.com/office/drawing/2014/main" id="{BB4335AD-65B1-44E4-90AF-264024FE4B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12191999"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Gender and the Bolsheviks: A Contested Legacy | Eurasianet">
            <a:extLst>
              <a:ext uri="{FF2B5EF4-FFF2-40B4-BE49-F238E27FC236}">
                <a16:creationId xmlns:a16="http://schemas.microsoft.com/office/drawing/2014/main" id="{06039A6D-243D-CEBC-0FB5-59C2DCB7B5F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391" r="12233"/>
          <a:stretch/>
        </p:blipFill>
        <p:spPr bwMode="auto">
          <a:xfrm>
            <a:off x="3" y="1"/>
            <a:ext cx="3695699" cy="6858001"/>
          </a:xfrm>
          <a:custGeom>
            <a:avLst/>
            <a:gdLst/>
            <a:ahLst/>
            <a:cxnLst/>
            <a:rect l="l" t="t" r="r" b="b"/>
            <a:pathLst>
              <a:path w="3695699" h="6858001">
                <a:moveTo>
                  <a:pt x="0" y="0"/>
                </a:moveTo>
                <a:lnTo>
                  <a:pt x="3435129" y="0"/>
                </a:lnTo>
                <a:lnTo>
                  <a:pt x="3430599" y="17349"/>
                </a:lnTo>
                <a:cubicBezTo>
                  <a:pt x="3437542" y="19835"/>
                  <a:pt x="3423757" y="30822"/>
                  <a:pt x="3427683" y="38871"/>
                </a:cubicBezTo>
                <a:cubicBezTo>
                  <a:pt x="3431230" y="44698"/>
                  <a:pt x="3427877" y="49388"/>
                  <a:pt x="3427096" y="55116"/>
                </a:cubicBezTo>
                <a:cubicBezTo>
                  <a:pt x="3429620" y="62945"/>
                  <a:pt x="3421946" y="87211"/>
                  <a:pt x="3417356" y="93331"/>
                </a:cubicBezTo>
                <a:cubicBezTo>
                  <a:pt x="3401974" y="107607"/>
                  <a:pt x="3409629" y="143436"/>
                  <a:pt x="3397765" y="155370"/>
                </a:cubicBezTo>
                <a:cubicBezTo>
                  <a:pt x="3395800" y="159886"/>
                  <a:pt x="3394789" y="164378"/>
                  <a:pt x="3394373" y="168831"/>
                </a:cubicBezTo>
                <a:lnTo>
                  <a:pt x="3394553" y="181402"/>
                </a:lnTo>
                <a:lnTo>
                  <a:pt x="3397293" y="185192"/>
                </a:lnTo>
                <a:lnTo>
                  <a:pt x="3395923" y="192756"/>
                </a:lnTo>
                <a:cubicBezTo>
                  <a:pt x="3396018" y="193497"/>
                  <a:pt x="3396112" y="194237"/>
                  <a:pt x="3396207" y="194978"/>
                </a:cubicBezTo>
                <a:cubicBezTo>
                  <a:pt x="3396531" y="199154"/>
                  <a:pt x="3396856" y="203330"/>
                  <a:pt x="3397180" y="207506"/>
                </a:cubicBezTo>
                <a:cubicBezTo>
                  <a:pt x="3382438" y="200939"/>
                  <a:pt x="3394549" y="241317"/>
                  <a:pt x="3383191" y="229051"/>
                </a:cubicBezTo>
                <a:cubicBezTo>
                  <a:pt x="3382519" y="234401"/>
                  <a:pt x="3381383" y="237332"/>
                  <a:pt x="3380194" y="239137"/>
                </a:cubicBezTo>
                <a:lnTo>
                  <a:pt x="3349267" y="310262"/>
                </a:lnTo>
                <a:lnTo>
                  <a:pt x="3344455" y="381704"/>
                </a:lnTo>
                <a:cubicBezTo>
                  <a:pt x="3343420" y="464598"/>
                  <a:pt x="3338482" y="511985"/>
                  <a:pt x="3327551" y="571873"/>
                </a:cubicBezTo>
                <a:cubicBezTo>
                  <a:pt x="3316620" y="631761"/>
                  <a:pt x="3309762" y="702429"/>
                  <a:pt x="3278869" y="741030"/>
                </a:cubicBezTo>
                <a:lnTo>
                  <a:pt x="3239259" y="957888"/>
                </a:lnTo>
                <a:cubicBezTo>
                  <a:pt x="3267597" y="1021376"/>
                  <a:pt x="3235647" y="1004478"/>
                  <a:pt x="3243890" y="1047869"/>
                </a:cubicBezTo>
                <a:cubicBezTo>
                  <a:pt x="3245988" y="1077107"/>
                  <a:pt x="3228006" y="1101189"/>
                  <a:pt x="3221700" y="1118244"/>
                </a:cubicBezTo>
                <a:cubicBezTo>
                  <a:pt x="3220198" y="1120922"/>
                  <a:pt x="3213346" y="1188569"/>
                  <a:pt x="3211078" y="1190394"/>
                </a:cubicBezTo>
                <a:cubicBezTo>
                  <a:pt x="3204899" y="1218939"/>
                  <a:pt x="3210276" y="1253036"/>
                  <a:pt x="3199704" y="1304585"/>
                </a:cubicBezTo>
                <a:cubicBezTo>
                  <a:pt x="3199438" y="1346246"/>
                  <a:pt x="3168623" y="1413431"/>
                  <a:pt x="3167741" y="1449444"/>
                </a:cubicBezTo>
                <a:cubicBezTo>
                  <a:pt x="3180911" y="1471132"/>
                  <a:pt x="3193362" y="1499173"/>
                  <a:pt x="3194410" y="1520667"/>
                </a:cubicBezTo>
                <a:cubicBezTo>
                  <a:pt x="3181228" y="1513763"/>
                  <a:pt x="3199978" y="1547097"/>
                  <a:pt x="3184473" y="1547038"/>
                </a:cubicBezTo>
                <a:cubicBezTo>
                  <a:pt x="3185153" y="1550949"/>
                  <a:pt x="3186303" y="1554741"/>
                  <a:pt x="3187573" y="1558550"/>
                </a:cubicBezTo>
                <a:lnTo>
                  <a:pt x="3188231" y="1560544"/>
                </a:lnTo>
                <a:lnTo>
                  <a:pt x="3188195" y="1568317"/>
                </a:lnTo>
                <a:lnTo>
                  <a:pt x="3191518" y="1570772"/>
                </a:lnTo>
                <a:lnTo>
                  <a:pt x="3193853" y="1582659"/>
                </a:lnTo>
                <a:cubicBezTo>
                  <a:pt x="3194213" y="1587070"/>
                  <a:pt x="3193997" y="1591769"/>
                  <a:pt x="3192857" y="1596890"/>
                </a:cubicBezTo>
                <a:cubicBezTo>
                  <a:pt x="3185716" y="1609144"/>
                  <a:pt x="3191593" y="1629575"/>
                  <a:pt x="3189686" y="1647479"/>
                </a:cubicBezTo>
                <a:lnTo>
                  <a:pt x="3187125" y="1655568"/>
                </a:lnTo>
                <a:cubicBezTo>
                  <a:pt x="3187259" y="1659315"/>
                  <a:pt x="3192418" y="1733399"/>
                  <a:pt x="3192552" y="1737146"/>
                </a:cubicBezTo>
                <a:cubicBezTo>
                  <a:pt x="3236684" y="1834597"/>
                  <a:pt x="3210475" y="1851660"/>
                  <a:pt x="3219437" y="1908917"/>
                </a:cubicBezTo>
                <a:lnTo>
                  <a:pt x="3220572" y="1915235"/>
                </a:lnTo>
                <a:cubicBezTo>
                  <a:pt x="3225642" y="1919319"/>
                  <a:pt x="3228448" y="1945519"/>
                  <a:pt x="3226946" y="1954447"/>
                </a:cubicBezTo>
                <a:cubicBezTo>
                  <a:pt x="3219553" y="1979351"/>
                  <a:pt x="3239504" y="2001442"/>
                  <a:pt x="3234148" y="2021397"/>
                </a:cubicBezTo>
                <a:cubicBezTo>
                  <a:pt x="3234224" y="2026740"/>
                  <a:pt x="3235084" y="2031233"/>
                  <a:pt x="3236424" y="2035173"/>
                </a:cubicBezTo>
                <a:lnTo>
                  <a:pt x="3241339" y="2045116"/>
                </a:lnTo>
                <a:lnTo>
                  <a:pt x="3233470" y="2098623"/>
                </a:lnTo>
                <a:cubicBezTo>
                  <a:pt x="3230495" y="2129687"/>
                  <a:pt x="3232618" y="2188321"/>
                  <a:pt x="3230016" y="2240964"/>
                </a:cubicBezTo>
                <a:cubicBezTo>
                  <a:pt x="3226602" y="2283982"/>
                  <a:pt x="3232644" y="2342030"/>
                  <a:pt x="3237809" y="2379644"/>
                </a:cubicBezTo>
                <a:cubicBezTo>
                  <a:pt x="3244462" y="2409884"/>
                  <a:pt x="3221747" y="2435219"/>
                  <a:pt x="3237054" y="2459103"/>
                </a:cubicBezTo>
                <a:cubicBezTo>
                  <a:pt x="3245536" y="2488997"/>
                  <a:pt x="3251426" y="2510390"/>
                  <a:pt x="3255285" y="2538679"/>
                </a:cubicBezTo>
                <a:cubicBezTo>
                  <a:pt x="3258296" y="2574322"/>
                  <a:pt x="3245460" y="2589819"/>
                  <a:pt x="3245073" y="2622720"/>
                </a:cubicBezTo>
                <a:lnTo>
                  <a:pt x="3252960" y="2736087"/>
                </a:lnTo>
                <a:cubicBezTo>
                  <a:pt x="3245577" y="2772183"/>
                  <a:pt x="3230063" y="2856752"/>
                  <a:pt x="3218681" y="2902964"/>
                </a:cubicBezTo>
                <a:cubicBezTo>
                  <a:pt x="3212624" y="2927969"/>
                  <a:pt x="3209733" y="2973979"/>
                  <a:pt x="3203641" y="3008786"/>
                </a:cubicBezTo>
                <a:cubicBezTo>
                  <a:pt x="3197547" y="3043595"/>
                  <a:pt x="3186644" y="3093251"/>
                  <a:pt x="3182123" y="3111815"/>
                </a:cubicBezTo>
                <a:lnTo>
                  <a:pt x="3176517" y="3120169"/>
                </a:lnTo>
                <a:lnTo>
                  <a:pt x="3177035" y="3121646"/>
                </a:lnTo>
                <a:cubicBezTo>
                  <a:pt x="3177423" y="3127588"/>
                  <a:pt x="3176129" y="3130763"/>
                  <a:pt x="3174093" y="3132705"/>
                </a:cubicBezTo>
                <a:lnTo>
                  <a:pt x="3171045" y="3134220"/>
                </a:lnTo>
                <a:lnTo>
                  <a:pt x="3168274" y="3141524"/>
                </a:lnTo>
                <a:lnTo>
                  <a:pt x="3160781" y="3155149"/>
                </a:lnTo>
                <a:cubicBezTo>
                  <a:pt x="3160949" y="3156237"/>
                  <a:pt x="3161116" y="3157326"/>
                  <a:pt x="3161284" y="3158414"/>
                </a:cubicBezTo>
                <a:lnTo>
                  <a:pt x="3152950" y="3180080"/>
                </a:lnTo>
                <a:lnTo>
                  <a:pt x="3153739" y="3180719"/>
                </a:lnTo>
                <a:cubicBezTo>
                  <a:pt x="3155321" y="3182647"/>
                  <a:pt x="3156128" y="3184999"/>
                  <a:pt x="3155342" y="3188313"/>
                </a:cubicBezTo>
                <a:cubicBezTo>
                  <a:pt x="3169797" y="3188216"/>
                  <a:pt x="3159934" y="3192271"/>
                  <a:pt x="3156340" y="3202049"/>
                </a:cubicBezTo>
                <a:cubicBezTo>
                  <a:pt x="3177988" y="3204083"/>
                  <a:pt x="3159779" y="3228842"/>
                  <a:pt x="3169832" y="3237938"/>
                </a:cubicBezTo>
                <a:cubicBezTo>
                  <a:pt x="3166705" y="3245075"/>
                  <a:pt x="3163793" y="3252659"/>
                  <a:pt x="3161244" y="3260564"/>
                </a:cubicBezTo>
                <a:lnTo>
                  <a:pt x="3160005" y="3265314"/>
                </a:lnTo>
                <a:cubicBezTo>
                  <a:pt x="3160063" y="3265371"/>
                  <a:pt x="3160124" y="3265428"/>
                  <a:pt x="3160184" y="3265486"/>
                </a:cubicBezTo>
                <a:cubicBezTo>
                  <a:pt x="3160345" y="3266694"/>
                  <a:pt x="3160101" y="3268319"/>
                  <a:pt x="3159279" y="3270659"/>
                </a:cubicBezTo>
                <a:lnTo>
                  <a:pt x="3157747" y="3273971"/>
                </a:lnTo>
                <a:lnTo>
                  <a:pt x="3155343" y="3283185"/>
                </a:lnTo>
                <a:cubicBezTo>
                  <a:pt x="3155517" y="3284422"/>
                  <a:pt x="3155689" y="3285657"/>
                  <a:pt x="3155860" y="3286893"/>
                </a:cubicBezTo>
                <a:lnTo>
                  <a:pt x="3158001" y="3289146"/>
                </a:lnTo>
                <a:lnTo>
                  <a:pt x="3157508" y="3289877"/>
                </a:lnTo>
                <a:cubicBezTo>
                  <a:pt x="3151604" y="3294411"/>
                  <a:pt x="3144966" y="3293561"/>
                  <a:pt x="3159853" y="3309833"/>
                </a:cubicBezTo>
                <a:cubicBezTo>
                  <a:pt x="3149181" y="3321561"/>
                  <a:pt x="3158789" y="3329345"/>
                  <a:pt x="3157392" y="3351579"/>
                </a:cubicBezTo>
                <a:cubicBezTo>
                  <a:pt x="3148710" y="3357083"/>
                  <a:pt x="3149361" y="3365079"/>
                  <a:pt x="3152871" y="3374240"/>
                </a:cubicBezTo>
                <a:cubicBezTo>
                  <a:pt x="3148885" y="3383513"/>
                  <a:pt x="3145239" y="3392740"/>
                  <a:pt x="3142119" y="3402557"/>
                </a:cubicBezTo>
                <a:lnTo>
                  <a:pt x="3138061" y="3419585"/>
                </a:lnTo>
                <a:lnTo>
                  <a:pt x="3139796" y="3424940"/>
                </a:lnTo>
                <a:cubicBezTo>
                  <a:pt x="3142520" y="3434326"/>
                  <a:pt x="3143300" y="3443700"/>
                  <a:pt x="3137669" y="3463264"/>
                </a:cubicBezTo>
                <a:cubicBezTo>
                  <a:pt x="3147380" y="3480689"/>
                  <a:pt x="3167781" y="3490510"/>
                  <a:pt x="3168140" y="3518969"/>
                </a:cubicBezTo>
                <a:cubicBezTo>
                  <a:pt x="3159473" y="3545761"/>
                  <a:pt x="3191152" y="3574399"/>
                  <a:pt x="3179206" y="3607864"/>
                </a:cubicBezTo>
                <a:cubicBezTo>
                  <a:pt x="3176757" y="3619813"/>
                  <a:pt x="3181069" y="3654600"/>
                  <a:pt x="3189125" y="3659839"/>
                </a:cubicBezTo>
                <a:cubicBezTo>
                  <a:pt x="3191518" y="3666815"/>
                  <a:pt x="3189857" y="3675779"/>
                  <a:pt x="3198077" y="3677681"/>
                </a:cubicBezTo>
                <a:cubicBezTo>
                  <a:pt x="3208136" y="3681475"/>
                  <a:pt x="3196345" y="3709561"/>
                  <a:pt x="3207094" y="3703876"/>
                </a:cubicBezTo>
                <a:cubicBezTo>
                  <a:pt x="3199084" y="3723751"/>
                  <a:pt x="3220453" y="3734396"/>
                  <a:pt x="3227016" y="3748633"/>
                </a:cubicBezTo>
                <a:cubicBezTo>
                  <a:pt x="3218663" y="3764666"/>
                  <a:pt x="3240667" y="3778725"/>
                  <a:pt x="3246806" y="3811324"/>
                </a:cubicBezTo>
                <a:cubicBezTo>
                  <a:pt x="3237058" y="3829063"/>
                  <a:pt x="3251097" y="3833247"/>
                  <a:pt x="3239091" y="3865102"/>
                </a:cubicBezTo>
                <a:cubicBezTo>
                  <a:pt x="3240755" y="3865725"/>
                  <a:pt x="3242340" y="3866659"/>
                  <a:pt x="3243800" y="3867874"/>
                </a:cubicBezTo>
                <a:cubicBezTo>
                  <a:pt x="3252276" y="3874935"/>
                  <a:pt x="3254724" y="3889782"/>
                  <a:pt x="3249268" y="3901031"/>
                </a:cubicBezTo>
                <a:cubicBezTo>
                  <a:pt x="3234180" y="3950514"/>
                  <a:pt x="3270886" y="3938724"/>
                  <a:pt x="3271850" y="3976535"/>
                </a:cubicBezTo>
                <a:cubicBezTo>
                  <a:pt x="3275333" y="4018513"/>
                  <a:pt x="3265836" y="4033210"/>
                  <a:pt x="3253128" y="4091308"/>
                </a:cubicBezTo>
                <a:cubicBezTo>
                  <a:pt x="3262530" y="4093945"/>
                  <a:pt x="3263925" y="4100312"/>
                  <a:pt x="3261491" y="4112665"/>
                </a:cubicBezTo>
                <a:cubicBezTo>
                  <a:pt x="3263824" y="4132845"/>
                  <a:pt x="3285122" y="4124005"/>
                  <a:pt x="3275235" y="4148543"/>
                </a:cubicBezTo>
                <a:cubicBezTo>
                  <a:pt x="3282222" y="4163609"/>
                  <a:pt x="3300717" y="4191930"/>
                  <a:pt x="3303406" y="4203059"/>
                </a:cubicBezTo>
                <a:cubicBezTo>
                  <a:pt x="3307769" y="4216879"/>
                  <a:pt x="3289765" y="4198911"/>
                  <a:pt x="3291377" y="4215304"/>
                </a:cubicBezTo>
                <a:cubicBezTo>
                  <a:pt x="3295421" y="4234470"/>
                  <a:pt x="3290844" y="4240556"/>
                  <a:pt x="3303627" y="4247412"/>
                </a:cubicBezTo>
                <a:cubicBezTo>
                  <a:pt x="3300302" y="4270043"/>
                  <a:pt x="3313094" y="4269840"/>
                  <a:pt x="3323715" y="4295574"/>
                </a:cubicBezTo>
                <a:cubicBezTo>
                  <a:pt x="3318854" y="4309546"/>
                  <a:pt x="3323708" y="4317748"/>
                  <a:pt x="3331757" y="4324626"/>
                </a:cubicBezTo>
                <a:cubicBezTo>
                  <a:pt x="3334500" y="4352298"/>
                  <a:pt x="3348521" y="4373553"/>
                  <a:pt x="3357571" y="4402594"/>
                </a:cubicBezTo>
                <a:cubicBezTo>
                  <a:pt x="3395421" y="4440113"/>
                  <a:pt x="3406716" y="4492429"/>
                  <a:pt x="3416883" y="4511276"/>
                </a:cubicBezTo>
                <a:lnTo>
                  <a:pt x="3418568" y="4515669"/>
                </a:lnTo>
                <a:cubicBezTo>
                  <a:pt x="3418685" y="4519956"/>
                  <a:pt x="3418801" y="4524244"/>
                  <a:pt x="3418918" y="4528531"/>
                </a:cubicBezTo>
                <a:cubicBezTo>
                  <a:pt x="3418727" y="4530191"/>
                  <a:pt x="3418537" y="4531850"/>
                  <a:pt x="3418346" y="4533510"/>
                </a:cubicBezTo>
                <a:cubicBezTo>
                  <a:pt x="3418215" y="4536889"/>
                  <a:pt x="3418462" y="4539065"/>
                  <a:pt x="3419005" y="4540494"/>
                </a:cubicBezTo>
                <a:lnTo>
                  <a:pt x="3424268" y="4595886"/>
                </a:lnTo>
                <a:cubicBezTo>
                  <a:pt x="3429156" y="4624362"/>
                  <a:pt x="3443934" y="4682306"/>
                  <a:pt x="3448330" y="4711348"/>
                </a:cubicBezTo>
                <a:lnTo>
                  <a:pt x="3445621" y="4714874"/>
                </a:lnTo>
                <a:cubicBezTo>
                  <a:pt x="3444103" y="4718397"/>
                  <a:pt x="3443735" y="4723077"/>
                  <a:pt x="3445980" y="4730345"/>
                </a:cubicBezTo>
                <a:lnTo>
                  <a:pt x="3446976" y="4731926"/>
                </a:lnTo>
                <a:lnTo>
                  <a:pt x="3443720" y="4745408"/>
                </a:lnTo>
                <a:cubicBezTo>
                  <a:pt x="3444756" y="4771155"/>
                  <a:pt x="3455466" y="4843107"/>
                  <a:pt x="3453194" y="4886406"/>
                </a:cubicBezTo>
                <a:cubicBezTo>
                  <a:pt x="3454856" y="4906631"/>
                  <a:pt x="3481235" y="5008239"/>
                  <a:pt x="3455210" y="5025296"/>
                </a:cubicBezTo>
                <a:cubicBezTo>
                  <a:pt x="3442202" y="5116320"/>
                  <a:pt x="3464654" y="5119078"/>
                  <a:pt x="3462841" y="5211091"/>
                </a:cubicBezTo>
                <a:cubicBezTo>
                  <a:pt x="3469390" y="5269669"/>
                  <a:pt x="3462794" y="5327391"/>
                  <a:pt x="3469385" y="5356669"/>
                </a:cubicBezTo>
                <a:cubicBezTo>
                  <a:pt x="3471479" y="5361935"/>
                  <a:pt x="3474277" y="5366825"/>
                  <a:pt x="3477268" y="5371683"/>
                </a:cubicBezTo>
                <a:lnTo>
                  <a:pt x="3478824" y="5374232"/>
                </a:lnTo>
                <a:lnTo>
                  <a:pt x="3486664" y="5427532"/>
                </a:lnTo>
                <a:lnTo>
                  <a:pt x="3499845" y="5523238"/>
                </a:lnTo>
                <a:cubicBezTo>
                  <a:pt x="3496480" y="5535759"/>
                  <a:pt x="3498126" y="5574631"/>
                  <a:pt x="3505782" y="5582050"/>
                </a:cubicBezTo>
                <a:cubicBezTo>
                  <a:pt x="3507640" y="5590169"/>
                  <a:pt x="3505294" y="5599602"/>
                  <a:pt x="3513368" y="5603412"/>
                </a:cubicBezTo>
                <a:cubicBezTo>
                  <a:pt x="3518549" y="5620896"/>
                  <a:pt x="3530454" y="5660930"/>
                  <a:pt x="3536869" y="5686953"/>
                </a:cubicBezTo>
                <a:cubicBezTo>
                  <a:pt x="3527290" y="5702684"/>
                  <a:pt x="3548216" y="5722678"/>
                  <a:pt x="3551859" y="5759548"/>
                </a:cubicBezTo>
                <a:cubicBezTo>
                  <a:pt x="3540751" y="5776843"/>
                  <a:pt x="3554471" y="5784377"/>
                  <a:pt x="3540024" y="5816599"/>
                </a:cubicBezTo>
                <a:cubicBezTo>
                  <a:pt x="3541640" y="5817630"/>
                  <a:pt x="3543154" y="5818984"/>
                  <a:pt x="3544521" y="5820619"/>
                </a:cubicBezTo>
                <a:cubicBezTo>
                  <a:pt x="3552455" y="5830118"/>
                  <a:pt x="3553767" y="5846834"/>
                  <a:pt x="3547449" y="5857956"/>
                </a:cubicBezTo>
                <a:cubicBezTo>
                  <a:pt x="3528571" y="5908761"/>
                  <a:pt x="3532186" y="5952107"/>
                  <a:pt x="3530253" y="5993572"/>
                </a:cubicBezTo>
                <a:cubicBezTo>
                  <a:pt x="3530522" y="6040113"/>
                  <a:pt x="3553891" y="6005695"/>
                  <a:pt x="3536734" y="6066404"/>
                </a:cubicBezTo>
                <a:cubicBezTo>
                  <a:pt x="3545935" y="6071268"/>
                  <a:pt x="3546842" y="6078512"/>
                  <a:pt x="3543461" y="6091477"/>
                </a:cubicBezTo>
                <a:cubicBezTo>
                  <a:pt x="3549602" y="6107585"/>
                  <a:pt x="3568275" y="6137061"/>
                  <a:pt x="3573577" y="6163051"/>
                </a:cubicBezTo>
                <a:cubicBezTo>
                  <a:pt x="3577046" y="6182032"/>
                  <a:pt x="3572259" y="6223892"/>
                  <a:pt x="3575275" y="6247420"/>
                </a:cubicBezTo>
                <a:cubicBezTo>
                  <a:pt x="3570217" y="6271412"/>
                  <a:pt x="3583023" y="6273898"/>
                  <a:pt x="3591673" y="6304222"/>
                </a:cubicBezTo>
                <a:cubicBezTo>
                  <a:pt x="3585743" y="6318440"/>
                  <a:pt x="3589967" y="6328418"/>
                  <a:pt x="3597489" y="6337624"/>
                </a:cubicBezTo>
                <a:cubicBezTo>
                  <a:pt x="3598113" y="6368401"/>
                  <a:pt x="3610504" y="6394558"/>
                  <a:pt x="3617330" y="6428161"/>
                </a:cubicBezTo>
                <a:cubicBezTo>
                  <a:pt x="3612404" y="6466489"/>
                  <a:pt x="3633001" y="6482393"/>
                  <a:pt x="3640218" y="6518318"/>
                </a:cubicBezTo>
                <a:cubicBezTo>
                  <a:pt x="3625420" y="6557419"/>
                  <a:pt x="3668862" y="6537820"/>
                  <a:pt x="3670788" y="6568733"/>
                </a:cubicBezTo>
                <a:cubicBezTo>
                  <a:pt x="3659124" y="6621466"/>
                  <a:pt x="3685482" y="6565072"/>
                  <a:pt x="3687763" y="6643164"/>
                </a:cubicBezTo>
                <a:cubicBezTo>
                  <a:pt x="3685396" y="6647995"/>
                  <a:pt x="3689317" y="6656838"/>
                  <a:pt x="3693097" y="6655183"/>
                </a:cubicBezTo>
                <a:cubicBezTo>
                  <a:pt x="3693444" y="6672318"/>
                  <a:pt x="3690193" y="6715787"/>
                  <a:pt x="3689847" y="6745974"/>
                </a:cubicBezTo>
                <a:cubicBezTo>
                  <a:pt x="3689583" y="6773144"/>
                  <a:pt x="3690048" y="6817635"/>
                  <a:pt x="3691023" y="6836306"/>
                </a:cubicBezTo>
                <a:lnTo>
                  <a:pt x="3695699" y="6858001"/>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AB918196-E7CF-F357-4C4F-1CEB750FAF20}"/>
              </a:ext>
            </a:extLst>
          </p:cNvPr>
          <p:cNvSpPr>
            <a:spLocks noGrp="1"/>
          </p:cNvSpPr>
          <p:nvPr>
            <p:ph idx="1"/>
          </p:nvPr>
        </p:nvSpPr>
        <p:spPr>
          <a:xfrm>
            <a:off x="3886200" y="1378479"/>
            <a:ext cx="4610100" cy="4101042"/>
          </a:xfrm>
        </p:spPr>
        <p:txBody>
          <a:bodyPr>
            <a:noAutofit/>
          </a:bodyPr>
          <a:lstStyle/>
          <a:p>
            <a:pPr marL="0" indent="0">
              <a:spcBef>
                <a:spcPts val="0"/>
              </a:spcBef>
              <a:spcAft>
                <a:spcPts val="600"/>
              </a:spcAft>
              <a:buNone/>
            </a:pPr>
            <a:r>
              <a:rPr lang="en-GB" sz="1500" b="0" i="0" dirty="0">
                <a:solidFill>
                  <a:schemeClr val="tx1">
                    <a:lumMod val="85000"/>
                    <a:lumOff val="15000"/>
                  </a:schemeClr>
                </a:solidFill>
                <a:effectLst/>
                <a:latin typeface="Calibri" panose="020F0502020204030204" pitchFamily="34" charset="0"/>
                <a:cs typeface="Calibri" panose="020F0502020204030204" pitchFamily="34" charset="0"/>
              </a:rPr>
              <a:t>”The meeting was over. Everybody was going away. The American stood before her.</a:t>
            </a:r>
          </a:p>
          <a:p>
            <a:pPr marL="0" indent="0">
              <a:spcBef>
                <a:spcPts val="0"/>
              </a:spcBef>
              <a:spcAft>
                <a:spcPts val="600"/>
              </a:spcAft>
              <a:buNone/>
            </a:pPr>
            <a:r>
              <a:rPr lang="en-GB" sz="1500" b="0" i="0" dirty="0">
                <a:solidFill>
                  <a:schemeClr val="tx1">
                    <a:lumMod val="85000"/>
                    <a:lumOff val="15000"/>
                  </a:schemeClr>
                </a:solidFill>
                <a:effectLst/>
                <a:latin typeface="Calibri" panose="020F0502020204030204" pitchFamily="34" charset="0"/>
                <a:cs typeface="Calibri" panose="020F0502020204030204" pitchFamily="34" charset="0"/>
              </a:rPr>
              <a:t>“May I introduce myself?” He told her his name and explained who he was. He pressed her hand; praised her speech. And again </a:t>
            </a:r>
            <a:r>
              <a:rPr lang="en-GB" sz="1500" b="0" i="0" dirty="0" err="1">
                <a:solidFill>
                  <a:schemeClr val="tx1">
                    <a:lumMod val="85000"/>
                    <a:lumOff val="15000"/>
                  </a:schemeClr>
                </a:solidFill>
                <a:effectLst/>
                <a:latin typeface="Calibri" panose="020F0502020204030204" pitchFamily="34" charset="0"/>
                <a:cs typeface="Calibri" panose="020F0502020204030204" pitchFamily="34" charset="0"/>
              </a:rPr>
              <a:t>Vasya</a:t>
            </a:r>
            <a:r>
              <a:rPr lang="en-GB" sz="1500" b="0" i="0" dirty="0">
                <a:solidFill>
                  <a:schemeClr val="tx1">
                    <a:lumMod val="85000"/>
                    <a:lumOff val="15000"/>
                  </a:schemeClr>
                </a:solidFill>
                <a:effectLst/>
                <a:latin typeface="Calibri" panose="020F0502020204030204" pitchFamily="34" charset="0"/>
                <a:cs typeface="Calibri" panose="020F0502020204030204" pitchFamily="34" charset="0"/>
              </a:rPr>
              <a:t> flushed. They began to talk, to argue. She was for the </a:t>
            </a:r>
            <a:r>
              <a:rPr lang="en-GB" sz="1500" b="0" i="0" dirty="0" err="1">
                <a:solidFill>
                  <a:schemeClr val="tx1">
                    <a:lumMod val="85000"/>
                    <a:lumOff val="15000"/>
                  </a:schemeClr>
                </a:solidFill>
                <a:effectLst/>
                <a:latin typeface="Calibri" panose="020F0502020204030204" pitchFamily="34" charset="0"/>
                <a:cs typeface="Calibri" panose="020F0502020204030204" pitchFamily="34" charset="0"/>
              </a:rPr>
              <a:t>Bolsheviki</a:t>
            </a:r>
            <a:r>
              <a:rPr lang="en-GB" sz="1500" b="0" i="0" dirty="0">
                <a:solidFill>
                  <a:schemeClr val="tx1">
                    <a:lumMod val="85000"/>
                    <a:lumOff val="15000"/>
                  </a:schemeClr>
                </a:solidFill>
                <a:effectLst/>
                <a:latin typeface="Calibri" panose="020F0502020204030204" pitchFamily="34" charset="0"/>
                <a:cs typeface="Calibri" panose="020F0502020204030204" pitchFamily="34" charset="0"/>
              </a:rPr>
              <a:t>, he in </a:t>
            </a:r>
            <a:r>
              <a:rPr lang="en-GB" sz="1500" b="0" i="0" dirty="0" err="1">
                <a:solidFill>
                  <a:schemeClr val="tx1">
                    <a:lumMod val="85000"/>
                    <a:lumOff val="15000"/>
                  </a:schemeClr>
                </a:solidFill>
                <a:effectLst/>
                <a:latin typeface="Calibri" panose="020F0502020204030204" pitchFamily="34" charset="0"/>
                <a:cs typeface="Calibri" panose="020F0502020204030204" pitchFamily="34" charset="0"/>
              </a:rPr>
              <a:t>favor</a:t>
            </a:r>
            <a:r>
              <a:rPr lang="en-GB" sz="1500" b="0" i="0" dirty="0">
                <a:solidFill>
                  <a:schemeClr val="tx1">
                    <a:lumMod val="85000"/>
                    <a:lumOff val="15000"/>
                  </a:schemeClr>
                </a:solidFill>
                <a:effectLst/>
                <a:latin typeface="Calibri" panose="020F0502020204030204" pitchFamily="34" charset="0"/>
                <a:cs typeface="Calibri" panose="020F0502020204030204" pitchFamily="34" charset="0"/>
              </a:rPr>
              <a:t> of the Anarchists. Going with the crowd, they reached the street. It was a rainy and windy night.</a:t>
            </a:r>
          </a:p>
          <a:p>
            <a:pPr marL="0" indent="0">
              <a:spcBef>
                <a:spcPts val="0"/>
              </a:spcBef>
              <a:spcAft>
                <a:spcPts val="600"/>
              </a:spcAft>
              <a:buNone/>
            </a:pPr>
            <a:r>
              <a:rPr lang="en-GB" sz="1500" b="0" i="0" dirty="0">
                <a:solidFill>
                  <a:schemeClr val="tx1">
                    <a:lumMod val="85000"/>
                    <a:lumOff val="15000"/>
                  </a:schemeClr>
                </a:solidFill>
                <a:effectLst/>
                <a:latin typeface="Calibri" panose="020F0502020204030204" pitchFamily="34" charset="0"/>
                <a:cs typeface="Calibri" panose="020F0502020204030204" pitchFamily="34" charset="0"/>
              </a:rPr>
              <a:t>A cab belonging to the Party was waiting. The American suggested that he take </a:t>
            </a:r>
            <a:r>
              <a:rPr lang="en-GB" sz="1500" b="0" i="0" dirty="0" err="1">
                <a:solidFill>
                  <a:schemeClr val="tx1">
                    <a:lumMod val="85000"/>
                    <a:lumOff val="15000"/>
                  </a:schemeClr>
                </a:solidFill>
                <a:effectLst/>
                <a:latin typeface="Calibri" panose="020F0502020204030204" pitchFamily="34" charset="0"/>
                <a:cs typeface="Calibri" panose="020F0502020204030204" pitchFamily="34" charset="0"/>
              </a:rPr>
              <a:t>Vasya</a:t>
            </a:r>
            <a:r>
              <a:rPr lang="en-GB" sz="1500" b="0" i="0" dirty="0">
                <a:solidFill>
                  <a:schemeClr val="tx1">
                    <a:lumMod val="85000"/>
                    <a:lumOff val="15000"/>
                  </a:schemeClr>
                </a:solidFill>
                <a:effectLst/>
                <a:latin typeface="Calibri" panose="020F0502020204030204" pitchFamily="34" charset="0"/>
                <a:cs typeface="Calibri" panose="020F0502020204030204" pitchFamily="34" charset="0"/>
              </a:rPr>
              <a:t> home. She agreed, and they climbed into the cab. It was dark in there, and the cab was narrow. They sat close together. The horse shied, and splashed in the mud-puddles with its hoofs.</a:t>
            </a:r>
          </a:p>
          <a:p>
            <a:pPr marL="0" indent="0">
              <a:spcBef>
                <a:spcPts val="0"/>
              </a:spcBef>
              <a:spcAft>
                <a:spcPts val="600"/>
              </a:spcAft>
              <a:buNone/>
            </a:pPr>
            <a:r>
              <a:rPr lang="en-GB" sz="1500" b="0" i="0" dirty="0" err="1">
                <a:solidFill>
                  <a:schemeClr val="tx1">
                    <a:lumMod val="85000"/>
                    <a:lumOff val="15000"/>
                  </a:schemeClr>
                </a:solidFill>
                <a:effectLst/>
                <a:latin typeface="Calibri" panose="020F0502020204030204" pitchFamily="34" charset="0"/>
                <a:cs typeface="Calibri" panose="020F0502020204030204" pitchFamily="34" charset="0"/>
              </a:rPr>
              <a:t>Vassilissa</a:t>
            </a:r>
            <a:r>
              <a:rPr lang="en-GB" sz="1500" b="0" i="0" dirty="0">
                <a:solidFill>
                  <a:schemeClr val="tx1">
                    <a:lumMod val="85000"/>
                    <a:lumOff val="15000"/>
                  </a:schemeClr>
                </a:solidFill>
                <a:effectLst/>
                <a:latin typeface="Calibri" panose="020F0502020204030204" pitchFamily="34" charset="0"/>
                <a:cs typeface="Calibri" panose="020F0502020204030204" pitchFamily="34" charset="0"/>
              </a:rPr>
              <a:t> and Vladimir stopped disputing, sat there quiet and silent. Both grave and yet happy.</a:t>
            </a:r>
          </a:p>
          <a:p>
            <a:pPr marL="0" indent="0">
              <a:spcBef>
                <a:spcPts val="0"/>
              </a:spcBef>
              <a:spcAft>
                <a:spcPts val="600"/>
              </a:spcAft>
              <a:buNone/>
            </a:pPr>
            <a:r>
              <a:rPr lang="en-GB" sz="1500" b="0" i="0" dirty="0">
                <a:solidFill>
                  <a:schemeClr val="tx1">
                    <a:lumMod val="85000"/>
                    <a:lumOff val="15000"/>
                  </a:schemeClr>
                </a:solidFill>
                <a:effectLst/>
                <a:latin typeface="Calibri" panose="020F0502020204030204" pitchFamily="34" charset="0"/>
                <a:cs typeface="Calibri" panose="020F0502020204030204" pitchFamily="34" charset="0"/>
              </a:rPr>
              <a:t>They talked about trifles, about the rain, about the meeting that would take place the next day in the soap works, about the assembly at Party Headquarters. But their hearts were full of gladness.</a:t>
            </a:r>
          </a:p>
          <a:p>
            <a:pPr marL="0" indent="0">
              <a:spcBef>
                <a:spcPts val="0"/>
              </a:spcBef>
              <a:spcAft>
                <a:spcPts val="600"/>
              </a:spcAft>
              <a:buNone/>
            </a:pPr>
            <a:r>
              <a:rPr lang="en-GB" sz="1500" b="0" i="0" dirty="0">
                <a:solidFill>
                  <a:schemeClr val="tx1">
                    <a:lumMod val="85000"/>
                    <a:lumOff val="15000"/>
                  </a:schemeClr>
                </a:solidFill>
                <a:effectLst/>
                <a:latin typeface="Calibri" panose="020F0502020204030204" pitchFamily="34" charset="0"/>
                <a:cs typeface="Calibri" panose="020F0502020204030204" pitchFamily="34" charset="0"/>
              </a:rPr>
              <a:t>They were at </a:t>
            </a:r>
            <a:r>
              <a:rPr lang="en-GB" sz="1500" b="0" i="0" dirty="0" err="1">
                <a:solidFill>
                  <a:schemeClr val="tx1">
                    <a:lumMod val="85000"/>
                    <a:lumOff val="15000"/>
                  </a:schemeClr>
                </a:solidFill>
                <a:effectLst/>
                <a:latin typeface="Calibri" panose="020F0502020204030204" pitchFamily="34" charset="0"/>
                <a:cs typeface="Calibri" panose="020F0502020204030204" pitchFamily="34" charset="0"/>
              </a:rPr>
              <a:t>Vasya’s</a:t>
            </a:r>
            <a:r>
              <a:rPr lang="en-GB" sz="1500" b="0" i="0" dirty="0">
                <a:solidFill>
                  <a:schemeClr val="tx1">
                    <a:lumMod val="85000"/>
                    <a:lumOff val="15000"/>
                  </a:schemeClr>
                </a:solidFill>
                <a:effectLst/>
                <a:latin typeface="Calibri" panose="020F0502020204030204" pitchFamily="34" charset="0"/>
                <a:cs typeface="Calibri" panose="020F0502020204030204" pitchFamily="34" charset="0"/>
              </a:rPr>
              <a:t> house, and bid each other good-night. Both were sorry that they had to part so soon, but neither said so.” (35-6)</a:t>
            </a:r>
          </a:p>
        </p:txBody>
      </p:sp>
      <p:pic>
        <p:nvPicPr>
          <p:cNvPr id="10244" name="Picture 4" descr="PROPAGANDA POSTER - Soviet Women factory workers 1920 #59 | eBay">
            <a:extLst>
              <a:ext uri="{FF2B5EF4-FFF2-40B4-BE49-F238E27FC236}">
                <a16:creationId xmlns:a16="http://schemas.microsoft.com/office/drawing/2014/main" id="{7429FEC1-749C-4176-D95E-B929F7B4F04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04" r="29445"/>
          <a:stretch/>
        </p:blipFill>
        <p:spPr bwMode="auto">
          <a:xfrm>
            <a:off x="8580467" y="10"/>
            <a:ext cx="3611533" cy="6857990"/>
          </a:xfrm>
          <a:custGeom>
            <a:avLst/>
            <a:gdLst/>
            <a:ahLst/>
            <a:cxnLst/>
            <a:rect l="l" t="t" r="r" b="b"/>
            <a:pathLst>
              <a:path w="3810000" h="6858000">
                <a:moveTo>
                  <a:pt x="95627" y="0"/>
                </a:moveTo>
                <a:lnTo>
                  <a:pt x="3810000" y="0"/>
                </a:lnTo>
                <a:lnTo>
                  <a:pt x="3810000" y="6858000"/>
                </a:lnTo>
                <a:lnTo>
                  <a:pt x="13132" y="6858000"/>
                </a:lnTo>
                <a:cubicBezTo>
                  <a:pt x="13183" y="6857363"/>
                  <a:pt x="13234" y="6856727"/>
                  <a:pt x="13284" y="6856090"/>
                </a:cubicBezTo>
                <a:lnTo>
                  <a:pt x="31566" y="6805847"/>
                </a:lnTo>
                <a:lnTo>
                  <a:pt x="30463" y="6715381"/>
                </a:lnTo>
                <a:cubicBezTo>
                  <a:pt x="29585" y="6714082"/>
                  <a:pt x="28597" y="6713038"/>
                  <a:pt x="27533" y="6712286"/>
                </a:cubicBezTo>
                <a:lnTo>
                  <a:pt x="31288" y="6698474"/>
                </a:lnTo>
                <a:lnTo>
                  <a:pt x="29901" y="6686264"/>
                </a:lnTo>
                <a:cubicBezTo>
                  <a:pt x="29591" y="6639749"/>
                  <a:pt x="29281" y="6593234"/>
                  <a:pt x="28971" y="6546719"/>
                </a:cubicBezTo>
                <a:cubicBezTo>
                  <a:pt x="23415" y="6502008"/>
                  <a:pt x="3087" y="6462057"/>
                  <a:pt x="310" y="6408337"/>
                </a:cubicBezTo>
                <a:cubicBezTo>
                  <a:pt x="-2468" y="6354617"/>
                  <a:pt x="14431" y="6312397"/>
                  <a:pt x="12307" y="6224401"/>
                </a:cubicBezTo>
                <a:lnTo>
                  <a:pt x="27152" y="6147415"/>
                </a:lnTo>
                <a:lnTo>
                  <a:pt x="39044" y="6093837"/>
                </a:lnTo>
                <a:cubicBezTo>
                  <a:pt x="47718" y="6039281"/>
                  <a:pt x="47985" y="5964495"/>
                  <a:pt x="46816" y="5915901"/>
                </a:cubicBezTo>
                <a:cubicBezTo>
                  <a:pt x="43189" y="5876557"/>
                  <a:pt x="47196" y="5863739"/>
                  <a:pt x="33533" y="5831562"/>
                </a:cubicBezTo>
                <a:cubicBezTo>
                  <a:pt x="27901" y="5792459"/>
                  <a:pt x="47408" y="5747455"/>
                  <a:pt x="46555" y="5710909"/>
                </a:cubicBezTo>
                <a:cubicBezTo>
                  <a:pt x="53188" y="5686865"/>
                  <a:pt x="49116" y="5615845"/>
                  <a:pt x="62461" y="5602222"/>
                </a:cubicBezTo>
                <a:cubicBezTo>
                  <a:pt x="64066" y="5572067"/>
                  <a:pt x="49594" y="5555548"/>
                  <a:pt x="56185" y="5529979"/>
                </a:cubicBezTo>
                <a:lnTo>
                  <a:pt x="67961" y="5458854"/>
                </a:lnTo>
                <a:lnTo>
                  <a:pt x="110939" y="5353584"/>
                </a:lnTo>
                <a:cubicBezTo>
                  <a:pt x="123070" y="5308303"/>
                  <a:pt x="110671" y="5307524"/>
                  <a:pt x="128276" y="5249764"/>
                </a:cubicBezTo>
                <a:cubicBezTo>
                  <a:pt x="137692" y="5218499"/>
                  <a:pt x="146153" y="5160067"/>
                  <a:pt x="156749" y="5116288"/>
                </a:cubicBezTo>
                <a:cubicBezTo>
                  <a:pt x="167347" y="5072508"/>
                  <a:pt x="184838" y="5010298"/>
                  <a:pt x="191855" y="4987089"/>
                </a:cubicBezTo>
                <a:lnTo>
                  <a:pt x="219824" y="4934095"/>
                </a:lnTo>
                <a:cubicBezTo>
                  <a:pt x="223315" y="4926170"/>
                  <a:pt x="231151" y="4920904"/>
                  <a:pt x="231137" y="4903120"/>
                </a:cubicBezTo>
                <a:lnTo>
                  <a:pt x="219738" y="4827391"/>
                </a:lnTo>
                <a:cubicBezTo>
                  <a:pt x="223928" y="4818620"/>
                  <a:pt x="227939" y="4809255"/>
                  <a:pt x="231597" y="4799440"/>
                </a:cubicBezTo>
                <a:lnTo>
                  <a:pt x="233480" y="4793512"/>
                </a:lnTo>
                <a:cubicBezTo>
                  <a:pt x="233423" y="4793432"/>
                  <a:pt x="233367" y="4793351"/>
                  <a:pt x="233310" y="4793271"/>
                </a:cubicBezTo>
                <a:cubicBezTo>
                  <a:pt x="233275" y="4791711"/>
                  <a:pt x="233728" y="4789662"/>
                  <a:pt x="234882" y="4786765"/>
                </a:cubicBezTo>
                <a:lnTo>
                  <a:pt x="236914" y="4782703"/>
                </a:lnTo>
                <a:lnTo>
                  <a:pt x="246329" y="4683644"/>
                </a:lnTo>
                <a:cubicBezTo>
                  <a:pt x="256294" y="4677568"/>
                  <a:pt x="256527" y="4667288"/>
                  <a:pt x="253823" y="4655204"/>
                </a:cubicBezTo>
                <a:cubicBezTo>
                  <a:pt x="259521" y="4631796"/>
                  <a:pt x="280440" y="4574275"/>
                  <a:pt x="280514" y="4543195"/>
                </a:cubicBezTo>
                <a:cubicBezTo>
                  <a:pt x="272112" y="4519880"/>
                  <a:pt x="251340" y="4505102"/>
                  <a:pt x="254268" y="4468722"/>
                </a:cubicBezTo>
                <a:cubicBezTo>
                  <a:pt x="266696" y="4435462"/>
                  <a:pt x="236001" y="4395418"/>
                  <a:pt x="252728" y="4353998"/>
                </a:cubicBezTo>
                <a:cubicBezTo>
                  <a:pt x="256750" y="4339008"/>
                  <a:pt x="256168" y="4294115"/>
                  <a:pt x="248123" y="4286542"/>
                </a:cubicBezTo>
                <a:cubicBezTo>
                  <a:pt x="246365" y="4277371"/>
                  <a:pt x="249194" y="4266107"/>
                  <a:pt x="240584" y="4262777"/>
                </a:cubicBezTo>
                <a:cubicBezTo>
                  <a:pt x="230221" y="4256829"/>
                  <a:pt x="246153" y="4222259"/>
                  <a:pt x="233949" y="4228340"/>
                </a:cubicBezTo>
                <a:cubicBezTo>
                  <a:pt x="244865" y="4203839"/>
                  <a:pt x="223150" y="4187902"/>
                  <a:pt x="217758" y="4169004"/>
                </a:cubicBezTo>
                <a:cubicBezTo>
                  <a:pt x="228596" y="4149446"/>
                  <a:pt x="206597" y="4129080"/>
                  <a:pt x="203797" y="4086781"/>
                </a:cubicBezTo>
                <a:cubicBezTo>
                  <a:pt x="216334" y="4065199"/>
                  <a:pt x="201740" y="4058317"/>
                  <a:pt x="218344" y="4018957"/>
                </a:cubicBezTo>
                <a:cubicBezTo>
                  <a:pt x="216630" y="4017979"/>
                  <a:pt x="215034" y="4016614"/>
                  <a:pt x="213609" y="4014902"/>
                </a:cubicBezTo>
                <a:cubicBezTo>
                  <a:pt x="205325" y="4004955"/>
                  <a:pt x="204424" y="3985729"/>
                  <a:pt x="211594" y="3971964"/>
                </a:cubicBezTo>
                <a:cubicBezTo>
                  <a:pt x="233561" y="3910433"/>
                  <a:pt x="230991" y="3860613"/>
                  <a:pt x="234357" y="3812226"/>
                </a:cubicBezTo>
                <a:cubicBezTo>
                  <a:pt x="235501" y="3758242"/>
                  <a:pt x="209185" y="3801364"/>
                  <a:pt x="229596" y="3728573"/>
                </a:cubicBezTo>
                <a:cubicBezTo>
                  <a:pt x="219804" y="3724174"/>
                  <a:pt x="219047" y="3715890"/>
                  <a:pt x="223099" y="3700384"/>
                </a:cubicBezTo>
                <a:cubicBezTo>
                  <a:pt x="222942" y="3674360"/>
                  <a:pt x="199034" y="3683312"/>
                  <a:pt x="212511" y="3653063"/>
                </a:cubicBezTo>
                <a:cubicBezTo>
                  <a:pt x="207582" y="3623616"/>
                  <a:pt x="199349" y="3555881"/>
                  <a:pt x="193522" y="3523704"/>
                </a:cubicBezTo>
                <a:cubicBezTo>
                  <a:pt x="199728" y="3495169"/>
                  <a:pt x="185963" y="3494025"/>
                  <a:pt x="177551" y="3460001"/>
                </a:cubicBezTo>
                <a:cubicBezTo>
                  <a:pt x="184399" y="3442692"/>
                  <a:pt x="180138" y="3431687"/>
                  <a:pt x="172293" y="3422022"/>
                </a:cubicBezTo>
                <a:cubicBezTo>
                  <a:pt x="172567" y="3386386"/>
                  <a:pt x="159982" y="3357707"/>
                  <a:pt x="153640" y="3319632"/>
                </a:cubicBezTo>
                <a:cubicBezTo>
                  <a:pt x="117352" y="3267571"/>
                  <a:pt x="111308" y="3199530"/>
                  <a:pt x="102580" y="3174350"/>
                </a:cubicBezTo>
                <a:lnTo>
                  <a:pt x="101281" y="3168555"/>
                </a:lnTo>
                <a:cubicBezTo>
                  <a:pt x="101655" y="3163067"/>
                  <a:pt x="102030" y="3157580"/>
                  <a:pt x="102403" y="3152092"/>
                </a:cubicBezTo>
                <a:lnTo>
                  <a:pt x="103597" y="3145797"/>
                </a:lnTo>
                <a:cubicBezTo>
                  <a:pt x="104132" y="3141497"/>
                  <a:pt x="104119" y="3138691"/>
                  <a:pt x="103701" y="3136806"/>
                </a:cubicBezTo>
                <a:lnTo>
                  <a:pt x="108221" y="3088993"/>
                </a:lnTo>
                <a:cubicBezTo>
                  <a:pt x="109464" y="3064872"/>
                  <a:pt x="113188" y="3030250"/>
                  <a:pt x="111158" y="2992081"/>
                </a:cubicBezTo>
                <a:cubicBezTo>
                  <a:pt x="109031" y="2944441"/>
                  <a:pt x="104226" y="2942439"/>
                  <a:pt x="105565" y="2902844"/>
                </a:cubicBezTo>
                <a:cubicBezTo>
                  <a:pt x="107874" y="2897323"/>
                  <a:pt x="101362" y="2801618"/>
                  <a:pt x="105102" y="2797375"/>
                </a:cubicBezTo>
                <a:cubicBezTo>
                  <a:pt x="86174" y="2744941"/>
                  <a:pt x="109804" y="2750735"/>
                  <a:pt x="107241" y="2691357"/>
                </a:cubicBezTo>
                <a:cubicBezTo>
                  <a:pt x="107811" y="2665349"/>
                  <a:pt x="115946" y="2561129"/>
                  <a:pt x="145888" y="2542201"/>
                </a:cubicBezTo>
                <a:cubicBezTo>
                  <a:pt x="170455" y="2427400"/>
                  <a:pt x="123634" y="2367849"/>
                  <a:pt x="136292" y="2250554"/>
                </a:cubicBezTo>
                <a:cubicBezTo>
                  <a:pt x="110877" y="2215639"/>
                  <a:pt x="134601" y="2180816"/>
                  <a:pt x="130310" y="2141581"/>
                </a:cubicBezTo>
                <a:cubicBezTo>
                  <a:pt x="154051" y="2149219"/>
                  <a:pt x="117587" y="2094975"/>
                  <a:pt x="144587" y="2089095"/>
                </a:cubicBezTo>
                <a:cubicBezTo>
                  <a:pt x="142952" y="2082142"/>
                  <a:pt x="140513" y="2075590"/>
                  <a:pt x="137867" y="2069059"/>
                </a:cubicBezTo>
                <a:lnTo>
                  <a:pt x="136492" y="2065634"/>
                </a:lnTo>
                <a:cubicBezTo>
                  <a:pt x="136216" y="2060851"/>
                  <a:pt x="135939" y="2056067"/>
                  <a:pt x="135663" y="2051284"/>
                </a:cubicBezTo>
                <a:lnTo>
                  <a:pt x="124268" y="1960184"/>
                </a:lnTo>
                <a:cubicBezTo>
                  <a:pt x="138968" y="1926370"/>
                  <a:pt x="111716" y="1914873"/>
                  <a:pt x="131257" y="1873060"/>
                </a:cubicBezTo>
                <a:cubicBezTo>
                  <a:pt x="136329" y="1857442"/>
                  <a:pt x="139083" y="1807624"/>
                  <a:pt x="131724" y="1797311"/>
                </a:cubicBezTo>
                <a:cubicBezTo>
                  <a:pt x="130673" y="1786740"/>
                  <a:pt x="134293" y="1774954"/>
                  <a:pt x="126063" y="1769201"/>
                </a:cubicBezTo>
                <a:cubicBezTo>
                  <a:pt x="116300" y="1760126"/>
                  <a:pt x="134551" y="1725705"/>
                  <a:pt x="122085" y="1729500"/>
                </a:cubicBezTo>
                <a:cubicBezTo>
                  <a:pt x="134648" y="1705012"/>
                  <a:pt x="114449" y="1682158"/>
                  <a:pt x="110543" y="1659949"/>
                </a:cubicBezTo>
                <a:cubicBezTo>
                  <a:pt x="122664" y="1640913"/>
                  <a:pt x="102513" y="1613087"/>
                  <a:pt x="102892" y="1565607"/>
                </a:cubicBezTo>
                <a:cubicBezTo>
                  <a:pt x="116835" y="1544742"/>
                  <a:pt x="102976" y="1533616"/>
                  <a:pt x="122245" y="1494057"/>
                </a:cubicBezTo>
                <a:cubicBezTo>
                  <a:pt x="120629" y="1492563"/>
                  <a:pt x="119160" y="1490668"/>
                  <a:pt x="117883" y="1488429"/>
                </a:cubicBezTo>
                <a:cubicBezTo>
                  <a:pt x="110465" y="1475431"/>
                  <a:pt x="111002" y="1453942"/>
                  <a:pt x="119083" y="1440433"/>
                </a:cubicBezTo>
                <a:cubicBezTo>
                  <a:pt x="145274" y="1377630"/>
                  <a:pt x="146438" y="1321884"/>
                  <a:pt x="153340" y="1269148"/>
                </a:cubicBezTo>
                <a:cubicBezTo>
                  <a:pt x="158467" y="1209690"/>
                  <a:pt x="129360" y="1251077"/>
                  <a:pt x="154855" y="1175439"/>
                </a:cubicBezTo>
                <a:cubicBezTo>
                  <a:pt x="145538" y="1168218"/>
                  <a:pt x="145408" y="1158868"/>
                  <a:pt x="150548" y="1142685"/>
                </a:cubicBezTo>
                <a:cubicBezTo>
                  <a:pt x="152321" y="1113850"/>
                  <a:pt x="128121" y="1118007"/>
                  <a:pt x="143630" y="1087778"/>
                </a:cubicBezTo>
                <a:cubicBezTo>
                  <a:pt x="139451" y="1064261"/>
                  <a:pt x="125971" y="1018012"/>
                  <a:pt x="125476" y="1001580"/>
                </a:cubicBezTo>
                <a:cubicBezTo>
                  <a:pt x="123958" y="976962"/>
                  <a:pt x="134851" y="962709"/>
                  <a:pt x="134526" y="940069"/>
                </a:cubicBezTo>
                <a:cubicBezTo>
                  <a:pt x="142751" y="909988"/>
                  <a:pt x="129284" y="905409"/>
                  <a:pt x="123523" y="865739"/>
                </a:cubicBezTo>
                <a:cubicBezTo>
                  <a:pt x="131549" y="848234"/>
                  <a:pt x="128173" y="835030"/>
                  <a:pt x="121164" y="822450"/>
                </a:cubicBezTo>
                <a:cubicBezTo>
                  <a:pt x="124077" y="783082"/>
                  <a:pt x="113811" y="748321"/>
                  <a:pt x="110389" y="704665"/>
                </a:cubicBezTo>
                <a:cubicBezTo>
                  <a:pt x="120144" y="656264"/>
                  <a:pt x="99869" y="633697"/>
                  <a:pt x="96299" y="587032"/>
                </a:cubicBezTo>
                <a:cubicBezTo>
                  <a:pt x="87861" y="539988"/>
                  <a:pt x="66571" y="452493"/>
                  <a:pt x="59759" y="422399"/>
                </a:cubicBezTo>
                <a:cubicBezTo>
                  <a:pt x="62865" y="416491"/>
                  <a:pt x="59682" y="404768"/>
                  <a:pt x="55429" y="406467"/>
                </a:cubicBezTo>
                <a:cubicBezTo>
                  <a:pt x="56742" y="400038"/>
                  <a:pt x="64884" y="384166"/>
                  <a:pt x="58062" y="383409"/>
                </a:cubicBezTo>
                <a:cubicBezTo>
                  <a:pt x="57210" y="351894"/>
                  <a:pt x="61145" y="320031"/>
                  <a:pt x="69487" y="290892"/>
                </a:cubicBezTo>
                <a:cubicBezTo>
                  <a:pt x="57686" y="231306"/>
                  <a:pt x="89539" y="260845"/>
                  <a:pt x="86198" y="217175"/>
                </a:cubicBezTo>
                <a:cubicBezTo>
                  <a:pt x="72715" y="183379"/>
                  <a:pt x="83646" y="168958"/>
                  <a:pt x="74643" y="129155"/>
                </a:cubicBezTo>
                <a:cubicBezTo>
                  <a:pt x="96697" y="112411"/>
                  <a:pt x="72236" y="90977"/>
                  <a:pt x="78417" y="74202"/>
                </a:cubicBezTo>
                <a:cubicBezTo>
                  <a:pt x="59029" y="57686"/>
                  <a:pt x="81827" y="29115"/>
                  <a:pt x="94183" y="4683"/>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1146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7" name="Rectangle 1036">
            <a:extLst>
              <a:ext uri="{FF2B5EF4-FFF2-40B4-BE49-F238E27FC236}">
                <a16:creationId xmlns:a16="http://schemas.microsoft.com/office/drawing/2014/main" id="{3B47FC9C-2ED3-4100-A4EF-E8CDFEE106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6" name="Picture 2" descr="NEPmen, 1920s by Dmitri Nikolayevich Kardovsky">
            <a:extLst>
              <a:ext uri="{FF2B5EF4-FFF2-40B4-BE49-F238E27FC236}">
                <a16:creationId xmlns:a16="http://schemas.microsoft.com/office/drawing/2014/main" id="{A564D311-14A7-155C-B570-A05649AB0A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938" y="608013"/>
            <a:ext cx="2386013" cy="4524375"/>
          </a:xfrm>
          <a:prstGeom prst="rect">
            <a:avLst/>
          </a:prstGeom>
          <a:extLst>
            <a:ext uri="{909E8E84-426E-40DD-AFC4-6F175D3DCCD1}">
              <a14:hiddenFill xmlns:a14="http://schemas.microsoft.com/office/drawing/2010/main">
                <a:solidFill>
                  <a:srgbClr val="FFFFFF"/>
                </a:solidFill>
              </a14:hiddenFill>
            </a:ext>
          </a:extLst>
        </p:spPr>
      </p:pic>
      <p:pic>
        <p:nvPicPr>
          <p:cNvPr id="1032" name="Picture 8" descr="Нэпман — человек новой эпохи | diletant.media | Дзен">
            <a:extLst>
              <a:ext uri="{FF2B5EF4-FFF2-40B4-BE49-F238E27FC236}">
                <a16:creationId xmlns:a16="http://schemas.microsoft.com/office/drawing/2014/main" id="{684F1C5D-0120-D3AE-8973-B3E2F668C1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3563" y="608013"/>
            <a:ext cx="6283325" cy="4524375"/>
          </a:xfrm>
          <a:prstGeom prst="rect">
            <a:avLst/>
          </a:prstGeom>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E1AA9FEC-DD77-680E-FE72-E44C738FF05D}"/>
              </a:ext>
            </a:extLst>
          </p:cNvPr>
          <p:cNvPicPr>
            <a:picLocks noChangeAspect="1"/>
          </p:cNvPicPr>
          <p:nvPr/>
        </p:nvPicPr>
        <p:blipFill>
          <a:blip r:embed="rId4"/>
          <a:stretch>
            <a:fillRect/>
          </a:stretch>
        </p:blipFill>
        <p:spPr>
          <a:xfrm>
            <a:off x="9461500" y="608013"/>
            <a:ext cx="2087563" cy="4524375"/>
          </a:xfrm>
          <a:prstGeom prst="rect">
            <a:avLst/>
          </a:prstGeom>
        </p:spPr>
      </p:pic>
      <p:sp>
        <p:nvSpPr>
          <p:cNvPr id="2" name="Title 1">
            <a:extLst>
              <a:ext uri="{FF2B5EF4-FFF2-40B4-BE49-F238E27FC236}">
                <a16:creationId xmlns:a16="http://schemas.microsoft.com/office/drawing/2014/main" id="{16874812-7B40-60C1-3EA5-D3C65BFC40DD}"/>
              </a:ext>
            </a:extLst>
          </p:cNvPr>
          <p:cNvSpPr>
            <a:spLocks noGrp="1"/>
          </p:cNvSpPr>
          <p:nvPr>
            <p:ph type="title"/>
          </p:nvPr>
        </p:nvSpPr>
        <p:spPr>
          <a:xfrm>
            <a:off x="838200" y="5358141"/>
            <a:ext cx="10515600" cy="942664"/>
          </a:xfrm>
        </p:spPr>
        <p:txBody>
          <a:bodyPr vert="horz" lIns="91440" tIns="45720" rIns="91440" bIns="45720" rtlCol="0" anchor="ctr">
            <a:noAutofit/>
          </a:bodyPr>
          <a:lstStyle/>
          <a:p>
            <a:r>
              <a:rPr lang="en-US" sz="1500" kern="1200" dirty="0">
                <a:solidFill>
                  <a:schemeClr val="tx1"/>
                </a:solidFill>
                <a:latin typeface="Calibri" panose="020F0502020204030204" pitchFamily="34" charset="0"/>
                <a:cs typeface="Calibri" panose="020F0502020204030204" pitchFamily="34" charset="0"/>
              </a:rPr>
              <a:t>“</a:t>
            </a:r>
            <a:r>
              <a:rPr lang="en-US" sz="1500" kern="1200" dirty="0" err="1">
                <a:solidFill>
                  <a:schemeClr val="tx1"/>
                </a:solidFill>
                <a:latin typeface="Calibri" panose="020F0502020204030204" pitchFamily="34" charset="0"/>
                <a:cs typeface="Calibri" panose="020F0502020204030204" pitchFamily="34" charset="0"/>
              </a:rPr>
              <a:t>Vassilissa</a:t>
            </a:r>
            <a:r>
              <a:rPr lang="en-US" sz="1500" kern="1200" dirty="0">
                <a:solidFill>
                  <a:schemeClr val="tx1"/>
                </a:solidFill>
                <a:latin typeface="Calibri" panose="020F0502020204030204" pitchFamily="34" charset="0"/>
                <a:cs typeface="Calibri" panose="020F0502020204030204" pitchFamily="34" charset="0"/>
              </a:rPr>
              <a:t> was sitting at the window of her sleeping compartment. She was alone. Her neighbor, a ’Nep’ girl, very loud, dressed in silks, heavily perfumed, her ears weighed down with rings, had gone into the next compartment, where she was laughing loudly with her ‘cavaliers.’ She had given </a:t>
            </a:r>
            <a:r>
              <a:rPr lang="en-US" sz="1500" kern="1200" dirty="0" err="1">
                <a:solidFill>
                  <a:schemeClr val="tx1"/>
                </a:solidFill>
                <a:latin typeface="Calibri" panose="020F0502020204030204" pitchFamily="34" charset="0"/>
                <a:cs typeface="Calibri" panose="020F0502020204030204" pitchFamily="34" charset="0"/>
              </a:rPr>
              <a:t>Vassilissa</a:t>
            </a:r>
            <a:r>
              <a:rPr lang="en-US" sz="1500" kern="1200" dirty="0">
                <a:solidFill>
                  <a:schemeClr val="tx1"/>
                </a:solidFill>
                <a:latin typeface="Calibri" panose="020F0502020204030204" pitchFamily="34" charset="0"/>
                <a:cs typeface="Calibri" panose="020F0502020204030204" pitchFamily="34" charset="0"/>
              </a:rPr>
              <a:t> the cold shoulder, curling her lips contemptuously. ‘Beg pardon, dear, but you’re sitting on my shawl. You’ll crease it.’ […] As if she, the perfumed Nep-girl owned the compartment, and had let </a:t>
            </a:r>
            <a:r>
              <a:rPr lang="en-US" sz="1500" kern="1200" dirty="0" err="1">
                <a:solidFill>
                  <a:schemeClr val="tx1"/>
                </a:solidFill>
                <a:latin typeface="Calibri" panose="020F0502020204030204" pitchFamily="34" charset="0"/>
                <a:cs typeface="Calibri" panose="020F0502020204030204" pitchFamily="34" charset="0"/>
              </a:rPr>
              <a:t>Vassilissa</a:t>
            </a:r>
            <a:r>
              <a:rPr lang="en-US" sz="1500" kern="1200" dirty="0">
                <a:solidFill>
                  <a:schemeClr val="tx1"/>
                </a:solidFill>
                <a:latin typeface="Calibri" panose="020F0502020204030204" pitchFamily="34" charset="0"/>
                <a:cs typeface="Calibri" panose="020F0502020204030204" pitchFamily="34" charset="0"/>
              </a:rPr>
              <a:t> in only out of the kindness of her heart” (27)</a:t>
            </a:r>
          </a:p>
        </p:txBody>
      </p:sp>
    </p:spTree>
    <p:extLst>
      <p:ext uri="{BB962C8B-B14F-4D97-AF65-F5344CB8AC3E}">
        <p14:creationId xmlns:p14="http://schemas.microsoft.com/office/powerpoint/2010/main" val="25664156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19893</TotalTime>
  <Words>2073</Words>
  <Application>Microsoft Macintosh PowerPoint</Application>
  <PresentationFormat>Widescreen</PresentationFormat>
  <Paragraphs>43</Paragraphs>
  <Slides>19</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Alexandra Kollontai  Red Love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“Vassilissa was sitting at the window of her sleeping compartment. She was alone. Her neighbor, a ’Nep’ girl, very loud, dressed in silks, heavily perfumed, her ears weighed down with rings, had gone into the next compartment, where she was laughing loudly with her ‘cavaliers.’ She had given Vassilissa the cold shoulder, curling her lips contemptuously. ‘Beg pardon, dear, but you’re sitting on my shawl. You’ll crease it.’ […] As if she, the perfumed Nep-girl owned the compartment, and had let Vassilissa in only out of the kindness of her heart” (27)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Tucker-Abramson, Myka</dc:creator>
  <cp:lastModifiedBy>Tucker-Abramson, Myka</cp:lastModifiedBy>
  <cp:revision>7</cp:revision>
  <dcterms:created xsi:type="dcterms:W3CDTF">2024-01-10T08:49:40Z</dcterms:created>
  <dcterms:modified xsi:type="dcterms:W3CDTF">2024-02-02T15:20:58Z</dcterms:modified>
</cp:coreProperties>
</file>