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68" r:id="rId4"/>
    <p:sldId id="272" r:id="rId5"/>
    <p:sldId id="258" r:id="rId6"/>
    <p:sldId id="270" r:id="rId7"/>
    <p:sldId id="273" r:id="rId8"/>
    <p:sldId id="260" r:id="rId9"/>
    <p:sldId id="267" r:id="rId10"/>
    <p:sldId id="261" r:id="rId11"/>
    <p:sldId id="265" r:id="rId12"/>
    <p:sldId id="262" r:id="rId13"/>
    <p:sldId id="263" r:id="rId14"/>
    <p:sldId id="271" r:id="rId15"/>
    <p:sldId id="264" r:id="rId16"/>
    <p:sldId id="266" r:id="rId1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5889"/>
    <p:restoredTop sz="94654"/>
  </p:normalViewPr>
  <p:slideViewPr>
    <p:cSldViewPr snapToGrid="0">
      <p:cViewPr varScale="1">
        <p:scale>
          <a:sx n="83" d="100"/>
          <a:sy n="83" d="100"/>
        </p:scale>
        <p:origin x="200" y="5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03DD72-5CB8-FEF6-351C-7BCB4077D4FD}"/>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8E9CB2D1-375F-53F0-26ED-9743AEA2616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66626D4B-B16E-B854-1170-F25EE4785D1C}"/>
              </a:ext>
            </a:extLst>
          </p:cNvPr>
          <p:cNvSpPr>
            <a:spLocks noGrp="1"/>
          </p:cNvSpPr>
          <p:nvPr>
            <p:ph type="dt" sz="half" idx="10"/>
          </p:nvPr>
        </p:nvSpPr>
        <p:spPr/>
        <p:txBody>
          <a:bodyPr/>
          <a:lstStyle/>
          <a:p>
            <a:fld id="{E6EDFF26-0848-0747-9C50-5CE9FD99DAD2}" type="datetimeFigureOut">
              <a:rPr lang="en-US" smtClean="0"/>
              <a:t>12/7/23</a:t>
            </a:fld>
            <a:endParaRPr lang="en-US"/>
          </a:p>
        </p:txBody>
      </p:sp>
      <p:sp>
        <p:nvSpPr>
          <p:cNvPr id="5" name="Footer Placeholder 4">
            <a:extLst>
              <a:ext uri="{FF2B5EF4-FFF2-40B4-BE49-F238E27FC236}">
                <a16:creationId xmlns:a16="http://schemas.microsoft.com/office/drawing/2014/main" id="{CEE87FD2-05C6-7991-8ED0-ACAEBEB54FC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317F7BE-3D58-D6AC-E6C1-96C4768F7C0B}"/>
              </a:ext>
            </a:extLst>
          </p:cNvPr>
          <p:cNvSpPr>
            <a:spLocks noGrp="1"/>
          </p:cNvSpPr>
          <p:nvPr>
            <p:ph type="sldNum" sz="quarter" idx="12"/>
          </p:nvPr>
        </p:nvSpPr>
        <p:spPr/>
        <p:txBody>
          <a:bodyPr/>
          <a:lstStyle/>
          <a:p>
            <a:fld id="{9DFC1115-08D5-964A-BCA1-BADADA9A0D28}" type="slidenum">
              <a:rPr lang="en-US" smtClean="0"/>
              <a:t>‹#›</a:t>
            </a:fld>
            <a:endParaRPr lang="en-US"/>
          </a:p>
        </p:txBody>
      </p:sp>
    </p:spTree>
    <p:extLst>
      <p:ext uri="{BB962C8B-B14F-4D97-AF65-F5344CB8AC3E}">
        <p14:creationId xmlns:p14="http://schemas.microsoft.com/office/powerpoint/2010/main" val="1870928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46813B-6548-A9D3-4A03-07CA06E68182}"/>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998CB332-D6CF-842B-3C0E-F17786D9B991}"/>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23AB046D-9C26-08BC-0795-62E59C401524}"/>
              </a:ext>
            </a:extLst>
          </p:cNvPr>
          <p:cNvSpPr>
            <a:spLocks noGrp="1"/>
          </p:cNvSpPr>
          <p:nvPr>
            <p:ph type="dt" sz="half" idx="10"/>
          </p:nvPr>
        </p:nvSpPr>
        <p:spPr/>
        <p:txBody>
          <a:bodyPr/>
          <a:lstStyle/>
          <a:p>
            <a:fld id="{E6EDFF26-0848-0747-9C50-5CE9FD99DAD2}" type="datetimeFigureOut">
              <a:rPr lang="en-US" smtClean="0"/>
              <a:t>12/7/23</a:t>
            </a:fld>
            <a:endParaRPr lang="en-US"/>
          </a:p>
        </p:txBody>
      </p:sp>
      <p:sp>
        <p:nvSpPr>
          <p:cNvPr id="5" name="Footer Placeholder 4">
            <a:extLst>
              <a:ext uri="{FF2B5EF4-FFF2-40B4-BE49-F238E27FC236}">
                <a16:creationId xmlns:a16="http://schemas.microsoft.com/office/drawing/2014/main" id="{8A69E9C0-CC27-38E7-F540-5A9956D7FDD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76A3D09-1494-A6D8-2A59-135654CA7E39}"/>
              </a:ext>
            </a:extLst>
          </p:cNvPr>
          <p:cNvSpPr>
            <a:spLocks noGrp="1"/>
          </p:cNvSpPr>
          <p:nvPr>
            <p:ph type="sldNum" sz="quarter" idx="12"/>
          </p:nvPr>
        </p:nvSpPr>
        <p:spPr/>
        <p:txBody>
          <a:bodyPr/>
          <a:lstStyle/>
          <a:p>
            <a:fld id="{9DFC1115-08D5-964A-BCA1-BADADA9A0D28}" type="slidenum">
              <a:rPr lang="en-US" smtClean="0"/>
              <a:t>‹#›</a:t>
            </a:fld>
            <a:endParaRPr lang="en-US"/>
          </a:p>
        </p:txBody>
      </p:sp>
    </p:spTree>
    <p:extLst>
      <p:ext uri="{BB962C8B-B14F-4D97-AF65-F5344CB8AC3E}">
        <p14:creationId xmlns:p14="http://schemas.microsoft.com/office/powerpoint/2010/main" val="5315327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3B6F2F06-D0FB-8B69-EEB6-244F98851F71}"/>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64F17129-4C78-1555-945E-FBC1FD385321}"/>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5B53B76C-CC7D-E4AC-AFF4-9B9FCAFD2CD1}"/>
              </a:ext>
            </a:extLst>
          </p:cNvPr>
          <p:cNvSpPr>
            <a:spLocks noGrp="1"/>
          </p:cNvSpPr>
          <p:nvPr>
            <p:ph type="dt" sz="half" idx="10"/>
          </p:nvPr>
        </p:nvSpPr>
        <p:spPr/>
        <p:txBody>
          <a:bodyPr/>
          <a:lstStyle/>
          <a:p>
            <a:fld id="{E6EDFF26-0848-0747-9C50-5CE9FD99DAD2}" type="datetimeFigureOut">
              <a:rPr lang="en-US" smtClean="0"/>
              <a:t>12/7/23</a:t>
            </a:fld>
            <a:endParaRPr lang="en-US"/>
          </a:p>
        </p:txBody>
      </p:sp>
      <p:sp>
        <p:nvSpPr>
          <p:cNvPr id="5" name="Footer Placeholder 4">
            <a:extLst>
              <a:ext uri="{FF2B5EF4-FFF2-40B4-BE49-F238E27FC236}">
                <a16:creationId xmlns:a16="http://schemas.microsoft.com/office/drawing/2014/main" id="{4F0CFAB2-83A6-F034-ACB8-96781DC0A7A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E116FE1-36A8-260A-D6C1-75D2C22473F6}"/>
              </a:ext>
            </a:extLst>
          </p:cNvPr>
          <p:cNvSpPr>
            <a:spLocks noGrp="1"/>
          </p:cNvSpPr>
          <p:nvPr>
            <p:ph type="sldNum" sz="quarter" idx="12"/>
          </p:nvPr>
        </p:nvSpPr>
        <p:spPr/>
        <p:txBody>
          <a:bodyPr/>
          <a:lstStyle/>
          <a:p>
            <a:fld id="{9DFC1115-08D5-964A-BCA1-BADADA9A0D28}" type="slidenum">
              <a:rPr lang="en-US" smtClean="0"/>
              <a:t>‹#›</a:t>
            </a:fld>
            <a:endParaRPr lang="en-US"/>
          </a:p>
        </p:txBody>
      </p:sp>
    </p:spTree>
    <p:extLst>
      <p:ext uri="{BB962C8B-B14F-4D97-AF65-F5344CB8AC3E}">
        <p14:creationId xmlns:p14="http://schemas.microsoft.com/office/powerpoint/2010/main" val="2836886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9D2023-D503-BED5-A295-AAF6AF12A9AE}"/>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33E5047A-C1D9-32E5-F057-621C5304E188}"/>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40430285-3912-051D-6609-DCE143D65A59}"/>
              </a:ext>
            </a:extLst>
          </p:cNvPr>
          <p:cNvSpPr>
            <a:spLocks noGrp="1"/>
          </p:cNvSpPr>
          <p:nvPr>
            <p:ph type="dt" sz="half" idx="10"/>
          </p:nvPr>
        </p:nvSpPr>
        <p:spPr/>
        <p:txBody>
          <a:bodyPr/>
          <a:lstStyle/>
          <a:p>
            <a:fld id="{E6EDFF26-0848-0747-9C50-5CE9FD99DAD2}" type="datetimeFigureOut">
              <a:rPr lang="en-US" smtClean="0"/>
              <a:t>12/7/23</a:t>
            </a:fld>
            <a:endParaRPr lang="en-US"/>
          </a:p>
        </p:txBody>
      </p:sp>
      <p:sp>
        <p:nvSpPr>
          <p:cNvPr id="5" name="Footer Placeholder 4">
            <a:extLst>
              <a:ext uri="{FF2B5EF4-FFF2-40B4-BE49-F238E27FC236}">
                <a16:creationId xmlns:a16="http://schemas.microsoft.com/office/drawing/2014/main" id="{E76257F8-6680-9A45-4123-AEA46D54D5F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9E7B28C-1829-964A-4ED0-676644075CD5}"/>
              </a:ext>
            </a:extLst>
          </p:cNvPr>
          <p:cNvSpPr>
            <a:spLocks noGrp="1"/>
          </p:cNvSpPr>
          <p:nvPr>
            <p:ph type="sldNum" sz="quarter" idx="12"/>
          </p:nvPr>
        </p:nvSpPr>
        <p:spPr/>
        <p:txBody>
          <a:bodyPr/>
          <a:lstStyle/>
          <a:p>
            <a:fld id="{9DFC1115-08D5-964A-BCA1-BADADA9A0D28}" type="slidenum">
              <a:rPr lang="en-US" smtClean="0"/>
              <a:t>‹#›</a:t>
            </a:fld>
            <a:endParaRPr lang="en-US"/>
          </a:p>
        </p:txBody>
      </p:sp>
    </p:spTree>
    <p:extLst>
      <p:ext uri="{BB962C8B-B14F-4D97-AF65-F5344CB8AC3E}">
        <p14:creationId xmlns:p14="http://schemas.microsoft.com/office/powerpoint/2010/main" val="13901324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911972-EE28-5CED-9EA5-86A73084D305}"/>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943856F2-F5E1-7CC4-9FA4-1C347BEDE2C5}"/>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F5895058-93D1-A276-AA46-697F55DF9B9B}"/>
              </a:ext>
            </a:extLst>
          </p:cNvPr>
          <p:cNvSpPr>
            <a:spLocks noGrp="1"/>
          </p:cNvSpPr>
          <p:nvPr>
            <p:ph type="dt" sz="half" idx="10"/>
          </p:nvPr>
        </p:nvSpPr>
        <p:spPr/>
        <p:txBody>
          <a:bodyPr/>
          <a:lstStyle/>
          <a:p>
            <a:fld id="{E6EDFF26-0848-0747-9C50-5CE9FD99DAD2}" type="datetimeFigureOut">
              <a:rPr lang="en-US" smtClean="0"/>
              <a:t>12/7/23</a:t>
            </a:fld>
            <a:endParaRPr lang="en-US"/>
          </a:p>
        </p:txBody>
      </p:sp>
      <p:sp>
        <p:nvSpPr>
          <p:cNvPr id="5" name="Footer Placeholder 4">
            <a:extLst>
              <a:ext uri="{FF2B5EF4-FFF2-40B4-BE49-F238E27FC236}">
                <a16:creationId xmlns:a16="http://schemas.microsoft.com/office/drawing/2014/main" id="{D81E3FBF-8DE6-2A0C-4474-8DD393ED52D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CE6906F-5887-6CA6-2142-515993EFD34A}"/>
              </a:ext>
            </a:extLst>
          </p:cNvPr>
          <p:cNvSpPr>
            <a:spLocks noGrp="1"/>
          </p:cNvSpPr>
          <p:nvPr>
            <p:ph type="sldNum" sz="quarter" idx="12"/>
          </p:nvPr>
        </p:nvSpPr>
        <p:spPr/>
        <p:txBody>
          <a:bodyPr/>
          <a:lstStyle/>
          <a:p>
            <a:fld id="{9DFC1115-08D5-964A-BCA1-BADADA9A0D28}" type="slidenum">
              <a:rPr lang="en-US" smtClean="0"/>
              <a:t>‹#›</a:t>
            </a:fld>
            <a:endParaRPr lang="en-US"/>
          </a:p>
        </p:txBody>
      </p:sp>
    </p:spTree>
    <p:extLst>
      <p:ext uri="{BB962C8B-B14F-4D97-AF65-F5344CB8AC3E}">
        <p14:creationId xmlns:p14="http://schemas.microsoft.com/office/powerpoint/2010/main" val="5050257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54C4E7-0AA8-6A4E-F945-1870B8963951}"/>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D18ABCE7-09E1-27E0-4129-E636A2B4E8A9}"/>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9C727698-DE98-5D7C-9D04-4E13943B7E94}"/>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E0374534-BB58-B8F4-0ED0-EFD149E06761}"/>
              </a:ext>
            </a:extLst>
          </p:cNvPr>
          <p:cNvSpPr>
            <a:spLocks noGrp="1"/>
          </p:cNvSpPr>
          <p:nvPr>
            <p:ph type="dt" sz="half" idx="10"/>
          </p:nvPr>
        </p:nvSpPr>
        <p:spPr/>
        <p:txBody>
          <a:bodyPr/>
          <a:lstStyle/>
          <a:p>
            <a:fld id="{E6EDFF26-0848-0747-9C50-5CE9FD99DAD2}" type="datetimeFigureOut">
              <a:rPr lang="en-US" smtClean="0"/>
              <a:t>12/7/23</a:t>
            </a:fld>
            <a:endParaRPr lang="en-US"/>
          </a:p>
        </p:txBody>
      </p:sp>
      <p:sp>
        <p:nvSpPr>
          <p:cNvPr id="6" name="Footer Placeholder 5">
            <a:extLst>
              <a:ext uri="{FF2B5EF4-FFF2-40B4-BE49-F238E27FC236}">
                <a16:creationId xmlns:a16="http://schemas.microsoft.com/office/drawing/2014/main" id="{A91A2143-2D17-510F-16D4-643038A2FF0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75C6CAB-7108-3F3D-129C-81EF64D7EE90}"/>
              </a:ext>
            </a:extLst>
          </p:cNvPr>
          <p:cNvSpPr>
            <a:spLocks noGrp="1"/>
          </p:cNvSpPr>
          <p:nvPr>
            <p:ph type="sldNum" sz="quarter" idx="12"/>
          </p:nvPr>
        </p:nvSpPr>
        <p:spPr/>
        <p:txBody>
          <a:bodyPr/>
          <a:lstStyle/>
          <a:p>
            <a:fld id="{9DFC1115-08D5-964A-BCA1-BADADA9A0D28}" type="slidenum">
              <a:rPr lang="en-US" smtClean="0"/>
              <a:t>‹#›</a:t>
            </a:fld>
            <a:endParaRPr lang="en-US"/>
          </a:p>
        </p:txBody>
      </p:sp>
    </p:spTree>
    <p:extLst>
      <p:ext uri="{BB962C8B-B14F-4D97-AF65-F5344CB8AC3E}">
        <p14:creationId xmlns:p14="http://schemas.microsoft.com/office/powerpoint/2010/main" val="39340222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6D7858-9AF6-D960-A5E8-696A15C5BDD7}"/>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30EE5AEF-9388-58BA-B0C8-AD8A132C1FC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F1A4CE2E-0618-03F9-43B8-B776EB98442A}"/>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8C743E9A-C8EE-BB52-E24C-9397E83A304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E7FEF3EF-3D0E-2C42-C223-F31676DCFE18}"/>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18941AB9-EC6E-12C2-8762-593DB9CE75C5}"/>
              </a:ext>
            </a:extLst>
          </p:cNvPr>
          <p:cNvSpPr>
            <a:spLocks noGrp="1"/>
          </p:cNvSpPr>
          <p:nvPr>
            <p:ph type="dt" sz="half" idx="10"/>
          </p:nvPr>
        </p:nvSpPr>
        <p:spPr/>
        <p:txBody>
          <a:bodyPr/>
          <a:lstStyle/>
          <a:p>
            <a:fld id="{E6EDFF26-0848-0747-9C50-5CE9FD99DAD2}" type="datetimeFigureOut">
              <a:rPr lang="en-US" smtClean="0"/>
              <a:t>12/7/23</a:t>
            </a:fld>
            <a:endParaRPr lang="en-US"/>
          </a:p>
        </p:txBody>
      </p:sp>
      <p:sp>
        <p:nvSpPr>
          <p:cNvPr id="8" name="Footer Placeholder 7">
            <a:extLst>
              <a:ext uri="{FF2B5EF4-FFF2-40B4-BE49-F238E27FC236}">
                <a16:creationId xmlns:a16="http://schemas.microsoft.com/office/drawing/2014/main" id="{D9647692-0074-0BD5-D913-F1AD31F0151B}"/>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88FDF5CC-49DF-0C83-E0F9-22F3AB90ACBF}"/>
              </a:ext>
            </a:extLst>
          </p:cNvPr>
          <p:cNvSpPr>
            <a:spLocks noGrp="1"/>
          </p:cNvSpPr>
          <p:nvPr>
            <p:ph type="sldNum" sz="quarter" idx="12"/>
          </p:nvPr>
        </p:nvSpPr>
        <p:spPr/>
        <p:txBody>
          <a:bodyPr/>
          <a:lstStyle/>
          <a:p>
            <a:fld id="{9DFC1115-08D5-964A-BCA1-BADADA9A0D28}" type="slidenum">
              <a:rPr lang="en-US" smtClean="0"/>
              <a:t>‹#›</a:t>
            </a:fld>
            <a:endParaRPr lang="en-US"/>
          </a:p>
        </p:txBody>
      </p:sp>
    </p:spTree>
    <p:extLst>
      <p:ext uri="{BB962C8B-B14F-4D97-AF65-F5344CB8AC3E}">
        <p14:creationId xmlns:p14="http://schemas.microsoft.com/office/powerpoint/2010/main" val="247593942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B07763-5D95-A8F6-43CF-800B82BCAF0E}"/>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E3C4051D-A306-FE0D-B2EB-5A9266D5DE2C}"/>
              </a:ext>
            </a:extLst>
          </p:cNvPr>
          <p:cNvSpPr>
            <a:spLocks noGrp="1"/>
          </p:cNvSpPr>
          <p:nvPr>
            <p:ph type="dt" sz="half" idx="10"/>
          </p:nvPr>
        </p:nvSpPr>
        <p:spPr/>
        <p:txBody>
          <a:bodyPr/>
          <a:lstStyle/>
          <a:p>
            <a:fld id="{E6EDFF26-0848-0747-9C50-5CE9FD99DAD2}" type="datetimeFigureOut">
              <a:rPr lang="en-US" smtClean="0"/>
              <a:t>12/7/23</a:t>
            </a:fld>
            <a:endParaRPr lang="en-US"/>
          </a:p>
        </p:txBody>
      </p:sp>
      <p:sp>
        <p:nvSpPr>
          <p:cNvPr id="4" name="Footer Placeholder 3">
            <a:extLst>
              <a:ext uri="{FF2B5EF4-FFF2-40B4-BE49-F238E27FC236}">
                <a16:creationId xmlns:a16="http://schemas.microsoft.com/office/drawing/2014/main" id="{9AB92DB7-2877-DF7D-004A-D07F008A6FDE}"/>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8B66EB3B-2FFC-75D1-9F93-805D54653ADC}"/>
              </a:ext>
            </a:extLst>
          </p:cNvPr>
          <p:cNvSpPr>
            <a:spLocks noGrp="1"/>
          </p:cNvSpPr>
          <p:nvPr>
            <p:ph type="sldNum" sz="quarter" idx="12"/>
          </p:nvPr>
        </p:nvSpPr>
        <p:spPr/>
        <p:txBody>
          <a:bodyPr/>
          <a:lstStyle/>
          <a:p>
            <a:fld id="{9DFC1115-08D5-964A-BCA1-BADADA9A0D28}" type="slidenum">
              <a:rPr lang="en-US" smtClean="0"/>
              <a:t>‹#›</a:t>
            </a:fld>
            <a:endParaRPr lang="en-US"/>
          </a:p>
        </p:txBody>
      </p:sp>
    </p:spTree>
    <p:extLst>
      <p:ext uri="{BB962C8B-B14F-4D97-AF65-F5344CB8AC3E}">
        <p14:creationId xmlns:p14="http://schemas.microsoft.com/office/powerpoint/2010/main" val="10219518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AF0EC1E-2B2C-E506-7BAA-081EFA2CBB9F}"/>
              </a:ext>
            </a:extLst>
          </p:cNvPr>
          <p:cNvSpPr>
            <a:spLocks noGrp="1"/>
          </p:cNvSpPr>
          <p:nvPr>
            <p:ph type="dt" sz="half" idx="10"/>
          </p:nvPr>
        </p:nvSpPr>
        <p:spPr/>
        <p:txBody>
          <a:bodyPr/>
          <a:lstStyle/>
          <a:p>
            <a:fld id="{E6EDFF26-0848-0747-9C50-5CE9FD99DAD2}" type="datetimeFigureOut">
              <a:rPr lang="en-US" smtClean="0"/>
              <a:t>12/7/23</a:t>
            </a:fld>
            <a:endParaRPr lang="en-US"/>
          </a:p>
        </p:txBody>
      </p:sp>
      <p:sp>
        <p:nvSpPr>
          <p:cNvPr id="3" name="Footer Placeholder 2">
            <a:extLst>
              <a:ext uri="{FF2B5EF4-FFF2-40B4-BE49-F238E27FC236}">
                <a16:creationId xmlns:a16="http://schemas.microsoft.com/office/drawing/2014/main" id="{E2807E3F-D962-652F-F1F4-7C2AD806938E}"/>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E49B1EEA-D76D-B0A1-4326-EB5264896874}"/>
              </a:ext>
            </a:extLst>
          </p:cNvPr>
          <p:cNvSpPr>
            <a:spLocks noGrp="1"/>
          </p:cNvSpPr>
          <p:nvPr>
            <p:ph type="sldNum" sz="quarter" idx="12"/>
          </p:nvPr>
        </p:nvSpPr>
        <p:spPr/>
        <p:txBody>
          <a:bodyPr/>
          <a:lstStyle/>
          <a:p>
            <a:fld id="{9DFC1115-08D5-964A-BCA1-BADADA9A0D28}" type="slidenum">
              <a:rPr lang="en-US" smtClean="0"/>
              <a:t>‹#›</a:t>
            </a:fld>
            <a:endParaRPr lang="en-US"/>
          </a:p>
        </p:txBody>
      </p:sp>
    </p:spTree>
    <p:extLst>
      <p:ext uri="{BB962C8B-B14F-4D97-AF65-F5344CB8AC3E}">
        <p14:creationId xmlns:p14="http://schemas.microsoft.com/office/powerpoint/2010/main" val="33223501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524595-29C1-4061-205A-E8CF73610ACC}"/>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B906977B-A8AF-7965-53A4-43A3C658639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40426542-2AF8-D453-2C96-3C09B34C2C1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F7DCAADC-1A7F-6629-150D-2028A5EA302D}"/>
              </a:ext>
            </a:extLst>
          </p:cNvPr>
          <p:cNvSpPr>
            <a:spLocks noGrp="1"/>
          </p:cNvSpPr>
          <p:nvPr>
            <p:ph type="dt" sz="half" idx="10"/>
          </p:nvPr>
        </p:nvSpPr>
        <p:spPr/>
        <p:txBody>
          <a:bodyPr/>
          <a:lstStyle/>
          <a:p>
            <a:fld id="{E6EDFF26-0848-0747-9C50-5CE9FD99DAD2}" type="datetimeFigureOut">
              <a:rPr lang="en-US" smtClean="0"/>
              <a:t>12/7/23</a:t>
            </a:fld>
            <a:endParaRPr lang="en-US"/>
          </a:p>
        </p:txBody>
      </p:sp>
      <p:sp>
        <p:nvSpPr>
          <p:cNvPr id="6" name="Footer Placeholder 5">
            <a:extLst>
              <a:ext uri="{FF2B5EF4-FFF2-40B4-BE49-F238E27FC236}">
                <a16:creationId xmlns:a16="http://schemas.microsoft.com/office/drawing/2014/main" id="{EE2B31C6-EFE7-0506-FC7D-F5F7D2C9268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0DF75CE-5CB5-381E-A861-9CF5BCCAAD17}"/>
              </a:ext>
            </a:extLst>
          </p:cNvPr>
          <p:cNvSpPr>
            <a:spLocks noGrp="1"/>
          </p:cNvSpPr>
          <p:nvPr>
            <p:ph type="sldNum" sz="quarter" idx="12"/>
          </p:nvPr>
        </p:nvSpPr>
        <p:spPr/>
        <p:txBody>
          <a:bodyPr/>
          <a:lstStyle/>
          <a:p>
            <a:fld id="{9DFC1115-08D5-964A-BCA1-BADADA9A0D28}" type="slidenum">
              <a:rPr lang="en-US" smtClean="0"/>
              <a:t>‹#›</a:t>
            </a:fld>
            <a:endParaRPr lang="en-US"/>
          </a:p>
        </p:txBody>
      </p:sp>
    </p:spTree>
    <p:extLst>
      <p:ext uri="{BB962C8B-B14F-4D97-AF65-F5344CB8AC3E}">
        <p14:creationId xmlns:p14="http://schemas.microsoft.com/office/powerpoint/2010/main" val="39369268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BE2732-3E37-CFB5-C5E5-0C71F98E1D34}"/>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C4EE6A0B-24E5-FCD8-91A2-1FE8FCED449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9B3421C9-314E-D63C-12E6-5660FD1DADE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F3512DAA-9B65-98D0-3D29-C281EE73F38C}"/>
              </a:ext>
            </a:extLst>
          </p:cNvPr>
          <p:cNvSpPr>
            <a:spLocks noGrp="1"/>
          </p:cNvSpPr>
          <p:nvPr>
            <p:ph type="dt" sz="half" idx="10"/>
          </p:nvPr>
        </p:nvSpPr>
        <p:spPr/>
        <p:txBody>
          <a:bodyPr/>
          <a:lstStyle/>
          <a:p>
            <a:fld id="{E6EDFF26-0848-0747-9C50-5CE9FD99DAD2}" type="datetimeFigureOut">
              <a:rPr lang="en-US" smtClean="0"/>
              <a:t>12/7/23</a:t>
            </a:fld>
            <a:endParaRPr lang="en-US"/>
          </a:p>
        </p:txBody>
      </p:sp>
      <p:sp>
        <p:nvSpPr>
          <p:cNvPr id="6" name="Footer Placeholder 5">
            <a:extLst>
              <a:ext uri="{FF2B5EF4-FFF2-40B4-BE49-F238E27FC236}">
                <a16:creationId xmlns:a16="http://schemas.microsoft.com/office/drawing/2014/main" id="{19DEED58-BADE-E2BC-5608-053B8B30E67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50D4CC9-BD1A-1CAF-0502-92310D22E2CE}"/>
              </a:ext>
            </a:extLst>
          </p:cNvPr>
          <p:cNvSpPr>
            <a:spLocks noGrp="1"/>
          </p:cNvSpPr>
          <p:nvPr>
            <p:ph type="sldNum" sz="quarter" idx="12"/>
          </p:nvPr>
        </p:nvSpPr>
        <p:spPr/>
        <p:txBody>
          <a:bodyPr/>
          <a:lstStyle/>
          <a:p>
            <a:fld id="{9DFC1115-08D5-964A-BCA1-BADADA9A0D28}" type="slidenum">
              <a:rPr lang="en-US" smtClean="0"/>
              <a:t>‹#›</a:t>
            </a:fld>
            <a:endParaRPr lang="en-US"/>
          </a:p>
        </p:txBody>
      </p:sp>
    </p:spTree>
    <p:extLst>
      <p:ext uri="{BB962C8B-B14F-4D97-AF65-F5344CB8AC3E}">
        <p14:creationId xmlns:p14="http://schemas.microsoft.com/office/powerpoint/2010/main" val="122619535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76F79FAA-6E45-BCB9-0E66-9309E30D7C3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1AE45E7B-E5B0-5A5A-FDBC-F5DD7E61170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AD2838B7-AE88-0342-8B1F-4A6024D6160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6EDFF26-0848-0747-9C50-5CE9FD99DAD2}" type="datetimeFigureOut">
              <a:rPr lang="en-US" smtClean="0"/>
              <a:t>12/7/23</a:t>
            </a:fld>
            <a:endParaRPr lang="en-US"/>
          </a:p>
        </p:txBody>
      </p:sp>
      <p:sp>
        <p:nvSpPr>
          <p:cNvPr id="5" name="Footer Placeholder 4">
            <a:extLst>
              <a:ext uri="{FF2B5EF4-FFF2-40B4-BE49-F238E27FC236}">
                <a16:creationId xmlns:a16="http://schemas.microsoft.com/office/drawing/2014/main" id="{7B6488CF-E1FB-E1D7-3C22-E804A4BB463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3308CAE2-3286-4359-6B47-9DC04A0BD27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DFC1115-08D5-964A-BCA1-BADADA9A0D28}" type="slidenum">
              <a:rPr lang="en-US" smtClean="0"/>
              <a:t>‹#›</a:t>
            </a:fld>
            <a:endParaRPr lang="en-US"/>
          </a:p>
        </p:txBody>
      </p:sp>
    </p:spTree>
    <p:extLst>
      <p:ext uri="{BB962C8B-B14F-4D97-AF65-F5344CB8AC3E}">
        <p14:creationId xmlns:p14="http://schemas.microsoft.com/office/powerpoint/2010/main" val="364442555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11.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2.xml"/><Relationship Id="rId4" Type="http://schemas.openxmlformats.org/officeDocument/2006/relationships/image" Target="../media/image18.jpeg"/></Relationships>
</file>

<file path=ppt/slides/_rels/slide14.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31" name="Rectangle 1030">
            <a:extLst>
              <a:ext uri="{FF2B5EF4-FFF2-40B4-BE49-F238E27FC236}">
                <a16:creationId xmlns:a16="http://schemas.microsoft.com/office/drawing/2014/main" id="{8B646C36-EEEC-4D52-8E8E-206F4CD8A3D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15C57FC1-236C-149A-89C1-828D5516AF23}"/>
              </a:ext>
            </a:extLst>
          </p:cNvPr>
          <p:cNvSpPr>
            <a:spLocks noGrp="1"/>
          </p:cNvSpPr>
          <p:nvPr>
            <p:ph type="ctrTitle"/>
          </p:nvPr>
        </p:nvSpPr>
        <p:spPr>
          <a:xfrm>
            <a:off x="677119" y="810623"/>
            <a:ext cx="4894428" cy="3570162"/>
          </a:xfrm>
        </p:spPr>
        <p:txBody>
          <a:bodyPr anchor="b">
            <a:normAutofit/>
          </a:bodyPr>
          <a:lstStyle/>
          <a:p>
            <a:pPr algn="l"/>
            <a:r>
              <a:rPr lang="en-US" sz="5400" dirty="0">
                <a:solidFill>
                  <a:schemeClr val="bg1"/>
                </a:solidFill>
              </a:rPr>
              <a:t>Patricia </a:t>
            </a:r>
            <a:r>
              <a:rPr lang="en-US" sz="5400" dirty="0" err="1">
                <a:solidFill>
                  <a:schemeClr val="bg1"/>
                </a:solidFill>
              </a:rPr>
              <a:t>Galvão</a:t>
            </a:r>
            <a:r>
              <a:rPr lang="en-US" sz="5400" dirty="0">
                <a:solidFill>
                  <a:schemeClr val="bg1"/>
                </a:solidFill>
              </a:rPr>
              <a:t> </a:t>
            </a:r>
            <a:r>
              <a:rPr lang="en-US" sz="5400" i="1" dirty="0">
                <a:solidFill>
                  <a:schemeClr val="bg1"/>
                </a:solidFill>
              </a:rPr>
              <a:t>Industrial Park</a:t>
            </a:r>
          </a:p>
        </p:txBody>
      </p:sp>
      <p:sp>
        <p:nvSpPr>
          <p:cNvPr id="3" name="Subtitle 2">
            <a:extLst>
              <a:ext uri="{FF2B5EF4-FFF2-40B4-BE49-F238E27FC236}">
                <a16:creationId xmlns:a16="http://schemas.microsoft.com/office/drawing/2014/main" id="{BE3B9DA7-A3E0-270E-3670-4D6E6694F13C}"/>
              </a:ext>
            </a:extLst>
          </p:cNvPr>
          <p:cNvSpPr>
            <a:spLocks noGrp="1"/>
          </p:cNvSpPr>
          <p:nvPr>
            <p:ph type="subTitle" idx="1"/>
          </p:nvPr>
        </p:nvSpPr>
        <p:spPr>
          <a:xfrm>
            <a:off x="677119" y="4547167"/>
            <a:ext cx="4894428" cy="1288482"/>
          </a:xfrm>
        </p:spPr>
        <p:txBody>
          <a:bodyPr>
            <a:normAutofit/>
          </a:bodyPr>
          <a:lstStyle/>
          <a:p>
            <a:pPr algn="l"/>
            <a:r>
              <a:rPr lang="en-US" sz="2000" dirty="0">
                <a:solidFill>
                  <a:schemeClr val="bg1"/>
                </a:solidFill>
              </a:rPr>
              <a:t>Global Literary Radicalism</a:t>
            </a:r>
          </a:p>
        </p:txBody>
      </p:sp>
      <p:grpSp>
        <p:nvGrpSpPr>
          <p:cNvPr id="1033" name="Group 1032">
            <a:extLst>
              <a:ext uri="{FF2B5EF4-FFF2-40B4-BE49-F238E27FC236}">
                <a16:creationId xmlns:a16="http://schemas.microsoft.com/office/drawing/2014/main" id="{B2EBBF56-923D-48A7-9F8F-86E33CFA3EF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6481655" y="673020"/>
            <a:ext cx="4833902" cy="5683329"/>
            <a:chOff x="1674895" y="1345036"/>
            <a:chExt cx="5428610" cy="4210939"/>
          </a:xfrm>
        </p:grpSpPr>
        <p:sp>
          <p:nvSpPr>
            <p:cNvPr id="1034" name="Rectangle 1033">
              <a:extLst>
                <a:ext uri="{FF2B5EF4-FFF2-40B4-BE49-F238E27FC236}">
                  <a16:creationId xmlns:a16="http://schemas.microsoft.com/office/drawing/2014/main" id="{A6D5794E-BC9E-4A8A-BB29-9A32C8F2673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674895" y="1345036"/>
              <a:ext cx="5428610" cy="4210939"/>
            </a:xfrm>
            <a:prstGeom prst="rect">
              <a:avLst/>
            </a:prstGeom>
            <a:solidFill>
              <a:srgbClr val="FFFFFF"/>
            </a:solidFill>
            <a:ln w="28575">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5" name="Rectangle 1034">
              <a:extLst>
                <a:ext uri="{FF2B5EF4-FFF2-40B4-BE49-F238E27FC236}">
                  <a16:creationId xmlns:a16="http://schemas.microsoft.com/office/drawing/2014/main" id="{216175AF-13E0-4D14-8638-11BBE8359AA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674895" y="1345036"/>
              <a:ext cx="5428610" cy="4210939"/>
            </a:xfrm>
            <a:prstGeom prst="rect">
              <a:avLst/>
            </a:prstGeom>
            <a:solidFill>
              <a:schemeClr val="accent6">
                <a:alpha val="30000"/>
              </a:schemeClr>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1037" name="Rectangle 1036">
            <a:extLst>
              <a:ext uri="{FF2B5EF4-FFF2-40B4-BE49-F238E27FC236}">
                <a16:creationId xmlns:a16="http://schemas.microsoft.com/office/drawing/2014/main" id="{8258443E-B333-44F4-8D49-1EAB1C1A461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350256" y="596822"/>
            <a:ext cx="4833901" cy="5653877"/>
          </a:xfrm>
          <a:prstGeom prst="rect">
            <a:avLst/>
          </a:prstGeom>
          <a:solidFill>
            <a:schemeClr val="tx1"/>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39" name="Graphic 185">
            <a:extLst>
              <a:ext uri="{FF2B5EF4-FFF2-40B4-BE49-F238E27FC236}">
                <a16:creationId xmlns:a16="http://schemas.microsoft.com/office/drawing/2014/main" id="{FB9739EB-7F66-433D-841F-AB3CD18700B7}"/>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5463427" y="1159624"/>
            <a:ext cx="1054466" cy="469689"/>
            <a:chOff x="9841624" y="4115729"/>
            <a:chExt cx="602169" cy="268223"/>
          </a:xfrm>
          <a:solidFill>
            <a:schemeClr val="bg1"/>
          </a:solidFill>
        </p:grpSpPr>
        <p:sp>
          <p:nvSpPr>
            <p:cNvPr id="1040" name="Freeform: Shape 1039">
              <a:extLst>
                <a:ext uri="{FF2B5EF4-FFF2-40B4-BE49-F238E27FC236}">
                  <a16:creationId xmlns:a16="http://schemas.microsoft.com/office/drawing/2014/main" id="{104F2BBD-A005-4DCB-9566-F2351050BEE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841624" y="4115729"/>
              <a:ext cx="202882" cy="268223"/>
            </a:xfrm>
            <a:custGeom>
              <a:avLst/>
              <a:gdLst>
                <a:gd name="connsiteX0" fmla="*/ 20765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765"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1041" name="Freeform: Shape 1040">
              <a:extLst>
                <a:ext uri="{FF2B5EF4-FFF2-40B4-BE49-F238E27FC236}">
                  <a16:creationId xmlns:a16="http://schemas.microsoft.com/office/drawing/2014/main" id="{8B00DEC7-198B-49D1-98FD-018F3ECFCF4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941445" y="4115729"/>
              <a:ext cx="202882" cy="268223"/>
            </a:xfrm>
            <a:custGeom>
              <a:avLst/>
              <a:gdLst>
                <a:gd name="connsiteX0" fmla="*/ 20765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765"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1042" name="Freeform: Shape 1041">
              <a:extLst>
                <a:ext uri="{FF2B5EF4-FFF2-40B4-BE49-F238E27FC236}">
                  <a16:creationId xmlns:a16="http://schemas.microsoft.com/office/drawing/2014/main" id="{F14DFC82-B3B3-468E-91B3-1302CFC6846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041267" y="4115729"/>
              <a:ext cx="202882" cy="268223"/>
            </a:xfrm>
            <a:custGeom>
              <a:avLst/>
              <a:gdLst>
                <a:gd name="connsiteX0" fmla="*/ 20669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669"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1043" name="Freeform: Shape 1042">
              <a:extLst>
                <a:ext uri="{FF2B5EF4-FFF2-40B4-BE49-F238E27FC236}">
                  <a16:creationId xmlns:a16="http://schemas.microsoft.com/office/drawing/2014/main" id="{D3250EFE-214E-4B8E-AF96-036A514FFB2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141090" y="4115729"/>
              <a:ext cx="202882" cy="268223"/>
            </a:xfrm>
            <a:custGeom>
              <a:avLst/>
              <a:gdLst>
                <a:gd name="connsiteX0" fmla="*/ 20669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669"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1044" name="Freeform: Shape 1043">
              <a:extLst>
                <a:ext uri="{FF2B5EF4-FFF2-40B4-BE49-F238E27FC236}">
                  <a16:creationId xmlns:a16="http://schemas.microsoft.com/office/drawing/2014/main" id="{AD058EBE-D4A5-4C43-B170-6A451F87A7B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240911" y="4115729"/>
              <a:ext cx="202882" cy="268223"/>
            </a:xfrm>
            <a:custGeom>
              <a:avLst/>
              <a:gdLst>
                <a:gd name="connsiteX0" fmla="*/ 20669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669"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grpSp>
      <p:pic>
        <p:nvPicPr>
          <p:cNvPr id="1026" name="Picture 2" descr="Pagu — Wikipédia">
            <a:extLst>
              <a:ext uri="{FF2B5EF4-FFF2-40B4-BE49-F238E27FC236}">
                <a16:creationId xmlns:a16="http://schemas.microsoft.com/office/drawing/2014/main" id="{A2DABE33-995A-A90E-E977-77167B03540D}"/>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6817629" y="1394427"/>
            <a:ext cx="3899155" cy="4058665"/>
          </a:xfrm>
          <a:prstGeom prst="rect">
            <a:avLst/>
          </a:prstGeom>
          <a:noFill/>
          <a:ln w="28575">
            <a:noFill/>
          </a:ln>
          <a:extLst>
            <a:ext uri="{909E8E84-426E-40DD-AFC4-6F175D3DCCD1}">
              <a14:hiddenFill xmlns:a14="http://schemas.microsoft.com/office/drawing/2010/main">
                <a:solidFill>
                  <a:srgbClr val="FFFFFF"/>
                </a:solidFill>
              </a14:hiddenFill>
            </a:ext>
          </a:extLst>
        </p:spPr>
      </p:pic>
      <p:sp>
        <p:nvSpPr>
          <p:cNvPr id="1046" name="Graphic 212">
            <a:extLst>
              <a:ext uri="{FF2B5EF4-FFF2-40B4-BE49-F238E27FC236}">
                <a16:creationId xmlns:a16="http://schemas.microsoft.com/office/drawing/2014/main" id="{4FB204DF-284E-45F6-A017-79A4DF57BCC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824285" y="1286612"/>
            <a:ext cx="891445" cy="891445"/>
          </a:xfrm>
          <a:custGeom>
            <a:avLst/>
            <a:gdLst>
              <a:gd name="connsiteX0" fmla="*/ 403574 w 807148"/>
              <a:gd name="connsiteY0" fmla="*/ 0 h 807148"/>
              <a:gd name="connsiteX1" fmla="*/ 0 w 807148"/>
              <a:gd name="connsiteY1" fmla="*/ 403574 h 807148"/>
              <a:gd name="connsiteX2" fmla="*/ 403574 w 807148"/>
              <a:gd name="connsiteY2" fmla="*/ 807149 h 807148"/>
              <a:gd name="connsiteX3" fmla="*/ 807149 w 807148"/>
              <a:gd name="connsiteY3" fmla="*/ 403574 h 807148"/>
              <a:gd name="connsiteX4" fmla="*/ 403574 w 807148"/>
              <a:gd name="connsiteY4" fmla="*/ 0 h 807148"/>
              <a:gd name="connsiteX5" fmla="*/ 403574 w 807148"/>
              <a:gd name="connsiteY5" fmla="*/ 667988 h 807148"/>
              <a:gd name="connsiteX6" fmla="*/ 139160 w 807148"/>
              <a:gd name="connsiteY6" fmla="*/ 403574 h 807148"/>
              <a:gd name="connsiteX7" fmla="*/ 403574 w 807148"/>
              <a:gd name="connsiteY7" fmla="*/ 139160 h 807148"/>
              <a:gd name="connsiteX8" fmla="*/ 667988 w 807148"/>
              <a:gd name="connsiteY8" fmla="*/ 403574 h 807148"/>
              <a:gd name="connsiteX9" fmla="*/ 403574 w 807148"/>
              <a:gd name="connsiteY9" fmla="*/ 667988 h 807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07148" h="807148">
                <a:moveTo>
                  <a:pt x="403574" y="0"/>
                </a:moveTo>
                <a:cubicBezTo>
                  <a:pt x="180689" y="0"/>
                  <a:pt x="0" y="180689"/>
                  <a:pt x="0" y="403574"/>
                </a:cubicBezTo>
                <a:cubicBezTo>
                  <a:pt x="0" y="626459"/>
                  <a:pt x="180689" y="807149"/>
                  <a:pt x="403574" y="807149"/>
                </a:cubicBezTo>
                <a:cubicBezTo>
                  <a:pt x="626459" y="807149"/>
                  <a:pt x="807149" y="626459"/>
                  <a:pt x="807149" y="403574"/>
                </a:cubicBezTo>
                <a:cubicBezTo>
                  <a:pt x="807149" y="180689"/>
                  <a:pt x="626459" y="0"/>
                  <a:pt x="403574" y="0"/>
                </a:cubicBezTo>
                <a:close/>
                <a:moveTo>
                  <a:pt x="403574" y="667988"/>
                </a:moveTo>
                <a:cubicBezTo>
                  <a:pt x="257556" y="667988"/>
                  <a:pt x="139160" y="549593"/>
                  <a:pt x="139160" y="403574"/>
                </a:cubicBezTo>
                <a:cubicBezTo>
                  <a:pt x="139160" y="257556"/>
                  <a:pt x="257556" y="139160"/>
                  <a:pt x="403574" y="139160"/>
                </a:cubicBezTo>
                <a:cubicBezTo>
                  <a:pt x="549593" y="139160"/>
                  <a:pt x="667988" y="257556"/>
                  <a:pt x="667988" y="403574"/>
                </a:cubicBezTo>
                <a:cubicBezTo>
                  <a:pt x="667988" y="549593"/>
                  <a:pt x="549593" y="667988"/>
                  <a:pt x="403574" y="667988"/>
                </a:cubicBezTo>
                <a:close/>
              </a:path>
            </a:pathLst>
          </a:custGeom>
          <a:solidFill>
            <a:srgbClr val="FFFFFF"/>
          </a:solidFill>
          <a:ln w="28575">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1048" name="Graphic 212">
            <a:extLst>
              <a:ext uri="{FF2B5EF4-FFF2-40B4-BE49-F238E27FC236}">
                <a16:creationId xmlns:a16="http://schemas.microsoft.com/office/drawing/2014/main" id="{EB8560A9-B281-46EB-A304-1E4A5A00D6A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824285" y="1286612"/>
            <a:ext cx="891445" cy="891445"/>
          </a:xfrm>
          <a:custGeom>
            <a:avLst/>
            <a:gdLst>
              <a:gd name="connsiteX0" fmla="*/ 403574 w 807148"/>
              <a:gd name="connsiteY0" fmla="*/ 0 h 807148"/>
              <a:gd name="connsiteX1" fmla="*/ 0 w 807148"/>
              <a:gd name="connsiteY1" fmla="*/ 403574 h 807148"/>
              <a:gd name="connsiteX2" fmla="*/ 403574 w 807148"/>
              <a:gd name="connsiteY2" fmla="*/ 807149 h 807148"/>
              <a:gd name="connsiteX3" fmla="*/ 807149 w 807148"/>
              <a:gd name="connsiteY3" fmla="*/ 403574 h 807148"/>
              <a:gd name="connsiteX4" fmla="*/ 403574 w 807148"/>
              <a:gd name="connsiteY4" fmla="*/ 0 h 807148"/>
              <a:gd name="connsiteX5" fmla="*/ 403574 w 807148"/>
              <a:gd name="connsiteY5" fmla="*/ 667988 h 807148"/>
              <a:gd name="connsiteX6" fmla="*/ 139160 w 807148"/>
              <a:gd name="connsiteY6" fmla="*/ 403574 h 807148"/>
              <a:gd name="connsiteX7" fmla="*/ 403574 w 807148"/>
              <a:gd name="connsiteY7" fmla="*/ 139160 h 807148"/>
              <a:gd name="connsiteX8" fmla="*/ 667988 w 807148"/>
              <a:gd name="connsiteY8" fmla="*/ 403574 h 807148"/>
              <a:gd name="connsiteX9" fmla="*/ 403574 w 807148"/>
              <a:gd name="connsiteY9" fmla="*/ 667988 h 807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07148" h="807148">
                <a:moveTo>
                  <a:pt x="403574" y="0"/>
                </a:moveTo>
                <a:cubicBezTo>
                  <a:pt x="180689" y="0"/>
                  <a:pt x="0" y="180689"/>
                  <a:pt x="0" y="403574"/>
                </a:cubicBezTo>
                <a:cubicBezTo>
                  <a:pt x="0" y="626459"/>
                  <a:pt x="180689" y="807149"/>
                  <a:pt x="403574" y="807149"/>
                </a:cubicBezTo>
                <a:cubicBezTo>
                  <a:pt x="626459" y="807149"/>
                  <a:pt x="807149" y="626459"/>
                  <a:pt x="807149" y="403574"/>
                </a:cubicBezTo>
                <a:cubicBezTo>
                  <a:pt x="807149" y="180689"/>
                  <a:pt x="626459" y="0"/>
                  <a:pt x="403574" y="0"/>
                </a:cubicBezTo>
                <a:close/>
                <a:moveTo>
                  <a:pt x="403574" y="667988"/>
                </a:moveTo>
                <a:cubicBezTo>
                  <a:pt x="257556" y="667988"/>
                  <a:pt x="139160" y="549593"/>
                  <a:pt x="139160" y="403574"/>
                </a:cubicBezTo>
                <a:cubicBezTo>
                  <a:pt x="139160" y="257556"/>
                  <a:pt x="257556" y="139160"/>
                  <a:pt x="403574" y="139160"/>
                </a:cubicBezTo>
                <a:cubicBezTo>
                  <a:pt x="549593" y="139160"/>
                  <a:pt x="667988" y="257556"/>
                  <a:pt x="667988" y="403574"/>
                </a:cubicBezTo>
                <a:cubicBezTo>
                  <a:pt x="667988" y="549593"/>
                  <a:pt x="549593" y="667988"/>
                  <a:pt x="403574" y="667988"/>
                </a:cubicBezTo>
                <a:close/>
              </a:path>
            </a:pathLst>
          </a:custGeom>
          <a:solidFill>
            <a:schemeClr val="accent2">
              <a:alpha val="30000"/>
            </a:schemeClr>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1050" name="Oval 1049">
            <a:extLst>
              <a:ext uri="{FF2B5EF4-FFF2-40B4-BE49-F238E27FC236}">
                <a16:creationId xmlns:a16="http://schemas.microsoft.com/office/drawing/2014/main" id="{4D1A5E71-B6B6-486A-8CDC-C7ABD9B903F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131256" y="5416520"/>
            <a:ext cx="419129" cy="419129"/>
          </a:xfrm>
          <a:prstGeom prst="ellipse">
            <a:avLst/>
          </a:prstGeom>
          <a:solidFill>
            <a:srgbClr val="FFFFFF"/>
          </a:solidFill>
          <a:ln w="28575">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052" name="Oval 1051">
            <a:extLst>
              <a:ext uri="{FF2B5EF4-FFF2-40B4-BE49-F238E27FC236}">
                <a16:creationId xmlns:a16="http://schemas.microsoft.com/office/drawing/2014/main" id="{667882DD-56E8-460E-99D5-86E71982D5A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131256" y="5416520"/>
            <a:ext cx="419129" cy="419129"/>
          </a:xfrm>
          <a:prstGeom prst="ellipse">
            <a:avLst/>
          </a:prstGeom>
          <a:solidFill>
            <a:schemeClr val="accent2">
              <a:alpha val="30000"/>
            </a:schemeClr>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Tree>
    <p:extLst>
      <p:ext uri="{BB962C8B-B14F-4D97-AF65-F5344CB8AC3E}">
        <p14:creationId xmlns:p14="http://schemas.microsoft.com/office/powerpoint/2010/main" val="241849600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75996B-5E30-874A-F094-C3B735EE8BBA}"/>
              </a:ext>
            </a:extLst>
          </p:cNvPr>
          <p:cNvSpPr>
            <a:spLocks noGrp="1"/>
          </p:cNvSpPr>
          <p:nvPr>
            <p:ph type="title"/>
          </p:nvPr>
        </p:nvSpPr>
        <p:spPr/>
        <p:txBody>
          <a:bodyPr/>
          <a:lstStyle/>
          <a:p>
            <a:endParaRPr lang="en-US"/>
          </a:p>
        </p:txBody>
      </p:sp>
      <p:pic>
        <p:nvPicPr>
          <p:cNvPr id="6" name="Picture 5">
            <a:extLst>
              <a:ext uri="{FF2B5EF4-FFF2-40B4-BE49-F238E27FC236}">
                <a16:creationId xmlns:a16="http://schemas.microsoft.com/office/drawing/2014/main" id="{2D605A01-50C7-E097-F952-F7FE908DC6D2}"/>
              </a:ext>
            </a:extLst>
          </p:cNvPr>
          <p:cNvPicPr>
            <a:picLocks noChangeAspect="1"/>
          </p:cNvPicPr>
          <p:nvPr/>
        </p:nvPicPr>
        <p:blipFill>
          <a:blip r:embed="rId2"/>
          <a:stretch>
            <a:fillRect/>
          </a:stretch>
        </p:blipFill>
        <p:spPr>
          <a:xfrm>
            <a:off x="272836" y="0"/>
            <a:ext cx="5414860" cy="6858000"/>
          </a:xfrm>
          <a:prstGeom prst="rect">
            <a:avLst/>
          </a:prstGeom>
        </p:spPr>
      </p:pic>
      <p:pic>
        <p:nvPicPr>
          <p:cNvPr id="7" name="Picture 6">
            <a:extLst>
              <a:ext uri="{FF2B5EF4-FFF2-40B4-BE49-F238E27FC236}">
                <a16:creationId xmlns:a16="http://schemas.microsoft.com/office/drawing/2014/main" id="{B4895DE5-1804-4C43-C8AE-7F7BD25374FE}"/>
              </a:ext>
            </a:extLst>
          </p:cNvPr>
          <p:cNvPicPr>
            <a:picLocks noChangeAspect="1"/>
          </p:cNvPicPr>
          <p:nvPr/>
        </p:nvPicPr>
        <p:blipFill>
          <a:blip r:embed="rId3"/>
          <a:stretch>
            <a:fillRect/>
          </a:stretch>
        </p:blipFill>
        <p:spPr>
          <a:xfrm>
            <a:off x="6458584" y="2845594"/>
            <a:ext cx="3975100" cy="2336800"/>
          </a:xfrm>
          <a:prstGeom prst="rect">
            <a:avLst/>
          </a:prstGeom>
        </p:spPr>
      </p:pic>
      <p:pic>
        <p:nvPicPr>
          <p:cNvPr id="9" name="Picture 8">
            <a:extLst>
              <a:ext uri="{FF2B5EF4-FFF2-40B4-BE49-F238E27FC236}">
                <a16:creationId xmlns:a16="http://schemas.microsoft.com/office/drawing/2014/main" id="{8B9CB66A-32FF-D1D1-7F23-368AA94C1443}"/>
              </a:ext>
            </a:extLst>
          </p:cNvPr>
          <p:cNvPicPr>
            <a:picLocks noChangeAspect="1"/>
          </p:cNvPicPr>
          <p:nvPr/>
        </p:nvPicPr>
        <p:blipFill>
          <a:blip r:embed="rId4"/>
          <a:stretch>
            <a:fillRect/>
          </a:stretch>
        </p:blipFill>
        <p:spPr>
          <a:xfrm>
            <a:off x="6458584" y="858441"/>
            <a:ext cx="3937000" cy="1409700"/>
          </a:xfrm>
          <a:prstGeom prst="rect">
            <a:avLst/>
          </a:prstGeom>
        </p:spPr>
      </p:pic>
    </p:spTree>
    <p:extLst>
      <p:ext uri="{BB962C8B-B14F-4D97-AF65-F5344CB8AC3E}">
        <p14:creationId xmlns:p14="http://schemas.microsoft.com/office/powerpoint/2010/main" val="175389511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23" name="Rectangle 9222">
            <a:extLst>
              <a:ext uri="{FF2B5EF4-FFF2-40B4-BE49-F238E27FC236}">
                <a16:creationId xmlns:a16="http://schemas.microsoft.com/office/drawing/2014/main" id="{5A0118C5-4F8D-4CF4-BADD-53FEACC6C42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942661AF-35A1-CA50-443E-4141F3F8A737}"/>
              </a:ext>
            </a:extLst>
          </p:cNvPr>
          <p:cNvSpPr>
            <a:spLocks noGrp="1"/>
          </p:cNvSpPr>
          <p:nvPr>
            <p:ph type="title"/>
          </p:nvPr>
        </p:nvSpPr>
        <p:spPr>
          <a:xfrm>
            <a:off x="6234865" y="568517"/>
            <a:ext cx="5248221" cy="1067209"/>
          </a:xfrm>
        </p:spPr>
        <p:txBody>
          <a:bodyPr vert="horz" lIns="91440" tIns="45720" rIns="91440" bIns="45720" rtlCol="0" anchor="ctr">
            <a:normAutofit/>
          </a:bodyPr>
          <a:lstStyle/>
          <a:p>
            <a:endParaRPr lang="en-US">
              <a:solidFill>
                <a:schemeClr val="bg1"/>
              </a:solidFill>
            </a:endParaRPr>
          </a:p>
        </p:txBody>
      </p:sp>
      <p:pic>
        <p:nvPicPr>
          <p:cNvPr id="9218" name="Picture 2" descr="Brazilian Modernism: “Don't forget I come from the tropics” Oil Painting  Class Sadie Murdoch">
            <a:extLst>
              <a:ext uri="{FF2B5EF4-FFF2-40B4-BE49-F238E27FC236}">
                <a16:creationId xmlns:a16="http://schemas.microsoft.com/office/drawing/2014/main" id="{28EE0F47-F66B-FE57-EE49-5CF20D417196}"/>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6309" r="3819" b="1"/>
          <a:stretch/>
        </p:blipFill>
        <p:spPr bwMode="auto">
          <a:xfrm>
            <a:off x="739959" y="1095407"/>
            <a:ext cx="4754947" cy="4754947"/>
          </a:xfrm>
          <a:custGeom>
            <a:avLst/>
            <a:gdLst/>
            <a:ahLst/>
            <a:cxnLst/>
            <a:rect l="l" t="t" r="r" b="b"/>
            <a:pathLst>
              <a:path w="2388070" h="2388070">
                <a:moveTo>
                  <a:pt x="1194035" y="0"/>
                </a:moveTo>
                <a:cubicBezTo>
                  <a:pt x="1853482" y="0"/>
                  <a:pt x="2388070" y="534588"/>
                  <a:pt x="2388070" y="1194035"/>
                </a:cubicBezTo>
                <a:cubicBezTo>
                  <a:pt x="2388070" y="1853482"/>
                  <a:pt x="1853482" y="2388070"/>
                  <a:pt x="1194035" y="2388070"/>
                </a:cubicBezTo>
                <a:cubicBezTo>
                  <a:pt x="534588" y="2388070"/>
                  <a:pt x="0" y="1853482"/>
                  <a:pt x="0" y="1194035"/>
                </a:cubicBezTo>
                <a:cubicBezTo>
                  <a:pt x="0" y="534588"/>
                  <a:pt x="534588" y="0"/>
                  <a:pt x="1194035" y="0"/>
                </a:cubicBezTo>
                <a:close/>
              </a:path>
            </a:pathLst>
          </a:custGeom>
          <a:noFill/>
          <a:ln w="28575">
            <a:noFill/>
          </a:ln>
          <a:extLst>
            <a:ext uri="{909E8E84-426E-40DD-AFC4-6F175D3DCCD1}">
              <a14:hiddenFill xmlns:a14="http://schemas.microsoft.com/office/drawing/2010/main">
                <a:solidFill>
                  <a:srgbClr val="FFFFFF"/>
                </a:solidFill>
              </a14:hiddenFill>
            </a:ext>
          </a:extLst>
        </p:spPr>
      </p:pic>
      <p:grpSp>
        <p:nvGrpSpPr>
          <p:cNvPr id="9225" name="Group 9224">
            <a:extLst>
              <a:ext uri="{FF2B5EF4-FFF2-40B4-BE49-F238E27FC236}">
                <a16:creationId xmlns:a16="http://schemas.microsoft.com/office/drawing/2014/main" id="{B894EFA8-F425-4D19-A94B-445388B31E20}"/>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377893"/>
            <a:ext cx="1861854" cy="717514"/>
            <a:chOff x="0" y="377893"/>
            <a:chExt cx="1861854" cy="717514"/>
          </a:xfrm>
          <a:solidFill>
            <a:schemeClr val="bg1"/>
          </a:solidFill>
        </p:grpSpPr>
        <p:sp>
          <p:nvSpPr>
            <p:cNvPr id="9226" name="Freeform: Shape 9225">
              <a:extLst>
                <a:ext uri="{FF2B5EF4-FFF2-40B4-BE49-F238E27FC236}">
                  <a16:creationId xmlns:a16="http://schemas.microsoft.com/office/drawing/2014/main" id="{C5A741B9-65EC-4C5B-9FE0-4A18575771A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377893"/>
              <a:ext cx="1861854" cy="277779"/>
            </a:xfrm>
            <a:custGeom>
              <a:avLst/>
              <a:gdLst>
                <a:gd name="connsiteX0" fmla="*/ 180458 w 1861854"/>
                <a:gd name="connsiteY0" fmla="*/ 0 h 277779"/>
                <a:gd name="connsiteX1" fmla="*/ 419222 w 1861854"/>
                <a:gd name="connsiteY1" fmla="*/ 238761 h 277779"/>
                <a:gd name="connsiteX2" fmla="*/ 657984 w 1861854"/>
                <a:gd name="connsiteY2" fmla="*/ 0 h 277779"/>
                <a:gd name="connsiteX3" fmla="*/ 896745 w 1861854"/>
                <a:gd name="connsiteY3" fmla="*/ 238761 h 277779"/>
                <a:gd name="connsiteX4" fmla="*/ 1135754 w 1861854"/>
                <a:gd name="connsiteY4" fmla="*/ 0 h 277779"/>
                <a:gd name="connsiteX5" fmla="*/ 1374516 w 1861854"/>
                <a:gd name="connsiteY5" fmla="*/ 238761 h 277779"/>
                <a:gd name="connsiteX6" fmla="*/ 1613277 w 1861854"/>
                <a:gd name="connsiteY6" fmla="*/ 0 h 277779"/>
                <a:gd name="connsiteX7" fmla="*/ 1861854 w 1861854"/>
                <a:gd name="connsiteY7" fmla="*/ 248577 h 277779"/>
                <a:gd name="connsiteX8" fmla="*/ 1842470 w 1861854"/>
                <a:gd name="connsiteY8" fmla="*/ 267963 h 277779"/>
                <a:gd name="connsiteX9" fmla="*/ 1613277 w 1861854"/>
                <a:gd name="connsiteY9" fmla="*/ 39017 h 277779"/>
                <a:gd name="connsiteX10" fmla="*/ 1374516 w 1861854"/>
                <a:gd name="connsiteY10" fmla="*/ 277779 h 277779"/>
                <a:gd name="connsiteX11" fmla="*/ 1135754 w 1861854"/>
                <a:gd name="connsiteY11" fmla="*/ 39017 h 277779"/>
                <a:gd name="connsiteX12" fmla="*/ 896745 w 1861854"/>
                <a:gd name="connsiteY12" fmla="*/ 277779 h 277779"/>
                <a:gd name="connsiteX13" fmla="*/ 657984 w 1861854"/>
                <a:gd name="connsiteY13" fmla="*/ 39017 h 277779"/>
                <a:gd name="connsiteX14" fmla="*/ 419222 w 1861854"/>
                <a:gd name="connsiteY14" fmla="*/ 277779 h 277779"/>
                <a:gd name="connsiteX15" fmla="*/ 180458 w 1861854"/>
                <a:gd name="connsiteY15" fmla="*/ 39017 h 277779"/>
                <a:gd name="connsiteX16" fmla="*/ 0 w 1861854"/>
                <a:gd name="connsiteY16" fmla="*/ 219283 h 277779"/>
                <a:gd name="connsiteX17" fmla="*/ 0 w 1861854"/>
                <a:gd name="connsiteY17" fmla="*/ 180458 h 2777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861854" h="277779">
                  <a:moveTo>
                    <a:pt x="180458" y="0"/>
                  </a:moveTo>
                  <a:lnTo>
                    <a:pt x="419222" y="238761"/>
                  </a:lnTo>
                  <a:lnTo>
                    <a:pt x="657984" y="0"/>
                  </a:lnTo>
                  <a:lnTo>
                    <a:pt x="896745" y="238761"/>
                  </a:lnTo>
                  <a:lnTo>
                    <a:pt x="1135754" y="0"/>
                  </a:lnTo>
                  <a:lnTo>
                    <a:pt x="1374516" y="238761"/>
                  </a:lnTo>
                  <a:lnTo>
                    <a:pt x="1613277" y="0"/>
                  </a:lnTo>
                  <a:lnTo>
                    <a:pt x="1861854" y="248577"/>
                  </a:lnTo>
                  <a:lnTo>
                    <a:pt x="1842470" y="267963"/>
                  </a:lnTo>
                  <a:lnTo>
                    <a:pt x="1613277" y="39017"/>
                  </a:lnTo>
                  <a:lnTo>
                    <a:pt x="1374516" y="277779"/>
                  </a:lnTo>
                  <a:lnTo>
                    <a:pt x="1135754" y="39017"/>
                  </a:lnTo>
                  <a:lnTo>
                    <a:pt x="896745" y="277779"/>
                  </a:lnTo>
                  <a:lnTo>
                    <a:pt x="657984" y="39017"/>
                  </a:lnTo>
                  <a:lnTo>
                    <a:pt x="419222" y="277779"/>
                  </a:lnTo>
                  <a:lnTo>
                    <a:pt x="180458" y="39017"/>
                  </a:lnTo>
                  <a:lnTo>
                    <a:pt x="0" y="219283"/>
                  </a:lnTo>
                  <a:lnTo>
                    <a:pt x="0" y="180458"/>
                  </a:lnTo>
                  <a:close/>
                </a:path>
              </a:pathLst>
            </a:custGeom>
            <a:grpFill/>
            <a:ln w="9525" cap="flat">
              <a:noFill/>
              <a:prstDash val="solid"/>
              <a:miter/>
            </a:ln>
          </p:spPr>
          <p:txBody>
            <a:bodyPr wrap="square" rtlCol="0" anchor="ctr">
              <a:noAutofit/>
            </a:bodyPr>
            <a:lstStyle/>
            <a:p>
              <a:endParaRPr lang="en-US"/>
            </a:p>
          </p:txBody>
        </p:sp>
        <p:sp>
          <p:nvSpPr>
            <p:cNvPr id="9227" name="Freeform: Shape 9226">
              <a:extLst>
                <a:ext uri="{FF2B5EF4-FFF2-40B4-BE49-F238E27FC236}">
                  <a16:creationId xmlns:a16="http://schemas.microsoft.com/office/drawing/2014/main" id="{C0BB4301-41FA-4453-956F-A11CC664B68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17628"/>
              <a:ext cx="1861854" cy="277779"/>
            </a:xfrm>
            <a:custGeom>
              <a:avLst/>
              <a:gdLst>
                <a:gd name="connsiteX0" fmla="*/ 180458 w 1861854"/>
                <a:gd name="connsiteY0" fmla="*/ 0 h 277779"/>
                <a:gd name="connsiteX1" fmla="*/ 419222 w 1861854"/>
                <a:gd name="connsiteY1" fmla="*/ 238761 h 277779"/>
                <a:gd name="connsiteX2" fmla="*/ 657984 w 1861854"/>
                <a:gd name="connsiteY2" fmla="*/ 0 h 277779"/>
                <a:gd name="connsiteX3" fmla="*/ 896745 w 1861854"/>
                <a:gd name="connsiteY3" fmla="*/ 238761 h 277779"/>
                <a:gd name="connsiteX4" fmla="*/ 1135754 w 1861854"/>
                <a:gd name="connsiteY4" fmla="*/ 0 h 277779"/>
                <a:gd name="connsiteX5" fmla="*/ 1374516 w 1861854"/>
                <a:gd name="connsiteY5" fmla="*/ 238761 h 277779"/>
                <a:gd name="connsiteX6" fmla="*/ 1613277 w 1861854"/>
                <a:gd name="connsiteY6" fmla="*/ 0 h 277779"/>
                <a:gd name="connsiteX7" fmla="*/ 1861854 w 1861854"/>
                <a:gd name="connsiteY7" fmla="*/ 248577 h 277779"/>
                <a:gd name="connsiteX8" fmla="*/ 1842470 w 1861854"/>
                <a:gd name="connsiteY8" fmla="*/ 268208 h 277779"/>
                <a:gd name="connsiteX9" fmla="*/ 1613277 w 1861854"/>
                <a:gd name="connsiteY9" fmla="*/ 39017 h 277779"/>
                <a:gd name="connsiteX10" fmla="*/ 1374516 w 1861854"/>
                <a:gd name="connsiteY10" fmla="*/ 277779 h 277779"/>
                <a:gd name="connsiteX11" fmla="*/ 1135754 w 1861854"/>
                <a:gd name="connsiteY11" fmla="*/ 39017 h 277779"/>
                <a:gd name="connsiteX12" fmla="*/ 896745 w 1861854"/>
                <a:gd name="connsiteY12" fmla="*/ 277779 h 277779"/>
                <a:gd name="connsiteX13" fmla="*/ 657984 w 1861854"/>
                <a:gd name="connsiteY13" fmla="*/ 39017 h 277779"/>
                <a:gd name="connsiteX14" fmla="*/ 419222 w 1861854"/>
                <a:gd name="connsiteY14" fmla="*/ 277779 h 277779"/>
                <a:gd name="connsiteX15" fmla="*/ 180458 w 1861854"/>
                <a:gd name="connsiteY15" fmla="*/ 39017 h 277779"/>
                <a:gd name="connsiteX16" fmla="*/ 0 w 1861854"/>
                <a:gd name="connsiteY16" fmla="*/ 219475 h 277779"/>
                <a:gd name="connsiteX17" fmla="*/ 0 w 1861854"/>
                <a:gd name="connsiteY17" fmla="*/ 180458 h 2777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861854" h="277779">
                  <a:moveTo>
                    <a:pt x="180458" y="0"/>
                  </a:moveTo>
                  <a:lnTo>
                    <a:pt x="419222" y="238761"/>
                  </a:lnTo>
                  <a:lnTo>
                    <a:pt x="657984" y="0"/>
                  </a:lnTo>
                  <a:lnTo>
                    <a:pt x="896745" y="238761"/>
                  </a:lnTo>
                  <a:lnTo>
                    <a:pt x="1135754" y="0"/>
                  </a:lnTo>
                  <a:lnTo>
                    <a:pt x="1374516" y="238761"/>
                  </a:lnTo>
                  <a:lnTo>
                    <a:pt x="1613277" y="0"/>
                  </a:lnTo>
                  <a:lnTo>
                    <a:pt x="1861854" y="248577"/>
                  </a:lnTo>
                  <a:lnTo>
                    <a:pt x="1842470" y="268208"/>
                  </a:lnTo>
                  <a:lnTo>
                    <a:pt x="1613277" y="39017"/>
                  </a:lnTo>
                  <a:lnTo>
                    <a:pt x="1374516" y="277779"/>
                  </a:lnTo>
                  <a:lnTo>
                    <a:pt x="1135754" y="39017"/>
                  </a:lnTo>
                  <a:lnTo>
                    <a:pt x="896745" y="277779"/>
                  </a:lnTo>
                  <a:lnTo>
                    <a:pt x="657984" y="39017"/>
                  </a:lnTo>
                  <a:lnTo>
                    <a:pt x="419222" y="277779"/>
                  </a:lnTo>
                  <a:lnTo>
                    <a:pt x="180458" y="39017"/>
                  </a:lnTo>
                  <a:lnTo>
                    <a:pt x="0" y="219475"/>
                  </a:lnTo>
                  <a:lnTo>
                    <a:pt x="0" y="180458"/>
                  </a:lnTo>
                  <a:close/>
                </a:path>
              </a:pathLst>
            </a:custGeom>
            <a:grpFill/>
            <a:ln w="9525" cap="flat">
              <a:noFill/>
              <a:prstDash val="solid"/>
              <a:miter/>
            </a:ln>
          </p:spPr>
          <p:txBody>
            <a:bodyPr wrap="square" rtlCol="0" anchor="ctr">
              <a:noAutofit/>
            </a:bodyPr>
            <a:lstStyle/>
            <a:p>
              <a:endParaRPr lang="en-US" dirty="0"/>
            </a:p>
          </p:txBody>
        </p:sp>
      </p:grpSp>
      <p:sp>
        <p:nvSpPr>
          <p:cNvPr id="5" name="TextBox 4">
            <a:extLst>
              <a:ext uri="{FF2B5EF4-FFF2-40B4-BE49-F238E27FC236}">
                <a16:creationId xmlns:a16="http://schemas.microsoft.com/office/drawing/2014/main" id="{0CA80326-B271-D7CE-AE19-6AFF437B05AA}"/>
              </a:ext>
            </a:extLst>
          </p:cNvPr>
          <p:cNvSpPr txBox="1"/>
          <p:nvPr/>
        </p:nvSpPr>
        <p:spPr>
          <a:xfrm>
            <a:off x="6234868" y="1820369"/>
            <a:ext cx="5217173" cy="4351338"/>
          </a:xfrm>
          <a:prstGeom prst="rect">
            <a:avLst/>
          </a:prstGeom>
        </p:spPr>
        <p:txBody>
          <a:bodyPr vert="horz" lIns="91440" tIns="45720" rIns="91440" bIns="45720" rtlCol="0">
            <a:normAutofit/>
          </a:bodyPr>
          <a:lstStyle/>
          <a:p>
            <a:pPr>
              <a:lnSpc>
                <a:spcPct val="90000"/>
              </a:lnSpc>
              <a:spcAft>
                <a:spcPts val="600"/>
              </a:spcAft>
            </a:pPr>
            <a:r>
              <a:rPr lang="en-US" dirty="0">
                <a:solidFill>
                  <a:schemeClr val="bg1"/>
                </a:solidFill>
                <a:effectLst/>
              </a:rPr>
              <a:t>“The Indian sacrifice served as an organic metaphor for the idea that Brazil needed ‘to swallow’ the ‘enemy’ emblems of Western civilization in order to liberate its spirit and conquer its intellectual/cultural autonomy […] The </a:t>
            </a:r>
            <a:r>
              <a:rPr lang="en-US" dirty="0" err="1">
                <a:solidFill>
                  <a:schemeClr val="bg1"/>
                </a:solidFill>
                <a:effectLst/>
              </a:rPr>
              <a:t>Anthropophagists</a:t>
            </a:r>
            <a:r>
              <a:rPr lang="en-US" dirty="0">
                <a:solidFill>
                  <a:schemeClr val="bg1"/>
                </a:solidFill>
                <a:effectLst/>
              </a:rPr>
              <a:t> believed that by seeking the native roots, buried underneath Brazil's masquerade as a colonized society, Christian and civilized, they could cultivate a new cultural synthesis with a deeper national consciousness” (Jayne H. Bloch,  "</a:t>
            </a:r>
            <a:r>
              <a:rPr lang="en-US" dirty="0" err="1">
                <a:solidFill>
                  <a:schemeClr val="bg1"/>
                </a:solidFill>
                <a:effectLst/>
              </a:rPr>
              <a:t>Patrícia</a:t>
            </a:r>
            <a:r>
              <a:rPr lang="en-US" dirty="0">
                <a:solidFill>
                  <a:schemeClr val="bg1"/>
                </a:solidFill>
                <a:effectLst/>
              </a:rPr>
              <a:t> </a:t>
            </a:r>
            <a:r>
              <a:rPr lang="en-US" dirty="0" err="1">
                <a:solidFill>
                  <a:schemeClr val="bg1"/>
                </a:solidFill>
                <a:effectLst/>
              </a:rPr>
              <a:t>Galvão</a:t>
            </a:r>
            <a:r>
              <a:rPr lang="en-US" dirty="0">
                <a:solidFill>
                  <a:schemeClr val="bg1"/>
                </a:solidFill>
                <a:effectLst/>
              </a:rPr>
              <a:t>: the struggle against conformity." </a:t>
            </a:r>
            <a:r>
              <a:rPr lang="en-US" i="1" dirty="0">
                <a:solidFill>
                  <a:schemeClr val="bg1"/>
                </a:solidFill>
                <a:effectLst/>
              </a:rPr>
              <a:t>Latin American Literary Review</a:t>
            </a:r>
            <a:r>
              <a:rPr lang="en-US" dirty="0">
                <a:solidFill>
                  <a:schemeClr val="bg1"/>
                </a:solidFill>
                <a:effectLst/>
              </a:rPr>
              <a:t> (1986): 190)</a:t>
            </a:r>
          </a:p>
        </p:txBody>
      </p:sp>
      <p:grpSp>
        <p:nvGrpSpPr>
          <p:cNvPr id="9229" name="Graphic 185">
            <a:extLst>
              <a:ext uri="{FF2B5EF4-FFF2-40B4-BE49-F238E27FC236}">
                <a16:creationId xmlns:a16="http://schemas.microsoft.com/office/drawing/2014/main" id="{582A903B-6B78-4F0A-B7C9-3D80499020B8}"/>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0428634" y="5987064"/>
            <a:ext cx="1054466" cy="469689"/>
            <a:chOff x="9841624" y="4115729"/>
            <a:chExt cx="602169" cy="268223"/>
          </a:xfrm>
          <a:solidFill>
            <a:schemeClr val="bg1"/>
          </a:solidFill>
        </p:grpSpPr>
        <p:sp>
          <p:nvSpPr>
            <p:cNvPr id="9230" name="Freeform: Shape 9229">
              <a:extLst>
                <a:ext uri="{FF2B5EF4-FFF2-40B4-BE49-F238E27FC236}">
                  <a16:creationId xmlns:a16="http://schemas.microsoft.com/office/drawing/2014/main" id="{D510EA93-8F64-42C8-A630-D449506E95E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841624" y="4115729"/>
              <a:ext cx="202882" cy="268223"/>
            </a:xfrm>
            <a:custGeom>
              <a:avLst/>
              <a:gdLst>
                <a:gd name="connsiteX0" fmla="*/ 20765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765"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9231" name="Freeform: Shape 9230">
              <a:extLst>
                <a:ext uri="{FF2B5EF4-FFF2-40B4-BE49-F238E27FC236}">
                  <a16:creationId xmlns:a16="http://schemas.microsoft.com/office/drawing/2014/main" id="{06CB53FC-E4DA-4001-928B-9998A85EA5B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941445" y="4115729"/>
              <a:ext cx="202882" cy="268223"/>
            </a:xfrm>
            <a:custGeom>
              <a:avLst/>
              <a:gdLst>
                <a:gd name="connsiteX0" fmla="*/ 20765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765"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9232" name="Freeform: Shape 9231">
              <a:extLst>
                <a:ext uri="{FF2B5EF4-FFF2-40B4-BE49-F238E27FC236}">
                  <a16:creationId xmlns:a16="http://schemas.microsoft.com/office/drawing/2014/main" id="{D210B969-4FDF-4AAC-9397-63D5434958D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041267" y="4115729"/>
              <a:ext cx="202882" cy="268223"/>
            </a:xfrm>
            <a:custGeom>
              <a:avLst/>
              <a:gdLst>
                <a:gd name="connsiteX0" fmla="*/ 20669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669"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9233" name="Freeform: Shape 9232">
              <a:extLst>
                <a:ext uri="{FF2B5EF4-FFF2-40B4-BE49-F238E27FC236}">
                  <a16:creationId xmlns:a16="http://schemas.microsoft.com/office/drawing/2014/main" id="{570B3EF0-84EA-4F47-86A3-1EA1F644A49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141090" y="4115729"/>
              <a:ext cx="202882" cy="268223"/>
            </a:xfrm>
            <a:custGeom>
              <a:avLst/>
              <a:gdLst>
                <a:gd name="connsiteX0" fmla="*/ 20669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669"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9234" name="Freeform: Shape 9233">
              <a:extLst>
                <a:ext uri="{FF2B5EF4-FFF2-40B4-BE49-F238E27FC236}">
                  <a16:creationId xmlns:a16="http://schemas.microsoft.com/office/drawing/2014/main" id="{259369A8-EF57-42A1-8EC8-F6A9F92A3AD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240911" y="4115729"/>
              <a:ext cx="202882" cy="268223"/>
            </a:xfrm>
            <a:custGeom>
              <a:avLst/>
              <a:gdLst>
                <a:gd name="connsiteX0" fmla="*/ 20669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669"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grpSp>
    </p:spTree>
    <p:extLst>
      <p:ext uri="{BB962C8B-B14F-4D97-AF65-F5344CB8AC3E}">
        <p14:creationId xmlns:p14="http://schemas.microsoft.com/office/powerpoint/2010/main" val="412506530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E06954-E4AF-A071-3ED7-3B528DF51CB7}"/>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B520098E-B31F-596F-B906-E2DCC74707FE}"/>
              </a:ext>
            </a:extLst>
          </p:cNvPr>
          <p:cNvSpPr>
            <a:spLocks noGrp="1"/>
          </p:cNvSpPr>
          <p:nvPr>
            <p:ph idx="1"/>
          </p:nvPr>
        </p:nvSpPr>
        <p:spPr>
          <a:xfrm>
            <a:off x="6096000" y="2456329"/>
            <a:ext cx="5384799" cy="3478306"/>
          </a:xfrm>
        </p:spPr>
        <p:txBody>
          <a:bodyPr>
            <a:normAutofit/>
          </a:bodyPr>
          <a:lstStyle/>
          <a:p>
            <a:pPr marL="0" indent="0">
              <a:buNone/>
            </a:pPr>
            <a:r>
              <a:rPr lang="en-GB" sz="2200" kern="100" dirty="0">
                <a:effectLst/>
                <a:latin typeface="Calibri" panose="020F0502020204030204" pitchFamily="34" charset="0"/>
                <a:ea typeface="Calibri" panose="020F0502020204030204" pitchFamily="34" charset="0"/>
                <a:cs typeface="Times New Roman" panose="02020603050405020304" pitchFamily="18" charset="0"/>
              </a:rPr>
              <a:t>de Andrade’s method works through “superimpose[</a:t>
            </a:r>
            <a:r>
              <a:rPr lang="en-GB" sz="2200" kern="100" dirty="0" err="1">
                <a:effectLst/>
                <a:latin typeface="Calibri" panose="020F0502020204030204" pitchFamily="34" charset="0"/>
                <a:ea typeface="Calibri" panose="020F0502020204030204" pitchFamily="34" charset="0"/>
                <a:cs typeface="Times New Roman" panose="02020603050405020304" pitchFamily="18" charset="0"/>
              </a:rPr>
              <a:t>ing</a:t>
            </a:r>
            <a:r>
              <a:rPr lang="en-GB" sz="2200" kern="100" dirty="0">
                <a:effectLst/>
                <a:latin typeface="Calibri" panose="020F0502020204030204" pitchFamily="34" charset="0"/>
                <a:ea typeface="Calibri" panose="020F0502020204030204" pitchFamily="34" charset="0"/>
                <a:cs typeface="Times New Roman" panose="02020603050405020304" pitchFamily="18" charset="0"/>
              </a:rPr>
              <a:t>] incongruous coordinates, whose clashes are a direct challenge to historical awareness: avant-garde art versus provincial resentment; cart Brazil versus office Brazil; a rudimentary individualism versus patriotic allegories or the cult of subjectivity” (Roberto Schwarz, “</a:t>
            </a:r>
            <a:r>
              <a:rPr lang="en-GB" sz="2200" dirty="0"/>
              <a:t>The Cart, the Tram and the Modernist Poet,” </a:t>
            </a:r>
            <a:r>
              <a:rPr lang="en-GB" sz="2200" i="1" dirty="0"/>
              <a:t>Misplaced Ideas</a:t>
            </a:r>
            <a:r>
              <a:rPr lang="en-GB" sz="2200" dirty="0"/>
              <a:t>, Verso, 1992. Pp. </a:t>
            </a:r>
            <a:r>
              <a:rPr lang="en-GB" sz="2200" kern="100" dirty="0">
                <a:effectLst/>
                <a:latin typeface="Calibri" panose="020F0502020204030204" pitchFamily="34" charset="0"/>
                <a:ea typeface="Calibri" panose="020F0502020204030204" pitchFamily="34" charset="0"/>
                <a:cs typeface="Times New Roman" panose="02020603050405020304" pitchFamily="18" charset="0"/>
              </a:rPr>
              <a:t>117)</a:t>
            </a:r>
          </a:p>
        </p:txBody>
      </p:sp>
      <p:pic>
        <p:nvPicPr>
          <p:cNvPr id="5" name="Picture 4">
            <a:extLst>
              <a:ext uri="{FF2B5EF4-FFF2-40B4-BE49-F238E27FC236}">
                <a16:creationId xmlns:a16="http://schemas.microsoft.com/office/drawing/2014/main" id="{FE653E24-4F31-28F6-7D99-4FC81B6A4DA5}"/>
              </a:ext>
            </a:extLst>
          </p:cNvPr>
          <p:cNvPicPr>
            <a:picLocks noChangeAspect="1"/>
          </p:cNvPicPr>
          <p:nvPr/>
        </p:nvPicPr>
        <p:blipFill rotWithShape="1">
          <a:blip r:embed="rId2"/>
          <a:srcRect l="45817" t="26928" b="27059"/>
          <a:stretch/>
        </p:blipFill>
        <p:spPr>
          <a:xfrm>
            <a:off x="2143186" y="2456329"/>
            <a:ext cx="2786903" cy="3155578"/>
          </a:xfrm>
          <a:prstGeom prst="rect">
            <a:avLst/>
          </a:prstGeom>
        </p:spPr>
      </p:pic>
    </p:spTree>
    <p:extLst>
      <p:ext uri="{BB962C8B-B14F-4D97-AF65-F5344CB8AC3E}">
        <p14:creationId xmlns:p14="http://schemas.microsoft.com/office/powerpoint/2010/main" val="423400070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011116C0-EB69-4DF4-183C-D5DA7AF5F73E}"/>
              </a:ext>
            </a:extLst>
          </p:cNvPr>
          <p:cNvSpPr>
            <a:spLocks noGrp="1"/>
          </p:cNvSpPr>
          <p:nvPr>
            <p:ph idx="1"/>
          </p:nvPr>
        </p:nvSpPr>
        <p:spPr>
          <a:xfrm>
            <a:off x="897727" y="2950144"/>
            <a:ext cx="5521002" cy="3222056"/>
          </a:xfrm>
        </p:spPr>
        <p:txBody>
          <a:bodyPr>
            <a:normAutofit/>
          </a:bodyPr>
          <a:lstStyle/>
          <a:p>
            <a:pPr marL="0" indent="0">
              <a:buNone/>
            </a:pPr>
            <a:r>
              <a:rPr lang="en-GB" sz="1800" dirty="0">
                <a:latin typeface="Calibri" panose="020F0502020204030204" pitchFamily="34" charset="0"/>
                <a:ea typeface="Calibri" panose="020F0502020204030204" pitchFamily="34" charset="0"/>
              </a:rPr>
              <a:t>I</a:t>
            </a:r>
            <a:r>
              <a:rPr lang="en-GB" sz="1800" dirty="0">
                <a:effectLst/>
                <a:latin typeface="Calibri" panose="020F0502020204030204" pitchFamily="34" charset="0"/>
                <a:ea typeface="Calibri" panose="020F0502020204030204" pitchFamily="34" charset="0"/>
              </a:rPr>
              <a:t>n de Andrade’s work </a:t>
            </a:r>
            <a:r>
              <a:rPr lang="en-GB" sz="1800" kern="100" dirty="0">
                <a:effectLst/>
                <a:latin typeface="Calibri" panose="020F0502020204030204" pitchFamily="34" charset="0"/>
                <a:ea typeface="Calibri" panose="020F0502020204030204" pitchFamily="34" charset="0"/>
                <a:cs typeface="Times New Roman" panose="02020603050405020304" pitchFamily="18" charset="0"/>
              </a:rPr>
              <a:t> “life looks like one of </a:t>
            </a:r>
            <a:r>
              <a:rPr lang="en-GB" sz="1800" kern="100" dirty="0" err="1">
                <a:effectLst/>
                <a:latin typeface="Calibri" panose="020F0502020204030204" pitchFamily="34" charset="0"/>
                <a:ea typeface="Calibri" panose="020F0502020204030204" pitchFamily="34" charset="0"/>
                <a:cs typeface="Times New Roman" panose="02020603050405020304" pitchFamily="18" charset="0"/>
              </a:rPr>
              <a:t>Tarsila’s</a:t>
            </a:r>
            <a:r>
              <a:rPr lang="en-GB" sz="1800" kern="100" dirty="0">
                <a:effectLst/>
                <a:latin typeface="Calibri" panose="020F0502020204030204" pitchFamily="34" charset="0"/>
                <a:ea typeface="Calibri" panose="020F0502020204030204" pitchFamily="34" charset="0"/>
                <a:cs typeface="Times New Roman" panose="02020603050405020304" pitchFamily="18" charset="0"/>
              </a:rPr>
              <a:t> drawings, where men, animals and things all move around under an affectionate, tender and diminutive star. This distance, which allows one to pass real conflicts by and envelop the warring sides in the same embrace, is, naturally itself a point of view  […] The emptying out of the antagonism between the colonial and (backward) bourgeois elements, along with the disregard for their subjective content, are caused by a distance which is internal to the poem, and which is, in turn, a transposition of the distance between the local and the universal models for progress” (Schwarz 118) </a:t>
            </a:r>
          </a:p>
          <a:p>
            <a:pPr marL="0" indent="0">
              <a:buNone/>
            </a:pPr>
            <a:endParaRPr lang="en-GB" sz="1600" kern="100" dirty="0">
              <a:solidFill>
                <a:schemeClr val="tx2"/>
              </a:solidFill>
              <a:effectLst/>
              <a:latin typeface="Calibri" panose="020F0502020204030204" pitchFamily="34" charset="0"/>
              <a:ea typeface="Calibri" panose="020F0502020204030204" pitchFamily="34" charset="0"/>
              <a:cs typeface="Times New Roman" panose="02020603050405020304" pitchFamily="18" charset="0"/>
            </a:endParaRPr>
          </a:p>
          <a:p>
            <a:endParaRPr lang="en-US" sz="1600" dirty="0">
              <a:solidFill>
                <a:schemeClr val="tx2"/>
              </a:solidFill>
            </a:endParaRPr>
          </a:p>
        </p:txBody>
      </p:sp>
      <p:pic>
        <p:nvPicPr>
          <p:cNvPr id="3074" name="Picture 2" descr="Tarsila do Amaral — Archives of Women Artists, Research and Exhibitions">
            <a:extLst>
              <a:ext uri="{FF2B5EF4-FFF2-40B4-BE49-F238E27FC236}">
                <a16:creationId xmlns:a16="http://schemas.microsoft.com/office/drawing/2014/main" id="{4D744639-F511-C4C9-854B-73EB4AD7C3F3}"/>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6858" r="6724" b="-4"/>
          <a:stretch/>
        </p:blipFill>
        <p:spPr bwMode="auto">
          <a:xfrm>
            <a:off x="6805556" y="609602"/>
            <a:ext cx="2321904" cy="2199379"/>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Tarsila do Amaral | O Lago (1928) | Artsy">
            <a:extLst>
              <a:ext uri="{FF2B5EF4-FFF2-40B4-BE49-F238E27FC236}">
                <a16:creationId xmlns:a16="http://schemas.microsoft.com/office/drawing/2014/main" id="{38B4EBF7-E84C-FF09-10CD-170070506F65}"/>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5285" r="8979" b="6"/>
          <a:stretch/>
        </p:blipFill>
        <p:spPr bwMode="auto">
          <a:xfrm>
            <a:off x="9268557" y="609595"/>
            <a:ext cx="2313844" cy="2199382"/>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descr="Tarsila the Iconic: A conversation on Brazil's most celebrated painter |  Newcity Brazil">
            <a:extLst>
              <a:ext uri="{FF2B5EF4-FFF2-40B4-BE49-F238E27FC236}">
                <a16:creationId xmlns:a16="http://schemas.microsoft.com/office/drawing/2014/main" id="{B91587DA-1041-95F3-C0D0-82E91EE55269}"/>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t="19027" r="-3" b="4356"/>
          <a:stretch/>
        </p:blipFill>
        <p:spPr bwMode="auto">
          <a:xfrm>
            <a:off x="6805556" y="2950144"/>
            <a:ext cx="4783328" cy="329825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6237108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965AFA-9309-D740-9A7B-C2B944FF3EE7}"/>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48A5BEAE-3B2D-C6C1-1E25-CE81855824E3}"/>
              </a:ext>
            </a:extLst>
          </p:cNvPr>
          <p:cNvSpPr>
            <a:spLocks noGrp="1"/>
          </p:cNvSpPr>
          <p:nvPr>
            <p:ph idx="1"/>
          </p:nvPr>
        </p:nvSpPr>
        <p:spPr/>
        <p:txBody>
          <a:bodyPr/>
          <a:lstStyle/>
          <a:p>
            <a:endParaRPr lang="en-US" dirty="0"/>
          </a:p>
        </p:txBody>
      </p:sp>
      <p:pic>
        <p:nvPicPr>
          <p:cNvPr id="13314" name="Picture 2" descr="Image">
            <a:extLst>
              <a:ext uri="{FF2B5EF4-FFF2-40B4-BE49-F238E27FC236}">
                <a16:creationId xmlns:a16="http://schemas.microsoft.com/office/drawing/2014/main" id="{94519460-C1B3-6306-8D3F-93BD4B984CE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21088" y="0"/>
            <a:ext cx="4949825"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3558057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2295" name="Rectangle 12294">
            <a:extLst>
              <a:ext uri="{FF2B5EF4-FFF2-40B4-BE49-F238E27FC236}">
                <a16:creationId xmlns:a16="http://schemas.microsoft.com/office/drawing/2014/main" id="{D1D34770-47A8-402C-AF23-2B653F2D88C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5CF235E6-203D-2C92-844F-DBCF277276D6}"/>
              </a:ext>
            </a:extLst>
          </p:cNvPr>
          <p:cNvSpPr>
            <a:spLocks noGrp="1"/>
          </p:cNvSpPr>
          <p:nvPr>
            <p:ph type="title"/>
          </p:nvPr>
        </p:nvSpPr>
        <p:spPr>
          <a:xfrm>
            <a:off x="836679" y="723898"/>
            <a:ext cx="6002110" cy="1495425"/>
          </a:xfrm>
        </p:spPr>
        <p:txBody>
          <a:bodyPr>
            <a:normAutofit/>
          </a:bodyPr>
          <a:lstStyle/>
          <a:p>
            <a:endParaRPr lang="en-US" sz="4000" dirty="0"/>
          </a:p>
        </p:txBody>
      </p:sp>
      <p:sp>
        <p:nvSpPr>
          <p:cNvPr id="3" name="Content Placeholder 2">
            <a:extLst>
              <a:ext uri="{FF2B5EF4-FFF2-40B4-BE49-F238E27FC236}">
                <a16:creationId xmlns:a16="http://schemas.microsoft.com/office/drawing/2014/main" id="{A59ABE8F-F4F6-C0DC-FB78-F6582ADC272B}"/>
              </a:ext>
            </a:extLst>
          </p:cNvPr>
          <p:cNvSpPr>
            <a:spLocks noGrp="1"/>
          </p:cNvSpPr>
          <p:nvPr>
            <p:ph idx="1"/>
          </p:nvPr>
        </p:nvSpPr>
        <p:spPr>
          <a:xfrm>
            <a:off x="836679" y="3043236"/>
            <a:ext cx="6002110" cy="3190880"/>
          </a:xfrm>
        </p:spPr>
        <p:txBody>
          <a:bodyPr>
            <a:normAutofit/>
          </a:bodyPr>
          <a:lstStyle/>
          <a:p>
            <a:pPr marL="0" indent="0">
              <a:buNone/>
            </a:pPr>
            <a:r>
              <a:rPr lang="en-GB" sz="1700" dirty="0">
                <a:effectLst/>
                <a:latin typeface="Calibri" panose="020F0502020204030204" pitchFamily="34" charset="0"/>
                <a:ea typeface="Times New Roman" panose="02020603050405020304" pitchFamily="18" charset="0"/>
                <a:cs typeface="Calibri" panose="020F0502020204030204" pitchFamily="34" charset="0"/>
              </a:rPr>
              <a:t>“In a context in which economic instability had led to a heightening of Brazil’s dependency on foreign capital, </a:t>
            </a:r>
            <a:r>
              <a:rPr lang="en-GB" sz="1700" dirty="0" err="1">
                <a:effectLst/>
                <a:latin typeface="Calibri" panose="020F0502020204030204" pitchFamily="34" charset="0"/>
                <a:ea typeface="Times New Roman" panose="02020603050405020304" pitchFamily="18" charset="0"/>
                <a:cs typeface="Calibri" panose="020F0502020204030204" pitchFamily="34" charset="0"/>
              </a:rPr>
              <a:t>Galvão’s</a:t>
            </a:r>
            <a:r>
              <a:rPr lang="en-GB" sz="1700" dirty="0">
                <a:effectLst/>
                <a:latin typeface="Calibri" panose="020F0502020204030204" pitchFamily="34" charset="0"/>
                <a:ea typeface="Times New Roman" panose="02020603050405020304" pitchFamily="18" charset="0"/>
                <a:cs typeface="Calibri" panose="020F0502020204030204" pitchFamily="34" charset="0"/>
              </a:rPr>
              <a:t> deployment of montage, particularly her juxtaposition of images of imported mass culture with the brutal realities of factory labour, makes manifest a catastrophic consciousness of backwardness. It reveals the relations of domination and systemic pressures that thwart the possibility of Brazil pursuing the alternative path of development heralded in Oswald’s early poetry, and which consign the country instead to underdevelopment” (Michael Niblett, </a:t>
            </a:r>
            <a:r>
              <a:rPr lang="en-GB" sz="1700" dirty="0">
                <a:latin typeface="Calibri" panose="020F0502020204030204" pitchFamily="34" charset="0"/>
                <a:ea typeface="Times New Roman" panose="02020603050405020304" pitchFamily="18" charset="0"/>
                <a:cs typeface="Calibri" panose="020F0502020204030204" pitchFamily="34" charset="0"/>
              </a:rPr>
              <a:t>“</a:t>
            </a:r>
            <a:r>
              <a:rPr lang="en-GB" sz="1700" dirty="0">
                <a:effectLst/>
                <a:latin typeface="Calibri" panose="020F0502020204030204" pitchFamily="34" charset="0"/>
                <a:cs typeface="Calibri" panose="020F0502020204030204" pitchFamily="34" charset="0"/>
              </a:rPr>
              <a:t>Catastrophic Consciousness of Backwardness': Culture and Dependency Theory in Latin America and the Caribbean,” </a:t>
            </a:r>
            <a:r>
              <a:rPr lang="en-GB" sz="1700" i="1" dirty="0">
                <a:effectLst/>
                <a:latin typeface="Calibri" panose="020F0502020204030204" pitchFamily="34" charset="0"/>
                <a:cs typeface="Calibri" panose="020F0502020204030204" pitchFamily="34" charset="0"/>
              </a:rPr>
              <a:t>new formations: a journal of culture/theory/politics</a:t>
            </a:r>
            <a:r>
              <a:rPr lang="en-GB" sz="1700" i="1" dirty="0">
                <a:latin typeface="Calibri" panose="020F0502020204030204" pitchFamily="34" charset="0"/>
                <a:cs typeface="Calibri" panose="020F0502020204030204" pitchFamily="34" charset="0"/>
              </a:rPr>
              <a:t> </a:t>
            </a:r>
            <a:r>
              <a:rPr lang="en-GB" sz="1700" dirty="0">
                <a:effectLst/>
                <a:latin typeface="Calibri" panose="020F0502020204030204" pitchFamily="34" charset="0"/>
                <a:cs typeface="Calibri" panose="020F0502020204030204" pitchFamily="34" charset="0"/>
              </a:rPr>
              <a:t>103</a:t>
            </a:r>
            <a:r>
              <a:rPr lang="en-GB" sz="1700" dirty="0">
                <a:latin typeface="Calibri" panose="020F0502020204030204" pitchFamily="34" charset="0"/>
                <a:cs typeface="Calibri" panose="020F0502020204030204" pitchFamily="34" charset="0"/>
              </a:rPr>
              <a:t>,</a:t>
            </a:r>
            <a:r>
              <a:rPr lang="en-GB" sz="1700" dirty="0">
                <a:effectLst/>
                <a:latin typeface="Calibri" panose="020F0502020204030204" pitchFamily="34" charset="0"/>
                <a:cs typeface="Calibri" panose="020F0502020204030204" pitchFamily="34" charset="0"/>
              </a:rPr>
              <a:t> 2021. </a:t>
            </a:r>
            <a:r>
              <a:rPr lang="en-GB" sz="1700" dirty="0">
                <a:effectLst/>
                <a:latin typeface="Calibri" panose="020F0502020204030204" pitchFamily="34" charset="0"/>
                <a:ea typeface="Times New Roman" panose="02020603050405020304" pitchFamily="18" charset="0"/>
                <a:cs typeface="Calibri" panose="020F0502020204030204" pitchFamily="34" charset="0"/>
              </a:rPr>
              <a:t>124)</a:t>
            </a:r>
          </a:p>
        </p:txBody>
      </p:sp>
      <p:pic>
        <p:nvPicPr>
          <p:cNvPr id="12290" name="Picture 2" descr="There's Only One Crisis. The Sexual Crisis”: Modernist Dissociation and the  Reserve Army in Patrícia Galvão's Parque Industrial | SpringerLink">
            <a:extLst>
              <a:ext uri="{FF2B5EF4-FFF2-40B4-BE49-F238E27FC236}">
                <a16:creationId xmlns:a16="http://schemas.microsoft.com/office/drawing/2014/main" id="{56FEFA19-8165-FCE0-037A-D395AFDDF433}"/>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r="3257"/>
          <a:stretch/>
        </p:blipFill>
        <p:spPr bwMode="auto">
          <a:xfrm>
            <a:off x="7440706" y="331423"/>
            <a:ext cx="4213412" cy="5787720"/>
          </a:xfrm>
          <a:prstGeom prst="rect">
            <a:avLst/>
          </a:prstGeom>
          <a:noFill/>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8893669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2">
            <a:extLst>
              <a:ext uri="{FF2B5EF4-FFF2-40B4-BE49-F238E27FC236}">
                <a16:creationId xmlns:a16="http://schemas.microsoft.com/office/drawing/2014/main" id="{12619AE9-E953-A66D-5F80-8FA0AA4AFB8B}"/>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7" name="Picture 6">
            <a:extLst>
              <a:ext uri="{FF2B5EF4-FFF2-40B4-BE49-F238E27FC236}">
                <a16:creationId xmlns:a16="http://schemas.microsoft.com/office/drawing/2014/main" id="{D29600F6-AD19-4929-8F3B-CD75DAAA4F19}"/>
              </a:ext>
            </a:extLst>
          </p:cNvPr>
          <p:cNvPicPr>
            <a:picLocks noChangeAspect="1"/>
          </p:cNvPicPr>
          <p:nvPr/>
        </p:nvPicPr>
        <p:blipFill rotWithShape="1">
          <a:blip r:embed="rId2"/>
          <a:srcRect l="12353" t="11242" r="13050" b="7451"/>
          <a:stretch/>
        </p:blipFill>
        <p:spPr>
          <a:xfrm>
            <a:off x="968188" y="640976"/>
            <a:ext cx="3836895" cy="5576048"/>
          </a:xfrm>
          <a:prstGeom prst="rect">
            <a:avLst/>
          </a:prstGeom>
        </p:spPr>
      </p:pic>
      <p:pic>
        <p:nvPicPr>
          <p:cNvPr id="9" name="Picture 8">
            <a:extLst>
              <a:ext uri="{FF2B5EF4-FFF2-40B4-BE49-F238E27FC236}">
                <a16:creationId xmlns:a16="http://schemas.microsoft.com/office/drawing/2014/main" id="{9319DA93-79ED-3703-5976-6E71285C1855}"/>
              </a:ext>
            </a:extLst>
          </p:cNvPr>
          <p:cNvPicPr>
            <a:picLocks noChangeAspect="1"/>
          </p:cNvPicPr>
          <p:nvPr/>
        </p:nvPicPr>
        <p:blipFill rotWithShape="1">
          <a:blip r:embed="rId3"/>
          <a:srcRect t="23268" b="34379"/>
          <a:stretch/>
        </p:blipFill>
        <p:spPr>
          <a:xfrm>
            <a:off x="6248400" y="1649506"/>
            <a:ext cx="5143500" cy="2904564"/>
          </a:xfrm>
          <a:prstGeom prst="rect">
            <a:avLst/>
          </a:prstGeom>
        </p:spPr>
      </p:pic>
    </p:spTree>
    <p:extLst>
      <p:ext uri="{BB962C8B-B14F-4D97-AF65-F5344CB8AC3E}">
        <p14:creationId xmlns:p14="http://schemas.microsoft.com/office/powerpoint/2010/main" val="107531461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184" name="Rectangle 7183">
            <a:extLst>
              <a:ext uri="{FF2B5EF4-FFF2-40B4-BE49-F238E27FC236}">
                <a16:creationId xmlns:a16="http://schemas.microsoft.com/office/drawing/2014/main" id="{CEF6118E-44FB-4509-B4D9-129052E4C6E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descr="A text on a piece of paper&#10;&#10;Description automatically generated">
            <a:extLst>
              <a:ext uri="{FF2B5EF4-FFF2-40B4-BE49-F238E27FC236}">
                <a16:creationId xmlns:a16="http://schemas.microsoft.com/office/drawing/2014/main" id="{147950E0-E4FA-C032-3B4C-14F1A3CF46F6}"/>
              </a:ext>
            </a:extLst>
          </p:cNvPr>
          <p:cNvPicPr>
            <a:picLocks noChangeAspect="1"/>
          </p:cNvPicPr>
          <p:nvPr/>
        </p:nvPicPr>
        <p:blipFill rotWithShape="1">
          <a:blip r:embed="rId2"/>
          <a:srcRect t="4460" r="1" b="2681"/>
          <a:stretch/>
        </p:blipFill>
        <p:spPr>
          <a:xfrm>
            <a:off x="5186554" y="163646"/>
            <a:ext cx="6806703" cy="2623097"/>
          </a:xfrm>
          <a:prstGeom prst="rect">
            <a:avLst/>
          </a:prstGeom>
        </p:spPr>
      </p:pic>
      <p:sp>
        <p:nvSpPr>
          <p:cNvPr id="3" name="Content Placeholder 2">
            <a:extLst>
              <a:ext uri="{FF2B5EF4-FFF2-40B4-BE49-F238E27FC236}">
                <a16:creationId xmlns:a16="http://schemas.microsoft.com/office/drawing/2014/main" id="{2B05D07C-854F-E497-5354-908A0CFD6566}"/>
              </a:ext>
            </a:extLst>
          </p:cNvPr>
          <p:cNvSpPr>
            <a:spLocks noGrp="1"/>
          </p:cNvSpPr>
          <p:nvPr>
            <p:ph idx="1"/>
          </p:nvPr>
        </p:nvSpPr>
        <p:spPr>
          <a:xfrm>
            <a:off x="835155" y="5020235"/>
            <a:ext cx="3683057" cy="1094522"/>
          </a:xfrm>
        </p:spPr>
        <p:txBody>
          <a:bodyPr>
            <a:normAutofit/>
          </a:bodyPr>
          <a:lstStyle/>
          <a:p>
            <a:pPr marL="0" indent="0">
              <a:buNone/>
            </a:pPr>
            <a:r>
              <a:rPr lang="en-US" sz="1400" dirty="0"/>
              <a:t>Sergei </a:t>
            </a:r>
            <a:r>
              <a:rPr lang="en-US" sz="1400" dirty="0" err="1"/>
              <a:t>Eistensein</a:t>
            </a:r>
            <a:r>
              <a:rPr lang="en-US" sz="1400" dirty="0"/>
              <a:t>, “Collision of Ideas” </a:t>
            </a:r>
            <a:r>
              <a:rPr lang="en-GB" sz="1400" dirty="0"/>
              <a:t>"The Cinematographic Principle and the Ideogram," Film Form, New York, Harcourt, Brace, 1949. Reprinted in paperback by Meridian Books, 1957. Pp. 37--40.</a:t>
            </a:r>
            <a:endParaRPr lang="en-US" sz="1400" dirty="0"/>
          </a:p>
        </p:txBody>
      </p:sp>
      <p:pic>
        <p:nvPicPr>
          <p:cNvPr id="7172" name="Picture 4" descr="Sergei Eisenstein - Father of Montage - Artland Magazine">
            <a:extLst>
              <a:ext uri="{FF2B5EF4-FFF2-40B4-BE49-F238E27FC236}">
                <a16:creationId xmlns:a16="http://schemas.microsoft.com/office/drawing/2014/main" id="{CE1E9E07-1A50-DBC8-062B-316B0A30CB7B}"/>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r="9654" b="-1"/>
          <a:stretch/>
        </p:blipFill>
        <p:spPr bwMode="auto">
          <a:xfrm>
            <a:off x="5186554" y="2956875"/>
            <a:ext cx="6806703" cy="335265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3759865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D440AB-7031-9550-6336-1B94D459F3B0}"/>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D6ABD9A8-B2E1-F0BC-D1D8-EF10CCF8116E}"/>
              </a:ext>
            </a:extLst>
          </p:cNvPr>
          <p:cNvSpPr>
            <a:spLocks noGrp="1"/>
          </p:cNvSpPr>
          <p:nvPr>
            <p:ph idx="1"/>
          </p:nvPr>
        </p:nvSpPr>
        <p:spPr/>
        <p:txBody>
          <a:bodyPr/>
          <a:lstStyle/>
          <a:p>
            <a:endParaRPr lang="en-US"/>
          </a:p>
        </p:txBody>
      </p:sp>
      <p:sp>
        <p:nvSpPr>
          <p:cNvPr id="4" name="Content Placeholder 2">
            <a:extLst>
              <a:ext uri="{FF2B5EF4-FFF2-40B4-BE49-F238E27FC236}">
                <a16:creationId xmlns:a16="http://schemas.microsoft.com/office/drawing/2014/main" id="{E4D9DD7C-BC27-99A7-F079-D21FE8CCF6B2}"/>
              </a:ext>
            </a:extLst>
          </p:cNvPr>
          <p:cNvSpPr txBox="1">
            <a:spLocks/>
          </p:cNvSpPr>
          <p:nvPr/>
        </p:nvSpPr>
        <p:spPr>
          <a:xfrm>
            <a:off x="838200" y="1690688"/>
            <a:ext cx="5010150" cy="4100513"/>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sz="1900" dirty="0">
                <a:latin typeface="Calibri" panose="020F0502020204030204" pitchFamily="34" charset="0"/>
                <a:ea typeface="Calibri" panose="020F0502020204030204" pitchFamily="34" charset="0"/>
                <a:cs typeface="Times New Roman" panose="02020603050405020304" pitchFamily="18" charset="0"/>
              </a:rPr>
              <a:t>“The dull snow, soiled with soot, flowed into the pile of wood. There had been no antennae over the attics. There had seemed to be many more churches, and actually there had been many more of them then[…] Every quarter of an hour, day and night, it spoke the chromatic language of chiming bells. Like a boyar in a high sable hat, it walked the length of the Kremlin wall, amidst patriotic decorations […] But how Moscow had changed since those vanished days!” (105-6)</a:t>
            </a:r>
          </a:p>
          <a:p>
            <a:pPr marL="0" indent="0">
              <a:buFont typeface="Arial" panose="020B0604020202020204" pitchFamily="34" charset="0"/>
              <a:buNone/>
            </a:pPr>
            <a:r>
              <a:rPr lang="en-GB" sz="1900" dirty="0">
                <a:latin typeface="Calibri" panose="020F0502020204030204" pitchFamily="34" charset="0"/>
                <a:ea typeface="Calibri" panose="020F0502020204030204" pitchFamily="34" charset="0"/>
                <a:cs typeface="Times New Roman" panose="02020603050405020304" pitchFamily="18" charset="0"/>
              </a:rPr>
              <a:t>“Blazing cauldrons of tar. They belched heat, stung the eye. The repair work had made a purgatory of Moscow. Streetcar routes changed daily. Katya was waiting for ‘A.’ It did not come. Instead of ‘A’ altogether unsuitable, fantastic letters and numbers passed along the steamy, mirror-like river. It was something like a confused game of lotto” (107)</a:t>
            </a:r>
          </a:p>
          <a:p>
            <a:endParaRPr lang="en-US" sz="1900" dirty="0"/>
          </a:p>
        </p:txBody>
      </p:sp>
      <p:pic>
        <p:nvPicPr>
          <p:cNvPr id="5" name="Picture 2" descr="Demolition of the Cathedral of Christ the Savior · The Urban Imagination">
            <a:extLst>
              <a:ext uri="{FF2B5EF4-FFF2-40B4-BE49-F238E27FC236}">
                <a16:creationId xmlns:a16="http://schemas.microsoft.com/office/drawing/2014/main" id="{438719DF-01C4-4481-17ED-8B494E25211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56780" y="1690688"/>
            <a:ext cx="4373880" cy="2695901"/>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4" descr="Moscva swimming pool. Moscow, 1960-s">
            <a:extLst>
              <a:ext uri="{FF2B5EF4-FFF2-40B4-BE49-F238E27FC236}">
                <a16:creationId xmlns:a16="http://schemas.microsoft.com/office/drawing/2014/main" id="{B2C5935C-FFBB-8E9F-3F92-0E5DC82426A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56780" y="3363912"/>
            <a:ext cx="4373880" cy="319779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3913752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4343" name="Slide Background">
            <a:extLst>
              <a:ext uri="{FF2B5EF4-FFF2-40B4-BE49-F238E27FC236}">
                <a16:creationId xmlns:a16="http://schemas.microsoft.com/office/drawing/2014/main" id="{9F7D5CDA-D291-4307-BF55-1381FED2963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F94836A8-57F6-5854-088A-C90B90AA84B8}"/>
              </a:ext>
            </a:extLst>
          </p:cNvPr>
          <p:cNvSpPr>
            <a:spLocks noGrp="1"/>
          </p:cNvSpPr>
          <p:nvPr>
            <p:ph type="title"/>
          </p:nvPr>
        </p:nvSpPr>
        <p:spPr>
          <a:xfrm>
            <a:off x="761800" y="762001"/>
            <a:ext cx="5334197" cy="1708242"/>
          </a:xfrm>
        </p:spPr>
        <p:txBody>
          <a:bodyPr anchor="ctr">
            <a:normAutofit/>
          </a:bodyPr>
          <a:lstStyle/>
          <a:p>
            <a:endParaRPr lang="en-US" sz="4000" dirty="0"/>
          </a:p>
        </p:txBody>
      </p:sp>
      <p:sp>
        <p:nvSpPr>
          <p:cNvPr id="3" name="Content Placeholder 2">
            <a:extLst>
              <a:ext uri="{FF2B5EF4-FFF2-40B4-BE49-F238E27FC236}">
                <a16:creationId xmlns:a16="http://schemas.microsoft.com/office/drawing/2014/main" id="{507D38BF-4CD8-4E9B-066F-6AA2C7381C27}"/>
              </a:ext>
            </a:extLst>
          </p:cNvPr>
          <p:cNvSpPr>
            <a:spLocks noGrp="1"/>
          </p:cNvSpPr>
          <p:nvPr>
            <p:ph idx="1"/>
          </p:nvPr>
        </p:nvSpPr>
        <p:spPr>
          <a:xfrm>
            <a:off x="761800" y="2470244"/>
            <a:ext cx="5334197" cy="3769835"/>
          </a:xfrm>
        </p:spPr>
        <p:txBody>
          <a:bodyPr anchor="ctr">
            <a:normAutofit/>
          </a:bodyPr>
          <a:lstStyle/>
          <a:p>
            <a:pPr marL="0" indent="0">
              <a:buNone/>
            </a:pPr>
            <a:r>
              <a:rPr lang="en-GB" sz="1900" b="1" kern="100" dirty="0">
                <a:effectLst/>
                <a:latin typeface="Calibri" panose="020F0502020204030204" pitchFamily="34" charset="0"/>
                <a:ea typeface="Calibri" panose="020F0502020204030204" pitchFamily="34" charset="0"/>
                <a:cs typeface="Calibri" panose="020F0502020204030204" pitchFamily="34" charset="0"/>
              </a:rPr>
              <a:t>“</a:t>
            </a:r>
            <a:r>
              <a:rPr lang="en-GB" sz="1900" kern="100" dirty="0">
                <a:effectLst/>
                <a:latin typeface="Calibri" panose="020F0502020204030204" pitchFamily="34" charset="0"/>
                <a:ea typeface="Calibri" panose="020F0502020204030204" pitchFamily="34" charset="0"/>
                <a:cs typeface="Calibri" panose="020F0502020204030204" pitchFamily="34" charset="0"/>
              </a:rPr>
              <a:t>The neglect or exclusion of </a:t>
            </a:r>
            <a:r>
              <a:rPr lang="en-GB" sz="1900" i="1" kern="100" dirty="0">
                <a:effectLst/>
                <a:latin typeface="Calibri" panose="020F0502020204030204" pitchFamily="34" charset="0"/>
                <a:ea typeface="Calibri" panose="020F0502020204030204" pitchFamily="34" charset="0"/>
                <a:cs typeface="Calibri" panose="020F0502020204030204" pitchFamily="34" charset="0"/>
              </a:rPr>
              <a:t>Industrial Park</a:t>
            </a:r>
            <a:r>
              <a:rPr lang="en-GB" sz="1900" kern="100" dirty="0">
                <a:effectLst/>
                <a:latin typeface="Calibri" panose="020F0502020204030204" pitchFamily="34" charset="0"/>
                <a:ea typeface="Calibri" panose="020F0502020204030204" pitchFamily="34" charset="0"/>
                <a:cs typeface="Calibri" panose="020F0502020204030204" pitchFamily="34" charset="0"/>
              </a:rPr>
              <a:t> from histories of modernism written since the 1930s and 1950s leaves a conspicuous gap in the definition of the period. Unlike regional works, the urban social novel could not be ‘saved’ by picturesque descriptions or by the folkloric or indigenous themes then highly valued in the creation of the idea of a national character. </a:t>
            </a:r>
            <a:r>
              <a:rPr lang="en-GB" sz="1900" kern="100">
                <a:effectLst/>
                <a:latin typeface="Calibri" panose="020F0502020204030204" pitchFamily="34" charset="0"/>
                <a:ea typeface="Calibri" panose="020F0502020204030204" pitchFamily="34" charset="0"/>
                <a:cs typeface="Calibri" panose="020F0502020204030204" pitchFamily="34" charset="0"/>
              </a:rPr>
              <a:t>The novel’s female working-class characters, immigrant dialectal language, and urban geography, alongside its propagandistic political slogans calling for communist revolution, did not at the time fit into accepted theories of either artistic prose, social pamphlet, or national character” (Jackson, “Afterword,” 126)</a:t>
            </a:r>
            <a:endParaRPr lang="en-GB" sz="1900" kern="100">
              <a:effectLst/>
              <a:latin typeface="Calibri" panose="020F0502020204030204" pitchFamily="34" charset="0"/>
              <a:ea typeface="Calibri" panose="020F0502020204030204" pitchFamily="34" charset="0"/>
              <a:cs typeface="Times New Roman" panose="02020603050405020304" pitchFamily="18" charset="0"/>
            </a:endParaRPr>
          </a:p>
          <a:p>
            <a:endParaRPr lang="en-US" sz="1900" dirty="0"/>
          </a:p>
        </p:txBody>
      </p:sp>
      <p:pic>
        <p:nvPicPr>
          <p:cNvPr id="14338" name="Picture 2" descr="LOBO, Mara (Patrícia Galvão). - PARQUE INDUSTRIAL. São">
            <a:extLst>
              <a:ext uri="{FF2B5EF4-FFF2-40B4-BE49-F238E27FC236}">
                <a16:creationId xmlns:a16="http://schemas.microsoft.com/office/drawing/2014/main" id="{C4A116A7-01F2-4C52-71EE-756BB2937C99}"/>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r="2" b="3424"/>
          <a:stretch/>
        </p:blipFill>
        <p:spPr bwMode="auto">
          <a:xfrm>
            <a:off x="6857797" y="-10886"/>
            <a:ext cx="5334204" cy="6868886"/>
          </a:xfrm>
          <a:prstGeom prst="rect">
            <a:avLst/>
          </a:prstGeom>
          <a:noFill/>
          <a:effectLst>
            <a:outerShdw blurRad="127000" dist="50800" dir="10800000" sx="99000" sy="99000" algn="r"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8053239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1266" name="Picture 2" descr="Crédito: Fundação Bunge (clique na foto para ampliar)">
            <a:extLst>
              <a:ext uri="{FF2B5EF4-FFF2-40B4-BE49-F238E27FC236}">
                <a16:creationId xmlns:a16="http://schemas.microsoft.com/office/drawing/2014/main" id="{89F25EA7-1A86-A34C-F9ED-F742E5CDD620}"/>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21618" r="20546" b="-1"/>
          <a:stretch/>
        </p:blipFill>
        <p:spPr bwMode="auto">
          <a:xfrm>
            <a:off x="537881" y="334193"/>
            <a:ext cx="4697507" cy="6253997"/>
          </a:xfrm>
          <a:prstGeom prst="rect">
            <a:avLst/>
          </a:prstGeom>
          <a:noFill/>
          <a:extLst>
            <a:ext uri="{909E8E84-426E-40DD-AFC4-6F175D3DCCD1}">
              <a14:hiddenFill xmlns:a14="http://schemas.microsoft.com/office/drawing/2010/main">
                <a:solidFill>
                  <a:srgbClr val="FFFFFF"/>
                </a:solidFill>
              </a14:hiddenFill>
            </a:ext>
          </a:extLst>
        </p:spPr>
      </p:pic>
      <p:cxnSp>
        <p:nvCxnSpPr>
          <p:cNvPr id="11276" name="Straight Connector 11275">
            <a:extLst>
              <a:ext uri="{FF2B5EF4-FFF2-40B4-BE49-F238E27FC236}">
                <a16:creationId xmlns:a16="http://schemas.microsoft.com/office/drawing/2014/main" id="{1503BFE4-729B-D9D0-C17B-501E6AF1127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971697" y="871146"/>
            <a:ext cx="736939" cy="0"/>
          </a:xfrm>
          <a:prstGeom prst="line">
            <a:avLst/>
          </a:prstGeom>
          <a:ln w="57150">
            <a:solidFill>
              <a:schemeClr val="accent4"/>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BF408EDA-F073-DB8A-D7A6-07B9F896DCA7}"/>
              </a:ext>
            </a:extLst>
          </p:cNvPr>
          <p:cNvSpPr>
            <a:spLocks noGrp="1"/>
          </p:cNvSpPr>
          <p:nvPr>
            <p:ph idx="1"/>
          </p:nvPr>
        </p:nvSpPr>
        <p:spPr>
          <a:xfrm>
            <a:off x="5868557" y="1247874"/>
            <a:ext cx="5444382" cy="4894510"/>
          </a:xfrm>
        </p:spPr>
        <p:txBody>
          <a:bodyPr>
            <a:normAutofit/>
          </a:bodyPr>
          <a:lstStyle/>
          <a:p>
            <a:pPr marL="0" indent="0">
              <a:buNone/>
            </a:pPr>
            <a:r>
              <a:rPr lang="en-GB" sz="1500" kern="100" dirty="0">
                <a:effectLst/>
                <a:latin typeface="Calibri" panose="020F0502020204030204" pitchFamily="34" charset="0"/>
                <a:ea typeface="Calibri" panose="020F0502020204030204" pitchFamily="34" charset="0"/>
                <a:cs typeface="Calibri" panose="020F0502020204030204" pitchFamily="34" charset="0"/>
              </a:rPr>
              <a:t>“</a:t>
            </a:r>
            <a:r>
              <a:rPr lang="en-GB" sz="1500" i="1" kern="100" dirty="0">
                <a:effectLst/>
                <a:latin typeface="Calibri" panose="020F0502020204030204" pitchFamily="34" charset="0"/>
                <a:ea typeface="Calibri" panose="020F0502020204030204" pitchFamily="34" charset="0"/>
                <a:cs typeface="Calibri" panose="020F0502020204030204" pitchFamily="34" charset="0"/>
              </a:rPr>
              <a:t>Parque Industrial</a:t>
            </a:r>
            <a:r>
              <a:rPr lang="en-GB" sz="1500" kern="100" dirty="0">
                <a:effectLst/>
                <a:latin typeface="Calibri" panose="020F0502020204030204" pitchFamily="34" charset="0"/>
                <a:ea typeface="Calibri" panose="020F0502020204030204" pitchFamily="34" charset="0"/>
                <a:cs typeface="Calibri" panose="020F0502020204030204" pitchFamily="34" charset="0"/>
              </a:rPr>
              <a:t> engages the problem of how to narrate contemporaneous struggles in a language that takes into account an emergent historical agent: the masses. </a:t>
            </a:r>
            <a:r>
              <a:rPr lang="en-GB" sz="1500" dirty="0">
                <a:effectLst/>
                <a:latin typeface="Calibri" panose="020F0502020204030204" pitchFamily="34" charset="0"/>
                <a:cs typeface="Calibri" panose="020F0502020204030204" pitchFamily="34" charset="0"/>
              </a:rPr>
              <a:t>Cinema, in particular, embodies changes in technology, spectatorship, and collective identities advanced by her contemporaries, including Walter Benjamin, Siegfried </a:t>
            </a:r>
            <a:r>
              <a:rPr lang="en-GB" sz="1500" dirty="0" err="1">
                <a:effectLst/>
                <a:latin typeface="Calibri" panose="020F0502020204030204" pitchFamily="34" charset="0"/>
                <a:cs typeface="Calibri" panose="020F0502020204030204" pitchFamily="34" charset="0"/>
              </a:rPr>
              <a:t>Kracauer</a:t>
            </a:r>
            <a:r>
              <a:rPr lang="en-GB" sz="1500" dirty="0">
                <a:effectLst/>
                <a:latin typeface="Calibri" panose="020F0502020204030204" pitchFamily="34" charset="0"/>
                <a:cs typeface="Calibri" panose="020F0502020204030204" pitchFamily="34" charset="0"/>
              </a:rPr>
              <a:t> and Sergei Eisenstein.” </a:t>
            </a:r>
            <a:endParaRPr lang="en-GB" sz="1500" dirty="0">
              <a:latin typeface="Calibri" panose="020F0502020204030204" pitchFamily="34" charset="0"/>
              <a:cs typeface="Calibri" panose="020F0502020204030204" pitchFamily="34" charset="0"/>
            </a:endParaRPr>
          </a:p>
          <a:p>
            <a:pPr marL="0" indent="0">
              <a:buNone/>
            </a:pPr>
            <a:endParaRPr lang="en-GB" sz="1500" kern="100" dirty="0">
              <a:effectLst/>
              <a:latin typeface="Calibri" panose="020F0502020204030204" pitchFamily="34" charset="0"/>
              <a:ea typeface="Calibri" panose="020F0502020204030204" pitchFamily="34" charset="0"/>
              <a:cs typeface="Calibri" panose="020F0502020204030204" pitchFamily="34" charset="0"/>
            </a:endParaRPr>
          </a:p>
          <a:p>
            <a:pPr marL="0" indent="0">
              <a:buNone/>
            </a:pPr>
            <a:r>
              <a:rPr lang="en-GB" sz="1500" kern="100" dirty="0">
                <a:effectLst/>
                <a:latin typeface="Calibri" panose="020F0502020204030204" pitchFamily="34" charset="0"/>
                <a:ea typeface="Calibri" panose="020F0502020204030204" pitchFamily="34" charset="0"/>
                <a:cs typeface="Calibri" panose="020F0502020204030204" pitchFamily="34" charset="0"/>
              </a:rPr>
              <a:t>“At the same time, the novel reveals a palpable ambivalence with respect to the cinema, critiquing its close relationship to capitalism and the subjectivities of spectatorship it seems to engender. […] </a:t>
            </a:r>
            <a:r>
              <a:rPr lang="en-GB" sz="1500" i="1" kern="100" dirty="0">
                <a:effectLst/>
                <a:latin typeface="Calibri" panose="020F0502020204030204" pitchFamily="34" charset="0"/>
                <a:ea typeface="Calibri" panose="020F0502020204030204" pitchFamily="34" charset="0"/>
                <a:cs typeface="Calibri" panose="020F0502020204030204" pitchFamily="34" charset="0"/>
              </a:rPr>
              <a:t>Parque industrial </a:t>
            </a:r>
            <a:r>
              <a:rPr lang="en-GB" sz="1500" kern="100" dirty="0">
                <a:effectLst/>
                <a:latin typeface="Calibri" panose="020F0502020204030204" pitchFamily="34" charset="0"/>
                <a:ea typeface="Calibri" panose="020F0502020204030204" pitchFamily="34" charset="0"/>
                <a:cs typeface="Calibri" panose="020F0502020204030204" pitchFamily="34" charset="0"/>
              </a:rPr>
              <a:t>constitutes a laboratory of the problem of writing in Brazil in an emergent media ecology, in which formerly new media such as cinema and the radio are no longer novel opportunities but seemingly unavoidable, contradictory facets of daily life, increasingly brought under the wing of both state and consumer culture. In order to engage with its tumultuous present, the novel suggests, one must confront the languages of these consolidated media” </a:t>
            </a:r>
          </a:p>
          <a:p>
            <a:pPr marL="0" indent="0">
              <a:buNone/>
            </a:pPr>
            <a:r>
              <a:rPr lang="en-GB" sz="1500" kern="100" dirty="0">
                <a:effectLst/>
                <a:latin typeface="Calibri" panose="020F0502020204030204" pitchFamily="34" charset="0"/>
                <a:ea typeface="Calibri" panose="020F0502020204030204" pitchFamily="34" charset="0"/>
                <a:cs typeface="Calibri" panose="020F0502020204030204" pitchFamily="34" charset="0"/>
              </a:rPr>
              <a:t>(</a:t>
            </a:r>
            <a:r>
              <a:rPr lang="en-GB" sz="1500" b="0" i="0" dirty="0">
                <a:effectLst/>
                <a:latin typeface="Calibri" panose="020F0502020204030204" pitchFamily="34" charset="0"/>
                <a:cs typeface="Calibri" panose="020F0502020204030204" pitchFamily="34" charset="0"/>
              </a:rPr>
              <a:t>Sarah Ann Wells, "Mass Culture and the Laboratory of Late Modernism in Patricia </a:t>
            </a:r>
            <a:r>
              <a:rPr lang="en-GB" sz="1500" b="0" i="0" dirty="0" err="1">
                <a:effectLst/>
                <a:latin typeface="Calibri" panose="020F0502020204030204" pitchFamily="34" charset="0"/>
                <a:cs typeface="Calibri" panose="020F0502020204030204" pitchFamily="34" charset="0"/>
              </a:rPr>
              <a:t>Galvao's</a:t>
            </a:r>
            <a:r>
              <a:rPr lang="en-GB" sz="1500" b="0" i="0" dirty="0">
                <a:effectLst/>
                <a:latin typeface="Calibri" panose="020F0502020204030204" pitchFamily="34" charset="0"/>
                <a:cs typeface="Calibri" panose="020F0502020204030204" pitchFamily="34" charset="0"/>
              </a:rPr>
              <a:t> </a:t>
            </a:r>
            <a:r>
              <a:rPr lang="en-GB" sz="1500" b="0" i="1" dirty="0">
                <a:effectLst/>
                <a:latin typeface="Calibri" panose="020F0502020204030204" pitchFamily="34" charset="0"/>
                <a:cs typeface="Calibri" panose="020F0502020204030204" pitchFamily="34" charset="0"/>
              </a:rPr>
              <a:t>Parque Industrial</a:t>
            </a:r>
            <a:r>
              <a:rPr lang="en-GB" sz="1500" b="0" i="0" dirty="0">
                <a:effectLst/>
                <a:latin typeface="Calibri" panose="020F0502020204030204" pitchFamily="34" charset="0"/>
                <a:cs typeface="Calibri" panose="020F0502020204030204" pitchFamily="34" charset="0"/>
              </a:rPr>
              <a:t>." </a:t>
            </a:r>
            <a:r>
              <a:rPr lang="en-GB" sz="1500" b="0" i="1" dirty="0">
                <a:effectLst/>
                <a:latin typeface="Calibri" panose="020F0502020204030204" pitchFamily="34" charset="0"/>
                <a:cs typeface="Calibri" panose="020F0502020204030204" pitchFamily="34" charset="0"/>
              </a:rPr>
              <a:t>Luso-Brazilian Review</a:t>
            </a:r>
            <a:r>
              <a:rPr lang="en-GB" sz="1500" b="0" i="0" dirty="0">
                <a:effectLst/>
                <a:latin typeface="Calibri" panose="020F0502020204030204" pitchFamily="34" charset="0"/>
                <a:cs typeface="Calibri" panose="020F0502020204030204" pitchFamily="34" charset="0"/>
              </a:rPr>
              <a:t> 53.1 (2016): 55-76. </a:t>
            </a:r>
            <a:r>
              <a:rPr lang="en-GB" sz="1500" kern="100" dirty="0">
                <a:effectLst/>
                <a:latin typeface="Calibri" panose="020F0502020204030204" pitchFamily="34" charset="0"/>
                <a:ea typeface="Calibri" panose="020F0502020204030204" pitchFamily="34" charset="0"/>
                <a:cs typeface="Calibri" panose="020F0502020204030204" pitchFamily="34" charset="0"/>
              </a:rPr>
              <a:t>55-56).</a:t>
            </a:r>
          </a:p>
          <a:p>
            <a:endParaRPr lang="en-US" sz="15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82419486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247" name="Rectangle 10246">
            <a:extLst>
              <a:ext uri="{FF2B5EF4-FFF2-40B4-BE49-F238E27FC236}">
                <a16:creationId xmlns:a16="http://schemas.microsoft.com/office/drawing/2014/main" id="{79BB35BC-D5C2-4C8B-A22A-A71E619191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30ADBCF8-2697-80E4-31F9-F896DE8A7DE9}"/>
              </a:ext>
            </a:extLst>
          </p:cNvPr>
          <p:cNvSpPr>
            <a:spLocks noGrp="1"/>
          </p:cNvSpPr>
          <p:nvPr>
            <p:ph idx="1"/>
          </p:nvPr>
        </p:nvSpPr>
        <p:spPr>
          <a:xfrm>
            <a:off x="3674471" y="2375220"/>
            <a:ext cx="4840010" cy="5251585"/>
          </a:xfrm>
        </p:spPr>
        <p:txBody>
          <a:bodyPr>
            <a:noAutofit/>
          </a:bodyPr>
          <a:lstStyle/>
          <a:p>
            <a:pPr marL="0" indent="0">
              <a:buNone/>
            </a:pPr>
            <a:r>
              <a:rPr lang="en-US" sz="2000" dirty="0">
                <a:latin typeface="Calibri" panose="020F0502020204030204" pitchFamily="34" charset="0"/>
                <a:cs typeface="Calibri" panose="020F0502020204030204" pitchFamily="34" charset="0"/>
              </a:rPr>
              <a:t>“</a:t>
            </a:r>
            <a:r>
              <a:rPr lang="en-US" sz="2000" i="1" dirty="0">
                <a:latin typeface="Calibri" panose="020F0502020204030204" pitchFamily="34" charset="0"/>
                <a:cs typeface="Calibri" panose="020F0502020204030204" pitchFamily="34" charset="0"/>
              </a:rPr>
              <a:t>São Paulo is the greatest industrial center of South America: </a:t>
            </a:r>
            <a:r>
              <a:rPr lang="en-US" sz="2000" dirty="0">
                <a:latin typeface="Calibri" panose="020F0502020204030204" pitchFamily="34" charset="0"/>
                <a:cs typeface="Calibri" panose="020F0502020204030204" pitchFamily="34" charset="0"/>
              </a:rPr>
              <a:t>The textile workers read on the imperialist crown of the ‘shrimp’ that rolls by. The Italian girl throws an early morning ‘banana’ at the trolley. She defends the country.</a:t>
            </a:r>
          </a:p>
          <a:p>
            <a:pPr marL="0" indent="0">
              <a:buNone/>
            </a:pPr>
            <a:r>
              <a:rPr lang="en-US" sz="2000" dirty="0">
                <a:latin typeface="Calibri" panose="020F0502020204030204" pitchFamily="34" charset="0"/>
                <a:cs typeface="Calibri" panose="020F0502020204030204" pitchFamily="34" charset="0"/>
              </a:rPr>
              <a:t>-Don’t believe it! </a:t>
            </a:r>
            <a:r>
              <a:rPr lang="en-US" sz="2000" dirty="0" err="1">
                <a:latin typeface="Calibri" panose="020F0502020204030204" pitchFamily="34" charset="0"/>
                <a:cs typeface="Calibri" panose="020F0502020204030204" pitchFamily="34" charset="0"/>
              </a:rPr>
              <a:t>Braz</a:t>
            </a:r>
            <a:r>
              <a:rPr lang="en-US" sz="2000" dirty="0">
                <a:latin typeface="Calibri" panose="020F0502020204030204" pitchFamily="34" charset="0"/>
                <a:cs typeface="Calibri" panose="020F0502020204030204" pitchFamily="34" charset="0"/>
              </a:rPr>
              <a:t> is the greatest” (7)</a:t>
            </a:r>
          </a:p>
          <a:p>
            <a:pPr marL="0" indent="0">
              <a:buNone/>
            </a:pPr>
            <a:endParaRPr lang="en-US" sz="2000" dirty="0">
              <a:latin typeface="Calibri" panose="020F0502020204030204" pitchFamily="34" charset="0"/>
              <a:cs typeface="Calibri" panose="020F0502020204030204" pitchFamily="34" charset="0"/>
            </a:endParaRPr>
          </a:p>
          <a:p>
            <a:pPr marL="0" indent="0">
              <a:buNone/>
            </a:pPr>
            <a:endParaRPr lang="en-US" sz="20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6735350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247" name="Rectangle 10246">
            <a:extLst>
              <a:ext uri="{FF2B5EF4-FFF2-40B4-BE49-F238E27FC236}">
                <a16:creationId xmlns:a16="http://schemas.microsoft.com/office/drawing/2014/main" id="{79BB35BC-D5C2-4C8B-A22A-A71E619191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42" name="Picture 2" descr="Greta Garbo - Movies, Career &amp; Death">
            <a:extLst>
              <a:ext uri="{FF2B5EF4-FFF2-40B4-BE49-F238E27FC236}">
                <a16:creationId xmlns:a16="http://schemas.microsoft.com/office/drawing/2014/main" id="{649E49F3-F673-319E-6EBF-9FCFA0B4153D}"/>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0156" r="656"/>
          <a:stretch/>
        </p:blipFill>
        <p:spPr bwMode="auto">
          <a:xfrm>
            <a:off x="20" y="10"/>
            <a:ext cx="6116549" cy="6857990"/>
          </a:xfrm>
          <a:custGeom>
            <a:avLst/>
            <a:gdLst/>
            <a:ahLst/>
            <a:cxnLst/>
            <a:rect l="l" t="t" r="r" b="b"/>
            <a:pathLst>
              <a:path w="6116569" h="6879321">
                <a:moveTo>
                  <a:pt x="0" y="0"/>
                </a:moveTo>
                <a:lnTo>
                  <a:pt x="2935851" y="0"/>
                </a:lnTo>
                <a:cubicBezTo>
                  <a:pt x="3035710" y="10660"/>
                  <a:pt x="3138421" y="17767"/>
                  <a:pt x="3238280" y="31980"/>
                </a:cubicBezTo>
                <a:cubicBezTo>
                  <a:pt x="3817462" y="106602"/>
                  <a:pt x="3127009" y="277163"/>
                  <a:pt x="3660541" y="550772"/>
                </a:cubicBezTo>
                <a:cubicBezTo>
                  <a:pt x="3706191" y="575645"/>
                  <a:pt x="3757546" y="579199"/>
                  <a:pt x="3808902" y="589860"/>
                </a:cubicBezTo>
                <a:cubicBezTo>
                  <a:pt x="4008620" y="625393"/>
                  <a:pt x="4211192" y="618286"/>
                  <a:pt x="4413762" y="625393"/>
                </a:cubicBezTo>
                <a:cubicBezTo>
                  <a:pt x="4465118" y="628946"/>
                  <a:pt x="4525033" y="625393"/>
                  <a:pt x="4567830" y="721333"/>
                </a:cubicBezTo>
                <a:cubicBezTo>
                  <a:pt x="4425175" y="724888"/>
                  <a:pt x="4305344" y="731994"/>
                  <a:pt x="4171247" y="792401"/>
                </a:cubicBezTo>
                <a:cubicBezTo>
                  <a:pt x="4239722" y="859916"/>
                  <a:pt x="4322462" y="795955"/>
                  <a:pt x="4376671" y="842148"/>
                </a:cubicBezTo>
                <a:cubicBezTo>
                  <a:pt x="4428027" y="888342"/>
                  <a:pt x="4470824" y="891896"/>
                  <a:pt x="4527887" y="813722"/>
                </a:cubicBezTo>
                <a:cubicBezTo>
                  <a:pt x="4556417" y="774634"/>
                  <a:pt x="4604920" y="778187"/>
                  <a:pt x="4633452" y="799508"/>
                </a:cubicBezTo>
                <a:cubicBezTo>
                  <a:pt x="4781813" y="913216"/>
                  <a:pt x="4778960" y="909662"/>
                  <a:pt x="4947293" y="870576"/>
                </a:cubicBezTo>
                <a:cubicBezTo>
                  <a:pt x="5055712" y="845701"/>
                  <a:pt x="5166983" y="806615"/>
                  <a:pt x="5263988" y="820828"/>
                </a:cubicBezTo>
                <a:cubicBezTo>
                  <a:pt x="5275401" y="867022"/>
                  <a:pt x="5263988" y="888342"/>
                  <a:pt x="5249723" y="895449"/>
                </a:cubicBezTo>
                <a:cubicBezTo>
                  <a:pt x="5021475" y="1005604"/>
                  <a:pt x="4975825" y="1122864"/>
                  <a:pt x="4744723" y="1197485"/>
                </a:cubicBezTo>
                <a:cubicBezTo>
                  <a:pt x="4724751" y="1268552"/>
                  <a:pt x="4807491" y="1275660"/>
                  <a:pt x="4767548" y="1346727"/>
                </a:cubicBezTo>
                <a:cubicBezTo>
                  <a:pt x="4693367" y="1407134"/>
                  <a:pt x="4610627" y="1346727"/>
                  <a:pt x="4539299" y="1421348"/>
                </a:cubicBezTo>
                <a:cubicBezTo>
                  <a:pt x="4550712" y="1471094"/>
                  <a:pt x="4610627" y="1432008"/>
                  <a:pt x="4607773" y="1485309"/>
                </a:cubicBezTo>
                <a:cubicBezTo>
                  <a:pt x="4604920" y="1517288"/>
                  <a:pt x="4593508" y="1527948"/>
                  <a:pt x="4579242" y="1535055"/>
                </a:cubicBezTo>
                <a:cubicBezTo>
                  <a:pt x="4776107" y="1538608"/>
                  <a:pt x="5383820" y="1574142"/>
                  <a:pt x="5278255" y="1609676"/>
                </a:cubicBezTo>
                <a:cubicBezTo>
                  <a:pt x="5418057" y="1698511"/>
                  <a:pt x="5623481" y="1609676"/>
                  <a:pt x="5771843" y="1630997"/>
                </a:cubicBezTo>
                <a:cubicBezTo>
                  <a:pt x="5925911" y="1652316"/>
                  <a:pt x="6171278" y="1719830"/>
                  <a:pt x="6105656" y="1748257"/>
                </a:cubicBezTo>
                <a:cubicBezTo>
                  <a:pt x="6031475" y="1780238"/>
                  <a:pt x="5766136" y="2146235"/>
                  <a:pt x="5691955" y="2167555"/>
                </a:cubicBezTo>
                <a:cubicBezTo>
                  <a:pt x="5606362" y="2188875"/>
                  <a:pt x="5589243" y="2217302"/>
                  <a:pt x="5475118" y="2348776"/>
                </a:cubicBezTo>
                <a:cubicBezTo>
                  <a:pt x="5398085" y="2437610"/>
                  <a:pt x="5709074" y="2238623"/>
                  <a:pt x="5826051" y="2291922"/>
                </a:cubicBezTo>
                <a:cubicBezTo>
                  <a:pt x="5868848" y="2309690"/>
                  <a:pt x="5552153" y="2554872"/>
                  <a:pt x="5552153" y="2597513"/>
                </a:cubicBezTo>
                <a:cubicBezTo>
                  <a:pt x="5549300" y="2640153"/>
                  <a:pt x="5577831" y="2647260"/>
                  <a:pt x="5603508" y="2647260"/>
                </a:cubicBezTo>
                <a:cubicBezTo>
                  <a:pt x="5660571" y="2647260"/>
                  <a:pt x="5640599" y="2686346"/>
                  <a:pt x="5700515" y="2679240"/>
                </a:cubicBezTo>
                <a:cubicBezTo>
                  <a:pt x="5523622" y="2800055"/>
                  <a:pt x="5418057" y="2778734"/>
                  <a:pt x="5246870" y="2888889"/>
                </a:cubicBezTo>
                <a:cubicBezTo>
                  <a:pt x="5164130" y="2942189"/>
                  <a:pt x="4921615" y="3119857"/>
                  <a:pt x="4836022" y="3169605"/>
                </a:cubicBezTo>
                <a:cubicBezTo>
                  <a:pt x="4801785" y="3187371"/>
                  <a:pt x="4758988" y="3173158"/>
                  <a:pt x="4736163" y="3233565"/>
                </a:cubicBezTo>
                <a:cubicBezTo>
                  <a:pt x="4770400" y="3279759"/>
                  <a:pt x="4816050" y="3254885"/>
                  <a:pt x="4853141" y="3233565"/>
                </a:cubicBezTo>
                <a:cubicBezTo>
                  <a:pt x="4944440" y="3176711"/>
                  <a:pt x="4935881" y="3190925"/>
                  <a:pt x="4944440" y="3226459"/>
                </a:cubicBezTo>
                <a:cubicBezTo>
                  <a:pt x="4972972" y="3350827"/>
                  <a:pt x="5044300" y="3308186"/>
                  <a:pt x="5109921" y="3283313"/>
                </a:cubicBezTo>
                <a:cubicBezTo>
                  <a:pt x="5303932" y="3208692"/>
                  <a:pt x="5500797" y="3215799"/>
                  <a:pt x="5694809" y="3141178"/>
                </a:cubicBezTo>
                <a:cubicBezTo>
                  <a:pt x="5714781" y="3134070"/>
                  <a:pt x="5612068" y="3283313"/>
                  <a:pt x="5566419" y="3301079"/>
                </a:cubicBezTo>
                <a:cubicBezTo>
                  <a:pt x="5515063" y="3322399"/>
                  <a:pt x="5452294" y="3311739"/>
                  <a:pt x="5415203" y="3397020"/>
                </a:cubicBezTo>
                <a:cubicBezTo>
                  <a:pt x="5477972" y="3414787"/>
                  <a:pt x="5552153" y="3372147"/>
                  <a:pt x="5612068" y="3432554"/>
                </a:cubicBezTo>
                <a:cubicBezTo>
                  <a:pt x="5469413" y="3528494"/>
                  <a:pt x="5329610" y="3535601"/>
                  <a:pt x="5206927" y="3599562"/>
                </a:cubicBezTo>
                <a:cubicBezTo>
                  <a:pt x="5192661" y="3706163"/>
                  <a:pt x="5272548" y="3663523"/>
                  <a:pt x="5301079" y="3723930"/>
                </a:cubicBezTo>
                <a:cubicBezTo>
                  <a:pt x="5072830" y="3844745"/>
                  <a:pt x="4564977" y="4232062"/>
                  <a:pt x="4507915" y="4306683"/>
                </a:cubicBezTo>
                <a:cubicBezTo>
                  <a:pt x="4390937" y="4463031"/>
                  <a:pt x="3900202" y="4562525"/>
                  <a:pt x="3982942" y="4587399"/>
                </a:cubicBezTo>
                <a:cubicBezTo>
                  <a:pt x="4051417" y="4608719"/>
                  <a:pt x="4119891" y="4587399"/>
                  <a:pt x="4185513" y="4541205"/>
                </a:cubicBezTo>
                <a:cubicBezTo>
                  <a:pt x="4291078" y="4466584"/>
                  <a:pt x="5010062" y="4523438"/>
                  <a:pt x="5212633" y="4455924"/>
                </a:cubicBezTo>
                <a:cubicBezTo>
                  <a:pt x="5241164" y="4445264"/>
                  <a:pt x="5283960" y="4409730"/>
                  <a:pt x="5312492" y="4473691"/>
                </a:cubicBezTo>
                <a:cubicBezTo>
                  <a:pt x="5098508" y="4704659"/>
                  <a:pt x="4833169" y="4654913"/>
                  <a:pt x="4596361" y="4818368"/>
                </a:cubicBezTo>
                <a:cubicBezTo>
                  <a:pt x="4684807" y="4917861"/>
                  <a:pt x="4776107" y="4907202"/>
                  <a:pt x="4873113" y="4885882"/>
                </a:cubicBezTo>
                <a:cubicBezTo>
                  <a:pt x="4895938" y="4878775"/>
                  <a:pt x="4930175" y="4871668"/>
                  <a:pt x="4935881" y="4914309"/>
                </a:cubicBezTo>
                <a:cubicBezTo>
                  <a:pt x="4941587" y="4967609"/>
                  <a:pt x="4898790" y="4978270"/>
                  <a:pt x="4873113" y="5003143"/>
                </a:cubicBezTo>
                <a:cubicBezTo>
                  <a:pt x="4833169" y="5038676"/>
                  <a:pt x="4773254" y="4999590"/>
                  <a:pt x="4721898" y="5095530"/>
                </a:cubicBezTo>
                <a:cubicBezTo>
                  <a:pt x="4873113" y="5067104"/>
                  <a:pt x="4998650" y="5020910"/>
                  <a:pt x="5132745" y="4949842"/>
                </a:cubicBezTo>
                <a:cubicBezTo>
                  <a:pt x="5121333" y="5006696"/>
                  <a:pt x="5081390" y="5035123"/>
                  <a:pt x="5101362" y="5081317"/>
                </a:cubicBezTo>
                <a:cubicBezTo>
                  <a:pt x="5118480" y="5116850"/>
                  <a:pt x="5164130" y="5131063"/>
                  <a:pt x="5138452" y="5198578"/>
                </a:cubicBezTo>
                <a:cubicBezTo>
                  <a:pt x="5067125" y="5273199"/>
                  <a:pt x="4967265" y="5258986"/>
                  <a:pt x="4904497" y="5362033"/>
                </a:cubicBezTo>
                <a:cubicBezTo>
                  <a:pt x="4818903" y="5507721"/>
                  <a:pt x="4684807" y="5564575"/>
                  <a:pt x="4579242" y="5674729"/>
                </a:cubicBezTo>
                <a:cubicBezTo>
                  <a:pt x="4545005" y="5713816"/>
                  <a:pt x="4313903" y="5841738"/>
                  <a:pt x="4253988" y="5884379"/>
                </a:cubicBezTo>
                <a:cubicBezTo>
                  <a:pt x="4168395" y="5944786"/>
                  <a:pt x="4071389" y="5966106"/>
                  <a:pt x="3985795" y="6069153"/>
                </a:cubicBezTo>
                <a:cubicBezTo>
                  <a:pt x="4065682" y="6086921"/>
                  <a:pt x="4134157" y="5990979"/>
                  <a:pt x="4231163" y="6030066"/>
                </a:cubicBezTo>
                <a:cubicBezTo>
                  <a:pt x="4074242" y="6133114"/>
                  <a:pt x="3931586" y="6182861"/>
                  <a:pt x="3814609" y="6317889"/>
                </a:cubicBezTo>
                <a:cubicBezTo>
                  <a:pt x="3800343" y="6335656"/>
                  <a:pt x="3771812" y="6332102"/>
                  <a:pt x="3751840" y="6339209"/>
                </a:cubicBezTo>
                <a:cubicBezTo>
                  <a:pt x="3529298" y="6406723"/>
                  <a:pt x="3309608" y="6467130"/>
                  <a:pt x="3089919" y="6563071"/>
                </a:cubicBezTo>
                <a:cubicBezTo>
                  <a:pt x="3041416" y="6584392"/>
                  <a:pt x="2955823" y="6595052"/>
                  <a:pt x="2961529" y="6662566"/>
                </a:cubicBezTo>
                <a:cubicBezTo>
                  <a:pt x="2972941" y="6765613"/>
                  <a:pt x="3055681" y="6687439"/>
                  <a:pt x="3107038" y="6673226"/>
                </a:cubicBezTo>
                <a:cubicBezTo>
                  <a:pt x="3269664" y="6634138"/>
                  <a:pt x="3432292" y="6570178"/>
                  <a:pt x="3594919" y="6591499"/>
                </a:cubicBezTo>
                <a:cubicBezTo>
                  <a:pt x="3483648" y="6637693"/>
                  <a:pt x="3372376" y="6680332"/>
                  <a:pt x="3261106" y="6726527"/>
                </a:cubicBezTo>
                <a:cubicBezTo>
                  <a:pt x="3386642" y="6705206"/>
                  <a:pt x="3495061" y="6786934"/>
                  <a:pt x="3620597" y="6740740"/>
                </a:cubicBezTo>
                <a:cubicBezTo>
                  <a:pt x="3660541" y="6726527"/>
                  <a:pt x="3700484" y="6765613"/>
                  <a:pt x="3703337" y="6826020"/>
                </a:cubicBezTo>
                <a:cubicBezTo>
                  <a:pt x="3706191" y="6847340"/>
                  <a:pt x="3700484" y="6865108"/>
                  <a:pt x="3689072" y="6879321"/>
                </a:cubicBezTo>
                <a:lnTo>
                  <a:pt x="0" y="6879321"/>
                </a:lnTo>
                <a:close/>
              </a:path>
            </a:pathLst>
          </a:custGeom>
          <a:noFill/>
          <a:extLst>
            <a:ext uri="{909E8E84-426E-40DD-AFC4-6F175D3DCCD1}">
              <a14:hiddenFill xmlns:a14="http://schemas.microsoft.com/office/drawing/2010/main">
                <a:solidFill>
                  <a:srgbClr val="FFFFFF"/>
                </a:solidFill>
              </a14:hiddenFill>
            </a:ext>
          </a:extLst>
        </p:spPr>
      </p:pic>
      <p:sp>
        <p:nvSpPr>
          <p:cNvPr id="3" name="Content Placeholder 2">
            <a:extLst>
              <a:ext uri="{FF2B5EF4-FFF2-40B4-BE49-F238E27FC236}">
                <a16:creationId xmlns:a16="http://schemas.microsoft.com/office/drawing/2014/main" id="{30ADBCF8-2697-80E4-31F9-F896DE8A7DE9}"/>
              </a:ext>
            </a:extLst>
          </p:cNvPr>
          <p:cNvSpPr>
            <a:spLocks noGrp="1"/>
          </p:cNvSpPr>
          <p:nvPr>
            <p:ph idx="1"/>
          </p:nvPr>
        </p:nvSpPr>
        <p:spPr>
          <a:xfrm>
            <a:off x="6370353" y="1039906"/>
            <a:ext cx="5168504" cy="5251585"/>
          </a:xfrm>
        </p:spPr>
        <p:txBody>
          <a:bodyPr>
            <a:noAutofit/>
          </a:bodyPr>
          <a:lstStyle/>
          <a:p>
            <a:pPr marL="0" indent="0">
              <a:buNone/>
            </a:pPr>
            <a:endParaRPr lang="en-US" sz="2000" dirty="0">
              <a:latin typeface="Calibri" panose="020F0502020204030204" pitchFamily="34" charset="0"/>
              <a:cs typeface="Calibri" panose="020F0502020204030204" pitchFamily="34" charset="0"/>
            </a:endParaRPr>
          </a:p>
          <a:p>
            <a:pPr marL="0" indent="0">
              <a:buNone/>
            </a:pPr>
            <a:endParaRPr lang="en-US" sz="2000" dirty="0">
              <a:latin typeface="Calibri" panose="020F0502020204030204" pitchFamily="34" charset="0"/>
              <a:cs typeface="Calibri" panose="020F0502020204030204" pitchFamily="34" charset="0"/>
            </a:endParaRPr>
          </a:p>
          <a:p>
            <a:pPr marL="0" indent="0">
              <a:buNone/>
            </a:pPr>
            <a:r>
              <a:rPr lang="en-GB" sz="2000" kern="100" dirty="0">
                <a:effectLst/>
                <a:latin typeface="Calibri" panose="020F0502020204030204" pitchFamily="34" charset="0"/>
                <a:ea typeface="Calibri" panose="020F0502020204030204" pitchFamily="34" charset="0"/>
                <a:cs typeface="Calibri" panose="020F0502020204030204" pitchFamily="34" charset="0"/>
              </a:rPr>
              <a:t>“The Colombo </a:t>
            </a:r>
            <a:r>
              <a:rPr lang="en-GB" sz="2000" kern="100" dirty="0" err="1">
                <a:effectLst/>
                <a:latin typeface="Calibri" panose="020F0502020204030204" pitchFamily="34" charset="0"/>
                <a:ea typeface="Calibri" panose="020F0502020204030204" pitchFamily="34" charset="0"/>
                <a:cs typeface="Calibri" panose="020F0502020204030204" pitchFamily="34" charset="0"/>
              </a:rPr>
              <a:t>Theater</a:t>
            </a:r>
            <a:r>
              <a:rPr lang="en-GB" sz="2000" kern="100" dirty="0">
                <a:effectLst/>
                <a:latin typeface="Calibri" panose="020F0502020204030204" pitchFamily="34" charset="0"/>
                <a:ea typeface="Calibri" panose="020F0502020204030204" pitchFamily="34" charset="0"/>
                <a:cs typeface="Calibri" panose="020F0502020204030204" pitchFamily="34" charset="0"/>
              </a:rPr>
              <a:t>, opaque and illuminated, indifferent to empty stomachs, receives </a:t>
            </a:r>
            <a:r>
              <a:rPr lang="en-GB" sz="2000" kern="100" dirty="0" err="1">
                <a:effectLst/>
                <a:latin typeface="Calibri" panose="020F0502020204030204" pitchFamily="34" charset="0"/>
                <a:ea typeface="Calibri" panose="020F0502020204030204" pitchFamily="34" charset="0"/>
                <a:cs typeface="Calibri" panose="020F0502020204030204" pitchFamily="34" charset="0"/>
              </a:rPr>
              <a:t>Braz’s</a:t>
            </a:r>
            <a:r>
              <a:rPr lang="en-GB" sz="2000" kern="100" dirty="0">
                <a:effectLst/>
                <a:latin typeface="Calibri" panose="020F0502020204030204" pitchFamily="34" charset="0"/>
                <a:ea typeface="Calibri" panose="020F0502020204030204" pitchFamily="34" charset="0"/>
                <a:cs typeface="Calibri" panose="020F0502020204030204" pitchFamily="34" charset="0"/>
              </a:rPr>
              <a:t> aristocratic petty bourgeoisie that still have money for the cinema.</a:t>
            </a:r>
          </a:p>
          <a:p>
            <a:pPr marL="0" indent="0">
              <a:buNone/>
            </a:pPr>
            <a:r>
              <a:rPr lang="en-GB" sz="2000" kern="100" dirty="0">
                <a:effectLst/>
                <a:latin typeface="Calibri" panose="020F0502020204030204" pitchFamily="34" charset="0"/>
                <a:ea typeface="Calibri" panose="020F0502020204030204" pitchFamily="34" charset="0"/>
                <a:cs typeface="Calibri" panose="020F0502020204030204" pitchFamily="34" charset="0"/>
              </a:rPr>
              <a:t>At the door, the pale enigma of Greta Garbo, in the poorly drawn </a:t>
            </a:r>
            <a:r>
              <a:rPr lang="en-GB" sz="2000" kern="100" dirty="0" err="1">
                <a:effectLst/>
                <a:latin typeface="Calibri" panose="020F0502020204030204" pitchFamily="34" charset="0"/>
                <a:ea typeface="Calibri" panose="020F0502020204030204" pitchFamily="34" charset="0"/>
                <a:cs typeface="Calibri" panose="020F0502020204030204" pitchFamily="34" charset="0"/>
              </a:rPr>
              <a:t>colors</a:t>
            </a:r>
            <a:r>
              <a:rPr lang="en-GB" sz="2000" kern="100" dirty="0">
                <a:effectLst/>
                <a:latin typeface="Calibri" panose="020F0502020204030204" pitchFamily="34" charset="0"/>
                <a:ea typeface="Calibri" panose="020F0502020204030204" pitchFamily="34" charset="0"/>
                <a:cs typeface="Calibri" panose="020F0502020204030204" pitchFamily="34" charset="0"/>
              </a:rPr>
              <a:t> of a poster. Disarrayed hair. Bitter smile. A prostitute feeding the imperialist pimp of America to distract the masses” (79)</a:t>
            </a:r>
          </a:p>
          <a:p>
            <a:pPr marL="0" indent="0">
              <a:buNone/>
            </a:pPr>
            <a:endParaRPr lang="en-US" sz="20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55665076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228552E-C8B1-4A80-8448-0787CE0FC7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a:extLst>
              <a:ext uri="{FF2B5EF4-FFF2-40B4-BE49-F238E27FC236}">
                <a16:creationId xmlns:a16="http://schemas.microsoft.com/office/drawing/2014/main" id="{C1780BA7-592C-047E-1A58-9A07D91071B2}"/>
              </a:ext>
            </a:extLst>
          </p:cNvPr>
          <p:cNvPicPr>
            <a:picLocks noChangeAspect="1"/>
          </p:cNvPicPr>
          <p:nvPr/>
        </p:nvPicPr>
        <p:blipFill rotWithShape="1">
          <a:blip r:embed="rId2">
            <a:alphaModFix amt="35000"/>
          </a:blip>
          <a:srcRect t="7787"/>
          <a:stretch/>
        </p:blipFill>
        <p:spPr>
          <a:xfrm>
            <a:off x="20" y="10"/>
            <a:ext cx="12191980" cy="6857990"/>
          </a:xfrm>
          <a:prstGeom prst="rect">
            <a:avLst/>
          </a:prstGeom>
        </p:spPr>
      </p:pic>
      <p:sp>
        <p:nvSpPr>
          <p:cNvPr id="2" name="Title 1">
            <a:extLst>
              <a:ext uri="{FF2B5EF4-FFF2-40B4-BE49-F238E27FC236}">
                <a16:creationId xmlns:a16="http://schemas.microsoft.com/office/drawing/2014/main" id="{D2E5F5C2-F5DF-885D-31AB-413489B85F90}"/>
              </a:ext>
            </a:extLst>
          </p:cNvPr>
          <p:cNvSpPr>
            <a:spLocks noGrp="1"/>
          </p:cNvSpPr>
          <p:nvPr>
            <p:ph type="title"/>
          </p:nvPr>
        </p:nvSpPr>
        <p:spPr>
          <a:xfrm>
            <a:off x="838200" y="365125"/>
            <a:ext cx="10515600" cy="1325563"/>
          </a:xfrm>
        </p:spPr>
        <p:txBody>
          <a:bodyPr>
            <a:normAutofit/>
          </a:bodyPr>
          <a:lstStyle/>
          <a:p>
            <a:endParaRPr lang="en-US">
              <a:solidFill>
                <a:srgbClr val="FFFFFF"/>
              </a:solidFill>
            </a:endParaRPr>
          </a:p>
        </p:txBody>
      </p:sp>
      <p:sp>
        <p:nvSpPr>
          <p:cNvPr id="3" name="Content Placeholder 2">
            <a:extLst>
              <a:ext uri="{FF2B5EF4-FFF2-40B4-BE49-F238E27FC236}">
                <a16:creationId xmlns:a16="http://schemas.microsoft.com/office/drawing/2014/main" id="{A4AB702B-8F37-F54B-629A-84A0BC6B337C}"/>
              </a:ext>
            </a:extLst>
          </p:cNvPr>
          <p:cNvSpPr>
            <a:spLocks noGrp="1"/>
          </p:cNvSpPr>
          <p:nvPr>
            <p:ph idx="1"/>
          </p:nvPr>
        </p:nvSpPr>
        <p:spPr>
          <a:xfrm>
            <a:off x="838200" y="1825625"/>
            <a:ext cx="10515600" cy="4351338"/>
          </a:xfrm>
        </p:spPr>
        <p:txBody>
          <a:bodyPr>
            <a:normAutofit/>
          </a:bodyPr>
          <a:lstStyle/>
          <a:p>
            <a:pPr marL="0" indent="0">
              <a:buNone/>
            </a:pPr>
            <a:r>
              <a:rPr lang="en-US" sz="2000" dirty="0">
                <a:solidFill>
                  <a:srgbClr val="FFFFFF"/>
                </a:solidFill>
              </a:rPr>
              <a:t>“Industrial expansion had a dramatic impact on life in São Paulo. With the city’s population and number of buildings more than doubling from 1900 (239,820 people and 22,407 buildings) to 1918 (504,278 and 55,356), residents experienced the many problems and frustrations of living in a metropolis. Along with this expansion, São Paulo witnessed the clear demarcation of neighborhoods by social class. The growth of luxury housing and of the city’s commercial center forced an increasing number of workers to move into </a:t>
            </a:r>
            <a:r>
              <a:rPr lang="en-US" sz="2000" i="1" dirty="0" err="1">
                <a:solidFill>
                  <a:srgbClr val="FFFFFF"/>
                </a:solidFill>
              </a:rPr>
              <a:t>cortiços</a:t>
            </a:r>
            <a:r>
              <a:rPr lang="en-US" sz="2000" dirty="0">
                <a:solidFill>
                  <a:srgbClr val="FFFFFF"/>
                </a:solidFill>
              </a:rPr>
              <a:t> in the factory districts of </a:t>
            </a:r>
            <a:r>
              <a:rPr lang="en-US" sz="2000" dirty="0" err="1">
                <a:solidFill>
                  <a:srgbClr val="FFFFFF"/>
                </a:solidFill>
              </a:rPr>
              <a:t>Brás</a:t>
            </a:r>
            <a:r>
              <a:rPr lang="en-US" sz="2000" dirty="0">
                <a:solidFill>
                  <a:srgbClr val="FFFFFF"/>
                </a:solidFill>
              </a:rPr>
              <a:t>, </a:t>
            </a:r>
            <a:r>
              <a:rPr lang="en-US" sz="2000" dirty="0" err="1">
                <a:solidFill>
                  <a:srgbClr val="FFFFFF"/>
                </a:solidFill>
              </a:rPr>
              <a:t>Mooca</a:t>
            </a:r>
            <a:r>
              <a:rPr lang="en-US" sz="2000" dirty="0">
                <a:solidFill>
                  <a:srgbClr val="FFFFFF"/>
                </a:solidFill>
              </a:rPr>
              <a:t>, </a:t>
            </a:r>
            <a:r>
              <a:rPr lang="en-US" sz="2000" dirty="0" err="1">
                <a:solidFill>
                  <a:srgbClr val="FFFFFF"/>
                </a:solidFill>
              </a:rPr>
              <a:t>Belemizinho</a:t>
            </a:r>
            <a:r>
              <a:rPr lang="en-US" sz="2000" dirty="0">
                <a:solidFill>
                  <a:srgbClr val="FFFFFF"/>
                </a:solidFill>
              </a:rPr>
              <a:t> and </a:t>
            </a:r>
            <a:r>
              <a:rPr lang="en-US" sz="2000" dirty="0" err="1">
                <a:solidFill>
                  <a:srgbClr val="FFFFFF"/>
                </a:solidFill>
              </a:rPr>
              <a:t>Cambucí</a:t>
            </a:r>
            <a:r>
              <a:rPr lang="en-US" sz="2000" dirty="0">
                <a:solidFill>
                  <a:srgbClr val="FFFFFF"/>
                </a:solidFill>
              </a:rPr>
              <a:t>. In 1915 and 1916 Mayor Washington Luís Pereira de Sousa encouraged further high-rise construction in the downtown and attempted to renovate </a:t>
            </a:r>
            <a:r>
              <a:rPr lang="en-US" sz="2000" dirty="0" err="1">
                <a:solidFill>
                  <a:srgbClr val="FFFFFF"/>
                </a:solidFill>
              </a:rPr>
              <a:t>Brás</a:t>
            </a:r>
            <a:r>
              <a:rPr lang="en-US" sz="2000" dirty="0">
                <a:solidFill>
                  <a:srgbClr val="FFFFFF"/>
                </a:solidFill>
              </a:rPr>
              <a:t> and other working-class neighborhoods. Washington Luís’s plans sought not only to spur further growth but also ‘to uplift [the city] immorally and physically.’ </a:t>
            </a:r>
            <a:r>
              <a:rPr lang="en-US" sz="2000" dirty="0" err="1">
                <a:solidFill>
                  <a:srgbClr val="FFFFFF"/>
                </a:solidFill>
              </a:rPr>
              <a:t>Paulistano</a:t>
            </a:r>
            <a:r>
              <a:rPr lang="en-US" sz="2000" dirty="0">
                <a:solidFill>
                  <a:srgbClr val="FFFFFF"/>
                </a:solidFill>
              </a:rPr>
              <a:t> elites wanted to cleanse the working-class neighborhoods of their ‘vicious mixture of scum of all nationalities, all ages, all of the dangerous.’ São Paulo’s workers felt the full effects of Washington Luís’s reforms” </a:t>
            </a:r>
          </a:p>
          <a:p>
            <a:pPr marL="0" indent="0">
              <a:buNone/>
            </a:pPr>
            <a:r>
              <a:rPr lang="en-US" sz="2000" dirty="0">
                <a:solidFill>
                  <a:srgbClr val="FFFFFF"/>
                </a:solidFill>
              </a:rPr>
              <a:t>(Joel Wolfe, “Anarchist Ideology, Worker Practice: The 1917 General Strike and the Formation of São Paulo’s Working Class” </a:t>
            </a:r>
            <a:r>
              <a:rPr lang="en-US" sz="2000" i="1" dirty="0">
                <a:solidFill>
                  <a:srgbClr val="FFFFFF"/>
                </a:solidFill>
              </a:rPr>
              <a:t>Hispanic American Historical Review</a:t>
            </a:r>
            <a:r>
              <a:rPr lang="en-US" sz="2000" dirty="0">
                <a:solidFill>
                  <a:srgbClr val="FFFFFF"/>
                </a:solidFill>
              </a:rPr>
              <a:t> 71.4 (1991), 815)</a:t>
            </a:r>
          </a:p>
        </p:txBody>
      </p:sp>
    </p:spTree>
    <p:extLst>
      <p:ext uri="{BB962C8B-B14F-4D97-AF65-F5344CB8AC3E}">
        <p14:creationId xmlns:p14="http://schemas.microsoft.com/office/powerpoint/2010/main" val="3473827764"/>
      </p:ext>
    </p:extLst>
  </p:cSld>
  <p:clrMapOvr>
    <a:overrideClrMapping bg1="dk1" tx1="lt1" bg2="dk2" tx2="lt2" accent1="accent1" accent2="accent2" accent3="accent3" accent4="accent4" accent5="accent5" accent6="accent6" hlink="hlink" folHlink="folHlink"/>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199" name="Rectangle 8198">
            <a:extLst>
              <a:ext uri="{FF2B5EF4-FFF2-40B4-BE49-F238E27FC236}">
                <a16:creationId xmlns:a16="http://schemas.microsoft.com/office/drawing/2014/main" id="{6680F1D3-7650-4307-A001-0163AD371D2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194" name="Picture 2" descr="CULTURA/ESPORTE NA BAIXADA SANTISTA: Pagu">
            <a:extLst>
              <a:ext uri="{FF2B5EF4-FFF2-40B4-BE49-F238E27FC236}">
                <a16:creationId xmlns:a16="http://schemas.microsoft.com/office/drawing/2014/main" id="{C4057A25-728F-DE7A-5C73-90347A9335E7}"/>
              </a:ext>
            </a:extLst>
          </p:cNvPr>
          <p:cNvPicPr>
            <a:picLocks noGrp="1" noChangeAspect="1" noChangeArrowheads="1"/>
          </p:cNvPicPr>
          <p:nvPr>
            <p:ph idx="1"/>
          </p:nvPr>
        </p:nvPicPr>
        <p:blipFill rotWithShape="1">
          <a:blip r:embed="rId2">
            <a:extLst>
              <a:ext uri="{28A0092B-C50C-407E-A947-70E740481C1C}">
                <a14:useLocalDpi xmlns:a14="http://schemas.microsoft.com/office/drawing/2010/main" val="0"/>
              </a:ext>
            </a:extLst>
          </a:blip>
          <a:srcRect t="20640" b="36389"/>
          <a:stretch/>
        </p:blipFill>
        <p:spPr bwMode="auto">
          <a:xfrm>
            <a:off x="-23420" y="1714293"/>
            <a:ext cx="6117896" cy="4140097"/>
          </a:xfrm>
          <a:custGeom>
            <a:avLst/>
            <a:gdLst/>
            <a:ahLst/>
            <a:cxnLst/>
            <a:rect l="l" t="t" r="r" b="b"/>
            <a:pathLst>
              <a:path w="8678780" h="5873097">
                <a:moveTo>
                  <a:pt x="1379513" y="25"/>
                </a:moveTo>
                <a:cubicBezTo>
                  <a:pt x="1399326" y="458"/>
                  <a:pt x="1419819" y="6516"/>
                  <a:pt x="1438386" y="8439"/>
                </a:cubicBezTo>
                <a:cubicBezTo>
                  <a:pt x="1848256" y="51517"/>
                  <a:pt x="2258124" y="98056"/>
                  <a:pt x="2668443" y="139209"/>
                </a:cubicBezTo>
                <a:cubicBezTo>
                  <a:pt x="3052045" y="177671"/>
                  <a:pt x="3438361" y="186516"/>
                  <a:pt x="3823773" y="206516"/>
                </a:cubicBezTo>
                <a:cubicBezTo>
                  <a:pt x="4290252" y="230748"/>
                  <a:pt x="4755825" y="264980"/>
                  <a:pt x="5219588" y="318825"/>
                </a:cubicBezTo>
                <a:cubicBezTo>
                  <a:pt x="5541595" y="356518"/>
                  <a:pt x="5866772" y="382670"/>
                  <a:pt x="6193307" y="352672"/>
                </a:cubicBezTo>
                <a:cubicBezTo>
                  <a:pt x="6209610" y="351131"/>
                  <a:pt x="6228180" y="346134"/>
                  <a:pt x="6241767" y="351131"/>
                </a:cubicBezTo>
                <a:cubicBezTo>
                  <a:pt x="6400280" y="407287"/>
                  <a:pt x="6573284" y="366901"/>
                  <a:pt x="6737683" y="402287"/>
                </a:cubicBezTo>
                <a:cubicBezTo>
                  <a:pt x="6695564" y="538826"/>
                  <a:pt x="6514862" y="527670"/>
                  <a:pt x="6412962" y="622288"/>
                </a:cubicBezTo>
                <a:cubicBezTo>
                  <a:pt x="6579172" y="659979"/>
                  <a:pt x="6728627" y="698057"/>
                  <a:pt x="6880346" y="726518"/>
                </a:cubicBezTo>
                <a:cubicBezTo>
                  <a:pt x="7041122" y="756519"/>
                  <a:pt x="7177442" y="837673"/>
                  <a:pt x="7334594" y="873826"/>
                </a:cubicBezTo>
                <a:cubicBezTo>
                  <a:pt x="7368112" y="881518"/>
                  <a:pt x="7408419" y="908442"/>
                  <a:pt x="7420192" y="934596"/>
                </a:cubicBezTo>
                <a:cubicBezTo>
                  <a:pt x="7458235" y="1019211"/>
                  <a:pt x="8217735" y="1256521"/>
                  <a:pt x="8128063" y="1331904"/>
                </a:cubicBezTo>
                <a:cubicBezTo>
                  <a:pt x="8090926" y="1363059"/>
                  <a:pt x="8042918" y="1385367"/>
                  <a:pt x="7992648" y="1416136"/>
                </a:cubicBezTo>
                <a:cubicBezTo>
                  <a:pt x="8068283" y="1474214"/>
                  <a:pt x="8153426" y="1499598"/>
                  <a:pt x="8244004" y="1516906"/>
                </a:cubicBezTo>
                <a:cubicBezTo>
                  <a:pt x="8271178" y="1522290"/>
                  <a:pt x="8297900" y="1533059"/>
                  <a:pt x="8300615" y="1559214"/>
                </a:cubicBezTo>
                <a:cubicBezTo>
                  <a:pt x="8303332" y="1586521"/>
                  <a:pt x="8275706" y="1597289"/>
                  <a:pt x="8252610" y="1609983"/>
                </a:cubicBezTo>
                <a:cubicBezTo>
                  <a:pt x="8220454" y="1627674"/>
                  <a:pt x="8189205" y="1643059"/>
                  <a:pt x="8148444" y="1645368"/>
                </a:cubicBezTo>
                <a:cubicBezTo>
                  <a:pt x="8081415" y="1648828"/>
                  <a:pt x="8049262" y="1698059"/>
                  <a:pt x="8010314" y="1734983"/>
                </a:cubicBezTo>
                <a:cubicBezTo>
                  <a:pt x="7988574" y="1755753"/>
                  <a:pt x="7977704" y="1797675"/>
                  <a:pt x="8015746" y="1804984"/>
                </a:cubicBezTo>
                <a:cubicBezTo>
                  <a:pt x="8107232" y="1822675"/>
                  <a:pt x="8099984" y="1873831"/>
                  <a:pt x="8097722" y="1931908"/>
                </a:cubicBezTo>
                <a:cubicBezTo>
                  <a:pt x="8094550" y="2003830"/>
                  <a:pt x="8040654" y="2036908"/>
                  <a:pt x="7974534" y="2064601"/>
                </a:cubicBezTo>
                <a:cubicBezTo>
                  <a:pt x="7951888" y="2074215"/>
                  <a:pt x="7919734" y="2073829"/>
                  <a:pt x="7911128" y="2103831"/>
                </a:cubicBezTo>
                <a:cubicBezTo>
                  <a:pt x="7948266" y="2132293"/>
                  <a:pt x="7993555" y="2109215"/>
                  <a:pt x="8033411" y="2117292"/>
                </a:cubicBezTo>
                <a:cubicBezTo>
                  <a:pt x="8066471" y="2123831"/>
                  <a:pt x="8121271" y="2120370"/>
                  <a:pt x="8075982" y="2172677"/>
                </a:cubicBezTo>
                <a:cubicBezTo>
                  <a:pt x="8062847" y="2187676"/>
                  <a:pt x="8078246" y="2199215"/>
                  <a:pt x="8095004" y="2200369"/>
                </a:cubicBezTo>
                <a:cubicBezTo>
                  <a:pt x="8229060" y="2212293"/>
                  <a:pt x="8167466" y="2318063"/>
                  <a:pt x="8210492" y="2373833"/>
                </a:cubicBezTo>
                <a:cubicBezTo>
                  <a:pt x="8222264" y="2389215"/>
                  <a:pt x="8209584" y="2415754"/>
                  <a:pt x="8191016" y="2422293"/>
                </a:cubicBezTo>
                <a:cubicBezTo>
                  <a:pt x="8072357" y="2465372"/>
                  <a:pt x="8056054" y="2568063"/>
                  <a:pt x="7998536" y="2656525"/>
                </a:cubicBezTo>
                <a:cubicBezTo>
                  <a:pt x="8061036" y="2691525"/>
                  <a:pt x="8135764" y="2699217"/>
                  <a:pt x="8203244" y="2721909"/>
                </a:cubicBezTo>
                <a:cubicBezTo>
                  <a:pt x="8273442" y="2745756"/>
                  <a:pt x="8273442" y="2763447"/>
                  <a:pt x="8215472" y="2832678"/>
                </a:cubicBezTo>
                <a:cubicBezTo>
                  <a:pt x="8366284" y="2847680"/>
                  <a:pt x="8366284" y="2847680"/>
                  <a:pt x="8319638" y="2956526"/>
                </a:cubicBezTo>
                <a:cubicBezTo>
                  <a:pt x="8445996" y="2966525"/>
                  <a:pt x="8529327" y="3018064"/>
                  <a:pt x="8548800" y="3130757"/>
                </a:cubicBezTo>
                <a:cubicBezTo>
                  <a:pt x="8558311" y="3185372"/>
                  <a:pt x="8615377" y="3211141"/>
                  <a:pt x="8678780" y="3247679"/>
                </a:cubicBezTo>
                <a:cubicBezTo>
                  <a:pt x="8599978" y="3283066"/>
                  <a:pt x="8546537" y="3356911"/>
                  <a:pt x="8454599" y="3278833"/>
                </a:cubicBezTo>
                <a:cubicBezTo>
                  <a:pt x="8421087" y="3250373"/>
                  <a:pt x="8424254" y="3286526"/>
                  <a:pt x="8419728" y="3296911"/>
                </a:cubicBezTo>
                <a:cubicBezTo>
                  <a:pt x="8408859" y="3322295"/>
                  <a:pt x="8431501" y="3339218"/>
                  <a:pt x="8446448" y="3358448"/>
                </a:cubicBezTo>
                <a:cubicBezTo>
                  <a:pt x="8460939" y="3377681"/>
                  <a:pt x="8478149" y="3398064"/>
                  <a:pt x="8482226" y="3419605"/>
                </a:cubicBezTo>
                <a:cubicBezTo>
                  <a:pt x="8484942" y="3434604"/>
                  <a:pt x="8471809" y="3456526"/>
                  <a:pt x="8457318" y="3467682"/>
                </a:cubicBezTo>
                <a:cubicBezTo>
                  <a:pt x="8381232" y="3526527"/>
                  <a:pt x="8426520" y="3658836"/>
                  <a:pt x="8282501" y="3675759"/>
                </a:cubicBezTo>
                <a:cubicBezTo>
                  <a:pt x="8217735" y="3683450"/>
                  <a:pt x="8186486" y="3731913"/>
                  <a:pt x="8138932" y="3758451"/>
                </a:cubicBezTo>
                <a:cubicBezTo>
                  <a:pt x="7973628" y="3851144"/>
                  <a:pt x="7863120" y="3970376"/>
                  <a:pt x="7811946" y="4134221"/>
                </a:cubicBezTo>
                <a:cubicBezTo>
                  <a:pt x="7797906" y="4179605"/>
                  <a:pt x="7744010" y="4216145"/>
                  <a:pt x="7709139" y="4256145"/>
                </a:cubicBezTo>
                <a:cubicBezTo>
                  <a:pt x="7725896" y="4285376"/>
                  <a:pt x="7817379" y="4222298"/>
                  <a:pt x="7785224" y="4299221"/>
                </a:cubicBezTo>
                <a:cubicBezTo>
                  <a:pt x="7760768" y="4356915"/>
                  <a:pt x="7698269" y="4392684"/>
                  <a:pt x="7639392" y="4426916"/>
                </a:cubicBezTo>
                <a:cubicBezTo>
                  <a:pt x="7572364" y="4465762"/>
                  <a:pt x="7498091" y="4496914"/>
                  <a:pt x="7467746" y="4568838"/>
                </a:cubicBezTo>
                <a:cubicBezTo>
                  <a:pt x="7461405" y="4584223"/>
                  <a:pt x="7441025" y="4600376"/>
                  <a:pt x="7422910" y="4606531"/>
                </a:cubicBezTo>
                <a:cubicBezTo>
                  <a:pt x="6478176" y="5872304"/>
                  <a:pt x="4152572" y="5880765"/>
                  <a:pt x="3884462" y="5871919"/>
                </a:cubicBezTo>
                <a:cubicBezTo>
                  <a:pt x="3559738" y="5860765"/>
                  <a:pt x="3252674" y="5782688"/>
                  <a:pt x="2951503" y="5685381"/>
                </a:cubicBezTo>
                <a:cubicBezTo>
                  <a:pt x="2824239" y="5644226"/>
                  <a:pt x="2706035" y="5585765"/>
                  <a:pt x="2582393" y="5540381"/>
                </a:cubicBezTo>
                <a:cubicBezTo>
                  <a:pt x="2411654" y="5477686"/>
                  <a:pt x="2279862" y="5358071"/>
                  <a:pt x="2109575" y="5307686"/>
                </a:cubicBezTo>
                <a:cubicBezTo>
                  <a:pt x="1934305" y="5255763"/>
                  <a:pt x="1784398" y="5160762"/>
                  <a:pt x="1604145" y="5120379"/>
                </a:cubicBezTo>
                <a:cubicBezTo>
                  <a:pt x="1509040" y="5098840"/>
                  <a:pt x="1417102" y="5059994"/>
                  <a:pt x="1432046" y="4948840"/>
                </a:cubicBezTo>
                <a:cubicBezTo>
                  <a:pt x="1436123" y="4917301"/>
                  <a:pt x="1411214" y="4891532"/>
                  <a:pt x="1371813" y="4900763"/>
                </a:cubicBezTo>
                <a:cubicBezTo>
                  <a:pt x="1296633" y="4918071"/>
                  <a:pt x="1262665" y="4872300"/>
                  <a:pt x="1220998" y="4838069"/>
                </a:cubicBezTo>
                <a:cubicBezTo>
                  <a:pt x="1146725" y="4777302"/>
                  <a:pt x="1076074" y="4712685"/>
                  <a:pt x="957869" y="4702684"/>
                </a:cubicBezTo>
                <a:cubicBezTo>
                  <a:pt x="980512" y="4654991"/>
                  <a:pt x="1019009" y="4661916"/>
                  <a:pt x="1054336" y="4671915"/>
                </a:cubicBezTo>
                <a:cubicBezTo>
                  <a:pt x="1147177" y="4698070"/>
                  <a:pt x="1239115" y="4727684"/>
                  <a:pt x="1331957" y="4753839"/>
                </a:cubicBezTo>
                <a:cubicBezTo>
                  <a:pt x="1392645" y="4770763"/>
                  <a:pt x="1452881" y="4794609"/>
                  <a:pt x="1533949" y="4775761"/>
                </a:cubicBezTo>
                <a:cubicBezTo>
                  <a:pt x="1464202" y="4679607"/>
                  <a:pt x="1345545" y="4662300"/>
                  <a:pt x="1249533" y="4632685"/>
                </a:cubicBezTo>
                <a:cubicBezTo>
                  <a:pt x="1129515" y="4595378"/>
                  <a:pt x="1058865" y="4524991"/>
                  <a:pt x="974172" y="4446530"/>
                </a:cubicBezTo>
                <a:cubicBezTo>
                  <a:pt x="1062487" y="4427683"/>
                  <a:pt x="1117287" y="4485377"/>
                  <a:pt x="1186579" y="4482299"/>
                </a:cubicBezTo>
                <a:cubicBezTo>
                  <a:pt x="1190203" y="4472300"/>
                  <a:pt x="1196544" y="4457684"/>
                  <a:pt x="1195637" y="4457299"/>
                </a:cubicBezTo>
                <a:cubicBezTo>
                  <a:pt x="1082415" y="4414222"/>
                  <a:pt x="1029426" y="4333453"/>
                  <a:pt x="1011761" y="4235759"/>
                </a:cubicBezTo>
                <a:cubicBezTo>
                  <a:pt x="1002706" y="4185376"/>
                  <a:pt x="961492" y="4169607"/>
                  <a:pt x="920731" y="4146528"/>
                </a:cubicBezTo>
                <a:cubicBezTo>
                  <a:pt x="778522" y="4064606"/>
                  <a:pt x="628163" y="3990375"/>
                  <a:pt x="511316" y="3877683"/>
                </a:cubicBezTo>
                <a:cubicBezTo>
                  <a:pt x="646279" y="3892682"/>
                  <a:pt x="754521" y="3966143"/>
                  <a:pt x="899898" y="3997682"/>
                </a:cubicBezTo>
                <a:cubicBezTo>
                  <a:pt x="784411" y="3873836"/>
                  <a:pt x="634956" y="3811144"/>
                  <a:pt x="498636" y="3736143"/>
                </a:cubicBezTo>
                <a:cubicBezTo>
                  <a:pt x="436588" y="3701912"/>
                  <a:pt x="379073" y="3658065"/>
                  <a:pt x="303890" y="3639604"/>
                </a:cubicBezTo>
                <a:cubicBezTo>
                  <a:pt x="277170" y="3633065"/>
                  <a:pt x="233240" y="3619219"/>
                  <a:pt x="254527" y="3582680"/>
                </a:cubicBezTo>
                <a:cubicBezTo>
                  <a:pt x="272641" y="3552297"/>
                  <a:pt x="308419" y="3561526"/>
                  <a:pt x="341028" y="3570373"/>
                </a:cubicBezTo>
                <a:cubicBezTo>
                  <a:pt x="419378" y="3592297"/>
                  <a:pt x="500446" y="3592682"/>
                  <a:pt x="606424" y="3592297"/>
                </a:cubicBezTo>
                <a:cubicBezTo>
                  <a:pt x="517657" y="3491912"/>
                  <a:pt x="355067" y="3521913"/>
                  <a:pt x="278984" y="3416526"/>
                </a:cubicBezTo>
                <a:cubicBezTo>
                  <a:pt x="374088" y="3398064"/>
                  <a:pt x="447458" y="3436142"/>
                  <a:pt x="524452" y="3443448"/>
                </a:cubicBezTo>
                <a:cubicBezTo>
                  <a:pt x="594195" y="3449987"/>
                  <a:pt x="611405" y="3432296"/>
                  <a:pt x="595102" y="3374218"/>
                </a:cubicBezTo>
                <a:cubicBezTo>
                  <a:pt x="569741" y="3283833"/>
                  <a:pt x="607782" y="3237678"/>
                  <a:pt x="709231" y="3262295"/>
                </a:cubicBezTo>
                <a:cubicBezTo>
                  <a:pt x="803432" y="3285372"/>
                  <a:pt x="813394" y="3251526"/>
                  <a:pt x="788033" y="3199987"/>
                </a:cubicBezTo>
                <a:cubicBezTo>
                  <a:pt x="751802" y="3124988"/>
                  <a:pt x="793015" y="3066910"/>
                  <a:pt x="821094" y="3003833"/>
                </a:cubicBezTo>
                <a:cubicBezTo>
                  <a:pt x="864120" y="2907680"/>
                  <a:pt x="846003" y="2860755"/>
                  <a:pt x="753161" y="2789218"/>
                </a:cubicBezTo>
                <a:cubicBezTo>
                  <a:pt x="701080" y="2749216"/>
                  <a:pt x="644921" y="2715371"/>
                  <a:pt x="569285" y="2680756"/>
                </a:cubicBezTo>
                <a:cubicBezTo>
                  <a:pt x="743651" y="2661909"/>
                  <a:pt x="560683" y="2598448"/>
                  <a:pt x="622275" y="2558832"/>
                </a:cubicBezTo>
                <a:cubicBezTo>
                  <a:pt x="745462" y="2542678"/>
                  <a:pt x="846003" y="2668833"/>
                  <a:pt x="1013576" y="2632679"/>
                </a:cubicBezTo>
                <a:cubicBezTo>
                  <a:pt x="806602" y="2523446"/>
                  <a:pt x="577892" y="2487677"/>
                  <a:pt x="427984" y="2342293"/>
                </a:cubicBezTo>
                <a:cubicBezTo>
                  <a:pt x="462405" y="2309216"/>
                  <a:pt x="496823" y="2339985"/>
                  <a:pt x="526263" y="2327678"/>
                </a:cubicBezTo>
                <a:cubicBezTo>
                  <a:pt x="525356" y="2319985"/>
                  <a:pt x="527622" y="2308446"/>
                  <a:pt x="522186" y="2304986"/>
                </a:cubicBezTo>
                <a:cubicBezTo>
                  <a:pt x="410323" y="2225754"/>
                  <a:pt x="408509" y="2223831"/>
                  <a:pt x="528526" y="2165368"/>
                </a:cubicBezTo>
                <a:cubicBezTo>
                  <a:pt x="570645" y="2144984"/>
                  <a:pt x="567023" y="2126906"/>
                  <a:pt x="544832" y="2101138"/>
                </a:cubicBezTo>
                <a:cubicBezTo>
                  <a:pt x="528978" y="2083061"/>
                  <a:pt x="509957" y="2066906"/>
                  <a:pt x="519016" y="2027291"/>
                </a:cubicBezTo>
                <a:cubicBezTo>
                  <a:pt x="584685" y="2078062"/>
                  <a:pt x="902162" y="2061522"/>
                  <a:pt x="958321" y="2056137"/>
                </a:cubicBezTo>
                <a:cubicBezTo>
                  <a:pt x="1021272" y="2050369"/>
                  <a:pt x="1083319" y="2025753"/>
                  <a:pt x="1149440" y="2039214"/>
                </a:cubicBezTo>
                <a:cubicBezTo>
                  <a:pt x="1202430" y="2049985"/>
                  <a:pt x="1447897" y="2154215"/>
                  <a:pt x="1482772" y="2034599"/>
                </a:cubicBezTo>
                <a:cubicBezTo>
                  <a:pt x="1484583" y="2028831"/>
                  <a:pt x="1583765" y="2042293"/>
                  <a:pt x="1637208" y="2048831"/>
                </a:cubicBezTo>
                <a:cubicBezTo>
                  <a:pt x="1684309" y="2054216"/>
                  <a:pt x="1737297" y="2078062"/>
                  <a:pt x="1768999" y="2030369"/>
                </a:cubicBezTo>
                <a:cubicBezTo>
                  <a:pt x="1787568" y="2002293"/>
                  <a:pt x="1711030" y="1948062"/>
                  <a:pt x="1642642" y="1943445"/>
                </a:cubicBezTo>
                <a:cubicBezTo>
                  <a:pt x="1583312" y="1939214"/>
                  <a:pt x="1521266" y="1933060"/>
                  <a:pt x="1464655" y="1944599"/>
                </a:cubicBezTo>
                <a:cubicBezTo>
                  <a:pt x="1394911" y="1958446"/>
                  <a:pt x="1357322" y="1936138"/>
                  <a:pt x="1337846" y="1888061"/>
                </a:cubicBezTo>
                <a:cubicBezTo>
                  <a:pt x="1316106" y="1834985"/>
                  <a:pt x="1274439" y="1810368"/>
                  <a:pt x="1216924" y="1785752"/>
                </a:cubicBezTo>
                <a:cubicBezTo>
                  <a:pt x="1077431" y="1726138"/>
                  <a:pt x="943377" y="1657291"/>
                  <a:pt x="790299" y="1622676"/>
                </a:cubicBezTo>
                <a:cubicBezTo>
                  <a:pt x="759953" y="1615751"/>
                  <a:pt x="726441" y="1606521"/>
                  <a:pt x="712401" y="1560751"/>
                </a:cubicBezTo>
                <a:cubicBezTo>
                  <a:pt x="1126798" y="1629213"/>
                  <a:pt x="1504511" y="1807676"/>
                  <a:pt x="1932039" y="1797291"/>
                </a:cubicBezTo>
                <a:cubicBezTo>
                  <a:pt x="1815195" y="1740752"/>
                  <a:pt x="1679780" y="1737675"/>
                  <a:pt x="1555234" y="1698059"/>
                </a:cubicBezTo>
                <a:cubicBezTo>
                  <a:pt x="1643549" y="1668444"/>
                  <a:pt x="1726428" y="1699213"/>
                  <a:pt x="1810212" y="1716137"/>
                </a:cubicBezTo>
                <a:cubicBezTo>
                  <a:pt x="1880410" y="1729982"/>
                  <a:pt x="1943817" y="1732290"/>
                  <a:pt x="1951515" y="1649598"/>
                </a:cubicBezTo>
                <a:cubicBezTo>
                  <a:pt x="1948798" y="1644214"/>
                  <a:pt x="1949249" y="1637291"/>
                  <a:pt x="1949704" y="1630753"/>
                </a:cubicBezTo>
                <a:cubicBezTo>
                  <a:pt x="1926152" y="1596522"/>
                  <a:pt x="1889468" y="1578830"/>
                  <a:pt x="1845990" y="1568828"/>
                </a:cubicBezTo>
                <a:cubicBezTo>
                  <a:pt x="1819722" y="1562674"/>
                  <a:pt x="1784851" y="1553443"/>
                  <a:pt x="1785302" y="1528829"/>
                </a:cubicBezTo>
                <a:cubicBezTo>
                  <a:pt x="1786662" y="1437674"/>
                  <a:pt x="1702878" y="1411136"/>
                  <a:pt x="1619092" y="1384597"/>
                </a:cubicBezTo>
                <a:cubicBezTo>
                  <a:pt x="1665740" y="1339213"/>
                  <a:pt x="1702423" y="1372674"/>
                  <a:pt x="1737750" y="1369214"/>
                </a:cubicBezTo>
                <a:cubicBezTo>
                  <a:pt x="1760848" y="1366906"/>
                  <a:pt x="1781679" y="1362675"/>
                  <a:pt x="1781679" y="1339213"/>
                </a:cubicBezTo>
                <a:cubicBezTo>
                  <a:pt x="1782132" y="1319597"/>
                  <a:pt x="1771262" y="1297288"/>
                  <a:pt x="1748620" y="1296905"/>
                </a:cubicBezTo>
                <a:cubicBezTo>
                  <a:pt x="1606863" y="1293442"/>
                  <a:pt x="1528513" y="1167288"/>
                  <a:pt x="1381324" y="1166904"/>
                </a:cubicBezTo>
                <a:cubicBezTo>
                  <a:pt x="1293462" y="1166904"/>
                  <a:pt x="1427065" y="1095751"/>
                  <a:pt x="1352792" y="1066135"/>
                </a:cubicBezTo>
                <a:cubicBezTo>
                  <a:pt x="1336486" y="1059596"/>
                  <a:pt x="1395363" y="1049597"/>
                  <a:pt x="1421631" y="1051135"/>
                </a:cubicBezTo>
                <a:cubicBezTo>
                  <a:pt x="1447445" y="1052673"/>
                  <a:pt x="1470543" y="1071519"/>
                  <a:pt x="1501793" y="1058058"/>
                </a:cubicBezTo>
                <a:cubicBezTo>
                  <a:pt x="1519003" y="1009981"/>
                  <a:pt x="1474621" y="992289"/>
                  <a:pt x="1437935" y="978826"/>
                </a:cubicBezTo>
                <a:cubicBezTo>
                  <a:pt x="1353244" y="947673"/>
                  <a:pt x="1270817" y="909981"/>
                  <a:pt x="1177975" y="898826"/>
                </a:cubicBezTo>
                <a:cubicBezTo>
                  <a:pt x="1144915" y="894980"/>
                  <a:pt x="1225528" y="843440"/>
                  <a:pt x="1241378" y="825366"/>
                </a:cubicBezTo>
                <a:cubicBezTo>
                  <a:pt x="867743" y="635366"/>
                  <a:pt x="418474" y="644980"/>
                  <a:pt x="0" y="491517"/>
                </a:cubicBezTo>
                <a:cubicBezTo>
                  <a:pt x="92391" y="461518"/>
                  <a:pt x="160326" y="483440"/>
                  <a:pt x="223277" y="488057"/>
                </a:cubicBezTo>
                <a:cubicBezTo>
                  <a:pt x="380429" y="499594"/>
                  <a:pt x="535773" y="523440"/>
                  <a:pt x="692473" y="537671"/>
                </a:cubicBezTo>
                <a:cubicBezTo>
                  <a:pt x="769465" y="544594"/>
                  <a:pt x="841022" y="570749"/>
                  <a:pt x="927071" y="529211"/>
                </a:cubicBezTo>
                <a:cubicBezTo>
                  <a:pt x="984589" y="501518"/>
                  <a:pt x="1076527" y="531517"/>
                  <a:pt x="1147177" y="556134"/>
                </a:cubicBezTo>
                <a:cubicBezTo>
                  <a:pt x="1205600" y="576517"/>
                  <a:pt x="1261306" y="581901"/>
                  <a:pt x="1338752" y="556134"/>
                </a:cubicBezTo>
                <a:cubicBezTo>
                  <a:pt x="1268554" y="540364"/>
                  <a:pt x="1214658" y="526519"/>
                  <a:pt x="1159406" y="516901"/>
                </a:cubicBezTo>
                <a:cubicBezTo>
                  <a:pt x="1115475" y="509211"/>
                  <a:pt x="1220094" y="478056"/>
                  <a:pt x="1273535" y="481902"/>
                </a:cubicBezTo>
                <a:cubicBezTo>
                  <a:pt x="1348263" y="487287"/>
                  <a:pt x="1306144" y="467287"/>
                  <a:pt x="1293462" y="439595"/>
                </a:cubicBezTo>
                <a:cubicBezTo>
                  <a:pt x="1279875" y="409979"/>
                  <a:pt x="1320183" y="400749"/>
                  <a:pt x="1345545" y="406900"/>
                </a:cubicBezTo>
                <a:cubicBezTo>
                  <a:pt x="1442916" y="431133"/>
                  <a:pt x="1539834" y="388441"/>
                  <a:pt x="1640379" y="423057"/>
                </a:cubicBezTo>
                <a:cubicBezTo>
                  <a:pt x="1615015" y="337670"/>
                  <a:pt x="1560215" y="300363"/>
                  <a:pt x="1445634" y="288439"/>
                </a:cubicBezTo>
                <a:cubicBezTo>
                  <a:pt x="1402608" y="283826"/>
                  <a:pt x="1357773" y="290748"/>
                  <a:pt x="1320636" y="266131"/>
                </a:cubicBezTo>
                <a:cubicBezTo>
                  <a:pt x="1299349" y="251902"/>
                  <a:pt x="1275346" y="234978"/>
                  <a:pt x="1292104" y="208824"/>
                </a:cubicBezTo>
                <a:cubicBezTo>
                  <a:pt x="1303877" y="190363"/>
                  <a:pt x="1329242" y="190363"/>
                  <a:pt x="1350074" y="196517"/>
                </a:cubicBezTo>
                <a:cubicBezTo>
                  <a:pt x="1443371" y="223826"/>
                  <a:pt x="1540741" y="233825"/>
                  <a:pt x="1638113" y="243826"/>
                </a:cubicBezTo>
                <a:cubicBezTo>
                  <a:pt x="1653059" y="245364"/>
                  <a:pt x="1669814" y="250365"/>
                  <a:pt x="1686573" y="224977"/>
                </a:cubicBezTo>
                <a:cubicBezTo>
                  <a:pt x="1504511" y="183824"/>
                  <a:pt x="1331505" y="125362"/>
                  <a:pt x="1144459" y="102670"/>
                </a:cubicBezTo>
                <a:cubicBezTo>
                  <a:pt x="1147177" y="91900"/>
                  <a:pt x="1149896" y="81131"/>
                  <a:pt x="1152614" y="70362"/>
                </a:cubicBezTo>
                <a:cubicBezTo>
                  <a:pt x="1298896" y="85746"/>
                  <a:pt x="1445182" y="101131"/>
                  <a:pt x="1629961" y="120363"/>
                </a:cubicBezTo>
                <a:cubicBezTo>
                  <a:pt x="1516284" y="59207"/>
                  <a:pt x="1408951" y="79594"/>
                  <a:pt x="1324712" y="25362"/>
                </a:cubicBezTo>
                <a:cubicBezTo>
                  <a:pt x="1340563" y="4786"/>
                  <a:pt x="1359698" y="-407"/>
                  <a:pt x="1379513" y="25"/>
                </a:cubicBezTo>
                <a:close/>
              </a:path>
            </a:pathLst>
          </a:cu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BDDBF081-26D2-11B9-5238-67470CDE5BA6}"/>
              </a:ext>
            </a:extLst>
          </p:cNvPr>
          <p:cNvSpPr txBox="1"/>
          <p:nvPr/>
        </p:nvSpPr>
        <p:spPr>
          <a:xfrm>
            <a:off x="5802164" y="1056371"/>
            <a:ext cx="6308348" cy="5355312"/>
          </a:xfrm>
          <a:prstGeom prst="rect">
            <a:avLst/>
          </a:prstGeom>
          <a:noFill/>
        </p:spPr>
        <p:txBody>
          <a:bodyPr wrap="square" rtlCol="0">
            <a:spAutoFit/>
          </a:bodyPr>
          <a:lstStyle/>
          <a:p>
            <a:r>
              <a:rPr lang="en-US" b="1" dirty="0"/>
              <a:t>Key dates</a:t>
            </a:r>
          </a:p>
          <a:p>
            <a:endParaRPr lang="en-US" dirty="0"/>
          </a:p>
          <a:p>
            <a:r>
              <a:rPr lang="en-US" dirty="0"/>
              <a:t>1910 – born to a middle class family</a:t>
            </a:r>
          </a:p>
          <a:p>
            <a:r>
              <a:rPr lang="en-US" dirty="0"/>
              <a:t>1928 - “discovered” by </a:t>
            </a:r>
            <a:r>
              <a:rPr lang="en-GB" sz="1800" dirty="0">
                <a:effectLst/>
                <a:latin typeface="Calibri" panose="020F0502020204030204" pitchFamily="34" charset="0"/>
                <a:ea typeface="Calibri" panose="020F0502020204030204" pitchFamily="34" charset="0"/>
              </a:rPr>
              <a:t>Oswaldo de Andrade</a:t>
            </a:r>
          </a:p>
          <a:p>
            <a:r>
              <a:rPr lang="en-GB" sz="1800" kern="100" dirty="0">
                <a:effectLst/>
                <a:latin typeface="Calibri" panose="020F0502020204030204" pitchFamily="34" charset="0"/>
                <a:ea typeface="Calibri" panose="020F0502020204030204" pitchFamily="34" charset="0"/>
                <a:cs typeface="Calibri" panose="020F0502020204030204" pitchFamily="34" charset="0"/>
              </a:rPr>
              <a:t>1931 - </a:t>
            </a:r>
            <a:r>
              <a:rPr lang="en-GB" sz="1800" kern="100" dirty="0" err="1">
                <a:effectLst/>
                <a:latin typeface="Calibri" panose="020F0502020204030204" pitchFamily="34" charset="0"/>
                <a:ea typeface="Calibri" panose="020F0502020204030204" pitchFamily="34" charset="0"/>
                <a:cs typeface="Calibri" panose="020F0502020204030204" pitchFamily="34" charset="0"/>
              </a:rPr>
              <a:t>Galvão</a:t>
            </a:r>
            <a:r>
              <a:rPr lang="en-GB" sz="1800" kern="100" dirty="0">
                <a:effectLst/>
                <a:latin typeface="Calibri" panose="020F0502020204030204" pitchFamily="34" charset="0"/>
                <a:ea typeface="Calibri" panose="020F0502020204030204" pitchFamily="34" charset="0"/>
                <a:cs typeface="Calibri" panose="020F0502020204030204" pitchFamily="34" charset="0"/>
              </a:rPr>
              <a:t> joins the Communist </a:t>
            </a:r>
            <a:r>
              <a:rPr lang="en-GB" kern="100" dirty="0">
                <a:latin typeface="Calibri" panose="020F0502020204030204" pitchFamily="34" charset="0"/>
                <a:ea typeface="Calibri" panose="020F0502020204030204" pitchFamily="34" charset="0"/>
                <a:cs typeface="Calibri" panose="020F0502020204030204" pitchFamily="34" charset="0"/>
              </a:rPr>
              <a:t>Party and </a:t>
            </a:r>
            <a:r>
              <a:rPr lang="en-GB" sz="1800" kern="100" dirty="0">
                <a:effectLst/>
                <a:latin typeface="Calibri" panose="020F0502020204030204" pitchFamily="34" charset="0"/>
                <a:ea typeface="Calibri" panose="020F0502020204030204" pitchFamily="34" charset="0"/>
                <a:cs typeface="Calibri" panose="020F0502020204030204" pitchFamily="34" charset="0"/>
              </a:rPr>
              <a:t>moves to a worker’s district where she acts as an armed guard for Party meetings, </a:t>
            </a:r>
            <a:endParaRPr lang="en-GB" sz="1800" kern="100" dirty="0">
              <a:effectLst/>
              <a:latin typeface="Calibri" panose="020F0502020204030204" pitchFamily="34" charset="0"/>
              <a:ea typeface="Calibri" panose="020F0502020204030204" pitchFamily="34" charset="0"/>
              <a:cs typeface="Times New Roman" panose="02020603050405020304" pitchFamily="18" charset="0"/>
            </a:endParaRPr>
          </a:p>
          <a:p>
            <a:r>
              <a:rPr lang="en-GB" kern="100" dirty="0">
                <a:latin typeface="Calibri" panose="020F0502020204030204" pitchFamily="34" charset="0"/>
                <a:ea typeface="Calibri" panose="020F0502020204030204" pitchFamily="34" charset="0"/>
                <a:cs typeface="Calibri" panose="020F0502020204030204" pitchFamily="34" charset="0"/>
              </a:rPr>
              <a:t>1933 – </a:t>
            </a:r>
            <a:r>
              <a:rPr lang="en-GB" i="1" kern="100" dirty="0">
                <a:latin typeface="Calibri" panose="020F0502020204030204" pitchFamily="34" charset="0"/>
                <a:ea typeface="Calibri" panose="020F0502020204030204" pitchFamily="34" charset="0"/>
                <a:cs typeface="Calibri" panose="020F0502020204030204" pitchFamily="34" charset="0"/>
              </a:rPr>
              <a:t>Industrial Park </a:t>
            </a:r>
            <a:r>
              <a:rPr lang="en-GB" kern="100" dirty="0">
                <a:latin typeface="Calibri" panose="020F0502020204030204" pitchFamily="34" charset="0"/>
                <a:ea typeface="Calibri" panose="020F0502020204030204" pitchFamily="34" charset="0"/>
                <a:cs typeface="Calibri" panose="020F0502020204030204" pitchFamily="34" charset="0"/>
              </a:rPr>
              <a:t>published </a:t>
            </a:r>
            <a:r>
              <a:rPr lang="en-GB" sz="1800" dirty="0">
                <a:effectLst/>
                <a:latin typeface="MinionPro"/>
              </a:rPr>
              <a:t>in a very limited edition. Q</a:t>
            </a:r>
            <a:r>
              <a:rPr lang="en-GB" sz="1800" dirty="0">
                <a:effectLst/>
              </a:rPr>
              <a:t>uickly goes out of print</a:t>
            </a:r>
            <a:endParaRPr lang="en-GB" kern="100" dirty="0">
              <a:latin typeface="Calibri" panose="020F0502020204030204" pitchFamily="34" charset="0"/>
              <a:ea typeface="Calibri" panose="020F0502020204030204" pitchFamily="34" charset="0"/>
              <a:cs typeface="Calibri" panose="020F0502020204030204" pitchFamily="34" charset="0"/>
            </a:endParaRPr>
          </a:p>
          <a:p>
            <a:r>
              <a:rPr lang="en-GB" kern="100" dirty="0">
                <a:latin typeface="Calibri" panose="020F0502020204030204" pitchFamily="34" charset="0"/>
                <a:ea typeface="Calibri" panose="020F0502020204030204" pitchFamily="34" charset="0"/>
                <a:cs typeface="Calibri" panose="020F0502020204030204" pitchFamily="34" charset="0"/>
              </a:rPr>
              <a:t>1933 - </a:t>
            </a:r>
            <a:r>
              <a:rPr lang="en-GB" sz="1800" kern="100" dirty="0" err="1">
                <a:effectLst/>
                <a:latin typeface="Calibri" panose="020F0502020204030204" pitchFamily="34" charset="0"/>
                <a:ea typeface="Calibri" panose="020F0502020204030204" pitchFamily="34" charset="0"/>
                <a:cs typeface="Calibri" panose="020F0502020204030204" pitchFamily="34" charset="0"/>
              </a:rPr>
              <a:t>Pagu</a:t>
            </a:r>
            <a:r>
              <a:rPr lang="en-GB" sz="1800" kern="100" dirty="0">
                <a:effectLst/>
                <a:latin typeface="Calibri" panose="020F0502020204030204" pitchFamily="34" charset="0"/>
                <a:ea typeface="Calibri" panose="020F0502020204030204" pitchFamily="34" charset="0"/>
                <a:cs typeface="Calibri" panose="020F0502020204030204" pitchFamily="34" charset="0"/>
              </a:rPr>
              <a:t> leaves her infant son with de Andrade and sails to China and then on the Trans-Siberian Railroad to Moscow and to Paris</a:t>
            </a:r>
          </a:p>
          <a:p>
            <a:r>
              <a:rPr lang="en-GB" kern="100" dirty="0">
                <a:latin typeface="Calibri" panose="020F0502020204030204" pitchFamily="34" charset="0"/>
                <a:ea typeface="Calibri" panose="020F0502020204030204" pitchFamily="34" charset="0"/>
                <a:cs typeface="Calibri" panose="020F0502020204030204" pitchFamily="34" charset="0"/>
              </a:rPr>
              <a:t>1935 – arrested and tortured under the </a:t>
            </a:r>
            <a:r>
              <a:rPr lang="en-GB" sz="1800" kern="100" dirty="0">
                <a:effectLst/>
                <a:latin typeface="Calibri" panose="020F0502020204030204" pitchFamily="34" charset="0"/>
                <a:ea typeface="Calibri" panose="020F0502020204030204" pitchFamily="34" charset="0"/>
                <a:cs typeface="Calibri" panose="020F0502020204030204" pitchFamily="34" charset="0"/>
              </a:rPr>
              <a:t>dictatorship of Vargas as part of its targeting of leftist leaders</a:t>
            </a:r>
            <a:r>
              <a:rPr lang="en-GB" sz="1800" b="1" kern="100" dirty="0">
                <a:effectLst/>
                <a:latin typeface="Calibri" panose="020F0502020204030204" pitchFamily="34" charset="0"/>
                <a:ea typeface="Calibri" panose="020F0502020204030204" pitchFamily="34" charset="0"/>
                <a:cs typeface="Calibri" panose="020F0502020204030204" pitchFamily="34" charset="0"/>
              </a:rPr>
              <a:t> </a:t>
            </a:r>
            <a:r>
              <a:rPr lang="en-GB" sz="1800" kern="100" dirty="0">
                <a:effectLst/>
                <a:latin typeface="Calibri" panose="020F0502020204030204" pitchFamily="34" charset="0"/>
                <a:ea typeface="Calibri" panose="020F0502020204030204" pitchFamily="34" charset="0"/>
                <a:cs typeface="Calibri" panose="020F0502020204030204" pitchFamily="34" charset="0"/>
              </a:rPr>
              <a:t>which targeted left leaders </a:t>
            </a:r>
          </a:p>
          <a:p>
            <a:r>
              <a:rPr lang="en-GB" kern="100" dirty="0">
                <a:latin typeface="Calibri" panose="020F0502020204030204" pitchFamily="34" charset="0"/>
                <a:ea typeface="Calibri" panose="020F0502020204030204" pitchFamily="34" charset="0"/>
                <a:cs typeface="Calibri" panose="020F0502020204030204" pitchFamily="34" charset="0"/>
              </a:rPr>
              <a:t>1940s and 1950s – continues to work as an artist and activist</a:t>
            </a:r>
          </a:p>
          <a:p>
            <a:r>
              <a:rPr lang="en-GB" kern="100" dirty="0">
                <a:latin typeface="Calibri" panose="020F0502020204030204" pitchFamily="34" charset="0"/>
                <a:ea typeface="Calibri" panose="020F0502020204030204" pitchFamily="34" charset="0"/>
                <a:cs typeface="Calibri" panose="020F0502020204030204" pitchFamily="34" charset="0"/>
              </a:rPr>
              <a:t>1962 – dies of cancer</a:t>
            </a:r>
          </a:p>
          <a:p>
            <a:r>
              <a:rPr lang="en-GB" sz="1800" kern="100" dirty="0">
                <a:effectLst/>
                <a:latin typeface="Calibri" panose="020F0502020204030204" pitchFamily="34" charset="0"/>
                <a:ea typeface="Calibri" panose="020F0502020204030204" pitchFamily="34" charset="0"/>
                <a:cs typeface="Calibri" panose="020F0502020204030204" pitchFamily="34" charset="0"/>
              </a:rPr>
              <a:t>1981 </a:t>
            </a:r>
            <a:r>
              <a:rPr lang="en-GB" kern="100" dirty="0">
                <a:latin typeface="Calibri" panose="020F0502020204030204" pitchFamily="34" charset="0"/>
                <a:ea typeface="Calibri" panose="020F0502020204030204" pitchFamily="34" charset="0"/>
                <a:cs typeface="Calibri" panose="020F0502020204030204" pitchFamily="34" charset="0"/>
              </a:rPr>
              <a:t>– </a:t>
            </a:r>
            <a:r>
              <a:rPr lang="en-GB" i="1" kern="100" dirty="0">
                <a:latin typeface="Calibri" panose="020F0502020204030204" pitchFamily="34" charset="0"/>
                <a:ea typeface="Calibri" panose="020F0502020204030204" pitchFamily="34" charset="0"/>
                <a:cs typeface="Calibri" panose="020F0502020204030204" pitchFamily="34" charset="0"/>
              </a:rPr>
              <a:t>Industrial Park</a:t>
            </a:r>
            <a:r>
              <a:rPr lang="en-GB" kern="100" dirty="0">
                <a:latin typeface="Calibri" panose="020F0502020204030204" pitchFamily="34" charset="0"/>
                <a:ea typeface="Calibri" panose="020F0502020204030204" pitchFamily="34" charset="0"/>
                <a:cs typeface="Calibri" panose="020F0502020204030204" pitchFamily="34" charset="0"/>
              </a:rPr>
              <a:t> comes back into print in Portuguese</a:t>
            </a:r>
          </a:p>
          <a:p>
            <a:r>
              <a:rPr lang="en-GB" sz="1800" kern="100" dirty="0">
                <a:effectLst/>
                <a:latin typeface="Calibri" panose="020F0502020204030204" pitchFamily="34" charset="0"/>
                <a:ea typeface="Calibri" panose="020F0502020204030204" pitchFamily="34" charset="0"/>
                <a:cs typeface="Calibri" panose="020F0502020204030204" pitchFamily="34" charset="0"/>
              </a:rPr>
              <a:t>1993 </a:t>
            </a:r>
            <a:r>
              <a:rPr lang="en-GB" kern="100" dirty="0">
                <a:latin typeface="Calibri" panose="020F0502020204030204" pitchFamily="34" charset="0"/>
                <a:ea typeface="Calibri" panose="020F0502020204030204" pitchFamily="34" charset="0"/>
                <a:cs typeface="Calibri" panose="020F0502020204030204" pitchFamily="34" charset="0"/>
              </a:rPr>
              <a:t>– </a:t>
            </a:r>
            <a:r>
              <a:rPr lang="en-GB" i="1" kern="100" dirty="0">
                <a:latin typeface="Calibri" panose="020F0502020204030204" pitchFamily="34" charset="0"/>
                <a:ea typeface="Calibri" panose="020F0502020204030204" pitchFamily="34" charset="0"/>
                <a:cs typeface="Calibri" panose="020F0502020204030204" pitchFamily="34" charset="0"/>
              </a:rPr>
              <a:t>Industrial Park </a:t>
            </a:r>
            <a:r>
              <a:rPr lang="en-GB" kern="100" dirty="0">
                <a:latin typeface="Calibri" panose="020F0502020204030204" pitchFamily="34" charset="0"/>
                <a:ea typeface="Calibri" panose="020F0502020204030204" pitchFamily="34" charset="0"/>
                <a:cs typeface="Calibri" panose="020F0502020204030204" pitchFamily="34" charset="0"/>
              </a:rPr>
              <a:t>translated into English</a:t>
            </a:r>
            <a:endParaRPr lang="en-GB" sz="1800" kern="100" dirty="0">
              <a:effectLst/>
              <a:latin typeface="Calibri" panose="020F0502020204030204" pitchFamily="34" charset="0"/>
              <a:ea typeface="Calibri" panose="020F0502020204030204" pitchFamily="34" charset="0"/>
              <a:cs typeface="Times New Roman" panose="02020603050405020304" pitchFamily="18" charset="0"/>
            </a:endParaRPr>
          </a:p>
          <a:p>
            <a:endParaRPr lang="en-GB" sz="1800" kern="1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800" kern="100" dirty="0">
                <a:effectLst/>
                <a:latin typeface="Calibri" panose="020F0502020204030204" pitchFamily="34" charset="0"/>
                <a:ea typeface="Calibri" panose="020F0502020204030204" pitchFamily="34" charset="0"/>
                <a:cs typeface="Calibri" panose="020F0502020204030204" pitchFamily="34" charset="0"/>
              </a:rPr>
              <a:t> </a:t>
            </a:r>
            <a:endParaRPr lang="en-US" dirty="0"/>
          </a:p>
        </p:txBody>
      </p:sp>
    </p:spTree>
    <p:extLst>
      <p:ext uri="{BB962C8B-B14F-4D97-AF65-F5344CB8AC3E}">
        <p14:creationId xmlns:p14="http://schemas.microsoft.com/office/powerpoint/2010/main" val="206195924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11499</TotalTime>
  <Words>1464</Words>
  <Application>Microsoft Macintosh PowerPoint</Application>
  <PresentationFormat>Widescreen</PresentationFormat>
  <Paragraphs>36</Paragraphs>
  <Slides>16</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16</vt:i4>
      </vt:variant>
    </vt:vector>
  </HeadingPairs>
  <TitlesOfParts>
    <vt:vector size="21" baseType="lpstr">
      <vt:lpstr>Arial</vt:lpstr>
      <vt:lpstr>Calibri</vt:lpstr>
      <vt:lpstr>Calibri Light</vt:lpstr>
      <vt:lpstr>MinionPro</vt:lpstr>
      <vt:lpstr>Office Theme</vt:lpstr>
      <vt:lpstr>Patricia Galvão Industrial Park</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Patricia Galvão Industrial Park</dc:title>
  <dc:creator>Tucker-Abramson, Myka</dc:creator>
  <cp:lastModifiedBy>Tucker-Abramson, Myka</cp:lastModifiedBy>
  <cp:revision>4</cp:revision>
  <dcterms:created xsi:type="dcterms:W3CDTF">2023-11-07T11:30:46Z</dcterms:created>
  <dcterms:modified xsi:type="dcterms:W3CDTF">2023-12-07T09:08:27Z</dcterms:modified>
</cp:coreProperties>
</file>