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308" r:id="rId6"/>
    <p:sldId id="309" r:id="rId7"/>
    <p:sldId id="310" r:id="rId8"/>
    <p:sldId id="312" r:id="rId9"/>
    <p:sldId id="313" r:id="rId10"/>
    <p:sldId id="311" r:id="rId11"/>
    <p:sldId id="314" r:id="rId12"/>
    <p:sldId id="315" r:id="rId13"/>
    <p:sldId id="27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86"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E73EA-7DD4-EE27-6F36-87C07450C8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60DAFED-319B-E884-2778-D0CF452F17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0B2C809-67C4-8813-6F85-6A99FDFB38B9}"/>
              </a:ext>
            </a:extLst>
          </p:cNvPr>
          <p:cNvSpPr>
            <a:spLocks noGrp="1"/>
          </p:cNvSpPr>
          <p:nvPr>
            <p:ph type="dt" sz="half" idx="10"/>
          </p:nvPr>
        </p:nvSpPr>
        <p:spPr/>
        <p:txBody>
          <a:bodyPr/>
          <a:lstStyle/>
          <a:p>
            <a:fld id="{B17F9EE7-843B-4BDC-B708-1AED88A588A0}" type="datetimeFigureOut">
              <a:rPr lang="en-GB" smtClean="0"/>
              <a:t>10/03/2024</a:t>
            </a:fld>
            <a:endParaRPr lang="en-GB"/>
          </a:p>
        </p:txBody>
      </p:sp>
      <p:sp>
        <p:nvSpPr>
          <p:cNvPr id="5" name="Footer Placeholder 4">
            <a:extLst>
              <a:ext uri="{FF2B5EF4-FFF2-40B4-BE49-F238E27FC236}">
                <a16:creationId xmlns:a16="http://schemas.microsoft.com/office/drawing/2014/main" id="{410846D3-2974-A5F5-41ED-C3DD358A16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F1B43A4-B75B-D722-2AC5-3D6C67F31E57}"/>
              </a:ext>
            </a:extLst>
          </p:cNvPr>
          <p:cNvSpPr>
            <a:spLocks noGrp="1"/>
          </p:cNvSpPr>
          <p:nvPr>
            <p:ph type="sldNum" sz="quarter" idx="12"/>
          </p:nvPr>
        </p:nvSpPr>
        <p:spPr/>
        <p:txBody>
          <a:bodyPr/>
          <a:lstStyle/>
          <a:p>
            <a:fld id="{4CB7DF98-35B7-4C48-A76B-75C3FFA9923E}" type="slidenum">
              <a:rPr lang="en-GB" smtClean="0"/>
              <a:t>‹#›</a:t>
            </a:fld>
            <a:endParaRPr lang="en-GB"/>
          </a:p>
        </p:txBody>
      </p:sp>
    </p:spTree>
    <p:extLst>
      <p:ext uri="{BB962C8B-B14F-4D97-AF65-F5344CB8AC3E}">
        <p14:creationId xmlns:p14="http://schemas.microsoft.com/office/powerpoint/2010/main" val="1484810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871BB-BF06-DF4F-1A8E-6DE842E448E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FD60D0-0B35-6AA3-7C82-6CE014C691E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6CB561-742E-9BB3-B434-092269080899}"/>
              </a:ext>
            </a:extLst>
          </p:cNvPr>
          <p:cNvSpPr>
            <a:spLocks noGrp="1"/>
          </p:cNvSpPr>
          <p:nvPr>
            <p:ph type="dt" sz="half" idx="10"/>
          </p:nvPr>
        </p:nvSpPr>
        <p:spPr/>
        <p:txBody>
          <a:bodyPr/>
          <a:lstStyle/>
          <a:p>
            <a:fld id="{B17F9EE7-843B-4BDC-B708-1AED88A588A0}" type="datetimeFigureOut">
              <a:rPr lang="en-GB" smtClean="0"/>
              <a:t>10/03/2024</a:t>
            </a:fld>
            <a:endParaRPr lang="en-GB"/>
          </a:p>
        </p:txBody>
      </p:sp>
      <p:sp>
        <p:nvSpPr>
          <p:cNvPr id="5" name="Footer Placeholder 4">
            <a:extLst>
              <a:ext uri="{FF2B5EF4-FFF2-40B4-BE49-F238E27FC236}">
                <a16:creationId xmlns:a16="http://schemas.microsoft.com/office/drawing/2014/main" id="{E9DE5C1F-74FA-24E1-EA98-DB16201B5E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D684F6-2AFC-2222-D164-DA4B871EE6FA}"/>
              </a:ext>
            </a:extLst>
          </p:cNvPr>
          <p:cNvSpPr>
            <a:spLocks noGrp="1"/>
          </p:cNvSpPr>
          <p:nvPr>
            <p:ph type="sldNum" sz="quarter" idx="12"/>
          </p:nvPr>
        </p:nvSpPr>
        <p:spPr/>
        <p:txBody>
          <a:bodyPr/>
          <a:lstStyle/>
          <a:p>
            <a:fld id="{4CB7DF98-35B7-4C48-A76B-75C3FFA9923E}" type="slidenum">
              <a:rPr lang="en-GB" smtClean="0"/>
              <a:t>‹#›</a:t>
            </a:fld>
            <a:endParaRPr lang="en-GB"/>
          </a:p>
        </p:txBody>
      </p:sp>
    </p:spTree>
    <p:extLst>
      <p:ext uri="{BB962C8B-B14F-4D97-AF65-F5344CB8AC3E}">
        <p14:creationId xmlns:p14="http://schemas.microsoft.com/office/powerpoint/2010/main" val="538743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B99A11-4BE3-DF65-50C8-123FCAA1E64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96C1D0-EED6-AC8E-2B97-DB46A6EF14A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CA0817-2F98-751E-C4CB-224AF8D09407}"/>
              </a:ext>
            </a:extLst>
          </p:cNvPr>
          <p:cNvSpPr>
            <a:spLocks noGrp="1"/>
          </p:cNvSpPr>
          <p:nvPr>
            <p:ph type="dt" sz="half" idx="10"/>
          </p:nvPr>
        </p:nvSpPr>
        <p:spPr/>
        <p:txBody>
          <a:bodyPr/>
          <a:lstStyle/>
          <a:p>
            <a:fld id="{B17F9EE7-843B-4BDC-B708-1AED88A588A0}" type="datetimeFigureOut">
              <a:rPr lang="en-GB" smtClean="0"/>
              <a:t>10/03/2024</a:t>
            </a:fld>
            <a:endParaRPr lang="en-GB"/>
          </a:p>
        </p:txBody>
      </p:sp>
      <p:sp>
        <p:nvSpPr>
          <p:cNvPr id="5" name="Footer Placeholder 4">
            <a:extLst>
              <a:ext uri="{FF2B5EF4-FFF2-40B4-BE49-F238E27FC236}">
                <a16:creationId xmlns:a16="http://schemas.microsoft.com/office/drawing/2014/main" id="{C73F80E4-2331-77EC-EE85-6D6C201809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3165FEF-5096-345B-0030-464E046C686A}"/>
              </a:ext>
            </a:extLst>
          </p:cNvPr>
          <p:cNvSpPr>
            <a:spLocks noGrp="1"/>
          </p:cNvSpPr>
          <p:nvPr>
            <p:ph type="sldNum" sz="quarter" idx="12"/>
          </p:nvPr>
        </p:nvSpPr>
        <p:spPr/>
        <p:txBody>
          <a:bodyPr/>
          <a:lstStyle/>
          <a:p>
            <a:fld id="{4CB7DF98-35B7-4C48-A76B-75C3FFA9923E}" type="slidenum">
              <a:rPr lang="en-GB" smtClean="0"/>
              <a:t>‹#›</a:t>
            </a:fld>
            <a:endParaRPr lang="en-GB"/>
          </a:p>
        </p:txBody>
      </p:sp>
    </p:spTree>
    <p:extLst>
      <p:ext uri="{BB962C8B-B14F-4D97-AF65-F5344CB8AC3E}">
        <p14:creationId xmlns:p14="http://schemas.microsoft.com/office/powerpoint/2010/main" val="3830342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CD215-FC71-29D0-0588-64E8FA456E0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FDC74A-4116-E41E-7C9A-4A93B723CCD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5F54E2-123A-E197-45A5-58DABBFAEA17}"/>
              </a:ext>
            </a:extLst>
          </p:cNvPr>
          <p:cNvSpPr>
            <a:spLocks noGrp="1"/>
          </p:cNvSpPr>
          <p:nvPr>
            <p:ph type="dt" sz="half" idx="10"/>
          </p:nvPr>
        </p:nvSpPr>
        <p:spPr/>
        <p:txBody>
          <a:bodyPr/>
          <a:lstStyle/>
          <a:p>
            <a:fld id="{B17F9EE7-843B-4BDC-B708-1AED88A588A0}" type="datetimeFigureOut">
              <a:rPr lang="en-GB" smtClean="0"/>
              <a:t>10/03/2024</a:t>
            </a:fld>
            <a:endParaRPr lang="en-GB"/>
          </a:p>
        </p:txBody>
      </p:sp>
      <p:sp>
        <p:nvSpPr>
          <p:cNvPr id="5" name="Footer Placeholder 4">
            <a:extLst>
              <a:ext uri="{FF2B5EF4-FFF2-40B4-BE49-F238E27FC236}">
                <a16:creationId xmlns:a16="http://schemas.microsoft.com/office/drawing/2014/main" id="{34B1CF11-07C1-D790-0E7B-6C183E5382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B4102E-1654-04AE-1F01-A7491FA65EA6}"/>
              </a:ext>
            </a:extLst>
          </p:cNvPr>
          <p:cNvSpPr>
            <a:spLocks noGrp="1"/>
          </p:cNvSpPr>
          <p:nvPr>
            <p:ph type="sldNum" sz="quarter" idx="12"/>
          </p:nvPr>
        </p:nvSpPr>
        <p:spPr/>
        <p:txBody>
          <a:bodyPr/>
          <a:lstStyle/>
          <a:p>
            <a:fld id="{4CB7DF98-35B7-4C48-A76B-75C3FFA9923E}" type="slidenum">
              <a:rPr lang="en-GB" smtClean="0"/>
              <a:t>‹#›</a:t>
            </a:fld>
            <a:endParaRPr lang="en-GB"/>
          </a:p>
        </p:txBody>
      </p:sp>
    </p:spTree>
    <p:extLst>
      <p:ext uri="{BB962C8B-B14F-4D97-AF65-F5344CB8AC3E}">
        <p14:creationId xmlns:p14="http://schemas.microsoft.com/office/powerpoint/2010/main" val="3060168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2C1D6-9042-2B5A-DA5B-7449514B89B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5FD2669-962D-8893-1175-061998178D8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5380843-D816-EA95-0D82-CD365E9A96EB}"/>
              </a:ext>
            </a:extLst>
          </p:cNvPr>
          <p:cNvSpPr>
            <a:spLocks noGrp="1"/>
          </p:cNvSpPr>
          <p:nvPr>
            <p:ph type="dt" sz="half" idx="10"/>
          </p:nvPr>
        </p:nvSpPr>
        <p:spPr/>
        <p:txBody>
          <a:bodyPr/>
          <a:lstStyle/>
          <a:p>
            <a:fld id="{B17F9EE7-843B-4BDC-B708-1AED88A588A0}" type="datetimeFigureOut">
              <a:rPr lang="en-GB" smtClean="0"/>
              <a:t>10/03/2024</a:t>
            </a:fld>
            <a:endParaRPr lang="en-GB"/>
          </a:p>
        </p:txBody>
      </p:sp>
      <p:sp>
        <p:nvSpPr>
          <p:cNvPr id="5" name="Footer Placeholder 4">
            <a:extLst>
              <a:ext uri="{FF2B5EF4-FFF2-40B4-BE49-F238E27FC236}">
                <a16:creationId xmlns:a16="http://schemas.microsoft.com/office/drawing/2014/main" id="{D5C97D74-A83A-6864-2A84-FB46387055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3E9589-EE35-3690-45DA-F61C2C38C9FE}"/>
              </a:ext>
            </a:extLst>
          </p:cNvPr>
          <p:cNvSpPr>
            <a:spLocks noGrp="1"/>
          </p:cNvSpPr>
          <p:nvPr>
            <p:ph type="sldNum" sz="quarter" idx="12"/>
          </p:nvPr>
        </p:nvSpPr>
        <p:spPr/>
        <p:txBody>
          <a:bodyPr/>
          <a:lstStyle/>
          <a:p>
            <a:fld id="{4CB7DF98-35B7-4C48-A76B-75C3FFA9923E}" type="slidenum">
              <a:rPr lang="en-GB" smtClean="0"/>
              <a:t>‹#›</a:t>
            </a:fld>
            <a:endParaRPr lang="en-GB"/>
          </a:p>
        </p:txBody>
      </p:sp>
    </p:spTree>
    <p:extLst>
      <p:ext uri="{BB962C8B-B14F-4D97-AF65-F5344CB8AC3E}">
        <p14:creationId xmlns:p14="http://schemas.microsoft.com/office/powerpoint/2010/main" val="1997516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9EFD4-C7B2-137B-20BF-209B420E5B3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EED321E-2156-0D8F-D6C9-138FE2F70F5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F5B7F0B-7C91-DAE3-B36E-148835A7B8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8569037-A481-7A56-A7DC-24A589251C6F}"/>
              </a:ext>
            </a:extLst>
          </p:cNvPr>
          <p:cNvSpPr>
            <a:spLocks noGrp="1"/>
          </p:cNvSpPr>
          <p:nvPr>
            <p:ph type="dt" sz="half" idx="10"/>
          </p:nvPr>
        </p:nvSpPr>
        <p:spPr/>
        <p:txBody>
          <a:bodyPr/>
          <a:lstStyle/>
          <a:p>
            <a:fld id="{B17F9EE7-843B-4BDC-B708-1AED88A588A0}" type="datetimeFigureOut">
              <a:rPr lang="en-GB" smtClean="0"/>
              <a:t>10/03/2024</a:t>
            </a:fld>
            <a:endParaRPr lang="en-GB"/>
          </a:p>
        </p:txBody>
      </p:sp>
      <p:sp>
        <p:nvSpPr>
          <p:cNvPr id="6" name="Footer Placeholder 5">
            <a:extLst>
              <a:ext uri="{FF2B5EF4-FFF2-40B4-BE49-F238E27FC236}">
                <a16:creationId xmlns:a16="http://schemas.microsoft.com/office/drawing/2014/main" id="{4AE34975-9EB4-9FE0-DE04-89AAA28523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B6CAF50-7227-0BCF-8D86-1AEFFEB59B18}"/>
              </a:ext>
            </a:extLst>
          </p:cNvPr>
          <p:cNvSpPr>
            <a:spLocks noGrp="1"/>
          </p:cNvSpPr>
          <p:nvPr>
            <p:ph type="sldNum" sz="quarter" idx="12"/>
          </p:nvPr>
        </p:nvSpPr>
        <p:spPr/>
        <p:txBody>
          <a:bodyPr/>
          <a:lstStyle/>
          <a:p>
            <a:fld id="{4CB7DF98-35B7-4C48-A76B-75C3FFA9923E}" type="slidenum">
              <a:rPr lang="en-GB" smtClean="0"/>
              <a:t>‹#›</a:t>
            </a:fld>
            <a:endParaRPr lang="en-GB"/>
          </a:p>
        </p:txBody>
      </p:sp>
    </p:spTree>
    <p:extLst>
      <p:ext uri="{BB962C8B-B14F-4D97-AF65-F5344CB8AC3E}">
        <p14:creationId xmlns:p14="http://schemas.microsoft.com/office/powerpoint/2010/main" val="3561162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9FDE4-965E-619B-2D32-9B7AD0DEA20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4304528-E463-FDBD-BB79-CDA22DB8A0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51EB4B7-4B14-4019-0C92-D1860D7375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C0F583C-139D-13D7-69DD-9D29F11EAF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08F368-7ECE-6106-0F51-0FE0FAFCD17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6853811-4DCC-4330-C81F-60E3AC6A7875}"/>
              </a:ext>
            </a:extLst>
          </p:cNvPr>
          <p:cNvSpPr>
            <a:spLocks noGrp="1"/>
          </p:cNvSpPr>
          <p:nvPr>
            <p:ph type="dt" sz="half" idx="10"/>
          </p:nvPr>
        </p:nvSpPr>
        <p:spPr/>
        <p:txBody>
          <a:bodyPr/>
          <a:lstStyle/>
          <a:p>
            <a:fld id="{B17F9EE7-843B-4BDC-B708-1AED88A588A0}" type="datetimeFigureOut">
              <a:rPr lang="en-GB" smtClean="0"/>
              <a:t>10/03/2024</a:t>
            </a:fld>
            <a:endParaRPr lang="en-GB"/>
          </a:p>
        </p:txBody>
      </p:sp>
      <p:sp>
        <p:nvSpPr>
          <p:cNvPr id="8" name="Footer Placeholder 7">
            <a:extLst>
              <a:ext uri="{FF2B5EF4-FFF2-40B4-BE49-F238E27FC236}">
                <a16:creationId xmlns:a16="http://schemas.microsoft.com/office/drawing/2014/main" id="{8B1F02FE-F0EF-1588-8205-2340B0617E5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421EF8A-D5E3-0CEC-A647-941444327F70}"/>
              </a:ext>
            </a:extLst>
          </p:cNvPr>
          <p:cNvSpPr>
            <a:spLocks noGrp="1"/>
          </p:cNvSpPr>
          <p:nvPr>
            <p:ph type="sldNum" sz="quarter" idx="12"/>
          </p:nvPr>
        </p:nvSpPr>
        <p:spPr/>
        <p:txBody>
          <a:bodyPr/>
          <a:lstStyle/>
          <a:p>
            <a:fld id="{4CB7DF98-35B7-4C48-A76B-75C3FFA9923E}" type="slidenum">
              <a:rPr lang="en-GB" smtClean="0"/>
              <a:t>‹#›</a:t>
            </a:fld>
            <a:endParaRPr lang="en-GB"/>
          </a:p>
        </p:txBody>
      </p:sp>
    </p:spTree>
    <p:extLst>
      <p:ext uri="{BB962C8B-B14F-4D97-AF65-F5344CB8AC3E}">
        <p14:creationId xmlns:p14="http://schemas.microsoft.com/office/powerpoint/2010/main" val="2393753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8B06A-331F-A7CA-580A-1CD8F3185F0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DBDE751-88F4-A956-5654-271F8356F39C}"/>
              </a:ext>
            </a:extLst>
          </p:cNvPr>
          <p:cNvSpPr>
            <a:spLocks noGrp="1"/>
          </p:cNvSpPr>
          <p:nvPr>
            <p:ph type="dt" sz="half" idx="10"/>
          </p:nvPr>
        </p:nvSpPr>
        <p:spPr/>
        <p:txBody>
          <a:bodyPr/>
          <a:lstStyle/>
          <a:p>
            <a:fld id="{B17F9EE7-843B-4BDC-B708-1AED88A588A0}" type="datetimeFigureOut">
              <a:rPr lang="en-GB" smtClean="0"/>
              <a:t>10/03/2024</a:t>
            </a:fld>
            <a:endParaRPr lang="en-GB"/>
          </a:p>
        </p:txBody>
      </p:sp>
      <p:sp>
        <p:nvSpPr>
          <p:cNvPr id="4" name="Footer Placeholder 3">
            <a:extLst>
              <a:ext uri="{FF2B5EF4-FFF2-40B4-BE49-F238E27FC236}">
                <a16:creationId xmlns:a16="http://schemas.microsoft.com/office/drawing/2014/main" id="{C95AD821-D656-2849-17F5-CA258A47B3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781D92C-E574-2CF3-053F-8E7A3017B671}"/>
              </a:ext>
            </a:extLst>
          </p:cNvPr>
          <p:cNvSpPr>
            <a:spLocks noGrp="1"/>
          </p:cNvSpPr>
          <p:nvPr>
            <p:ph type="sldNum" sz="quarter" idx="12"/>
          </p:nvPr>
        </p:nvSpPr>
        <p:spPr/>
        <p:txBody>
          <a:bodyPr/>
          <a:lstStyle/>
          <a:p>
            <a:fld id="{4CB7DF98-35B7-4C48-A76B-75C3FFA9923E}" type="slidenum">
              <a:rPr lang="en-GB" smtClean="0"/>
              <a:t>‹#›</a:t>
            </a:fld>
            <a:endParaRPr lang="en-GB"/>
          </a:p>
        </p:txBody>
      </p:sp>
    </p:spTree>
    <p:extLst>
      <p:ext uri="{BB962C8B-B14F-4D97-AF65-F5344CB8AC3E}">
        <p14:creationId xmlns:p14="http://schemas.microsoft.com/office/powerpoint/2010/main" val="1342978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822640-50AC-B7DB-8268-93B36203DF25}"/>
              </a:ext>
            </a:extLst>
          </p:cNvPr>
          <p:cNvSpPr>
            <a:spLocks noGrp="1"/>
          </p:cNvSpPr>
          <p:nvPr>
            <p:ph type="dt" sz="half" idx="10"/>
          </p:nvPr>
        </p:nvSpPr>
        <p:spPr/>
        <p:txBody>
          <a:bodyPr/>
          <a:lstStyle/>
          <a:p>
            <a:fld id="{B17F9EE7-843B-4BDC-B708-1AED88A588A0}" type="datetimeFigureOut">
              <a:rPr lang="en-GB" smtClean="0"/>
              <a:t>10/03/2024</a:t>
            </a:fld>
            <a:endParaRPr lang="en-GB"/>
          </a:p>
        </p:txBody>
      </p:sp>
      <p:sp>
        <p:nvSpPr>
          <p:cNvPr id="3" name="Footer Placeholder 2">
            <a:extLst>
              <a:ext uri="{FF2B5EF4-FFF2-40B4-BE49-F238E27FC236}">
                <a16:creationId xmlns:a16="http://schemas.microsoft.com/office/drawing/2014/main" id="{DD04DF68-B6B9-DB26-F1A7-B9127EFA44A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21E9C3C-E0BD-FE11-B998-DB6414B143EE}"/>
              </a:ext>
            </a:extLst>
          </p:cNvPr>
          <p:cNvSpPr>
            <a:spLocks noGrp="1"/>
          </p:cNvSpPr>
          <p:nvPr>
            <p:ph type="sldNum" sz="quarter" idx="12"/>
          </p:nvPr>
        </p:nvSpPr>
        <p:spPr/>
        <p:txBody>
          <a:bodyPr/>
          <a:lstStyle/>
          <a:p>
            <a:fld id="{4CB7DF98-35B7-4C48-A76B-75C3FFA9923E}" type="slidenum">
              <a:rPr lang="en-GB" smtClean="0"/>
              <a:t>‹#›</a:t>
            </a:fld>
            <a:endParaRPr lang="en-GB"/>
          </a:p>
        </p:txBody>
      </p:sp>
    </p:spTree>
    <p:extLst>
      <p:ext uri="{BB962C8B-B14F-4D97-AF65-F5344CB8AC3E}">
        <p14:creationId xmlns:p14="http://schemas.microsoft.com/office/powerpoint/2010/main" val="2835750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823D2-5FA7-B537-F3A2-0BB816FB94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4A926E-DDD7-39D4-CF10-BA73F86A69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75DC73F-5D9C-8DA9-0C27-405A846082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2E131E-9997-A8B6-91B5-82125B717DAB}"/>
              </a:ext>
            </a:extLst>
          </p:cNvPr>
          <p:cNvSpPr>
            <a:spLocks noGrp="1"/>
          </p:cNvSpPr>
          <p:nvPr>
            <p:ph type="dt" sz="half" idx="10"/>
          </p:nvPr>
        </p:nvSpPr>
        <p:spPr/>
        <p:txBody>
          <a:bodyPr/>
          <a:lstStyle/>
          <a:p>
            <a:fld id="{B17F9EE7-843B-4BDC-B708-1AED88A588A0}" type="datetimeFigureOut">
              <a:rPr lang="en-GB" smtClean="0"/>
              <a:t>10/03/2024</a:t>
            </a:fld>
            <a:endParaRPr lang="en-GB"/>
          </a:p>
        </p:txBody>
      </p:sp>
      <p:sp>
        <p:nvSpPr>
          <p:cNvPr id="6" name="Footer Placeholder 5">
            <a:extLst>
              <a:ext uri="{FF2B5EF4-FFF2-40B4-BE49-F238E27FC236}">
                <a16:creationId xmlns:a16="http://schemas.microsoft.com/office/drawing/2014/main" id="{7FF4391E-8DFA-7695-BEC7-6FAF9C0221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78C390-0CE2-9D04-91A5-3AD87D176233}"/>
              </a:ext>
            </a:extLst>
          </p:cNvPr>
          <p:cNvSpPr>
            <a:spLocks noGrp="1"/>
          </p:cNvSpPr>
          <p:nvPr>
            <p:ph type="sldNum" sz="quarter" idx="12"/>
          </p:nvPr>
        </p:nvSpPr>
        <p:spPr/>
        <p:txBody>
          <a:bodyPr/>
          <a:lstStyle/>
          <a:p>
            <a:fld id="{4CB7DF98-35B7-4C48-A76B-75C3FFA9923E}" type="slidenum">
              <a:rPr lang="en-GB" smtClean="0"/>
              <a:t>‹#›</a:t>
            </a:fld>
            <a:endParaRPr lang="en-GB"/>
          </a:p>
        </p:txBody>
      </p:sp>
    </p:spTree>
    <p:extLst>
      <p:ext uri="{BB962C8B-B14F-4D97-AF65-F5344CB8AC3E}">
        <p14:creationId xmlns:p14="http://schemas.microsoft.com/office/powerpoint/2010/main" val="4193944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E7E3A-BD80-8989-F662-DE4052E0D5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C755BB1-E7BF-0E99-2647-A337BCEC7E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A59B705-8F30-FB5F-0637-B523010D43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FEA48B-A0C8-596A-892A-7CDAD2A2925E}"/>
              </a:ext>
            </a:extLst>
          </p:cNvPr>
          <p:cNvSpPr>
            <a:spLocks noGrp="1"/>
          </p:cNvSpPr>
          <p:nvPr>
            <p:ph type="dt" sz="half" idx="10"/>
          </p:nvPr>
        </p:nvSpPr>
        <p:spPr/>
        <p:txBody>
          <a:bodyPr/>
          <a:lstStyle/>
          <a:p>
            <a:fld id="{B17F9EE7-843B-4BDC-B708-1AED88A588A0}" type="datetimeFigureOut">
              <a:rPr lang="en-GB" smtClean="0"/>
              <a:t>10/03/2024</a:t>
            </a:fld>
            <a:endParaRPr lang="en-GB"/>
          </a:p>
        </p:txBody>
      </p:sp>
      <p:sp>
        <p:nvSpPr>
          <p:cNvPr id="6" name="Footer Placeholder 5">
            <a:extLst>
              <a:ext uri="{FF2B5EF4-FFF2-40B4-BE49-F238E27FC236}">
                <a16:creationId xmlns:a16="http://schemas.microsoft.com/office/drawing/2014/main" id="{6966B335-8BC9-E71D-EA8D-6B1D0ED7E2B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A90E6FA-9C77-F6A9-6367-0DBE4F9D4395}"/>
              </a:ext>
            </a:extLst>
          </p:cNvPr>
          <p:cNvSpPr>
            <a:spLocks noGrp="1"/>
          </p:cNvSpPr>
          <p:nvPr>
            <p:ph type="sldNum" sz="quarter" idx="12"/>
          </p:nvPr>
        </p:nvSpPr>
        <p:spPr/>
        <p:txBody>
          <a:bodyPr/>
          <a:lstStyle/>
          <a:p>
            <a:fld id="{4CB7DF98-35B7-4C48-A76B-75C3FFA9923E}" type="slidenum">
              <a:rPr lang="en-GB" smtClean="0"/>
              <a:t>‹#›</a:t>
            </a:fld>
            <a:endParaRPr lang="en-GB"/>
          </a:p>
        </p:txBody>
      </p:sp>
    </p:spTree>
    <p:extLst>
      <p:ext uri="{BB962C8B-B14F-4D97-AF65-F5344CB8AC3E}">
        <p14:creationId xmlns:p14="http://schemas.microsoft.com/office/powerpoint/2010/main" val="3762557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7C4DCA-CF35-DE3B-B372-67702D40D8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90428D4-DD2B-A442-7902-61A05ED472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E098DA1-00D6-6B6D-4073-132F530E10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17F9EE7-843B-4BDC-B708-1AED88A588A0}" type="datetimeFigureOut">
              <a:rPr lang="en-GB" smtClean="0"/>
              <a:t>10/03/2024</a:t>
            </a:fld>
            <a:endParaRPr lang="en-GB"/>
          </a:p>
        </p:txBody>
      </p:sp>
      <p:sp>
        <p:nvSpPr>
          <p:cNvPr id="5" name="Footer Placeholder 4">
            <a:extLst>
              <a:ext uri="{FF2B5EF4-FFF2-40B4-BE49-F238E27FC236}">
                <a16:creationId xmlns:a16="http://schemas.microsoft.com/office/drawing/2014/main" id="{19C86016-5B0F-683D-2151-C5DD59315B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18B786EC-EC77-6778-96CF-95601598BA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CB7DF98-35B7-4C48-A76B-75C3FFA9923E}" type="slidenum">
              <a:rPr lang="en-GB" smtClean="0"/>
              <a:t>‹#›</a:t>
            </a:fld>
            <a:endParaRPr lang="en-GB"/>
          </a:p>
        </p:txBody>
      </p:sp>
    </p:spTree>
    <p:extLst>
      <p:ext uri="{BB962C8B-B14F-4D97-AF65-F5344CB8AC3E}">
        <p14:creationId xmlns:p14="http://schemas.microsoft.com/office/powerpoint/2010/main" val="24394407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theguardian.com/tv-and-radio/2018/dec/06/afro-surrealism-black-artists-racist-society"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FA69AAE0-49D5-4C8B-8BA2-55898C00E0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Boots Riley: 'In film, the more personal you get, the more universal you  get' | Movies | The Guardian">
            <a:extLst>
              <a:ext uri="{FF2B5EF4-FFF2-40B4-BE49-F238E27FC236}">
                <a16:creationId xmlns:a16="http://schemas.microsoft.com/office/drawing/2014/main" id="{7EA4B5F9-DBB7-047F-7C6A-6DD91361BB5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540" r="15540"/>
          <a:stretch/>
        </p:blipFill>
        <p:spPr bwMode="auto">
          <a:xfrm>
            <a:off x="-4" y="-4"/>
            <a:ext cx="7534640" cy="6857984"/>
          </a:xfrm>
          <a:custGeom>
            <a:avLst/>
            <a:gdLst/>
            <a:ahLst/>
            <a:cxnLst/>
            <a:rect l="l" t="t" r="r" b="b"/>
            <a:pathLst>
              <a:path w="7534640" h="6857984">
                <a:moveTo>
                  <a:pt x="0" y="0"/>
                </a:moveTo>
                <a:lnTo>
                  <a:pt x="7534640" y="0"/>
                </a:lnTo>
                <a:lnTo>
                  <a:pt x="7534640" y="3832811"/>
                </a:lnTo>
                <a:lnTo>
                  <a:pt x="7344853" y="3826712"/>
                </a:lnTo>
                <a:cubicBezTo>
                  <a:pt x="7344853" y="3826712"/>
                  <a:pt x="7341511" y="3826712"/>
                  <a:pt x="7341511" y="3826712"/>
                </a:cubicBezTo>
                <a:cubicBezTo>
                  <a:pt x="7274667" y="3823370"/>
                  <a:pt x="7211169" y="3823370"/>
                  <a:pt x="7144324" y="3820027"/>
                </a:cubicBezTo>
                <a:cubicBezTo>
                  <a:pt x="6913719" y="3820027"/>
                  <a:pt x="6683113" y="3820027"/>
                  <a:pt x="6455848" y="3820027"/>
                </a:cubicBezTo>
                <a:cubicBezTo>
                  <a:pt x="6231926" y="3910265"/>
                  <a:pt x="5987951" y="3833396"/>
                  <a:pt x="5767372" y="3903581"/>
                </a:cubicBezTo>
                <a:cubicBezTo>
                  <a:pt x="5533423" y="3900239"/>
                  <a:pt x="5312845" y="3970423"/>
                  <a:pt x="5082238" y="4000503"/>
                </a:cubicBezTo>
                <a:cubicBezTo>
                  <a:pt x="4908446" y="4013871"/>
                  <a:pt x="4731314" y="3997160"/>
                  <a:pt x="4570892" y="4067345"/>
                </a:cubicBezTo>
                <a:cubicBezTo>
                  <a:pt x="4447233" y="4124161"/>
                  <a:pt x="4350312" y="4197688"/>
                  <a:pt x="4483996" y="4348083"/>
                </a:cubicBezTo>
                <a:cubicBezTo>
                  <a:pt x="4644419" y="4344742"/>
                  <a:pt x="4627708" y="4598742"/>
                  <a:pt x="4788129" y="4561979"/>
                </a:cubicBezTo>
                <a:cubicBezTo>
                  <a:pt x="4754709" y="4678954"/>
                  <a:pt x="4641076" y="4618795"/>
                  <a:pt x="4600971" y="4705690"/>
                </a:cubicBezTo>
                <a:cubicBezTo>
                  <a:pt x="4684524" y="4779217"/>
                  <a:pt x="4844945" y="4725744"/>
                  <a:pt x="4871683" y="4879480"/>
                </a:cubicBezTo>
                <a:cubicBezTo>
                  <a:pt x="4838262" y="5039902"/>
                  <a:pt x="4945210" y="5019849"/>
                  <a:pt x="5032105" y="5029876"/>
                </a:cubicBezTo>
                <a:cubicBezTo>
                  <a:pt x="5239317" y="5049930"/>
                  <a:pt x="5439843" y="5063297"/>
                  <a:pt x="5643713" y="5096719"/>
                </a:cubicBezTo>
                <a:cubicBezTo>
                  <a:pt x="5693844" y="5106745"/>
                  <a:pt x="5810819" y="5083350"/>
                  <a:pt x="5800794" y="5186956"/>
                </a:cubicBezTo>
                <a:cubicBezTo>
                  <a:pt x="5790767" y="5270508"/>
                  <a:pt x="5700529" y="5240431"/>
                  <a:pt x="5643713" y="5243772"/>
                </a:cubicBezTo>
                <a:cubicBezTo>
                  <a:pt x="5329553" y="5283879"/>
                  <a:pt x="5012052" y="5220378"/>
                  <a:pt x="4701235" y="5223719"/>
                </a:cubicBezTo>
                <a:cubicBezTo>
                  <a:pt x="4664472" y="5223719"/>
                  <a:pt x="4657787" y="5334009"/>
                  <a:pt x="4577576" y="5297246"/>
                </a:cubicBezTo>
                <a:cubicBezTo>
                  <a:pt x="4788129" y="5397510"/>
                  <a:pt x="5767372" y="5424248"/>
                  <a:pt x="6094900" y="5477721"/>
                </a:cubicBezTo>
                <a:cubicBezTo>
                  <a:pt x="5754004" y="5858724"/>
                  <a:pt x="5429817" y="5628117"/>
                  <a:pt x="5159105" y="5842012"/>
                </a:cubicBezTo>
                <a:cubicBezTo>
                  <a:pt x="5159105" y="5842012"/>
                  <a:pt x="5212580" y="5842012"/>
                  <a:pt x="5443187" y="5912197"/>
                </a:cubicBezTo>
                <a:cubicBezTo>
                  <a:pt x="5627002" y="5969012"/>
                  <a:pt x="5536765" y="6049223"/>
                  <a:pt x="6001321" y="6202962"/>
                </a:cubicBezTo>
                <a:cubicBezTo>
                  <a:pt x="5824188" y="6253093"/>
                  <a:pt x="5593581" y="6156172"/>
                  <a:pt x="5506685" y="6416857"/>
                </a:cubicBezTo>
                <a:cubicBezTo>
                  <a:pt x="5643713" y="6463648"/>
                  <a:pt x="5807477" y="6420200"/>
                  <a:pt x="5904398" y="6543858"/>
                </a:cubicBezTo>
                <a:cubicBezTo>
                  <a:pt x="5934478" y="6580622"/>
                  <a:pt x="5964557" y="6604017"/>
                  <a:pt x="6001321" y="6624068"/>
                </a:cubicBezTo>
                <a:cubicBezTo>
                  <a:pt x="5984612" y="6630754"/>
                  <a:pt x="5964557" y="6637437"/>
                  <a:pt x="5951188" y="6644121"/>
                </a:cubicBezTo>
                <a:cubicBezTo>
                  <a:pt x="5977925" y="6667518"/>
                  <a:pt x="6663060" y="6794517"/>
                  <a:pt x="6836850" y="6797860"/>
                </a:cubicBezTo>
                <a:cubicBezTo>
                  <a:pt x="6761652" y="6822926"/>
                  <a:pt x="6636845" y="6844075"/>
                  <a:pt x="6553814" y="6856412"/>
                </a:cubicBezTo>
                <a:lnTo>
                  <a:pt x="6542822" y="6857984"/>
                </a:lnTo>
                <a:lnTo>
                  <a:pt x="0" y="6857984"/>
                </a:lnTo>
                <a:close/>
              </a:path>
            </a:pathLst>
          </a:cu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626C5D0-DD43-3E90-7024-779A485CACC2}"/>
              </a:ext>
            </a:extLst>
          </p:cNvPr>
          <p:cNvSpPr>
            <a:spLocks noGrp="1"/>
          </p:cNvSpPr>
          <p:nvPr>
            <p:ph type="ctrTitle"/>
          </p:nvPr>
        </p:nvSpPr>
        <p:spPr>
          <a:xfrm>
            <a:off x="6343650" y="4257674"/>
            <a:ext cx="5505814" cy="2098675"/>
          </a:xfrm>
        </p:spPr>
        <p:txBody>
          <a:bodyPr anchor="b">
            <a:normAutofit/>
          </a:bodyPr>
          <a:lstStyle/>
          <a:p>
            <a:pPr algn="l"/>
            <a:r>
              <a:rPr lang="en-GB" sz="4400" dirty="0"/>
              <a:t>Week 10: </a:t>
            </a:r>
            <a:br>
              <a:rPr lang="en-GB" sz="4400" dirty="0"/>
            </a:br>
            <a:r>
              <a:rPr lang="en-GB" sz="4400" i="1" dirty="0"/>
              <a:t>Sorry to Bother You</a:t>
            </a:r>
            <a:endParaRPr lang="en-GB" sz="4400" dirty="0"/>
          </a:p>
        </p:txBody>
      </p:sp>
      <p:sp>
        <p:nvSpPr>
          <p:cNvPr id="3" name="Subtitle 2">
            <a:extLst>
              <a:ext uri="{FF2B5EF4-FFF2-40B4-BE49-F238E27FC236}">
                <a16:creationId xmlns:a16="http://schemas.microsoft.com/office/drawing/2014/main" id="{F4C287FA-69EF-FCA3-DA74-237994F644D1}"/>
              </a:ext>
            </a:extLst>
          </p:cNvPr>
          <p:cNvSpPr>
            <a:spLocks noGrp="1"/>
          </p:cNvSpPr>
          <p:nvPr>
            <p:ph type="subTitle" idx="1"/>
          </p:nvPr>
        </p:nvSpPr>
        <p:spPr>
          <a:xfrm>
            <a:off x="6343650" y="5709565"/>
            <a:ext cx="5395975" cy="646785"/>
          </a:xfrm>
        </p:spPr>
        <p:txBody>
          <a:bodyPr>
            <a:normAutofit/>
          </a:bodyPr>
          <a:lstStyle/>
          <a:p>
            <a:pPr algn="l"/>
            <a:endParaRPr lang="en-GB" dirty="0"/>
          </a:p>
        </p:txBody>
      </p:sp>
      <p:pic>
        <p:nvPicPr>
          <p:cNvPr id="1026" name="Picture 2" descr="Boots Riley - IMDb">
            <a:extLst>
              <a:ext uri="{FF2B5EF4-FFF2-40B4-BE49-F238E27FC236}">
                <a16:creationId xmlns:a16="http://schemas.microsoft.com/office/drawing/2014/main" id="{9A8507A5-6EF7-8C0E-66E8-D060701B932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07" r="3" b="40756"/>
          <a:stretch/>
        </p:blipFill>
        <p:spPr bwMode="auto">
          <a:xfrm>
            <a:off x="7653541" y="6"/>
            <a:ext cx="4538463" cy="3877247"/>
          </a:xfrm>
          <a:custGeom>
            <a:avLst/>
            <a:gdLst/>
            <a:ahLst/>
            <a:cxnLst/>
            <a:rect l="l" t="t" r="r" b="b"/>
            <a:pathLst>
              <a:path w="4538463" h="3877247">
                <a:moveTo>
                  <a:pt x="0" y="0"/>
                </a:moveTo>
                <a:lnTo>
                  <a:pt x="4538463" y="0"/>
                </a:lnTo>
                <a:lnTo>
                  <a:pt x="4538463" y="3437173"/>
                </a:lnTo>
                <a:lnTo>
                  <a:pt x="4530710" y="3429000"/>
                </a:lnTo>
                <a:cubicBezTo>
                  <a:pt x="4370289" y="3495842"/>
                  <a:pt x="4239946" y="3686344"/>
                  <a:pt x="4056129" y="3636211"/>
                </a:cubicBezTo>
                <a:cubicBezTo>
                  <a:pt x="3872313" y="3589422"/>
                  <a:pt x="3788760" y="3830055"/>
                  <a:pt x="3618310" y="3756528"/>
                </a:cubicBezTo>
                <a:cubicBezTo>
                  <a:pt x="3394389" y="3823371"/>
                  <a:pt x="3163783" y="3823371"/>
                  <a:pt x="2933176" y="3810002"/>
                </a:cubicBezTo>
                <a:cubicBezTo>
                  <a:pt x="2702570" y="3840081"/>
                  <a:pt x="2471962" y="3873503"/>
                  <a:pt x="2238015" y="3850107"/>
                </a:cubicBezTo>
                <a:cubicBezTo>
                  <a:pt x="2007408" y="3870161"/>
                  <a:pt x="1783486" y="3883529"/>
                  <a:pt x="1552880" y="3863476"/>
                </a:cubicBezTo>
                <a:cubicBezTo>
                  <a:pt x="1322274" y="3886870"/>
                  <a:pt x="1091667" y="3876844"/>
                  <a:pt x="864402" y="3860134"/>
                </a:cubicBezTo>
                <a:cubicBezTo>
                  <a:pt x="757455" y="3860134"/>
                  <a:pt x="653849" y="3856792"/>
                  <a:pt x="546902" y="3856792"/>
                </a:cubicBezTo>
                <a:cubicBezTo>
                  <a:pt x="404861" y="3850108"/>
                  <a:pt x="262821" y="3845095"/>
                  <a:pt x="120363" y="3840499"/>
                </a:cubicBezTo>
                <a:lnTo>
                  <a:pt x="0" y="3836632"/>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71868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9D909724-2FAC-4941-A743-AB97A8A67D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EEDB1863-F7C8-8142-F452-3C1461F8792D}"/>
              </a:ext>
            </a:extLst>
          </p:cNvPr>
          <p:cNvSpPr>
            <a:spLocks noGrp="1"/>
          </p:cNvSpPr>
          <p:nvPr>
            <p:ph type="title"/>
          </p:nvPr>
        </p:nvSpPr>
        <p:spPr>
          <a:xfrm>
            <a:off x="1265120" y="1107860"/>
            <a:ext cx="5847781" cy="1046671"/>
          </a:xfrm>
        </p:spPr>
        <p:txBody>
          <a:bodyPr>
            <a:normAutofit/>
          </a:bodyPr>
          <a:lstStyle/>
          <a:p>
            <a:endParaRPr lang="en-GB" sz="2800"/>
          </a:p>
        </p:txBody>
      </p:sp>
      <p:sp>
        <p:nvSpPr>
          <p:cNvPr id="3" name="Content Placeholder 2">
            <a:extLst>
              <a:ext uri="{FF2B5EF4-FFF2-40B4-BE49-F238E27FC236}">
                <a16:creationId xmlns:a16="http://schemas.microsoft.com/office/drawing/2014/main" id="{F2E234BB-F71D-B415-2106-54F31857FBD1}"/>
              </a:ext>
            </a:extLst>
          </p:cNvPr>
          <p:cNvSpPr>
            <a:spLocks noGrp="1"/>
          </p:cNvSpPr>
          <p:nvPr>
            <p:ph idx="1"/>
          </p:nvPr>
        </p:nvSpPr>
        <p:spPr>
          <a:xfrm>
            <a:off x="1265121" y="1012050"/>
            <a:ext cx="5847780" cy="4738089"/>
          </a:xfrm>
        </p:spPr>
        <p:txBody>
          <a:bodyPr anchor="ctr">
            <a:normAutofit/>
          </a:bodyPr>
          <a:lstStyle/>
          <a:p>
            <a:r>
              <a:rPr lang="en-GB" sz="1600" dirty="0"/>
              <a:t>Robin Kelley: “The influence of surrealism on </a:t>
            </a:r>
            <a:r>
              <a:rPr lang="en-GB" sz="1600" dirty="0" err="1"/>
              <a:t>Aimé</a:t>
            </a:r>
            <a:r>
              <a:rPr lang="en-GB" sz="1600" dirty="0"/>
              <a:t> </a:t>
            </a:r>
            <a:r>
              <a:rPr lang="en-GB" sz="1600" dirty="0" err="1"/>
              <a:t>Césaire</a:t>
            </a:r>
            <a:r>
              <a:rPr lang="en-GB" sz="1600" dirty="0"/>
              <a:t> has been called into question many times, by critics as different as Jean-Paul Sartre (1948) and </a:t>
            </a:r>
            <a:r>
              <a:rPr lang="en-GB" sz="1600" dirty="0" err="1"/>
              <a:t>Jahnheinz</a:t>
            </a:r>
            <a:r>
              <a:rPr lang="en-GB" sz="1600" dirty="0"/>
              <a:t> Jahn (1958). The question of his surrealism, however, is generally posed only in terms of André Breton’s influence on </a:t>
            </a:r>
            <a:r>
              <a:rPr lang="en-GB" sz="1600" dirty="0" err="1"/>
              <a:t>Césaire</a:t>
            </a:r>
            <a:r>
              <a:rPr lang="en-GB" sz="1600" dirty="0"/>
              <a:t>. In this view, surrealism is treated as “European thought” and, like Marxism, is considered alien to non-European cultural traditions. But such a “diffusionist” interpretation seems too simplistic, too one-sided, overlooking the possibility that the </a:t>
            </a:r>
            <a:r>
              <a:rPr lang="en-GB" sz="1600" dirty="0" err="1"/>
              <a:t>Césaires</a:t>
            </a:r>
            <a:r>
              <a:rPr lang="en-GB" sz="1600" dirty="0"/>
              <a:t> (</a:t>
            </a:r>
            <a:r>
              <a:rPr lang="en-GB" sz="1600" dirty="0" err="1"/>
              <a:t>Aimé</a:t>
            </a:r>
            <a:r>
              <a:rPr lang="en-GB" sz="1600" dirty="0"/>
              <a:t> and Suzanne) were creative innovators of surrealism—that they actually introduced fresh surrealist ideas to Breton and his colleagues. I don’t think it is too much to argue that the </a:t>
            </a:r>
            <a:r>
              <a:rPr lang="en-GB" sz="1600" dirty="0" err="1"/>
              <a:t>Césaires</a:t>
            </a:r>
            <a:r>
              <a:rPr lang="en-GB" sz="1600" dirty="0"/>
              <a:t> not only embraced surrealism—independently of the Paris Group, I might add—but also expanded it, enlarged its perspectives, and contributed enormously to theorizing the ‘domain of the Marvelous.’” (</a:t>
            </a:r>
            <a:r>
              <a:rPr lang="en-GB" sz="1600" i="1" dirty="0"/>
              <a:t>Freedom Dreams</a:t>
            </a:r>
            <a:r>
              <a:rPr lang="en-GB" sz="1600" dirty="0"/>
              <a:t>, 169).</a:t>
            </a:r>
          </a:p>
          <a:p>
            <a:endParaRPr lang="en-GB" sz="1500" dirty="0"/>
          </a:p>
        </p:txBody>
      </p:sp>
      <p:sp>
        <p:nvSpPr>
          <p:cNvPr id="9225" name="Rectangle 9224">
            <a:extLst>
              <a:ext uri="{FF2B5EF4-FFF2-40B4-BE49-F238E27FC236}">
                <a16:creationId xmlns:a16="http://schemas.microsoft.com/office/drawing/2014/main" id="{97B03642-7722-4B15-897F-76918F86B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66395" y="539937"/>
            <a:ext cx="4525605" cy="577812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27" name="Rectangle 9226">
            <a:extLst>
              <a:ext uri="{FF2B5EF4-FFF2-40B4-BE49-F238E27FC236}">
                <a16:creationId xmlns:a16="http://schemas.microsoft.com/office/drawing/2014/main" id="{6068EAC2-2623-4156-A990-D776FF9BF4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9937"/>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9229" name="Rectangle 9228">
            <a:extLst>
              <a:ext uri="{FF2B5EF4-FFF2-40B4-BE49-F238E27FC236}">
                <a16:creationId xmlns:a16="http://schemas.microsoft.com/office/drawing/2014/main" id="{4C707BC9-731A-490A-AF25-6F349FD9B0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254055"/>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9231" name="Rectangle 9230">
            <a:extLst>
              <a:ext uri="{FF2B5EF4-FFF2-40B4-BE49-F238E27FC236}">
                <a16:creationId xmlns:a16="http://schemas.microsoft.com/office/drawing/2014/main" id="{3FD7C480-AC7D-4FEE-BB95-EEE23BB3E6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749379"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a:extLst>
              <a:ext uri="{FF2B5EF4-FFF2-40B4-BE49-F238E27FC236}">
                <a16:creationId xmlns:a16="http://schemas.microsoft.com/office/drawing/2014/main" id="{F91EC617-AAD0-6069-D003-9BA787A145F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983552" y="1012050"/>
            <a:ext cx="3891290" cy="4833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4908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9" name="Rectangle 10248">
            <a:extLst>
              <a:ext uri="{FF2B5EF4-FFF2-40B4-BE49-F238E27FC236}">
                <a16:creationId xmlns:a16="http://schemas.microsoft.com/office/drawing/2014/main" id="{9D909724-2FAC-4941-A743-AB97A8A67D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DD30DE09-E5B4-A1BC-9CC4-DA8B152E7B18}"/>
              </a:ext>
            </a:extLst>
          </p:cNvPr>
          <p:cNvSpPr>
            <a:spLocks noGrp="1"/>
          </p:cNvSpPr>
          <p:nvPr>
            <p:ph type="title"/>
          </p:nvPr>
        </p:nvSpPr>
        <p:spPr>
          <a:xfrm>
            <a:off x="1265120" y="1107860"/>
            <a:ext cx="5847781" cy="1046671"/>
          </a:xfrm>
        </p:spPr>
        <p:txBody>
          <a:bodyPr>
            <a:normAutofit/>
          </a:bodyPr>
          <a:lstStyle/>
          <a:p>
            <a:endParaRPr lang="en-GB" sz="2800"/>
          </a:p>
        </p:txBody>
      </p:sp>
      <p:sp>
        <p:nvSpPr>
          <p:cNvPr id="3" name="Content Placeholder 2">
            <a:extLst>
              <a:ext uri="{FF2B5EF4-FFF2-40B4-BE49-F238E27FC236}">
                <a16:creationId xmlns:a16="http://schemas.microsoft.com/office/drawing/2014/main" id="{82C79CA8-0427-CF7E-F5DA-4D96122C01FE}"/>
              </a:ext>
            </a:extLst>
          </p:cNvPr>
          <p:cNvSpPr>
            <a:spLocks noGrp="1"/>
          </p:cNvSpPr>
          <p:nvPr>
            <p:ph idx="1"/>
          </p:nvPr>
        </p:nvSpPr>
        <p:spPr>
          <a:xfrm>
            <a:off x="775636" y="539936"/>
            <a:ext cx="6573601" cy="5898964"/>
          </a:xfrm>
        </p:spPr>
        <p:txBody>
          <a:bodyPr anchor="ctr">
            <a:normAutofit/>
          </a:bodyPr>
          <a:lstStyle/>
          <a:p>
            <a:pPr marL="0" indent="0">
              <a:buNone/>
            </a:pPr>
            <a:r>
              <a:rPr lang="en-GB" sz="1800" dirty="0"/>
              <a:t>Suzanne </a:t>
            </a:r>
            <a:r>
              <a:rPr lang="en-GB" sz="1800" dirty="0" err="1"/>
              <a:t>Césaire</a:t>
            </a:r>
            <a:r>
              <a:rPr lang="en-GB" sz="1800" dirty="0"/>
              <a:t>, “Surrealism and Us: 1943”:</a:t>
            </a:r>
          </a:p>
          <a:p>
            <a:pPr marL="0" indent="0">
              <a:buNone/>
            </a:pPr>
            <a:r>
              <a:rPr lang="en-GB" sz="1800" dirty="0"/>
              <a:t>“Thus, far from contradicting, diluting, or diverting our revolutionary attitude toward life, surrealism strengthens it. It nourishes an impatient strength within us, endlessly reinforcing the massive army of refusals.</a:t>
            </a:r>
            <a:br>
              <a:rPr lang="en-GB" sz="1800" dirty="0"/>
            </a:br>
            <a:r>
              <a:rPr lang="en-GB" sz="1800" dirty="0"/>
              <a:t>	And I am also thinking of tomorrow.</a:t>
            </a:r>
            <a:br>
              <a:rPr lang="en-GB" sz="1800" dirty="0"/>
            </a:br>
            <a:r>
              <a:rPr lang="en-GB" sz="1800" dirty="0"/>
              <a:t>	Millions of black hands will hoist their terror across the furious skies of world war. Freed from a long benumbing slumber, the most disinherited of all peoples will rise up from plains of ashes.</a:t>
            </a:r>
            <a:br>
              <a:rPr lang="en-GB" sz="1800" dirty="0"/>
            </a:br>
            <a:r>
              <a:rPr lang="en-GB" sz="1800" dirty="0"/>
              <a:t>	Our surrealism will supply this rising people with a punch from its very depths. Our surrealism will enable us to finally transcend the sordid antinomies of the present: whites/Blacks, Europeans/Africans, civilized/savages—at last rediscovering the magic power of the </a:t>
            </a:r>
            <a:r>
              <a:rPr lang="en-GB" sz="1800" dirty="0" err="1"/>
              <a:t>mahoulis</a:t>
            </a:r>
            <a:r>
              <a:rPr lang="en-GB" sz="1800" dirty="0"/>
              <a:t>, drawn directly from living sources. Colonial idiocy will be purified in the welder’s blue flame. We shall recover our value as metal, our cutting edge of steel, our unprecedented communions.”</a:t>
            </a:r>
          </a:p>
          <a:p>
            <a:endParaRPr lang="en-GB" sz="1100" dirty="0"/>
          </a:p>
        </p:txBody>
      </p:sp>
      <p:sp>
        <p:nvSpPr>
          <p:cNvPr id="10251" name="Rectangle 10250">
            <a:extLst>
              <a:ext uri="{FF2B5EF4-FFF2-40B4-BE49-F238E27FC236}">
                <a16:creationId xmlns:a16="http://schemas.microsoft.com/office/drawing/2014/main" id="{97B03642-7722-4B15-897F-76918F86B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66395" y="539937"/>
            <a:ext cx="4525605" cy="577812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53" name="Rectangle 10252">
            <a:extLst>
              <a:ext uri="{FF2B5EF4-FFF2-40B4-BE49-F238E27FC236}">
                <a16:creationId xmlns:a16="http://schemas.microsoft.com/office/drawing/2014/main" id="{6068EAC2-2623-4156-A990-D776FF9BF4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9937"/>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0255" name="Rectangle 10254">
            <a:extLst>
              <a:ext uri="{FF2B5EF4-FFF2-40B4-BE49-F238E27FC236}">
                <a16:creationId xmlns:a16="http://schemas.microsoft.com/office/drawing/2014/main" id="{4C707BC9-731A-490A-AF25-6F349FD9B0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254055"/>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0257" name="Rectangle 10256">
            <a:extLst>
              <a:ext uri="{FF2B5EF4-FFF2-40B4-BE49-F238E27FC236}">
                <a16:creationId xmlns:a16="http://schemas.microsoft.com/office/drawing/2014/main" id="{3FD7C480-AC7D-4FEE-BB95-EEE23BB3E6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749379"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4" name="Picture 4" descr="The Domain of the Marvelous – Suzanne Césaire (1941) – An Archive">
            <a:extLst>
              <a:ext uri="{FF2B5EF4-FFF2-40B4-BE49-F238E27FC236}">
                <a16:creationId xmlns:a16="http://schemas.microsoft.com/office/drawing/2014/main" id="{6B25F967-8695-B161-5D26-BA44763EF14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983552" y="1396313"/>
            <a:ext cx="3891290" cy="4065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80844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271" name="Rectangle 11270">
            <a:extLst>
              <a:ext uri="{FF2B5EF4-FFF2-40B4-BE49-F238E27FC236}">
                <a16:creationId xmlns:a16="http://schemas.microsoft.com/office/drawing/2014/main" id="{9D909724-2FAC-4941-A743-AB97A8A67D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CBDBC125-38C7-D531-1624-7EA8A99F3E84}"/>
              </a:ext>
            </a:extLst>
          </p:cNvPr>
          <p:cNvSpPr>
            <a:spLocks noGrp="1"/>
          </p:cNvSpPr>
          <p:nvPr>
            <p:ph type="title"/>
          </p:nvPr>
        </p:nvSpPr>
        <p:spPr>
          <a:xfrm>
            <a:off x="1265120" y="1107860"/>
            <a:ext cx="5847781" cy="1046671"/>
          </a:xfrm>
        </p:spPr>
        <p:txBody>
          <a:bodyPr>
            <a:normAutofit/>
          </a:bodyPr>
          <a:lstStyle/>
          <a:p>
            <a:endParaRPr lang="en-GB" sz="2800"/>
          </a:p>
        </p:txBody>
      </p:sp>
      <p:sp>
        <p:nvSpPr>
          <p:cNvPr id="3" name="Content Placeholder 2">
            <a:extLst>
              <a:ext uri="{FF2B5EF4-FFF2-40B4-BE49-F238E27FC236}">
                <a16:creationId xmlns:a16="http://schemas.microsoft.com/office/drawing/2014/main" id="{740C93C0-BB7F-443E-E00C-07221BCE6F72}"/>
              </a:ext>
            </a:extLst>
          </p:cNvPr>
          <p:cNvSpPr>
            <a:spLocks noGrp="1"/>
          </p:cNvSpPr>
          <p:nvPr>
            <p:ph idx="1"/>
          </p:nvPr>
        </p:nvSpPr>
        <p:spPr>
          <a:xfrm>
            <a:off x="858982" y="1631195"/>
            <a:ext cx="6253919" cy="4762495"/>
          </a:xfrm>
        </p:spPr>
        <p:txBody>
          <a:bodyPr anchor="ctr">
            <a:normAutofit/>
          </a:bodyPr>
          <a:lstStyle/>
          <a:p>
            <a:pPr marL="0" indent="0">
              <a:buNone/>
            </a:pPr>
            <a:r>
              <a:rPr lang="en-GB" sz="1800" i="1" dirty="0"/>
              <a:t>The Guardian</a:t>
            </a:r>
            <a:r>
              <a:rPr lang="en-GB" sz="1800" dirty="0"/>
              <a:t>, “From Beyoncé to Sorry to Bother You: the new age of Afro-surrealism”</a:t>
            </a:r>
          </a:p>
          <a:p>
            <a:r>
              <a:rPr lang="en-GB" sz="1800" dirty="0"/>
              <a:t>“So why is the Afro-surrealist revival happening now? And is escaping into the strange and fantastical simply a natural response to living in a world bound by structural racism?</a:t>
            </a:r>
            <a:br>
              <a:rPr lang="en-GB" sz="1800" dirty="0"/>
            </a:br>
            <a:r>
              <a:rPr lang="en-GB" sz="1800" dirty="0"/>
              <a:t>	According to Terri Francis, director of the Black Film </a:t>
            </a:r>
            <a:r>
              <a:rPr lang="en-GB" sz="1800" dirty="0" err="1"/>
              <a:t>Center</a:t>
            </a:r>
            <a:r>
              <a:rPr lang="en-GB" sz="1800" dirty="0"/>
              <a:t>/Archive at the University of Indiana, it’s no wonder our pop cultural landscape is turning Afro-surreal at a time when society is wrestling with racial violence, bias and inequality. “I think their work is very realistic in representing the absurdity of black life,” says Francis. “[In America] the ideals are there and you’re aware of what should be going on … but that’s not the reality.”</a:t>
            </a:r>
          </a:p>
          <a:p>
            <a:pPr marL="0" indent="0">
              <a:buNone/>
            </a:pPr>
            <a:r>
              <a:rPr lang="en-GB" sz="1200" dirty="0">
                <a:hlinkClick r:id="rId2"/>
              </a:rPr>
              <a:t>https://www.theguardian.com/tv-and-radio/2018/dec/06/afro-surrealism-black-artists-racist-society</a:t>
            </a:r>
            <a:endParaRPr lang="en-GB" sz="1200" dirty="0"/>
          </a:p>
          <a:p>
            <a:pPr marL="0" indent="0">
              <a:buNone/>
            </a:pPr>
            <a:endParaRPr lang="en-GB" sz="1700" dirty="0"/>
          </a:p>
          <a:p>
            <a:endParaRPr lang="en-GB" sz="1700" dirty="0"/>
          </a:p>
        </p:txBody>
      </p:sp>
      <p:sp>
        <p:nvSpPr>
          <p:cNvPr id="11273" name="Rectangle 11272">
            <a:extLst>
              <a:ext uri="{FF2B5EF4-FFF2-40B4-BE49-F238E27FC236}">
                <a16:creationId xmlns:a16="http://schemas.microsoft.com/office/drawing/2014/main" id="{97B03642-7722-4B15-897F-76918F86B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66395" y="539937"/>
            <a:ext cx="4525605" cy="577812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75" name="Rectangle 11274">
            <a:extLst>
              <a:ext uri="{FF2B5EF4-FFF2-40B4-BE49-F238E27FC236}">
                <a16:creationId xmlns:a16="http://schemas.microsoft.com/office/drawing/2014/main" id="{6068EAC2-2623-4156-A990-D776FF9BF4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9937"/>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1277" name="Rectangle 11276">
            <a:extLst>
              <a:ext uri="{FF2B5EF4-FFF2-40B4-BE49-F238E27FC236}">
                <a16:creationId xmlns:a16="http://schemas.microsoft.com/office/drawing/2014/main" id="{4C707BC9-731A-490A-AF25-6F349FD9B0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254055"/>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1279" name="Rectangle 11278">
            <a:extLst>
              <a:ext uri="{FF2B5EF4-FFF2-40B4-BE49-F238E27FC236}">
                <a16:creationId xmlns:a16="http://schemas.microsoft.com/office/drawing/2014/main" id="{3FD7C480-AC7D-4FEE-BB95-EEE23BB3E6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749379"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descr="Afro-surrealism … from left, Atlanta, Until the Quiet Comes, Sorry to Bother You, Apeshit, Random Acts of Flyness, Hub Tones">
            <a:extLst>
              <a:ext uri="{FF2B5EF4-FFF2-40B4-BE49-F238E27FC236}">
                <a16:creationId xmlns:a16="http://schemas.microsoft.com/office/drawing/2014/main" id="{0D225698-E5C1-73FA-0EE6-5F595741AE5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983552" y="2261613"/>
            <a:ext cx="3891290" cy="2334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0329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297" name="Rectangle 12296">
            <a:extLst>
              <a:ext uri="{FF2B5EF4-FFF2-40B4-BE49-F238E27FC236}">
                <a16:creationId xmlns:a16="http://schemas.microsoft.com/office/drawing/2014/main" id="{2CB962CF-61A3-4EF9-94F6-7C59B0329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1F2D4E-80EE-234C-8346-815FC156AF5E}"/>
              </a:ext>
            </a:extLst>
          </p:cNvPr>
          <p:cNvSpPr>
            <a:spLocks noGrp="1"/>
          </p:cNvSpPr>
          <p:nvPr>
            <p:ph type="title"/>
          </p:nvPr>
        </p:nvSpPr>
        <p:spPr>
          <a:xfrm>
            <a:off x="838200" y="556337"/>
            <a:ext cx="6797405" cy="1651404"/>
          </a:xfrm>
        </p:spPr>
        <p:txBody>
          <a:bodyPr>
            <a:normAutofit/>
          </a:bodyPr>
          <a:lstStyle/>
          <a:p>
            <a:endParaRPr lang="en-GB" sz="4000"/>
          </a:p>
        </p:txBody>
      </p:sp>
      <p:sp>
        <p:nvSpPr>
          <p:cNvPr id="3" name="Content Placeholder 2">
            <a:extLst>
              <a:ext uri="{FF2B5EF4-FFF2-40B4-BE49-F238E27FC236}">
                <a16:creationId xmlns:a16="http://schemas.microsoft.com/office/drawing/2014/main" id="{1AA78296-0112-9F97-FCAE-04E5D252EBF5}"/>
              </a:ext>
            </a:extLst>
          </p:cNvPr>
          <p:cNvSpPr>
            <a:spLocks noGrp="1"/>
          </p:cNvSpPr>
          <p:nvPr>
            <p:ph idx="1"/>
          </p:nvPr>
        </p:nvSpPr>
        <p:spPr>
          <a:xfrm>
            <a:off x="320679" y="866775"/>
            <a:ext cx="7899395" cy="5705475"/>
          </a:xfrm>
        </p:spPr>
        <p:txBody>
          <a:bodyPr>
            <a:normAutofit/>
          </a:bodyPr>
          <a:lstStyle/>
          <a:p>
            <a:pPr marL="0" indent="0">
              <a:buNone/>
            </a:pPr>
            <a:r>
              <a:rPr lang="en-GB" sz="1600" dirty="0"/>
              <a:t>Clyde Woods, "</a:t>
            </a:r>
            <a:r>
              <a:rPr lang="en-GB" sz="1600" dirty="0" err="1"/>
              <a:t>Sittin’on</a:t>
            </a:r>
            <a:r>
              <a:rPr lang="en-GB" sz="1600" dirty="0"/>
              <a:t> top of the world: The challenges of blues and hip-hop geography." </a:t>
            </a:r>
            <a:r>
              <a:rPr lang="en-GB" sz="1600" i="1" dirty="0"/>
              <a:t>Black Geographies and the Politics of Place</a:t>
            </a:r>
            <a:r>
              <a:rPr lang="en-GB" sz="1600" dirty="0"/>
              <a:t> (2007)</a:t>
            </a:r>
          </a:p>
          <a:p>
            <a:pPr marL="0" indent="0">
              <a:buNone/>
            </a:pPr>
            <a:r>
              <a:rPr lang="en-GB" sz="1600" dirty="0"/>
              <a:t>“The historical plantation has been described as both a military form of agriculture and a capitalist institution having extensive land requirements, intensive capital and labour requirements, and internal forms of governance. However, the plantation and state models have numerous permutations that extend beyond agriculture: slavery and sharecropping; enclosures and reserves; industrial estates and mill villages; free-trade and export zones; enterprise and empowerment zones; ghettos and gated communities; suburbanization and gentrification; game preserves and tourist resorts; pine plantations and mines; and migratory and prison labour.” (56)</a:t>
            </a:r>
          </a:p>
          <a:p>
            <a:endParaRPr lang="en-GB" sz="1600" dirty="0"/>
          </a:p>
          <a:p>
            <a:endParaRPr lang="en-GB" sz="1100" dirty="0"/>
          </a:p>
        </p:txBody>
      </p:sp>
      <p:pic>
        <p:nvPicPr>
          <p:cNvPr id="12292" name="Picture 4" descr="Map Division: Mapping Sugar Production - UM Clements Library">
            <a:extLst>
              <a:ext uri="{FF2B5EF4-FFF2-40B4-BE49-F238E27FC236}">
                <a16:creationId xmlns:a16="http://schemas.microsoft.com/office/drawing/2014/main" id="{EB20B063-4EC0-C042-7D66-3EB04EBBF68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540755" y="102265"/>
            <a:ext cx="3330566" cy="4136931"/>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Call Centres Find Their Voice - Research - Herman Miller">
            <a:extLst>
              <a:ext uri="{FF2B5EF4-FFF2-40B4-BE49-F238E27FC236}">
                <a16:creationId xmlns:a16="http://schemas.microsoft.com/office/drawing/2014/main" id="{979AD8F6-3834-E3B6-AF6A-9F98973AAE8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01232" y="3211586"/>
            <a:ext cx="5647453" cy="395685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A8D5655-5CE0-C41A-FB53-0D3A83A00AA9}"/>
              </a:ext>
            </a:extLst>
          </p:cNvPr>
          <p:cNvSpPr txBox="1"/>
          <p:nvPr/>
        </p:nvSpPr>
        <p:spPr>
          <a:xfrm>
            <a:off x="4761055" y="4268496"/>
            <a:ext cx="6918037" cy="2339102"/>
          </a:xfrm>
          <a:prstGeom prst="rect">
            <a:avLst/>
          </a:prstGeom>
          <a:noFill/>
        </p:spPr>
        <p:txBody>
          <a:bodyPr wrap="square" rtlCol="0">
            <a:spAutoFit/>
          </a:bodyPr>
          <a:lstStyle/>
          <a:p>
            <a:r>
              <a:rPr lang="en-GB" sz="1600" dirty="0"/>
              <a:t>“All of these economic forms are designed to reproduce the basic features of plantation capitalism: resource monopoly; extreme ethnic, class, racial, and gender polarization; an export orientation; and the intense regulation of work, family, speech, and thought. [. . .] A final set of features that have survived the centuries are manifest in the militarized diminution of human rights, labour rights, and democratic forms of governance. The present period is defined by the ever-increasing monopolization and mining of an ever-decreasing supply of viable air, sea, land, subterranean, and communal resources.” (56)</a:t>
            </a:r>
          </a:p>
          <a:p>
            <a:endParaRPr lang="en-GB" dirty="0"/>
          </a:p>
        </p:txBody>
      </p:sp>
    </p:spTree>
    <p:extLst>
      <p:ext uri="{BB962C8B-B14F-4D97-AF65-F5344CB8AC3E}">
        <p14:creationId xmlns:p14="http://schemas.microsoft.com/office/powerpoint/2010/main" val="3235335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9296B-8784-E9AA-DED8-8E9DE4E01B6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8FB89AD-36D0-5DBA-C208-675634B51249}"/>
              </a:ext>
            </a:extLst>
          </p:cNvPr>
          <p:cNvSpPr>
            <a:spLocks noGrp="1"/>
          </p:cNvSpPr>
          <p:nvPr>
            <p:ph idx="1"/>
          </p:nvPr>
        </p:nvSpPr>
        <p:spPr/>
        <p:txBody>
          <a:bodyPr/>
          <a:lstStyle/>
          <a:p>
            <a:endParaRPr lang="en-GB" dirty="0"/>
          </a:p>
        </p:txBody>
      </p:sp>
      <p:pic>
        <p:nvPicPr>
          <p:cNvPr id="2050" name="Picture 2" descr="Interviews: Track by Track: Boots Riley (The Coup) | Punknews.org">
            <a:extLst>
              <a:ext uri="{FF2B5EF4-FFF2-40B4-BE49-F238E27FC236}">
                <a16:creationId xmlns:a16="http://schemas.microsoft.com/office/drawing/2014/main" id="{2CE9B6A0-D606-F16D-0EBD-6C75C325BF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7172" y="365125"/>
            <a:ext cx="3908837" cy="260115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 a Virgo (TV Series 2023) - IMDb">
            <a:extLst>
              <a:ext uri="{FF2B5EF4-FFF2-40B4-BE49-F238E27FC236}">
                <a16:creationId xmlns:a16="http://schemas.microsoft.com/office/drawing/2014/main" id="{1A4393E8-8D92-B4C4-34C8-8186AB226E7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2" b="11283"/>
          <a:stretch/>
        </p:blipFill>
        <p:spPr bwMode="auto">
          <a:xfrm>
            <a:off x="168966" y="365125"/>
            <a:ext cx="4556125" cy="608274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Oakland Filmmaker Boots Riley on Hollywood Strikes 'Radicalizing' Creative  Class | KQED">
            <a:extLst>
              <a:ext uri="{FF2B5EF4-FFF2-40B4-BE49-F238E27FC236}">
                <a16:creationId xmlns:a16="http://schemas.microsoft.com/office/drawing/2014/main" id="{D6CCA6C7-E08C-AF20-CEF9-D1D76F86B6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1288" y="3070225"/>
            <a:ext cx="5685216" cy="3787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783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B1C02-233C-9640-46A3-FDCDE7DB926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675568B-D4C3-A4FE-1356-73E9DD8AC7A3}"/>
              </a:ext>
            </a:extLst>
          </p:cNvPr>
          <p:cNvSpPr>
            <a:spLocks noGrp="1"/>
          </p:cNvSpPr>
          <p:nvPr>
            <p:ph idx="1"/>
          </p:nvPr>
        </p:nvSpPr>
        <p:spPr/>
        <p:txBody>
          <a:bodyPr/>
          <a:lstStyle/>
          <a:p>
            <a:endParaRPr lang="en-GB"/>
          </a:p>
        </p:txBody>
      </p:sp>
      <p:pic>
        <p:nvPicPr>
          <p:cNvPr id="3074" name="Picture 2" descr="What is Afro surrealism? - Quora">
            <a:extLst>
              <a:ext uri="{FF2B5EF4-FFF2-40B4-BE49-F238E27FC236}">
                <a16:creationId xmlns:a16="http://schemas.microsoft.com/office/drawing/2014/main" id="{A137864A-5036-AD39-AAD9-7BC864A7FA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2425" y="0"/>
            <a:ext cx="548957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he Tender Cubist | Julia Wong Kcomt">
            <a:extLst>
              <a:ext uri="{FF2B5EF4-FFF2-40B4-BE49-F238E27FC236}">
                <a16:creationId xmlns:a16="http://schemas.microsoft.com/office/drawing/2014/main" id="{A7B85076-9C94-59A0-2738-794C3CEFC0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6547246"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144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What Is Surrealism? | Artsy">
            <a:extLst>
              <a:ext uri="{FF2B5EF4-FFF2-40B4-BE49-F238E27FC236}">
                <a16:creationId xmlns:a16="http://schemas.microsoft.com/office/drawing/2014/main" id="{7EBF451B-CD6C-06ED-EFD3-541AD4E7058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192" r="17784"/>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410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0064B16-0152-DE86-4D77-4BAF9157B9FE}"/>
              </a:ext>
            </a:extLst>
          </p:cNvPr>
          <p:cNvSpPr>
            <a:spLocks noGrp="1"/>
          </p:cNvSpPr>
          <p:nvPr>
            <p:ph type="title"/>
          </p:nvPr>
        </p:nvSpPr>
        <p:spPr>
          <a:xfrm>
            <a:off x="838200" y="365125"/>
            <a:ext cx="3822189" cy="1899912"/>
          </a:xfrm>
        </p:spPr>
        <p:txBody>
          <a:bodyPr>
            <a:normAutofit/>
          </a:bodyPr>
          <a:lstStyle/>
          <a:p>
            <a:endParaRPr lang="en-GB" sz="4000"/>
          </a:p>
        </p:txBody>
      </p:sp>
      <p:sp>
        <p:nvSpPr>
          <p:cNvPr id="3" name="Content Placeholder 2">
            <a:extLst>
              <a:ext uri="{FF2B5EF4-FFF2-40B4-BE49-F238E27FC236}">
                <a16:creationId xmlns:a16="http://schemas.microsoft.com/office/drawing/2014/main" id="{B45A87E3-607B-AD93-C14B-68D575570186}"/>
              </a:ext>
            </a:extLst>
          </p:cNvPr>
          <p:cNvSpPr>
            <a:spLocks noGrp="1"/>
          </p:cNvSpPr>
          <p:nvPr>
            <p:ph idx="1"/>
          </p:nvPr>
        </p:nvSpPr>
        <p:spPr>
          <a:xfrm>
            <a:off x="285749" y="717712"/>
            <a:ext cx="5924551" cy="5949788"/>
          </a:xfrm>
        </p:spPr>
        <p:txBody>
          <a:bodyPr>
            <a:noAutofit/>
          </a:bodyPr>
          <a:lstStyle/>
          <a:p>
            <a:pPr marL="0" indent="0">
              <a:buNone/>
            </a:pPr>
            <a:r>
              <a:rPr lang="en-GB" sz="1800" i="1" dirty="0"/>
              <a:t>Britannica</a:t>
            </a:r>
            <a:r>
              <a:rPr lang="en-GB" sz="1800" dirty="0"/>
              <a:t>: “[Surrealism is a] movement in visual art and literature, flourishing in Europe between World Wars I and II. Surrealism grew principally out of the earlier Dada movement, which before World War I produced works of anti-art that deliberately defied reason; but Surrealism’s emphasis was not on negation but on positive expression. The movement represented a reaction against what its members saw as the destruction wrought by the “rationalism” that had guided European culture and politics in the past and that had culminated in the horrors of World War I. According to the major spokesman of the movement, the poet and critic André Breton, who published The Surrealist Manifesto in 1924, Surrealism was a means of reuniting conscious and unconscious realms of experience so completely that the world of dream and fantasy would be joined to the everyday rational world in “an absolute reality, a </a:t>
            </a:r>
            <a:r>
              <a:rPr lang="en-GB" sz="1800" dirty="0" err="1"/>
              <a:t>surreality</a:t>
            </a:r>
            <a:r>
              <a:rPr lang="en-GB" sz="1800" dirty="0"/>
              <a:t>.” Drawing heavily on theories adapted from Sigmund Freud, Breton saw the unconscious as the wellspring of the imagination. He defined genius in terms of accessibility to this normally untapped realm, which, he believed, could be attained by poets and painters alike.”</a:t>
            </a:r>
          </a:p>
        </p:txBody>
      </p:sp>
    </p:spTree>
    <p:extLst>
      <p:ext uri="{BB962C8B-B14F-4D97-AF65-F5344CB8AC3E}">
        <p14:creationId xmlns:p14="http://schemas.microsoft.com/office/powerpoint/2010/main" val="3320868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9C509D2-0C1A-47B8-89C1-D3AB17D452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600264" y="556994"/>
            <a:ext cx="4753535" cy="1672499"/>
          </a:xfrm>
        </p:spPr>
        <p:txBody>
          <a:bodyPr>
            <a:normAutofit/>
          </a:bodyPr>
          <a:lstStyle/>
          <a:p>
            <a:endParaRPr lang="en-US" sz="4000" dirty="0"/>
          </a:p>
        </p:txBody>
      </p:sp>
      <p:pic>
        <p:nvPicPr>
          <p:cNvPr id="5" name="Picture 4"/>
          <p:cNvPicPr>
            <a:picLocks noChangeAspect="1"/>
          </p:cNvPicPr>
          <p:nvPr/>
        </p:nvPicPr>
        <p:blipFill rotWithShape="1">
          <a:blip r:embed="rId2"/>
          <a:srcRect l="16256" r="24454" b="1"/>
          <a:stretch/>
        </p:blipFill>
        <p:spPr>
          <a:xfrm>
            <a:off x="-4642" y="10"/>
            <a:ext cx="3006061" cy="3339639"/>
          </a:xfrm>
          <a:prstGeom prst="rect">
            <a:avLst/>
          </a:prstGeom>
        </p:spPr>
      </p:pic>
      <p:pic>
        <p:nvPicPr>
          <p:cNvPr id="8" name="Picture 7"/>
          <p:cNvPicPr>
            <a:picLocks noChangeAspect="1"/>
          </p:cNvPicPr>
          <p:nvPr/>
        </p:nvPicPr>
        <p:blipFill rotWithShape="1">
          <a:blip r:embed="rId3"/>
          <a:srcRect r="2" b="2535"/>
          <a:stretch/>
        </p:blipFill>
        <p:spPr>
          <a:xfrm>
            <a:off x="3198068" y="10"/>
            <a:ext cx="2991088" cy="3339639"/>
          </a:xfrm>
          <a:prstGeom prst="rect">
            <a:avLst/>
          </a:prstGeom>
        </p:spPr>
      </p:pic>
      <p:pic>
        <p:nvPicPr>
          <p:cNvPr id="4" name="Picture 3"/>
          <p:cNvPicPr>
            <a:picLocks noChangeAspect="1"/>
          </p:cNvPicPr>
          <p:nvPr/>
        </p:nvPicPr>
        <p:blipFill rotWithShape="1">
          <a:blip r:embed="rId4"/>
          <a:srcRect t="7104" b="23639"/>
          <a:stretch/>
        </p:blipFill>
        <p:spPr>
          <a:xfrm>
            <a:off x="-2" y="3518351"/>
            <a:ext cx="6189158" cy="3339649"/>
          </a:xfrm>
          <a:prstGeom prst="rect">
            <a:avLst/>
          </a:prstGeom>
        </p:spPr>
      </p:pic>
      <p:sp>
        <p:nvSpPr>
          <p:cNvPr id="3" name="Content Placeholder 2"/>
          <p:cNvSpPr>
            <a:spLocks noGrp="1"/>
          </p:cNvSpPr>
          <p:nvPr>
            <p:ph idx="1"/>
          </p:nvPr>
        </p:nvSpPr>
        <p:spPr>
          <a:xfrm>
            <a:off x="6600265" y="1126836"/>
            <a:ext cx="4753534" cy="4981543"/>
          </a:xfrm>
        </p:spPr>
        <p:txBody>
          <a:bodyPr>
            <a:normAutofit/>
          </a:bodyPr>
          <a:lstStyle/>
          <a:p>
            <a:pPr marL="0" indent="0">
              <a:buNone/>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[surreal] image cannot be born from a comparison but from a juxtaposition of two more or less distant realities. The more the relationship between the two juxtaposed realities is distant and true, the stronger the image will be – the greater its emotional power and poetic reality.” (Pierre Reverdy, </a:t>
            </a:r>
            <a:r>
              <a:rPr lang="en-US" sz="1800" i="1" kern="100" dirty="0">
                <a:effectLst/>
                <a:latin typeface="Aptos" panose="020B0004020202020204" pitchFamily="34" charset="0"/>
                <a:ea typeface="Aptos" panose="020B0004020202020204" pitchFamily="34" charset="0"/>
                <a:cs typeface="Times New Roman" panose="02020603050405020304" pitchFamily="18" charset="0"/>
              </a:rPr>
              <a:t>Nord-Sud</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March 1918)</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en-US" sz="2000" dirty="0"/>
          </a:p>
          <a:p>
            <a:pPr marL="0" indent="0">
              <a:buNone/>
            </a:pPr>
            <a:endParaRPr lang="en-US" sz="2000" dirty="0"/>
          </a:p>
          <a:p>
            <a:pPr marL="0" indent="0">
              <a:buNone/>
            </a:pPr>
            <a:endParaRPr lang="en-US" sz="2000" dirty="0"/>
          </a:p>
          <a:p>
            <a:pPr marL="0" indent="0">
              <a:buNone/>
            </a:pPr>
            <a:r>
              <a:rPr lang="en-US" sz="2000" dirty="0"/>
              <a:t>“… beautiful as the chance meeting on a dissecting table of a sewing machine and an umbrella” (</a:t>
            </a:r>
            <a:r>
              <a:rPr lang="en-US" sz="2000" dirty="0" err="1"/>
              <a:t>Lautréamont</a:t>
            </a:r>
            <a:r>
              <a:rPr lang="en-US" sz="2000" dirty="0"/>
              <a:t>)</a:t>
            </a:r>
            <a:r>
              <a:rPr lang="en-GB" sz="2000" dirty="0"/>
              <a:t> </a:t>
            </a:r>
            <a:endParaRPr lang="en-US" sz="2000" dirty="0"/>
          </a:p>
        </p:txBody>
      </p:sp>
    </p:spTree>
    <p:extLst>
      <p:ext uri="{BB962C8B-B14F-4D97-AF65-F5344CB8AC3E}">
        <p14:creationId xmlns:p14="http://schemas.microsoft.com/office/powerpoint/2010/main" val="2692970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9D909724-2FAC-4941-A743-AB97A8A67D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868A93E5-D2E1-1CF7-6B6A-B1126C9D1044}"/>
              </a:ext>
            </a:extLst>
          </p:cNvPr>
          <p:cNvSpPr>
            <a:spLocks noGrp="1"/>
          </p:cNvSpPr>
          <p:nvPr>
            <p:ph type="title"/>
          </p:nvPr>
        </p:nvSpPr>
        <p:spPr>
          <a:xfrm>
            <a:off x="1265120" y="1107860"/>
            <a:ext cx="5847781" cy="1046671"/>
          </a:xfrm>
        </p:spPr>
        <p:txBody>
          <a:bodyPr>
            <a:normAutofit/>
          </a:bodyPr>
          <a:lstStyle/>
          <a:p>
            <a:endParaRPr lang="en-GB" sz="2800"/>
          </a:p>
        </p:txBody>
      </p:sp>
      <p:sp>
        <p:nvSpPr>
          <p:cNvPr id="3" name="Content Placeholder 2">
            <a:extLst>
              <a:ext uri="{FF2B5EF4-FFF2-40B4-BE49-F238E27FC236}">
                <a16:creationId xmlns:a16="http://schemas.microsoft.com/office/drawing/2014/main" id="{07FB1BCD-DE9C-E46C-DE10-A0C09FE0652D}"/>
              </a:ext>
            </a:extLst>
          </p:cNvPr>
          <p:cNvSpPr>
            <a:spLocks noGrp="1"/>
          </p:cNvSpPr>
          <p:nvPr>
            <p:ph idx="1"/>
          </p:nvPr>
        </p:nvSpPr>
        <p:spPr>
          <a:xfrm>
            <a:off x="1179396" y="1355590"/>
            <a:ext cx="5847780" cy="4655649"/>
          </a:xfrm>
        </p:spPr>
        <p:txBody>
          <a:bodyPr anchor="ctr">
            <a:normAutofit/>
          </a:bodyPr>
          <a:lstStyle/>
          <a:p>
            <a:pPr marL="0" indent="0">
              <a:buNone/>
            </a:pPr>
            <a:r>
              <a:rPr lang="en-GB" sz="1800" dirty="0"/>
              <a:t>Robin Kelley, </a:t>
            </a:r>
            <a:r>
              <a:rPr lang="en-GB" sz="1800" i="1" dirty="0"/>
              <a:t>Freedom Dreams</a:t>
            </a:r>
            <a:r>
              <a:rPr lang="en-GB" sz="1800" dirty="0"/>
              <a:t>: “Surrealists frequently looked outside Europe for ideas and inspiration, turning most notably to the “primitives” under the heel of European colonialism. Indeed, what later became known as the Third World turned out to be the source of the surrealists’ politicization during the mid-1920s. The Paris Surrealist Group and the extreme Left of the French Communist Party were drawn together in 1925 by their support of Abd-</a:t>
            </a:r>
            <a:r>
              <a:rPr lang="en-GB" sz="1800" dirty="0" err="1"/>
              <a:t>el</a:t>
            </a:r>
            <a:r>
              <a:rPr lang="en-GB" sz="1800" dirty="0"/>
              <a:t>-</a:t>
            </a:r>
            <a:r>
              <a:rPr lang="en-GB" sz="1800" dirty="0" err="1"/>
              <a:t>Krim</a:t>
            </a:r>
            <a:r>
              <a:rPr lang="en-GB" sz="1800" dirty="0"/>
              <a:t>, leader of the Rif uprising against French colonialism in Morocco. In tracts like “Revolution Now and Forever!” the surrealists actively called for the overthrow of French colonial rule.” (159)</a:t>
            </a:r>
          </a:p>
        </p:txBody>
      </p:sp>
      <p:sp>
        <p:nvSpPr>
          <p:cNvPr id="5129" name="Rectangle 5128">
            <a:extLst>
              <a:ext uri="{FF2B5EF4-FFF2-40B4-BE49-F238E27FC236}">
                <a16:creationId xmlns:a16="http://schemas.microsoft.com/office/drawing/2014/main" id="{97B03642-7722-4B15-897F-76918F86B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66395" y="539937"/>
            <a:ext cx="4525605" cy="577812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1" name="Rectangle 5130">
            <a:extLst>
              <a:ext uri="{FF2B5EF4-FFF2-40B4-BE49-F238E27FC236}">
                <a16:creationId xmlns:a16="http://schemas.microsoft.com/office/drawing/2014/main" id="{6068EAC2-2623-4156-A990-D776FF9BF4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9937"/>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5133" name="Rectangle 5132">
            <a:extLst>
              <a:ext uri="{FF2B5EF4-FFF2-40B4-BE49-F238E27FC236}">
                <a16:creationId xmlns:a16="http://schemas.microsoft.com/office/drawing/2014/main" id="{4C707BC9-731A-490A-AF25-6F349FD9B0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254055"/>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5135" name="Rectangle 5134">
            <a:extLst>
              <a:ext uri="{FF2B5EF4-FFF2-40B4-BE49-F238E27FC236}">
                <a16:creationId xmlns:a16="http://schemas.microsoft.com/office/drawing/2014/main" id="{3FD7C480-AC7D-4FEE-BB95-EEE23BB3E6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749379"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Surrealism - Wikipedia">
            <a:extLst>
              <a:ext uri="{FF2B5EF4-FFF2-40B4-BE49-F238E27FC236}">
                <a16:creationId xmlns:a16="http://schemas.microsoft.com/office/drawing/2014/main" id="{EDA0F03F-69B9-8592-74B9-CE8C4E41DC5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983552" y="846762"/>
            <a:ext cx="3891290" cy="5164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4585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4" name="Rectangle 6153">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CFA2D2-C9BC-F619-78E9-63C318F20775}"/>
              </a:ext>
            </a:extLst>
          </p:cNvPr>
          <p:cNvSpPr>
            <a:spLocks noGrp="1"/>
          </p:cNvSpPr>
          <p:nvPr>
            <p:ph type="title"/>
          </p:nvPr>
        </p:nvSpPr>
        <p:spPr>
          <a:xfrm>
            <a:off x="836679" y="723898"/>
            <a:ext cx="6002110" cy="1495425"/>
          </a:xfrm>
        </p:spPr>
        <p:txBody>
          <a:bodyPr>
            <a:normAutofit/>
          </a:bodyPr>
          <a:lstStyle/>
          <a:p>
            <a:endParaRPr lang="en-GB" sz="4000"/>
          </a:p>
        </p:txBody>
      </p:sp>
      <p:sp>
        <p:nvSpPr>
          <p:cNvPr id="3" name="Content Placeholder 2">
            <a:extLst>
              <a:ext uri="{FF2B5EF4-FFF2-40B4-BE49-F238E27FC236}">
                <a16:creationId xmlns:a16="http://schemas.microsoft.com/office/drawing/2014/main" id="{28FCD211-DF4C-A003-6AC6-F649ECDBB4E5}"/>
              </a:ext>
            </a:extLst>
          </p:cNvPr>
          <p:cNvSpPr>
            <a:spLocks noGrp="1"/>
          </p:cNvSpPr>
          <p:nvPr>
            <p:ph idx="1"/>
          </p:nvPr>
        </p:nvSpPr>
        <p:spPr>
          <a:xfrm>
            <a:off x="836680" y="723898"/>
            <a:ext cx="6002110" cy="5410203"/>
          </a:xfrm>
        </p:spPr>
        <p:txBody>
          <a:bodyPr>
            <a:normAutofit lnSpcReduction="10000"/>
          </a:bodyPr>
          <a:lstStyle/>
          <a:p>
            <a:r>
              <a:rPr lang="en-GB" sz="1800" dirty="0"/>
              <a:t>“We surrealists pronounced ourselves in </a:t>
            </a:r>
            <a:r>
              <a:rPr lang="en-GB" sz="1800" dirty="0" err="1"/>
              <a:t>favor</a:t>
            </a:r>
            <a:r>
              <a:rPr lang="en-GB" sz="1800" dirty="0"/>
              <a:t> of changing the imperialist war, in its chronic and colonial form, into a civil war. Thus we placed our energies at the disposal of the revolution, of the proletariat and its struggles, and defined our attitude towards the colonial problem, and hence towards the </a:t>
            </a:r>
            <a:r>
              <a:rPr lang="en-GB" sz="1800" dirty="0" err="1"/>
              <a:t>color</a:t>
            </a:r>
            <a:r>
              <a:rPr lang="en-GB" sz="1800" dirty="0"/>
              <a:t> question.”</a:t>
            </a:r>
          </a:p>
          <a:p>
            <a:endParaRPr lang="en-GB" sz="1800" dirty="0"/>
          </a:p>
          <a:p>
            <a:r>
              <a:rPr lang="en-GB" sz="1800" dirty="0"/>
              <a:t>“The white man preaches, doses, vaccinates, assassinates and (from himself) receives absolution. With his psalms, his speeches, his guarantees of liberty, equality and fraternity, he seeks to drown the noise of his machine guns. It is no good objecting that these periods of rapine are only a necessary phase and pave the way, in the words of the </a:t>
            </a:r>
            <a:r>
              <a:rPr lang="en-GB" sz="1800" dirty="0" err="1"/>
              <a:t>time-honored</a:t>
            </a:r>
            <a:r>
              <a:rPr lang="en-GB" sz="1800" dirty="0"/>
              <a:t> formula, ‘for an era of prosperity founded on a close and intelligent collaboration between the natives and the metropolis!’ It is no good trying to palliate collective outrage and butchery by jury in the new colonies by inviting us to consider the old, and the peace and prosperity they have so long enjoyed.</a:t>
            </a:r>
            <a:br>
              <a:rPr lang="en-GB" sz="1800" dirty="0"/>
            </a:br>
            <a:br>
              <a:rPr lang="en-GB" sz="1800" dirty="0"/>
            </a:br>
            <a:r>
              <a:rPr lang="en-GB" sz="1800" dirty="0"/>
              <a:t>“Murderous Humanitarianism,” Surrealist Group of  France, 1932”</a:t>
            </a:r>
          </a:p>
          <a:p>
            <a:endParaRPr lang="en-GB" sz="1300" dirty="0"/>
          </a:p>
        </p:txBody>
      </p:sp>
      <p:pic>
        <p:nvPicPr>
          <p:cNvPr id="6147" name="Picture 3">
            <a:extLst>
              <a:ext uri="{FF2B5EF4-FFF2-40B4-BE49-F238E27FC236}">
                <a16:creationId xmlns:a16="http://schemas.microsoft.com/office/drawing/2014/main" id="{D3256E44-825E-126D-8E51-D65B9C6BB84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934"/>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0026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73668-685F-8229-BE0E-43330F6F0804}"/>
              </a:ext>
            </a:extLst>
          </p:cNvPr>
          <p:cNvSpPr>
            <a:spLocks noGrp="1"/>
          </p:cNvSpPr>
          <p:nvPr>
            <p:ph type="title"/>
          </p:nvPr>
        </p:nvSpPr>
        <p:spPr/>
        <p:txBody>
          <a:bodyPr/>
          <a:lstStyle/>
          <a:p>
            <a:endParaRPr lang="en-GB"/>
          </a:p>
        </p:txBody>
      </p:sp>
      <p:pic>
        <p:nvPicPr>
          <p:cNvPr id="7170" name="Picture 2" descr="Aimé Césaire, Writer, and Politican born - African American Registry">
            <a:extLst>
              <a:ext uri="{FF2B5EF4-FFF2-40B4-BE49-F238E27FC236}">
                <a16:creationId xmlns:a16="http://schemas.microsoft.com/office/drawing/2014/main" id="{2267FCBC-E112-E70D-333C-2FA50128903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88806" y="384969"/>
            <a:ext cx="3902294" cy="607643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Notebook of a Return to the Native Land by Aimé Césaire | Goodreads">
            <a:extLst>
              <a:ext uri="{FF2B5EF4-FFF2-40B4-BE49-F238E27FC236}">
                <a16:creationId xmlns:a16="http://schemas.microsoft.com/office/drawing/2014/main" id="{6EBD3F87-2FA5-9578-953C-288A32A6F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2156" y="384968"/>
            <a:ext cx="3902294" cy="6073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5062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09" name="Rectangle 8208">
            <a:extLst>
              <a:ext uri="{FF2B5EF4-FFF2-40B4-BE49-F238E27FC236}">
                <a16:creationId xmlns:a16="http://schemas.microsoft.com/office/drawing/2014/main" id="{9D909724-2FAC-4941-A743-AB97A8A67D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672C4543-2E0C-D4FC-F670-AC07870DEBB4}"/>
              </a:ext>
            </a:extLst>
          </p:cNvPr>
          <p:cNvSpPr>
            <a:spLocks noGrp="1"/>
          </p:cNvSpPr>
          <p:nvPr>
            <p:ph type="title"/>
          </p:nvPr>
        </p:nvSpPr>
        <p:spPr>
          <a:xfrm>
            <a:off x="1265120" y="1107860"/>
            <a:ext cx="5847781" cy="1046671"/>
          </a:xfrm>
        </p:spPr>
        <p:txBody>
          <a:bodyPr>
            <a:normAutofit/>
          </a:bodyPr>
          <a:lstStyle/>
          <a:p>
            <a:endParaRPr lang="en-GB" sz="2800"/>
          </a:p>
        </p:txBody>
      </p:sp>
      <p:sp>
        <p:nvSpPr>
          <p:cNvPr id="3" name="Content Placeholder 2">
            <a:extLst>
              <a:ext uri="{FF2B5EF4-FFF2-40B4-BE49-F238E27FC236}">
                <a16:creationId xmlns:a16="http://schemas.microsoft.com/office/drawing/2014/main" id="{413A8DD4-B73D-74F6-063D-F95F68017E82}"/>
              </a:ext>
            </a:extLst>
          </p:cNvPr>
          <p:cNvSpPr>
            <a:spLocks noGrp="1"/>
          </p:cNvSpPr>
          <p:nvPr>
            <p:ph idx="1"/>
          </p:nvPr>
        </p:nvSpPr>
        <p:spPr>
          <a:xfrm>
            <a:off x="1265121" y="1107858"/>
            <a:ext cx="5847780" cy="4642281"/>
          </a:xfrm>
        </p:spPr>
        <p:txBody>
          <a:bodyPr anchor="ctr">
            <a:normAutofit/>
          </a:bodyPr>
          <a:lstStyle/>
          <a:p>
            <a:r>
              <a:rPr lang="en-GB" sz="1600" dirty="0"/>
              <a:t>Neil Larsen: “…Surrealism's fundamental aesthetic principle, namely, montage. It's theory is simply formulated: merely by removing the objects of daily existence from their familiar context and then juxtaposing them again, only in the "wrong" sequence or constellation, an effect of estrangement or shock is produced. [. . .] But suppose the routinized object-world were structured in such a way that the shock effects of montage were themselves the spontaneous, even, in a sense, the routine experiences of everyday life and thus did not have to be consciously induced, but only pointed out or rendered self-aware. Suppose that, rather than taking the form of a self-encasing modernity that had rationalized daily existence down to its last detail and thus managed to protect itself on all sides from the "repressed" or negated forces continuously pushed beyond its margins, history itself were structured like a Surrealist montage?” (“</a:t>
            </a:r>
            <a:r>
              <a:rPr lang="en-GB" sz="1600" dirty="0" err="1"/>
              <a:t>Preselective</a:t>
            </a:r>
            <a:r>
              <a:rPr lang="en-GB" sz="1600" dirty="0"/>
              <a:t> Affinities: Surrealism and Marxism in Latin America” in </a:t>
            </a:r>
            <a:r>
              <a:rPr lang="en-GB" sz="1600" i="1" dirty="0"/>
              <a:t>Determinations</a:t>
            </a:r>
            <a:r>
              <a:rPr lang="en-GB" sz="1600" dirty="0"/>
              <a:t>, 129)</a:t>
            </a:r>
          </a:p>
        </p:txBody>
      </p:sp>
      <p:sp>
        <p:nvSpPr>
          <p:cNvPr id="8210" name="Rectangle 8209">
            <a:extLst>
              <a:ext uri="{FF2B5EF4-FFF2-40B4-BE49-F238E27FC236}">
                <a16:creationId xmlns:a16="http://schemas.microsoft.com/office/drawing/2014/main" id="{97B03642-7722-4B15-897F-76918F86B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66395" y="539937"/>
            <a:ext cx="4525605" cy="577812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11" name="Rectangle 8210">
            <a:extLst>
              <a:ext uri="{FF2B5EF4-FFF2-40B4-BE49-F238E27FC236}">
                <a16:creationId xmlns:a16="http://schemas.microsoft.com/office/drawing/2014/main" id="{6068EAC2-2623-4156-A990-D776FF9BF4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9937"/>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8212" name="Rectangle 8211">
            <a:extLst>
              <a:ext uri="{FF2B5EF4-FFF2-40B4-BE49-F238E27FC236}">
                <a16:creationId xmlns:a16="http://schemas.microsoft.com/office/drawing/2014/main" id="{4C707BC9-731A-490A-AF25-6F349FD9B0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254055"/>
            <a:ext cx="1219200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8213" name="Rectangle 8212">
            <a:extLst>
              <a:ext uri="{FF2B5EF4-FFF2-40B4-BE49-F238E27FC236}">
                <a16:creationId xmlns:a16="http://schemas.microsoft.com/office/drawing/2014/main" id="{3FD7C480-AC7D-4FEE-BB95-EEE23BB3E6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749379"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Refusal of the Shadow: Surrealism and the Caribbean : Fijalkowski,  Krzysztof, Richardson, Michael, Fijalkowski, Krzysztof: Amazon.co.uk: Books">
            <a:extLst>
              <a:ext uri="{FF2B5EF4-FFF2-40B4-BE49-F238E27FC236}">
                <a16:creationId xmlns:a16="http://schemas.microsoft.com/office/drawing/2014/main" id="{644B80A5-FD23-E125-D3F5-A53CCD6086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6551" b="12075"/>
          <a:stretch/>
        </p:blipFill>
        <p:spPr bwMode="auto">
          <a:xfrm>
            <a:off x="7983552" y="1931539"/>
            <a:ext cx="3891290" cy="2994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4697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852</TotalTime>
  <Words>1566</Words>
  <Application>Microsoft Office PowerPoint</Application>
  <PresentationFormat>Widescreen</PresentationFormat>
  <Paragraphs>21</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Aptos</vt:lpstr>
      <vt:lpstr>Aptos Display</vt:lpstr>
      <vt:lpstr>Arial</vt:lpstr>
      <vt:lpstr>Office Theme</vt:lpstr>
      <vt:lpstr>Week 10:  Sorry to Bother You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10:  Sorry to Bother You</dc:title>
  <dc:creator>Niblett, Michael</dc:creator>
  <cp:lastModifiedBy>Niblett, Michael</cp:lastModifiedBy>
  <cp:revision>3</cp:revision>
  <dcterms:created xsi:type="dcterms:W3CDTF">2024-03-10T23:01:52Z</dcterms:created>
  <dcterms:modified xsi:type="dcterms:W3CDTF">2024-03-11T13:13:52Z</dcterms:modified>
</cp:coreProperties>
</file>