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56" r:id="rId4"/>
    <p:sldId id="258" r:id="rId5"/>
    <p:sldId id="259" r:id="rId6"/>
    <p:sldId id="261" r:id="rId7"/>
    <p:sldId id="270" r:id="rId8"/>
    <p:sldId id="271" r:id="rId9"/>
    <p:sldId id="273" r:id="rId10"/>
    <p:sldId id="274" r:id="rId11"/>
    <p:sldId id="275" r:id="rId12"/>
    <p:sldId id="276" r:id="rId13"/>
    <p:sldId id="277" r:id="rId14"/>
    <p:sldId id="278" r:id="rId15"/>
    <p:sldId id="279" r:id="rId16"/>
    <p:sldId id="280" r:id="rId17"/>
    <p:sldId id="282" r:id="rId18"/>
    <p:sldId id="281" r:id="rId19"/>
    <p:sldId id="283" r:id="rId20"/>
    <p:sldId id="284" r:id="rId21"/>
    <p:sldId id="285" r:id="rId22"/>
    <p:sldId id="286" r:id="rId23"/>
    <p:sldId id="289" r:id="rId24"/>
    <p:sldId id="287" r:id="rId25"/>
    <p:sldId id="290" r:id="rId26"/>
    <p:sldId id="29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10" autoAdjust="0"/>
  </p:normalViewPr>
  <p:slideViewPr>
    <p:cSldViewPr snapToGrid="0">
      <p:cViewPr varScale="1">
        <p:scale>
          <a:sx n="79" d="100"/>
          <a:sy n="79" d="100"/>
        </p:scale>
        <p:origin x="8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03BA6-480A-9CF8-142A-36C8B89252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8695FF8-F0A2-7CC7-3AE1-E01F29A93F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9C77FA2-CC8D-4CF6-E442-38D6041615E1}"/>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a:extLst>
              <a:ext uri="{FF2B5EF4-FFF2-40B4-BE49-F238E27FC236}">
                <a16:creationId xmlns:a16="http://schemas.microsoft.com/office/drawing/2014/main" id="{A246D6CF-0429-DAD5-C8BE-164BF43F85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3DBF96-4B5C-6F4A-CCC8-6CEAA835DD1A}"/>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329719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87889-3447-1A3B-D6F4-F2A1C1E0979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4916DAD-F11A-1656-84D4-C49066E20A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B6DFA4-5849-42F9-5C4A-1FCB7A2A0C81}"/>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a:extLst>
              <a:ext uri="{FF2B5EF4-FFF2-40B4-BE49-F238E27FC236}">
                <a16:creationId xmlns:a16="http://schemas.microsoft.com/office/drawing/2014/main" id="{347996E7-1BD5-BB50-9AE2-D5A2E12E86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229D3E-C059-4FDA-7A47-937E5EA32A46}"/>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072012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0682A5-481F-E4D1-3128-10143515F15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FA5B04-DB78-01DF-AF15-E701B5925C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120862-B5CD-401C-5F56-DA2F2D6EAC25}"/>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a:extLst>
              <a:ext uri="{FF2B5EF4-FFF2-40B4-BE49-F238E27FC236}">
                <a16:creationId xmlns:a16="http://schemas.microsoft.com/office/drawing/2014/main" id="{794B69FE-8EB2-8F2B-7B9D-5BA23BF518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6BCF8C-A8B3-F578-6445-68150D95830D}"/>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173469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603429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512300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622653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577616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903590-C197-4D39-8E6D-607ACA2A0FF3}" type="datetimeFigureOut">
              <a:rPr lang="en-GB" smtClean="0"/>
              <a:t>24/11/2023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4071243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903590-C197-4D39-8E6D-607ACA2A0FF3}" type="datetimeFigureOut">
              <a:rPr lang="en-GB" smtClean="0"/>
              <a:t>24/11/2023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4249086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03590-C197-4D39-8E6D-607ACA2A0FF3}" type="datetimeFigureOut">
              <a:rPr lang="en-GB" smtClean="0"/>
              <a:t>24/11/2023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4081207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803336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3D6FB-9363-1BC1-96DB-7278D4BB976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7DE27CF-1EBA-D951-8177-F2C3DFEB52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AA4755-011C-98AE-5F89-F48A5591224B}"/>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a:extLst>
              <a:ext uri="{FF2B5EF4-FFF2-40B4-BE49-F238E27FC236}">
                <a16:creationId xmlns:a16="http://schemas.microsoft.com/office/drawing/2014/main" id="{BA5BFD4D-5E4E-B31D-75D9-28E0EF9209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ED954C-F383-1D6C-AD00-55913A490FB6}"/>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309735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7438446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4438223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4817753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0115970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5600345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9215630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6632397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903590-C197-4D39-8E6D-607ACA2A0FF3}" type="datetimeFigureOut">
              <a:rPr lang="en-GB" smtClean="0"/>
              <a:t>24/11/2023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1396490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903590-C197-4D39-8E6D-607ACA2A0FF3}" type="datetimeFigureOut">
              <a:rPr lang="en-GB" smtClean="0"/>
              <a:t>24/11/2023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0750022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903590-C197-4D39-8E6D-607ACA2A0FF3}" type="datetimeFigureOut">
              <a:rPr lang="en-GB" smtClean="0"/>
              <a:t>24/11/2023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805426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C45C6-F864-B1A6-4C4A-5F4193C872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832EB18-64F6-32FF-E965-DC41C5BC2F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9FF580-B9BA-0E24-8664-A71670E49016}"/>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a:extLst>
              <a:ext uri="{FF2B5EF4-FFF2-40B4-BE49-F238E27FC236}">
                <a16:creationId xmlns:a16="http://schemas.microsoft.com/office/drawing/2014/main" id="{C847B176-FD64-BD04-428A-1D1BE1CB6C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FAF5D3-95AC-15BF-0DBA-2BC2D7251288}"/>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759183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7590219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0200777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531910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903590-C197-4D39-8E6D-607ACA2A0FF3}" type="datetimeFigureOut">
              <a:rPr lang="en-GB" smtClean="0"/>
              <a:t>24/11/2023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949015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81BC8-6D0C-E260-462A-32739FE3F3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9AEE64-5F91-6ED7-8F97-B99232B82E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F4B96F5-D67A-7D77-C030-D07BB1C65E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4453520-2B3E-2EE7-63F2-DD48566633CF}"/>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a:extLst>
              <a:ext uri="{FF2B5EF4-FFF2-40B4-BE49-F238E27FC236}">
                <a16:creationId xmlns:a16="http://schemas.microsoft.com/office/drawing/2014/main" id="{2EADDF67-0975-E60F-E764-77738D5301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3CA51C5-58AA-94EC-682A-3AAD91598DFA}"/>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08549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62CEA-5955-1110-7529-4CC83E062CC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CB6A41A-68BB-D9AB-2441-FF57AFFB4C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85F7D7D-5395-1D80-9792-EF51C4E8F6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DDC8EC4-4E93-291F-A803-D03E881123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CDF40D-6443-8A3F-806A-46BACA8643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57160B1-FD1A-6363-9E01-C29525CDB415}"/>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8" name="Footer Placeholder 7">
            <a:extLst>
              <a:ext uri="{FF2B5EF4-FFF2-40B4-BE49-F238E27FC236}">
                <a16:creationId xmlns:a16="http://schemas.microsoft.com/office/drawing/2014/main" id="{49A43F7C-B736-C4AB-A08C-312BA190803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C5FBFF3-0EDC-1BF4-97A6-7A1FECE07071}"/>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1220222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67960-9314-FB3F-8899-78F034275C5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0403ACE-63CE-670E-150B-FF38BCD95551}"/>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4" name="Footer Placeholder 3">
            <a:extLst>
              <a:ext uri="{FF2B5EF4-FFF2-40B4-BE49-F238E27FC236}">
                <a16:creationId xmlns:a16="http://schemas.microsoft.com/office/drawing/2014/main" id="{ABC224CA-FE03-5C51-697B-485168814DE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D1A5E4-2D26-FB59-5AE9-F7DFCCACF7B9}"/>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663658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5346BA-5424-DCE7-B971-7BA649BA9D0C}"/>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3" name="Footer Placeholder 2">
            <a:extLst>
              <a:ext uri="{FF2B5EF4-FFF2-40B4-BE49-F238E27FC236}">
                <a16:creationId xmlns:a16="http://schemas.microsoft.com/office/drawing/2014/main" id="{5E4F172C-05D9-6FE2-ADB1-C76C2A98AA2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2A29CEF-BCCE-0B9E-E653-858FE5441406}"/>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3084533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F5A54-BD12-36A1-8F09-AC7382749A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58BCDB7-8A07-9036-341C-0F6F338EF6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C39AB2-DD47-3F21-C95E-34242D7F8B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3DD975-893A-AB9C-2D10-2867FA48FE09}"/>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a:extLst>
              <a:ext uri="{FF2B5EF4-FFF2-40B4-BE49-F238E27FC236}">
                <a16:creationId xmlns:a16="http://schemas.microsoft.com/office/drawing/2014/main" id="{C5444E1F-8154-B962-4B2D-A3E716C16B0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D62568-A609-F555-3B29-CE65E0138EAA}"/>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598294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58E5C-2D0A-F28D-D65E-1CA724570F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844C8F5-F7E9-A32C-E4E1-615C5F1454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C62161D-2414-795C-7830-108C2CD3C6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94D35F-9550-0123-E81A-F541EEC7CBA6}"/>
              </a:ext>
            </a:extLst>
          </p:cNvPr>
          <p:cNvSpPr>
            <a:spLocks noGrp="1"/>
          </p:cNvSpPr>
          <p:nvPr>
            <p:ph type="dt" sz="half" idx="10"/>
          </p:nvPr>
        </p:nvSpPr>
        <p:spPr/>
        <p:txBody>
          <a:bodyPr/>
          <a:lstStyle/>
          <a:p>
            <a:fld id="{F8903590-C197-4D39-8E6D-607ACA2A0FF3}" type="datetimeFigureOut">
              <a:rPr lang="en-GB" smtClean="0"/>
              <a:t>24/11/2023</a:t>
            </a:fld>
            <a:endParaRPr lang="en-GB"/>
          </a:p>
        </p:txBody>
      </p:sp>
      <p:sp>
        <p:nvSpPr>
          <p:cNvPr id="6" name="Footer Placeholder 5">
            <a:extLst>
              <a:ext uri="{FF2B5EF4-FFF2-40B4-BE49-F238E27FC236}">
                <a16:creationId xmlns:a16="http://schemas.microsoft.com/office/drawing/2014/main" id="{7FDD57F2-E1BD-D9E5-9CB4-A23EA752FA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1B4EBD-182E-E029-962B-70541395D4D8}"/>
              </a:ext>
            </a:extLst>
          </p:cNvPr>
          <p:cNvSpPr>
            <a:spLocks noGrp="1"/>
          </p:cNvSpPr>
          <p:nvPr>
            <p:ph type="sldNum" sz="quarter" idx="12"/>
          </p:nvPr>
        </p:nvSpPr>
        <p:spPr/>
        <p:txBody>
          <a:bodyPr/>
          <a:lstStyle/>
          <a:p>
            <a:fld id="{90FA7FF3-6A81-4364-B23B-1AF85F876292}" type="slidenum">
              <a:rPr lang="en-GB" smtClean="0"/>
              <a:t>‹#›</a:t>
            </a:fld>
            <a:endParaRPr lang="en-GB"/>
          </a:p>
        </p:txBody>
      </p:sp>
    </p:spTree>
    <p:extLst>
      <p:ext uri="{BB962C8B-B14F-4D97-AF65-F5344CB8AC3E}">
        <p14:creationId xmlns:p14="http://schemas.microsoft.com/office/powerpoint/2010/main" val="2411194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BC7287-445C-E294-19CF-7E8A7D95C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A8DF30C-A697-267F-5129-799B0E92FC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279E97-9D4E-FB81-4E05-F7A6221C73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03590-C197-4D39-8E6D-607ACA2A0FF3}" type="datetimeFigureOut">
              <a:rPr lang="en-GB" smtClean="0"/>
              <a:t>24/11/2023</a:t>
            </a:fld>
            <a:endParaRPr lang="en-GB"/>
          </a:p>
        </p:txBody>
      </p:sp>
      <p:sp>
        <p:nvSpPr>
          <p:cNvPr id="5" name="Footer Placeholder 4">
            <a:extLst>
              <a:ext uri="{FF2B5EF4-FFF2-40B4-BE49-F238E27FC236}">
                <a16:creationId xmlns:a16="http://schemas.microsoft.com/office/drawing/2014/main" id="{A9AE1EBD-A93F-DEDC-20FF-75F2EB9055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BAA04BB-C7AA-C860-07B5-B3A8E48346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A7FF3-6A81-4364-B23B-1AF85F876292}" type="slidenum">
              <a:rPr lang="en-GB" smtClean="0"/>
              <a:t>‹#›</a:t>
            </a:fld>
            <a:endParaRPr lang="en-GB"/>
          </a:p>
        </p:txBody>
      </p:sp>
    </p:spTree>
    <p:extLst>
      <p:ext uri="{BB962C8B-B14F-4D97-AF65-F5344CB8AC3E}">
        <p14:creationId xmlns:p14="http://schemas.microsoft.com/office/powerpoint/2010/main" val="1532747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03590-C197-4D39-8E6D-607ACA2A0FF3}" type="datetimeFigureOut">
              <a:rPr lang="en-GB" smtClean="0"/>
              <a:t>24/11/2023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A7FF3-6A81-4364-B23B-1AF85F876292}" type="slidenum">
              <a:rPr lang="en-GB" smtClean="0"/>
              <a:t>‹#›</a:t>
            </a:fld>
            <a:endParaRPr lang="en-GB"/>
          </a:p>
        </p:txBody>
      </p:sp>
    </p:spTree>
    <p:extLst>
      <p:ext uri="{BB962C8B-B14F-4D97-AF65-F5344CB8AC3E}">
        <p14:creationId xmlns:p14="http://schemas.microsoft.com/office/powerpoint/2010/main" val="63695013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03590-C197-4D39-8E6D-607ACA2A0FF3}" type="datetimeFigureOut">
              <a:rPr lang="en-GB" smtClean="0"/>
              <a:t>24/11/2023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A7FF3-6A81-4364-B23B-1AF85F876292}" type="slidenum">
              <a:rPr lang="en-GB" smtClean="0"/>
              <a:t>‹#›</a:t>
            </a:fld>
            <a:endParaRPr lang="en-GB"/>
          </a:p>
        </p:txBody>
      </p:sp>
    </p:spTree>
    <p:extLst>
      <p:ext uri="{BB962C8B-B14F-4D97-AF65-F5344CB8AC3E}">
        <p14:creationId xmlns:p14="http://schemas.microsoft.com/office/powerpoint/2010/main" val="1597535594"/>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ONLINE &amp; ONSITE LECTURE: Jack Hastings, Clifford Wight &amp; the MML fresco  Tickets, Thu 16 Nov 2023 at 19:00 | Eventbrite">
            <a:extLst>
              <a:ext uri="{FF2B5EF4-FFF2-40B4-BE49-F238E27FC236}">
                <a16:creationId xmlns:a16="http://schemas.microsoft.com/office/drawing/2014/main" id="{FE0C065F-E946-654F-03E2-5F271F86A38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80" r="1931"/>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DFB81B-ECB0-C662-4B7F-586D07BD6E3A}"/>
              </a:ext>
            </a:extLst>
          </p:cNvPr>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endParaRPr lang="en-GB" sz="5200" dirty="0">
              <a:solidFill>
                <a:srgbClr val="FFFFFF"/>
              </a:solidFill>
            </a:endParaRPr>
          </a:p>
        </p:txBody>
      </p:sp>
      <p:sp>
        <p:nvSpPr>
          <p:cNvPr id="3" name="Subtitle 2">
            <a:extLst>
              <a:ext uri="{FF2B5EF4-FFF2-40B4-BE49-F238E27FC236}">
                <a16:creationId xmlns:a16="http://schemas.microsoft.com/office/drawing/2014/main" id="{FF362C00-2F78-BFD1-6587-47CDAC102378}"/>
              </a:ext>
            </a:extLst>
          </p:cNvPr>
          <p:cNvSpPr>
            <a:spLocks noGrp="1"/>
          </p:cNvSpPr>
          <p:nvPr>
            <p:ph type="subTitle" idx="1"/>
          </p:nvPr>
        </p:nvSpPr>
        <p:spPr>
          <a:xfrm>
            <a:off x="1100051" y="4072043"/>
            <a:ext cx="10058400" cy="1282707"/>
          </a:xfrm>
          <a:effectLst>
            <a:outerShdw blurRad="50800" dist="38100" dir="2700000" algn="tl" rotWithShape="0">
              <a:prstClr val="black">
                <a:alpha val="40000"/>
              </a:prstClr>
            </a:outerShdw>
          </a:effectLst>
        </p:spPr>
        <p:txBody>
          <a:bodyPr>
            <a:normAutofit/>
          </a:bodyPr>
          <a:lstStyle/>
          <a:p>
            <a:r>
              <a:rPr lang="en-GB" sz="4400" dirty="0">
                <a:solidFill>
                  <a:srgbClr val="FFFFFF"/>
                </a:solidFill>
              </a:rPr>
              <a:t>Lewis Jones </a:t>
            </a:r>
            <a:r>
              <a:rPr lang="en-GB" sz="4400" i="1" dirty="0" err="1">
                <a:solidFill>
                  <a:srgbClr val="FFFFFF"/>
                </a:solidFill>
              </a:rPr>
              <a:t>Cwmardy</a:t>
            </a:r>
            <a:r>
              <a:rPr lang="en-GB" sz="4400" dirty="0">
                <a:solidFill>
                  <a:srgbClr val="FFFFFF"/>
                </a:solidFill>
              </a:rPr>
              <a:t> (1937)</a:t>
            </a:r>
          </a:p>
        </p:txBody>
      </p:sp>
    </p:spTree>
    <p:extLst>
      <p:ext uri="{BB962C8B-B14F-4D97-AF65-F5344CB8AC3E}">
        <p14:creationId xmlns:p14="http://schemas.microsoft.com/office/powerpoint/2010/main" val="3675653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85558DC0-543A-3721-3DB3-ABB8377FD5BE}"/>
              </a:ext>
            </a:extLst>
          </p:cNvPr>
          <p:cNvSpPr>
            <a:spLocks noGrp="1"/>
          </p:cNvSpPr>
          <p:nvPr>
            <p:ph type="title"/>
          </p:nvPr>
        </p:nvSpPr>
        <p:spPr>
          <a:xfrm>
            <a:off x="282102" y="680936"/>
            <a:ext cx="9296873" cy="1067350"/>
          </a:xfrm>
        </p:spPr>
        <p:txBody>
          <a:bodyPr anchor="b">
            <a:normAutofit fontScale="90000"/>
          </a:bodyPr>
          <a:lstStyle/>
          <a:p>
            <a:r>
              <a:rPr lang="en-GB" sz="4000" dirty="0"/>
              <a:t>The Cambrian Combine Strike and the </a:t>
            </a:r>
            <a:r>
              <a:rPr lang="en-GB" sz="4000" dirty="0" err="1"/>
              <a:t>Tonypandy</a:t>
            </a:r>
            <a:r>
              <a:rPr lang="en-GB" sz="4000" dirty="0"/>
              <a:t> Riots of 1910-11</a:t>
            </a:r>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3B3E7B1E-741C-2A15-D6FB-B5196CB62DA3}"/>
              </a:ext>
            </a:extLst>
          </p:cNvPr>
          <p:cNvSpPr>
            <a:spLocks noGrp="1"/>
          </p:cNvSpPr>
          <p:nvPr>
            <p:ph idx="1"/>
          </p:nvPr>
        </p:nvSpPr>
        <p:spPr>
          <a:xfrm>
            <a:off x="1712914" y="3070719"/>
            <a:ext cx="9162609" cy="2937969"/>
          </a:xfrm>
        </p:spPr>
        <p:txBody>
          <a:bodyPr>
            <a:normAutofit fontScale="92500" lnSpcReduction="20000"/>
          </a:bodyPr>
          <a:lstStyle/>
          <a:p>
            <a:r>
              <a:rPr lang="en-GB" sz="2400" dirty="0">
                <a:solidFill>
                  <a:schemeClr val="tx1">
                    <a:alpha val="80000"/>
                  </a:schemeClr>
                </a:solidFill>
              </a:rPr>
              <a:t>“Amongst the many incidents that shaped his political outlook a few stand out, such as the 1910/11 strike, which ended in a humiliating defeat for the miners, and the </a:t>
            </a:r>
            <a:r>
              <a:rPr lang="en-GB" sz="2400" dirty="0" err="1">
                <a:solidFill>
                  <a:schemeClr val="tx1">
                    <a:alpha val="80000"/>
                  </a:schemeClr>
                </a:solidFill>
              </a:rPr>
              <a:t>Tonypandy</a:t>
            </a:r>
            <a:r>
              <a:rPr lang="en-GB" sz="2400" dirty="0">
                <a:solidFill>
                  <a:schemeClr val="tx1">
                    <a:alpha val="80000"/>
                  </a:schemeClr>
                </a:solidFill>
              </a:rPr>
              <a:t> riots sparked off by the strike. (</a:t>
            </a:r>
            <a:r>
              <a:rPr lang="en-GB" sz="2400" dirty="0" err="1">
                <a:solidFill>
                  <a:schemeClr val="tx1">
                    <a:alpha val="80000"/>
                  </a:schemeClr>
                </a:solidFill>
              </a:rPr>
              <a:t>Alyce</a:t>
            </a:r>
            <a:r>
              <a:rPr lang="en-GB" sz="2400" dirty="0">
                <a:solidFill>
                  <a:schemeClr val="tx1">
                    <a:alpha val="80000"/>
                  </a:schemeClr>
                </a:solidFill>
              </a:rPr>
              <a:t> von </a:t>
            </a:r>
            <a:r>
              <a:rPr lang="en-GB" sz="2400" dirty="0" err="1">
                <a:solidFill>
                  <a:schemeClr val="tx1">
                    <a:alpha val="80000"/>
                  </a:schemeClr>
                </a:solidFill>
              </a:rPr>
              <a:t>Rothkirch</a:t>
            </a:r>
            <a:r>
              <a:rPr lang="en-GB" sz="2400" dirty="0">
                <a:solidFill>
                  <a:schemeClr val="tx1">
                    <a:alpha val="80000"/>
                  </a:schemeClr>
                </a:solidFill>
              </a:rPr>
              <a:t>, “Liberty and the Party Line: ‘novelising’ working-class history”)</a:t>
            </a:r>
          </a:p>
          <a:p>
            <a:endParaRPr lang="en-GB" sz="2400" dirty="0">
              <a:solidFill>
                <a:schemeClr val="tx1">
                  <a:alpha val="80000"/>
                </a:schemeClr>
              </a:solidFill>
            </a:endParaRPr>
          </a:p>
          <a:p>
            <a:r>
              <a:rPr lang="en-GB" sz="2400" dirty="0">
                <a:solidFill>
                  <a:schemeClr val="tx1">
                    <a:alpha val="80000"/>
                  </a:schemeClr>
                </a:solidFill>
              </a:rPr>
              <a:t>“Much of Jones’s text </a:t>
            </a:r>
            <a:r>
              <a:rPr lang="en-GB" sz="2400" dirty="0" err="1">
                <a:solidFill>
                  <a:schemeClr val="tx1">
                    <a:alpha val="80000"/>
                  </a:schemeClr>
                </a:solidFill>
              </a:rPr>
              <a:t>dramatises</a:t>
            </a:r>
            <a:r>
              <a:rPr lang="en-GB" sz="2400" dirty="0">
                <a:solidFill>
                  <a:schemeClr val="tx1">
                    <a:alpha val="80000"/>
                  </a:schemeClr>
                </a:solidFill>
              </a:rPr>
              <a:t> a struggle that is pivotal in Welsh industrial history, the story of </a:t>
            </a:r>
            <a:r>
              <a:rPr lang="en-GB" sz="2400" dirty="0" err="1">
                <a:solidFill>
                  <a:schemeClr val="tx1">
                    <a:alpha val="80000"/>
                  </a:schemeClr>
                </a:solidFill>
              </a:rPr>
              <a:t>Tonypandy</a:t>
            </a:r>
            <a:r>
              <a:rPr lang="en-GB" sz="2400" dirty="0">
                <a:solidFill>
                  <a:schemeClr val="tx1">
                    <a:alpha val="80000"/>
                  </a:schemeClr>
                </a:solidFill>
              </a:rPr>
              <a:t> in 1910-1911” (Melanie L. Williams, "Coercion and the labour contract: revisiting </a:t>
            </a:r>
            <a:r>
              <a:rPr lang="en-GB" sz="2400" dirty="0" err="1">
                <a:solidFill>
                  <a:schemeClr val="tx1">
                    <a:alpha val="80000"/>
                  </a:schemeClr>
                </a:solidFill>
              </a:rPr>
              <a:t>Glasbrook</a:t>
            </a:r>
            <a:r>
              <a:rPr lang="en-GB" sz="2400" dirty="0">
                <a:solidFill>
                  <a:schemeClr val="tx1">
                    <a:alpha val="80000"/>
                  </a:schemeClr>
                </a:solidFill>
              </a:rPr>
              <a:t> Brothers and the political fiction of Lewis Jones." </a:t>
            </a:r>
            <a:r>
              <a:rPr lang="en-GB" sz="2400" i="1" dirty="0">
                <a:solidFill>
                  <a:schemeClr val="tx1">
                    <a:alpha val="80000"/>
                  </a:schemeClr>
                </a:solidFill>
              </a:rPr>
              <a:t>International Journal of Law in Context </a:t>
            </a:r>
            <a:r>
              <a:rPr lang="en-GB" sz="2400" dirty="0">
                <a:solidFill>
                  <a:schemeClr val="tx1">
                    <a:alpha val="80000"/>
                  </a:schemeClr>
                </a:solidFill>
              </a:rPr>
              <a:t>8.01 (2012): 1-25).</a:t>
            </a:r>
          </a:p>
        </p:txBody>
      </p:sp>
    </p:spTree>
    <p:extLst>
      <p:ext uri="{BB962C8B-B14F-4D97-AF65-F5344CB8AC3E}">
        <p14:creationId xmlns:p14="http://schemas.microsoft.com/office/powerpoint/2010/main" val="126237729"/>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5" name="Rectangle 1044">
            <a:extLst>
              <a:ext uri="{FF2B5EF4-FFF2-40B4-BE49-F238E27FC236}">
                <a16:creationId xmlns:a16="http://schemas.microsoft.com/office/drawing/2014/main" id="{2172A0AC-3DCE-4672-BCAF-28FEF91F60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7" name="Rectangle 1046">
            <a:extLst>
              <a:ext uri="{FF2B5EF4-FFF2-40B4-BE49-F238E27FC236}">
                <a16:creationId xmlns:a16="http://schemas.microsoft.com/office/drawing/2014/main" id="{AE6F1C77-EDC9-4C5F-8C1C-62DD46BDA3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0" name="Picture 16" descr="Tonypandy miners."/>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l="15410" r="7578"/>
          <a:stretch/>
        </p:blipFill>
        <p:spPr bwMode="auto">
          <a:xfrm>
            <a:off x="20" y="10"/>
            <a:ext cx="8450297"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1" y="365125"/>
            <a:ext cx="5251316" cy="1627636"/>
          </a:xfrm>
        </p:spPr>
        <p:txBody>
          <a:bodyPr>
            <a:normAutofit/>
          </a:bodyPr>
          <a:lstStyle/>
          <a:p>
            <a:endParaRPr lang="en-GB">
              <a:solidFill>
                <a:srgbClr val="FFFFFF"/>
              </a:solidFill>
            </a:endParaRPr>
          </a:p>
        </p:txBody>
      </p:sp>
      <p:sp>
        <p:nvSpPr>
          <p:cNvPr id="3" name="Content Placeholder 2"/>
          <p:cNvSpPr>
            <a:spLocks noGrp="1"/>
          </p:cNvSpPr>
          <p:nvPr>
            <p:ph idx="1"/>
          </p:nvPr>
        </p:nvSpPr>
        <p:spPr>
          <a:xfrm>
            <a:off x="838200" y="2219785"/>
            <a:ext cx="4619621" cy="3957178"/>
          </a:xfrm>
        </p:spPr>
        <p:txBody>
          <a:bodyPr>
            <a:normAutofit/>
          </a:bodyPr>
          <a:lstStyle/>
          <a:p>
            <a:pPr marL="0" indent="0">
              <a:buNone/>
            </a:pPr>
            <a:endParaRPr lang="en-GB" sz="2000" b="1" dirty="0">
              <a:solidFill>
                <a:srgbClr val="FFFFFF"/>
              </a:solidFill>
            </a:endParaRPr>
          </a:p>
          <a:p>
            <a:endParaRPr lang="en-GB" sz="2000" b="1" dirty="0">
              <a:solidFill>
                <a:srgbClr val="FFFFFF"/>
              </a:solidFill>
            </a:endParaRPr>
          </a:p>
          <a:p>
            <a:endParaRPr lang="en-GB" sz="2000" b="1" dirty="0">
              <a:solidFill>
                <a:srgbClr val="FFFFFF"/>
              </a:solidFill>
            </a:endParaRPr>
          </a:p>
          <a:p>
            <a:endParaRPr lang="en-GB" sz="2000" dirty="0">
              <a:solidFill>
                <a:srgbClr val="FFFFFF"/>
              </a:solidFill>
            </a:endParaRPr>
          </a:p>
        </p:txBody>
      </p:sp>
      <p:pic>
        <p:nvPicPr>
          <p:cNvPr id="1038" name="Picture 14" descr="https://upload.wikimedia.org/wikipedia/commons/f/fb/Tonypandy_riots_1.jpeg"/>
          <p:cNvPicPr>
            <a:picLocks noChangeAspect="1" noChangeArrowheads="1"/>
          </p:cNvPicPr>
          <p:nvPr/>
        </p:nvPicPr>
        <p:blipFill rotWithShape="1">
          <a:blip r:embed="rId3">
            <a:extLst>
              <a:ext uri="{28A0092B-C50C-407E-A947-70E740481C1C}">
                <a14:useLocalDpi xmlns:a14="http://schemas.microsoft.com/office/drawing/2010/main" val="0"/>
              </a:ext>
            </a:extLst>
          </a:blip>
          <a:srcRect l="27118" r="19409"/>
          <a:stretch/>
        </p:blipFill>
        <p:spPr bwMode="auto">
          <a:xfrm>
            <a:off x="6225997"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0423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descr="Image result for cambrian coal mine dispu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553" y="85184"/>
            <a:ext cx="11040894" cy="6687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0906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12D384DB-7D6B-32EB-7925-6F6526383137}"/>
              </a:ext>
            </a:extLst>
          </p:cNvPr>
          <p:cNvSpPr>
            <a:spLocks noGrp="1"/>
          </p:cNvSpPr>
          <p:nvPr>
            <p:ph type="title"/>
          </p:nvPr>
        </p:nvSpPr>
        <p:spPr>
          <a:xfrm>
            <a:off x="700391" y="1060314"/>
            <a:ext cx="8878584" cy="687971"/>
          </a:xfrm>
        </p:spPr>
        <p:txBody>
          <a:bodyPr anchor="b">
            <a:normAutofit/>
          </a:bodyPr>
          <a:lstStyle/>
          <a:p>
            <a:r>
              <a:rPr lang="en-GB" sz="4000" dirty="0"/>
              <a:t>The </a:t>
            </a:r>
            <a:r>
              <a:rPr lang="en-GB" sz="4000" dirty="0" err="1"/>
              <a:t>Tonypandy</a:t>
            </a:r>
            <a:r>
              <a:rPr lang="en-GB" sz="4000" dirty="0"/>
              <a:t> Riots</a:t>
            </a:r>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C8A3CEDF-3F8D-D170-EBAC-3FF3898020CD}"/>
              </a:ext>
            </a:extLst>
          </p:cNvPr>
          <p:cNvSpPr>
            <a:spLocks noGrp="1"/>
          </p:cNvSpPr>
          <p:nvPr>
            <p:ph idx="1"/>
          </p:nvPr>
        </p:nvSpPr>
        <p:spPr>
          <a:xfrm>
            <a:off x="1712914" y="2840641"/>
            <a:ext cx="9318252" cy="3764440"/>
          </a:xfrm>
        </p:spPr>
        <p:txBody>
          <a:bodyPr>
            <a:normAutofit fontScale="92500"/>
          </a:bodyPr>
          <a:lstStyle/>
          <a:p>
            <a:pPr marL="0" indent="0">
              <a:buNone/>
            </a:pPr>
            <a:r>
              <a:rPr lang="en-GB" sz="2400" dirty="0">
                <a:solidFill>
                  <a:schemeClr val="tx1">
                    <a:alpha val="80000"/>
                  </a:schemeClr>
                </a:solidFill>
              </a:rPr>
              <a:t>Dai Smith: since most of the miners had only been paid off that week, they had “money in their pockets, though none, of course, to spend on inessentials. They were already deprived – not yet, absolutely, of the wherewithal to live, but rather, relatively, of the ability to enjoy consumption of those conspicuous goods that were the hallmark and sole justification of this high-wage society, from Saturday-night shaves and barbered hair to women’s hats and the white muffler scarves that no collier dandy could be without. The shops in </a:t>
            </a:r>
            <a:r>
              <a:rPr lang="en-GB" sz="2400" dirty="0" err="1">
                <a:solidFill>
                  <a:schemeClr val="tx1">
                    <a:alpha val="80000"/>
                  </a:schemeClr>
                </a:solidFill>
              </a:rPr>
              <a:t>Tonypandy</a:t>
            </a:r>
            <a:r>
              <a:rPr lang="en-GB" sz="2400" dirty="0">
                <a:solidFill>
                  <a:schemeClr val="tx1">
                    <a:alpha val="80000"/>
                  </a:schemeClr>
                </a:solidFill>
              </a:rPr>
              <a:t> were not looted for food. They were wrecked by men and women who knew closely the intricate and inseparable local factors that made up the skein of socio-economic connections which enwrapped their community. They knew, further, who aspired to control everything through this basic lever.” (</a:t>
            </a:r>
            <a:r>
              <a:rPr lang="en-GB" sz="2400" i="1" dirty="0">
                <a:solidFill>
                  <a:schemeClr val="tx1">
                    <a:alpha val="80000"/>
                  </a:schemeClr>
                </a:solidFill>
              </a:rPr>
              <a:t>Wales: A Question for History</a:t>
            </a:r>
            <a:r>
              <a:rPr lang="en-GB" sz="2400" dirty="0">
                <a:solidFill>
                  <a:schemeClr val="tx1">
                    <a:alpha val="80000"/>
                  </a:schemeClr>
                </a:solidFill>
              </a:rPr>
              <a:t>,</a:t>
            </a:r>
            <a:r>
              <a:rPr lang="en-GB" sz="2400" i="1" dirty="0">
                <a:solidFill>
                  <a:schemeClr val="tx1">
                    <a:alpha val="80000"/>
                  </a:schemeClr>
                </a:solidFill>
              </a:rPr>
              <a:t> </a:t>
            </a:r>
            <a:r>
              <a:rPr lang="en-GB" sz="2400" dirty="0">
                <a:solidFill>
                  <a:schemeClr val="tx1">
                    <a:alpha val="80000"/>
                  </a:schemeClr>
                </a:solidFill>
              </a:rPr>
              <a:t>1999: 129)</a:t>
            </a:r>
          </a:p>
          <a:p>
            <a:endParaRPr lang="en-GB" sz="2400" dirty="0">
              <a:solidFill>
                <a:schemeClr val="tx1">
                  <a:alpha val="80000"/>
                </a:schemeClr>
              </a:solidFill>
            </a:endParaRPr>
          </a:p>
        </p:txBody>
      </p:sp>
    </p:spTree>
    <p:extLst>
      <p:ext uri="{BB962C8B-B14F-4D97-AF65-F5344CB8AC3E}">
        <p14:creationId xmlns:p14="http://schemas.microsoft.com/office/powerpoint/2010/main" val="135012808"/>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E2FBEF5-FD49-492E-58AE-0E28686439D9}"/>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2874D1DE-E7E0-12B5-E31B-68000D3A8C99}"/>
              </a:ext>
            </a:extLst>
          </p:cNvPr>
          <p:cNvSpPr>
            <a:spLocks noGrp="1"/>
          </p:cNvSpPr>
          <p:nvPr>
            <p:ph idx="1"/>
          </p:nvPr>
        </p:nvSpPr>
        <p:spPr>
          <a:xfrm>
            <a:off x="7063408" y="2896195"/>
            <a:ext cx="4625009" cy="2937969"/>
          </a:xfrm>
        </p:spPr>
        <p:txBody>
          <a:bodyPr>
            <a:normAutofit lnSpcReduction="10000"/>
          </a:bodyPr>
          <a:lstStyle/>
          <a:p>
            <a:r>
              <a:rPr lang="en-GB" sz="2400" kern="0" dirty="0">
                <a:ea typeface="Calibri" panose="020F0502020204030204" pitchFamily="34" charset="0"/>
              </a:rPr>
              <a:t>t</a:t>
            </a:r>
            <a:r>
              <a:rPr lang="en-GB" sz="2400" kern="0" dirty="0">
                <a:effectLst/>
                <a:ea typeface="Calibri" panose="020F0502020204030204" pitchFamily="34" charset="0"/>
              </a:rPr>
              <a:t>here was an element of performance to the riots</a:t>
            </a:r>
          </a:p>
          <a:p>
            <a:r>
              <a:rPr lang="en-GB" sz="2400" kern="0" dirty="0">
                <a:effectLst/>
                <a:ea typeface="Calibri" panose="020F0502020204030204" pitchFamily="34" charset="0"/>
              </a:rPr>
              <a:t>they were characterized by an “art of gesture” encapsulated in the “contemptuous spillage of foodstuffs and apparel on the roads in place of theft” (Smith, </a:t>
            </a:r>
            <a:r>
              <a:rPr lang="en-GB" sz="2400" i="1" kern="0" dirty="0">
                <a:effectLst/>
                <a:ea typeface="Calibri" panose="020F0502020204030204" pitchFamily="34" charset="0"/>
              </a:rPr>
              <a:t>Wales: A Question for History, </a:t>
            </a:r>
            <a:r>
              <a:rPr lang="en-GB" sz="2400" kern="0" dirty="0">
                <a:effectLst/>
                <a:ea typeface="Calibri" panose="020F0502020204030204" pitchFamily="34" charset="0"/>
              </a:rPr>
              <a:t>118). </a:t>
            </a:r>
            <a:endParaRPr lang="en-GB" sz="2400" dirty="0">
              <a:solidFill>
                <a:schemeClr val="tx1">
                  <a:alpha val="80000"/>
                </a:schemeClr>
              </a:solidFill>
            </a:endParaRPr>
          </a:p>
        </p:txBody>
      </p:sp>
      <p:pic>
        <p:nvPicPr>
          <p:cNvPr id="4098" name="Picture 2" descr="Tonypandy, 1910 | Peoples Collection Wales">
            <a:extLst>
              <a:ext uri="{FF2B5EF4-FFF2-40B4-BE49-F238E27FC236}">
                <a16:creationId xmlns:a16="http://schemas.microsoft.com/office/drawing/2014/main" id="{A2AA2A8A-1924-C674-AF7C-D81F8BA92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54" y="1394343"/>
            <a:ext cx="6667500" cy="4547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33747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002EC81A-573E-3BFA-0415-A9B34E50E111}"/>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FAEB10E-A1C6-96E0-2497-93076ED89C70}"/>
              </a:ext>
            </a:extLst>
          </p:cNvPr>
          <p:cNvSpPr>
            <a:spLocks noGrp="1"/>
          </p:cNvSpPr>
          <p:nvPr>
            <p:ph idx="1"/>
          </p:nvPr>
        </p:nvSpPr>
        <p:spPr>
          <a:xfrm>
            <a:off x="5603132" y="3070719"/>
            <a:ext cx="5136204" cy="2937969"/>
          </a:xfrm>
        </p:spPr>
        <p:txBody>
          <a:bodyPr>
            <a:noAutofit/>
          </a:bodyPr>
          <a:lstStyle/>
          <a:p>
            <a:r>
              <a:rPr lang="en-GB" sz="2000" kern="0" dirty="0">
                <a:effectLst/>
                <a:ea typeface="Calibri" panose="020F0502020204030204" pitchFamily="34" charset="0"/>
              </a:rPr>
              <a:t>Paul Foot: “one of the landmarks in our trade union literature”: “It exposed the treacherous role which the union leaders had played in the struggle with the coal owners. Its answer was…to bring the power of officials much more firmly to heel, and to place the union and the people who ran it under the control of the rank and file” (</a:t>
            </a:r>
            <a:r>
              <a:rPr lang="en-GB" sz="2000" i="1" kern="0" dirty="0">
                <a:effectLst/>
                <a:ea typeface="Calibri" panose="020F0502020204030204" pitchFamily="34" charset="0"/>
              </a:rPr>
              <a:t>An Agitator of the Worst Kind: A Portrait Of Miners’ Leader A J Cook</a:t>
            </a:r>
            <a:r>
              <a:rPr lang="en-GB" sz="2000" kern="0" dirty="0">
                <a:effectLst/>
                <a:ea typeface="Calibri" panose="020F0502020204030204" pitchFamily="34" charset="0"/>
              </a:rPr>
              <a:t>).</a:t>
            </a:r>
            <a:endParaRPr lang="en-GB" sz="2000" dirty="0">
              <a:solidFill>
                <a:schemeClr val="tx1">
                  <a:alpha val="80000"/>
                </a:schemeClr>
              </a:solidFill>
            </a:endParaRPr>
          </a:p>
        </p:txBody>
      </p:sp>
      <p:pic>
        <p:nvPicPr>
          <p:cNvPr id="5122" name="Picture 2" descr="The Miners' Next Step - ANDREW WHITEHEAD">
            <a:extLst>
              <a:ext uri="{FF2B5EF4-FFF2-40B4-BE49-F238E27FC236}">
                <a16:creationId xmlns:a16="http://schemas.microsoft.com/office/drawing/2014/main" id="{2E1F29F6-6F42-8528-F97B-C1D2EFD3BF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509" y="308576"/>
            <a:ext cx="4153000" cy="6240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77980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6338C47F-0272-BC22-2B83-2EF58D0AD283}"/>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A617B60A-6736-F19E-8D89-D348FA9933BD}"/>
              </a:ext>
            </a:extLst>
          </p:cNvPr>
          <p:cNvSpPr>
            <a:spLocks noGrp="1"/>
          </p:cNvSpPr>
          <p:nvPr>
            <p:ph idx="1"/>
          </p:nvPr>
        </p:nvSpPr>
        <p:spPr>
          <a:xfrm>
            <a:off x="1712914" y="3070719"/>
            <a:ext cx="9590626" cy="3641366"/>
          </a:xfrm>
        </p:spPr>
        <p:txBody>
          <a:bodyPr>
            <a:normAutofit/>
          </a:bodyPr>
          <a:lstStyle/>
          <a:p>
            <a:r>
              <a:rPr lang="en-GB" sz="2400" kern="0" dirty="0">
                <a:effectLst/>
                <a:ea typeface="Calibri" panose="020F0502020204030204" pitchFamily="34" charset="0"/>
              </a:rPr>
              <a:t>proposals for the reorganization of the South Wales Miners’ Federation were circulated to the mining districts, where groups were “asked to sit, deliberate, and suggest improvements; hold a series of joint meetings; and eventually to meet in conference at Cardiff.”</a:t>
            </a:r>
          </a:p>
          <a:p>
            <a:r>
              <a:rPr lang="en-GB" sz="2400" kern="0" dirty="0">
                <a:effectLst/>
                <a:ea typeface="Calibri" panose="020F0502020204030204" pitchFamily="34" charset="0"/>
              </a:rPr>
              <a:t>“No name appears on the pamphlet as it is not the work of any one man, but if it is criticised as it ought to be, and no doubt will be, there will be no lack of men to take up its defence. We venture to think this is a record for a democratic work of an entirely voluntary character” (</a:t>
            </a:r>
            <a:r>
              <a:rPr lang="en-GB" sz="2400" i="1" kern="0" dirty="0">
                <a:effectLst/>
                <a:ea typeface="Calibri" panose="020F0502020204030204" pitchFamily="34" charset="0"/>
              </a:rPr>
              <a:t>Miners’ Next Step, </a:t>
            </a:r>
            <a:r>
              <a:rPr lang="en-GB" sz="2400" kern="0" dirty="0">
                <a:effectLst/>
                <a:ea typeface="Calibri" panose="020F0502020204030204" pitchFamily="34" charset="0"/>
              </a:rPr>
              <a:t>1912: </a:t>
            </a:r>
            <a:r>
              <a:rPr lang="en-GB" sz="2400" kern="0" dirty="0" err="1">
                <a:effectLst/>
                <a:ea typeface="Calibri" panose="020F0502020204030204" pitchFamily="34" charset="0"/>
              </a:rPr>
              <a:t>n.p.</a:t>
            </a:r>
            <a:r>
              <a:rPr lang="en-GB" sz="2400" kern="0" dirty="0">
                <a:effectLst/>
                <a:ea typeface="Calibri" panose="020F0502020204030204" pitchFamily="34" charset="0"/>
              </a:rPr>
              <a:t>).</a:t>
            </a:r>
            <a:endParaRPr lang="en-GB" sz="2400" dirty="0">
              <a:solidFill>
                <a:schemeClr val="tx1">
                  <a:alpha val="80000"/>
                </a:schemeClr>
              </a:solidFill>
            </a:endParaRPr>
          </a:p>
        </p:txBody>
      </p:sp>
    </p:spTree>
    <p:extLst>
      <p:ext uri="{BB962C8B-B14F-4D97-AF65-F5344CB8AC3E}">
        <p14:creationId xmlns:p14="http://schemas.microsoft.com/office/powerpoint/2010/main" val="3026232759"/>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FA17F-E71E-3750-59FB-C6DC1DDEB34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53FD21E-1789-B564-FF82-4D1164B44729}"/>
              </a:ext>
            </a:extLst>
          </p:cNvPr>
          <p:cNvSpPr>
            <a:spLocks noGrp="1"/>
          </p:cNvSpPr>
          <p:nvPr>
            <p:ph idx="1"/>
          </p:nvPr>
        </p:nvSpPr>
        <p:spPr/>
        <p:txBody>
          <a:bodyPr/>
          <a:lstStyle/>
          <a:p>
            <a:endParaRPr lang="en-GB" dirty="0"/>
          </a:p>
        </p:txBody>
      </p:sp>
      <p:pic>
        <p:nvPicPr>
          <p:cNvPr id="6146" name="Picture 2" descr="Futurist Constitution and Manifesto. | Library of Congress">
            <a:extLst>
              <a:ext uri="{FF2B5EF4-FFF2-40B4-BE49-F238E27FC236}">
                <a16:creationId xmlns:a16="http://schemas.microsoft.com/office/drawing/2014/main" id="{A285DC1D-257C-FC13-12C5-6DFB44186C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38058"/>
            <a:ext cx="4355458" cy="543890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BLAST: Review of the Great English Vortex No. 1, by Wyndham Lewis (ed.) -  Fonts In Use">
            <a:extLst>
              <a:ext uri="{FF2B5EF4-FFF2-40B4-BE49-F238E27FC236}">
                <a16:creationId xmlns:a16="http://schemas.microsoft.com/office/drawing/2014/main" id="{542043E1-4AA3-E3AC-986A-3504945D87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2965" y="1147864"/>
            <a:ext cx="6420762" cy="4250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755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5ADCCE6A-1A31-983D-35E2-8E1B5B00E801}"/>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EB4A2EA9-BA70-366A-E1C3-3E4372BAD62D}"/>
              </a:ext>
            </a:extLst>
          </p:cNvPr>
          <p:cNvSpPr>
            <a:spLocks noGrp="1"/>
          </p:cNvSpPr>
          <p:nvPr>
            <p:ph idx="1"/>
          </p:nvPr>
        </p:nvSpPr>
        <p:spPr>
          <a:xfrm>
            <a:off x="1798983" y="1040401"/>
            <a:ext cx="7779992" cy="4968288"/>
          </a:xfrm>
        </p:spPr>
        <p:txBody>
          <a:bodyPr>
            <a:normAutofit fontScale="92500" lnSpcReduction="20000"/>
          </a:bodyPr>
          <a:lstStyle/>
          <a:p>
            <a:pPr marL="0" indent="0">
              <a:buNone/>
            </a:pPr>
            <a:r>
              <a:rPr lang="en-GB" sz="2400" dirty="0">
                <a:solidFill>
                  <a:schemeClr val="tx1">
                    <a:alpha val="80000"/>
                  </a:schemeClr>
                </a:solidFill>
              </a:rPr>
              <a:t>Dai Smith: the “kinetic aestheticism” and “cubist” geometry of valleys’ life</a:t>
            </a:r>
          </a:p>
          <a:p>
            <a:pPr marL="0" indent="0">
              <a:buNone/>
            </a:pPr>
            <a:endParaRPr lang="en-GB" sz="2400" dirty="0">
              <a:solidFill>
                <a:schemeClr val="tx1">
                  <a:alpha val="80000"/>
                </a:schemeClr>
              </a:solidFill>
            </a:endParaRPr>
          </a:p>
          <a:p>
            <a:pPr marL="0" indent="0">
              <a:buNone/>
            </a:pPr>
            <a:endParaRPr lang="en-GB" sz="2400" dirty="0">
              <a:solidFill>
                <a:schemeClr val="tx1">
                  <a:alpha val="80000"/>
                </a:schemeClr>
              </a:solidFill>
            </a:endParaRPr>
          </a:p>
          <a:p>
            <a:pPr marL="0" indent="0">
              <a:buNone/>
            </a:pPr>
            <a:endParaRPr lang="en-GB" sz="2400" dirty="0">
              <a:solidFill>
                <a:schemeClr val="tx1">
                  <a:alpha val="80000"/>
                </a:schemeClr>
              </a:solidFill>
            </a:endParaRPr>
          </a:p>
          <a:p>
            <a:pPr marL="0" indent="0">
              <a:buNone/>
            </a:pPr>
            <a:r>
              <a:rPr lang="en-GB" sz="2400" dirty="0">
                <a:solidFill>
                  <a:schemeClr val="tx1">
                    <a:alpha val="80000"/>
                  </a:schemeClr>
                </a:solidFill>
              </a:rPr>
              <a:t>Idris Davies, “Dai to Dali”:</a:t>
            </a:r>
          </a:p>
          <a:p>
            <a:pPr marL="0" indent="0">
              <a:buNone/>
            </a:pPr>
            <a:endParaRPr lang="en-GB" sz="2400" dirty="0">
              <a:solidFill>
                <a:schemeClr val="tx1">
                  <a:alpha val="80000"/>
                </a:schemeClr>
              </a:solidFill>
            </a:endParaRPr>
          </a:p>
          <a:p>
            <a:pPr marL="0" indent="0">
              <a:buNone/>
            </a:pPr>
            <a:r>
              <a:rPr lang="en-GB" sz="2400" dirty="0">
                <a:solidFill>
                  <a:schemeClr val="tx1">
                    <a:alpha val="80000"/>
                  </a:schemeClr>
                </a:solidFill>
              </a:rPr>
              <a:t>Come down and see our crooked valleys,</a:t>
            </a:r>
          </a:p>
          <a:p>
            <a:pPr marL="0" indent="0">
              <a:buNone/>
            </a:pPr>
            <a:r>
              <a:rPr lang="en-GB" sz="2400" dirty="0">
                <a:solidFill>
                  <a:schemeClr val="tx1">
                    <a:alpha val="80000"/>
                  </a:schemeClr>
                </a:solidFill>
              </a:rPr>
              <a:t>Our black tips sulking by the poisoned streams,</a:t>
            </a:r>
          </a:p>
          <a:p>
            <a:pPr marL="0" indent="0">
              <a:buNone/>
            </a:pPr>
            <a:r>
              <a:rPr lang="en-GB" sz="2400" dirty="0">
                <a:solidFill>
                  <a:schemeClr val="tx1">
                    <a:alpha val="80000"/>
                  </a:schemeClr>
                </a:solidFill>
              </a:rPr>
              <a:t>And, Dali </a:t>
            </a:r>
            <a:r>
              <a:rPr lang="en-GB" sz="2400" dirty="0" err="1">
                <a:solidFill>
                  <a:schemeClr val="tx1">
                    <a:alpha val="80000"/>
                  </a:schemeClr>
                </a:solidFill>
              </a:rPr>
              <a:t>bach</a:t>
            </a:r>
            <a:r>
              <a:rPr lang="en-GB" sz="2400" dirty="0">
                <a:solidFill>
                  <a:schemeClr val="tx1">
                    <a:alpha val="80000"/>
                  </a:schemeClr>
                </a:solidFill>
              </a:rPr>
              <a:t>, you’ll find wheels whanging to the heavens</a:t>
            </a:r>
          </a:p>
          <a:p>
            <a:pPr marL="0" indent="0">
              <a:buNone/>
            </a:pPr>
            <a:r>
              <a:rPr lang="en-GB" sz="2400" dirty="0">
                <a:solidFill>
                  <a:schemeClr val="tx1">
                    <a:alpha val="80000"/>
                  </a:schemeClr>
                </a:solidFill>
              </a:rPr>
              <a:t>And dragons making rings around your dreams;</a:t>
            </a:r>
          </a:p>
          <a:p>
            <a:pPr marL="0" indent="0">
              <a:buNone/>
            </a:pPr>
            <a:r>
              <a:rPr lang="en-GB" sz="2400" dirty="0">
                <a:solidFill>
                  <a:schemeClr val="tx1">
                    <a:alpha val="80000"/>
                  </a:schemeClr>
                </a:solidFill>
              </a:rPr>
              <a:t>For truth is stranger than any surrealistic art</a:t>
            </a:r>
          </a:p>
          <a:p>
            <a:pPr marL="0" indent="0">
              <a:buNone/>
            </a:pPr>
            <a:r>
              <a:rPr lang="en-GB" sz="2400" dirty="0">
                <a:solidFill>
                  <a:schemeClr val="tx1">
                    <a:alpha val="80000"/>
                  </a:schemeClr>
                </a:solidFill>
              </a:rPr>
              <a:t>Where the slag-heap holds a mirror to the heart. </a:t>
            </a:r>
          </a:p>
          <a:p>
            <a:pPr marL="0" indent="0">
              <a:buNone/>
            </a:pPr>
            <a:endParaRPr lang="en-GB" sz="2400" dirty="0">
              <a:solidFill>
                <a:schemeClr val="tx1">
                  <a:alpha val="80000"/>
                </a:schemeClr>
              </a:solidFill>
            </a:endParaRPr>
          </a:p>
        </p:txBody>
      </p:sp>
    </p:spTree>
    <p:extLst>
      <p:ext uri="{BB962C8B-B14F-4D97-AF65-F5344CB8AC3E}">
        <p14:creationId xmlns:p14="http://schemas.microsoft.com/office/powerpoint/2010/main" val="120005458"/>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6A4753E5-896D-E599-E9C5-27467C544968}"/>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58EE6E05-E9CB-BD34-1344-DD4E8E3FBF52}"/>
              </a:ext>
            </a:extLst>
          </p:cNvPr>
          <p:cNvSpPr>
            <a:spLocks noGrp="1"/>
          </p:cNvSpPr>
          <p:nvPr>
            <p:ph idx="1"/>
          </p:nvPr>
        </p:nvSpPr>
        <p:spPr>
          <a:xfrm>
            <a:off x="1712915" y="2912165"/>
            <a:ext cx="7866060" cy="3096523"/>
          </a:xfrm>
        </p:spPr>
        <p:txBody>
          <a:bodyPr>
            <a:normAutofit fontScale="92500"/>
          </a:bodyPr>
          <a:lstStyle/>
          <a:p>
            <a:r>
              <a:rPr lang="en-GB" sz="2400" dirty="0">
                <a:solidFill>
                  <a:schemeClr val="tx1">
                    <a:alpha val="80000"/>
                  </a:schemeClr>
                </a:solidFill>
              </a:rPr>
              <a:t>Jones in his foreword to </a:t>
            </a:r>
            <a:r>
              <a:rPr lang="en-GB" sz="2400" i="1" dirty="0" err="1">
                <a:solidFill>
                  <a:schemeClr val="tx1">
                    <a:alpha val="80000"/>
                  </a:schemeClr>
                </a:solidFill>
              </a:rPr>
              <a:t>Cwmardy</a:t>
            </a:r>
            <a:r>
              <a:rPr lang="en-GB" sz="2400" dirty="0">
                <a:solidFill>
                  <a:schemeClr val="tx1">
                    <a:alpha val="80000"/>
                  </a:schemeClr>
                </a:solidFill>
              </a:rPr>
              <a:t>: a “collective work in the sense that my fellow workers had to fight the battles I tried to picture, and also in the sense that I have shamefully exploited many comrades for incidents, anecdotes, typing, correcting and multifarious details connected with writing” (1978: </a:t>
            </a:r>
            <a:r>
              <a:rPr lang="en-GB" sz="2400" dirty="0" err="1">
                <a:solidFill>
                  <a:schemeClr val="tx1">
                    <a:alpha val="80000"/>
                  </a:schemeClr>
                </a:solidFill>
              </a:rPr>
              <a:t>n.p.</a:t>
            </a:r>
            <a:r>
              <a:rPr lang="en-GB" sz="2400" dirty="0">
                <a:solidFill>
                  <a:schemeClr val="tx1">
                    <a:alpha val="80000"/>
                  </a:schemeClr>
                </a:solidFill>
              </a:rPr>
              <a:t>). </a:t>
            </a:r>
          </a:p>
          <a:p>
            <a:r>
              <a:rPr lang="en-GB" sz="2400" dirty="0">
                <a:solidFill>
                  <a:schemeClr val="tx1">
                    <a:alpha val="80000"/>
                  </a:schemeClr>
                </a:solidFill>
              </a:rPr>
              <a:t>Carole </a:t>
            </a:r>
            <a:r>
              <a:rPr lang="en-GB" sz="2400" dirty="0" err="1">
                <a:solidFill>
                  <a:schemeClr val="tx1">
                    <a:alpha val="80000"/>
                  </a:schemeClr>
                </a:solidFill>
              </a:rPr>
              <a:t>Snee</a:t>
            </a:r>
            <a:r>
              <a:rPr lang="en-GB" sz="2400" dirty="0">
                <a:solidFill>
                  <a:schemeClr val="tx1">
                    <a:alpha val="80000"/>
                  </a:schemeClr>
                </a:solidFill>
              </a:rPr>
              <a:t>: this collectivist impulse remains in tension with the received generic forms Jones mobilizes (“Working-Class Literature or Proletarian Writing?” in </a:t>
            </a:r>
            <a:r>
              <a:rPr lang="en-GB" sz="2400" i="1" dirty="0">
                <a:solidFill>
                  <a:schemeClr val="tx1">
                    <a:alpha val="80000"/>
                  </a:schemeClr>
                </a:solidFill>
              </a:rPr>
              <a:t>Culture and Crisis in Britain in the 30s</a:t>
            </a:r>
            <a:r>
              <a:rPr lang="en-GB" sz="2400" dirty="0">
                <a:solidFill>
                  <a:schemeClr val="tx1">
                    <a:alpha val="80000"/>
                  </a:schemeClr>
                </a:solidFill>
              </a:rPr>
              <a:t>, p. 185). </a:t>
            </a:r>
          </a:p>
        </p:txBody>
      </p:sp>
    </p:spTree>
    <p:extLst>
      <p:ext uri="{BB962C8B-B14F-4D97-AF65-F5344CB8AC3E}">
        <p14:creationId xmlns:p14="http://schemas.microsoft.com/office/powerpoint/2010/main" val="62093664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1" name="Picture 1040">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
        <p:nvSpPr>
          <p:cNvPr id="1043" name="Rectangle 1042">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5" name="Rectangle 1044">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30" name="Picture 6" descr="http://79.170.40.183/grahamstevenson.me.uk/images/stories/Jones%20Lewis%20welcomes%20a%20griffiths%20after%20his%20serving%20a%20sentence%20over%201936%20anti-fascist%20demo%20Tonypandy.jpg"/>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l="9391" r="31720" b="-1"/>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grahamstevenson.me.uk/images/stories/communist_biographies/jones%20lewis%20jones.JPG"/>
          <p:cNvPicPr>
            <a:picLocks noChangeAspect="1" noChangeArrowheads="1"/>
          </p:cNvPicPr>
          <p:nvPr/>
        </p:nvPicPr>
        <p:blipFill rotWithShape="1">
          <a:blip r:embed="rId4" cstate="print">
            <a:alphaModFix amt="60000"/>
            <a:extLst>
              <a:ext uri="{28A0092B-C50C-407E-A947-70E740481C1C}">
                <a14:useLocalDpi xmlns:a14="http://schemas.microsoft.com/office/drawing/2010/main" val="0"/>
              </a:ext>
            </a:extLst>
          </a:blip>
          <a:srcRect r="-2" b="4373"/>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191965" y="552807"/>
            <a:ext cx="9801854" cy="2790331"/>
          </a:xfrm>
        </p:spPr>
        <p:txBody>
          <a:bodyPr anchor="b">
            <a:normAutofit/>
          </a:bodyPr>
          <a:lstStyle/>
          <a:p>
            <a:pPr algn="ctr"/>
            <a:endParaRPr lang="en-GB" sz="4800">
              <a:solidFill>
                <a:srgbClr val="FFFFFF"/>
              </a:solidFill>
            </a:endParaRPr>
          </a:p>
        </p:txBody>
      </p:sp>
      <p:sp>
        <p:nvSpPr>
          <p:cNvPr id="3" name="Content Placeholder 2"/>
          <p:cNvSpPr>
            <a:spLocks noGrp="1"/>
          </p:cNvSpPr>
          <p:nvPr>
            <p:ph idx="1"/>
          </p:nvPr>
        </p:nvSpPr>
        <p:spPr>
          <a:xfrm>
            <a:off x="1191966" y="3510476"/>
            <a:ext cx="9801854" cy="2614231"/>
          </a:xfrm>
        </p:spPr>
        <p:txBody>
          <a:bodyPr anchor="t">
            <a:normAutofit/>
          </a:bodyPr>
          <a:lstStyle/>
          <a:p>
            <a:pPr marL="0" indent="0" algn="ctr">
              <a:buNone/>
            </a:pPr>
            <a:endParaRPr lang="en-GB" sz="1800" b="1" dirty="0">
              <a:solidFill>
                <a:srgbClr val="FFFFFF"/>
              </a:solidFill>
            </a:endParaRPr>
          </a:p>
        </p:txBody>
      </p:sp>
    </p:spTree>
    <p:extLst>
      <p:ext uri="{BB962C8B-B14F-4D97-AF65-F5344CB8AC3E}">
        <p14:creationId xmlns:p14="http://schemas.microsoft.com/office/powerpoint/2010/main" val="684576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C5CFDB26-68CB-6796-C595-2ACF7DD9C8A8}"/>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B3113E4-DEF0-AB4E-D54B-95071E469B76}"/>
              </a:ext>
            </a:extLst>
          </p:cNvPr>
          <p:cNvSpPr>
            <a:spLocks noGrp="1"/>
          </p:cNvSpPr>
          <p:nvPr>
            <p:ph idx="1"/>
          </p:nvPr>
        </p:nvSpPr>
        <p:spPr>
          <a:xfrm>
            <a:off x="1293780" y="2840641"/>
            <a:ext cx="9912484" cy="3803350"/>
          </a:xfrm>
        </p:spPr>
        <p:txBody>
          <a:bodyPr>
            <a:normAutofit/>
          </a:bodyPr>
          <a:lstStyle/>
          <a:p>
            <a:r>
              <a:rPr lang="en-GB" sz="2000" kern="0" dirty="0">
                <a:effectLst/>
                <a:ea typeface="Calibri" panose="020F0502020204030204" pitchFamily="34" charset="0"/>
              </a:rPr>
              <a:t>Graham Holderness: to read Jones’ works “solely as accurate imaginative accounts of real events is to privilege their naturalistic elements over their more experimental fictional interventions” (“Miners and the Novel” in </a:t>
            </a:r>
            <a:r>
              <a:rPr lang="en-GB" sz="2000" i="1" kern="0" dirty="0">
                <a:effectLst/>
                <a:ea typeface="Calibri" panose="020F0502020204030204" pitchFamily="34" charset="0"/>
              </a:rPr>
              <a:t>The British Working-Class Novel in the Twentieth Century</a:t>
            </a:r>
            <a:r>
              <a:rPr lang="en-GB" sz="2000" kern="0" dirty="0">
                <a:effectLst/>
                <a:ea typeface="Calibri" panose="020F0502020204030204" pitchFamily="34" charset="0"/>
              </a:rPr>
              <a:t>, ed. Jeremy Hawthorn, p. 28)</a:t>
            </a:r>
            <a:br>
              <a:rPr lang="en-GB" sz="2000" kern="0" dirty="0">
                <a:effectLst/>
                <a:ea typeface="Calibri" panose="020F0502020204030204" pitchFamily="34" charset="0"/>
              </a:rPr>
            </a:br>
            <a:endParaRPr lang="en-GB" sz="2000" kern="0" dirty="0">
              <a:effectLst/>
              <a:ea typeface="Calibri" panose="020F0502020204030204" pitchFamily="34" charset="0"/>
            </a:endParaRPr>
          </a:p>
          <a:p>
            <a:r>
              <a:rPr lang="en-GB" sz="2000" kern="0" dirty="0">
                <a:effectLst/>
                <a:ea typeface="Calibri" panose="020F0502020204030204" pitchFamily="34" charset="0"/>
              </a:rPr>
              <a:t>Melanie L. Williams: Jones draws upon “certain elements of </a:t>
            </a:r>
            <a:r>
              <a:rPr lang="en-GB" sz="2000" i="1" kern="0" dirty="0">
                <a:effectLst/>
                <a:ea typeface="Calibri" panose="020F0502020204030204" pitchFamily="34" charset="0"/>
              </a:rPr>
              <a:t>modernist writing</a:t>
            </a:r>
            <a:r>
              <a:rPr lang="en-GB" sz="2000" kern="0" dirty="0">
                <a:effectLst/>
                <a:ea typeface="Calibri" panose="020F0502020204030204" pitchFamily="34" charset="0"/>
              </a:rPr>
              <a:t> to empower the message of revolutionary politics, most notably in the </a:t>
            </a:r>
            <a:r>
              <a:rPr lang="en-GB" sz="2000" i="1" kern="0" dirty="0">
                <a:effectLst/>
                <a:ea typeface="Calibri" panose="020F0502020204030204" pitchFamily="34" charset="0"/>
              </a:rPr>
              <a:t>realism</a:t>
            </a:r>
            <a:r>
              <a:rPr lang="en-GB" sz="2000" kern="0" dirty="0">
                <a:effectLst/>
                <a:ea typeface="Calibri" panose="020F0502020204030204" pitchFamily="34" charset="0"/>
              </a:rPr>
              <a:t> with which he represents the brutal physical manifestations of prevailing cultural and political cruelties”. </a:t>
            </a:r>
            <a:br>
              <a:rPr lang="en-GB" sz="2000" kern="0" dirty="0">
                <a:effectLst/>
                <a:ea typeface="Calibri" panose="020F0502020204030204" pitchFamily="34" charset="0"/>
              </a:rPr>
            </a:br>
            <a:endParaRPr lang="en-GB" sz="2000" kern="0" dirty="0">
              <a:effectLst/>
              <a:ea typeface="Calibri" panose="020F0502020204030204" pitchFamily="34" charset="0"/>
            </a:endParaRPr>
          </a:p>
          <a:p>
            <a:r>
              <a:rPr lang="en-GB" sz="2000" kern="0" dirty="0">
                <a:effectLst/>
                <a:ea typeface="Calibri" panose="020F0502020204030204" pitchFamily="34" charset="0"/>
              </a:rPr>
              <a:t>Jon Gower: </a:t>
            </a:r>
            <a:r>
              <a:rPr lang="en-GB" sz="2000" i="1" kern="0" dirty="0" err="1">
                <a:effectLst/>
                <a:ea typeface="Calibri" panose="020F0502020204030204" pitchFamily="34" charset="0"/>
              </a:rPr>
              <a:t>Cwmardy</a:t>
            </a:r>
            <a:r>
              <a:rPr lang="en-GB" sz="2000" kern="0" dirty="0">
                <a:effectLst/>
                <a:ea typeface="Calibri" panose="020F0502020204030204" pitchFamily="34" charset="0"/>
              </a:rPr>
              <a:t> as “sensational realism” … its “action-packed” and “emotionally-soaked” narrative (“</a:t>
            </a:r>
            <a:r>
              <a:rPr lang="en-GB" sz="2000" kern="0" dirty="0" err="1">
                <a:effectLst/>
                <a:ea typeface="Calibri" panose="020F0502020204030204" pitchFamily="34" charset="0"/>
              </a:rPr>
              <a:t>Gwn</a:t>
            </a:r>
            <a:r>
              <a:rPr lang="en-GB" sz="2000" kern="0" dirty="0">
                <a:effectLst/>
                <a:ea typeface="Calibri" panose="020F0502020204030204" pitchFamily="34" charset="0"/>
              </a:rPr>
              <a:t> Revisited,” </a:t>
            </a:r>
            <a:r>
              <a:rPr lang="en-GB" sz="2000" i="1" kern="0" dirty="0">
                <a:effectLst/>
                <a:ea typeface="Calibri" panose="020F0502020204030204" pitchFamily="34" charset="0"/>
              </a:rPr>
              <a:t>Wales Arts Review </a:t>
            </a:r>
            <a:r>
              <a:rPr lang="en-GB" sz="2000" kern="0" dirty="0">
                <a:effectLst/>
                <a:ea typeface="Calibri" panose="020F0502020204030204" pitchFamily="34" charset="0"/>
              </a:rPr>
              <a:t>(2017).</a:t>
            </a:r>
            <a:endParaRPr lang="en-GB" sz="2000" dirty="0">
              <a:solidFill>
                <a:schemeClr val="tx1">
                  <a:alpha val="80000"/>
                </a:schemeClr>
              </a:solidFill>
            </a:endParaRPr>
          </a:p>
        </p:txBody>
      </p:sp>
    </p:spTree>
    <p:extLst>
      <p:ext uri="{BB962C8B-B14F-4D97-AF65-F5344CB8AC3E}">
        <p14:creationId xmlns:p14="http://schemas.microsoft.com/office/powerpoint/2010/main" val="4278692955"/>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ED87E-B42A-EBFC-3080-5A5F9748885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F0A3FD6-2AAD-EF55-1790-7AEAB8B4ED04}"/>
              </a:ext>
            </a:extLst>
          </p:cNvPr>
          <p:cNvSpPr>
            <a:spLocks noGrp="1"/>
          </p:cNvSpPr>
          <p:nvPr>
            <p:ph idx="1"/>
          </p:nvPr>
        </p:nvSpPr>
        <p:spPr/>
        <p:txBody>
          <a:bodyPr/>
          <a:lstStyle/>
          <a:p>
            <a:r>
              <a:rPr lang="en-GB" dirty="0"/>
              <a:t>“The hill became a symbol to him. He saw it as a belt taking live men up to the pit, then bringing them down dead to the cemetery. The pit became an ogre to him. He likened it to some inhuman monster that fed on men and spewed up mangled bodies to be buried in the graveyard. He conjured the hill and the pit as common enemies of the people, working in connivance to destroy them.” (136)</a:t>
            </a:r>
          </a:p>
          <a:p>
            <a:endParaRPr lang="en-GB" dirty="0"/>
          </a:p>
        </p:txBody>
      </p:sp>
    </p:spTree>
    <p:extLst>
      <p:ext uri="{BB962C8B-B14F-4D97-AF65-F5344CB8AC3E}">
        <p14:creationId xmlns:p14="http://schemas.microsoft.com/office/powerpoint/2010/main" val="1766620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442D3-AE2F-CC72-A8E5-14115840DFD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D645035-443E-7B2D-AEC1-84E7562F836B}"/>
              </a:ext>
            </a:extLst>
          </p:cNvPr>
          <p:cNvSpPr>
            <a:spLocks noGrp="1"/>
          </p:cNvSpPr>
          <p:nvPr>
            <p:ph idx="1"/>
          </p:nvPr>
        </p:nvSpPr>
        <p:spPr>
          <a:xfrm>
            <a:off x="838200" y="554477"/>
            <a:ext cx="10515600" cy="5622486"/>
          </a:xfrm>
        </p:spPr>
        <p:txBody>
          <a:bodyPr>
            <a:normAutofit fontScale="77500" lnSpcReduction="20000"/>
          </a:bodyPr>
          <a:lstStyle/>
          <a:p>
            <a:pPr marL="0" indent="0">
              <a:buNone/>
            </a:pPr>
            <a:endParaRPr lang="en-GB" dirty="0"/>
          </a:p>
          <a:p>
            <a:r>
              <a:rPr lang="en-GB" dirty="0"/>
              <a:t>Falling on his knees he began to feverishly turn over the black blotches that lay in queer heaps upon the ground. [. . .] They had found the first victims of the explosion. (108)</a:t>
            </a:r>
          </a:p>
          <a:p>
            <a:endParaRPr lang="en-GB" dirty="0"/>
          </a:p>
          <a:p>
            <a:r>
              <a:rPr lang="en-GB" dirty="0"/>
              <a:t>His fertile mind, egged on by the storm and the horrible loneliness, [. . .] conjure[d] up pictures of burned and mangled bodies. (114)</a:t>
            </a:r>
          </a:p>
          <a:p>
            <a:endParaRPr lang="en-GB" dirty="0"/>
          </a:p>
          <a:p>
            <a:r>
              <a:rPr lang="en-GB" dirty="0"/>
              <a:t>He put his arms gently beneath the poor mangled body and lifted it carefully away from the fallen roof. (179)</a:t>
            </a:r>
          </a:p>
          <a:p>
            <a:endParaRPr lang="en-GB" dirty="0"/>
          </a:p>
          <a:p>
            <a:r>
              <a:rPr lang="en-GB" dirty="0"/>
              <a:t>All who fell or were struck down were trampled upon in the mad fury of the battle, until the roadway was covered with still and squirming bodies. (275)</a:t>
            </a:r>
          </a:p>
          <a:p>
            <a:endParaRPr lang="en-GB" dirty="0"/>
          </a:p>
          <a:p>
            <a:r>
              <a:rPr lang="en-GB" dirty="0"/>
              <a:t>Big Jim sprang forward to see what was the matter, and in a few moments they had uncovered a naked arm that had been ripped out of its shoulder socket. [. . .] Alongside the still conveyor they saw the silent form of a young lad who had only recently started work. His body twisted and squirmed as if with convulsions [. . .]. His lips kept moaning: ‘Bring my arm back, bring my arm back.’ (397)</a:t>
            </a:r>
          </a:p>
          <a:p>
            <a:endParaRPr lang="en-GB" dirty="0"/>
          </a:p>
          <a:p>
            <a:endParaRPr lang="en-GB" dirty="0"/>
          </a:p>
        </p:txBody>
      </p:sp>
    </p:spTree>
    <p:extLst>
      <p:ext uri="{BB962C8B-B14F-4D97-AF65-F5344CB8AC3E}">
        <p14:creationId xmlns:p14="http://schemas.microsoft.com/office/powerpoint/2010/main" val="627837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12636-1DE9-69BA-B7B9-593815237E5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135E47D-DB01-4F4D-CA67-B2C71914B655}"/>
              </a:ext>
            </a:extLst>
          </p:cNvPr>
          <p:cNvSpPr>
            <a:spLocks noGrp="1"/>
          </p:cNvSpPr>
          <p:nvPr>
            <p:ph idx="1"/>
          </p:nvPr>
        </p:nvSpPr>
        <p:spPr/>
        <p:txBody>
          <a:bodyPr/>
          <a:lstStyle/>
          <a:p>
            <a:r>
              <a:rPr lang="en-GB" dirty="0"/>
              <a:t>“Five days after Jane had died Len was again taken in to see her. This was to be the last occasion before they screwed the coffin down ready for the funeral next day. As before, Big Jim lifted his son above the edge. Len looked down and a look of horror filled his eyes. Jane’s beautiful face was gone. In its place was a dirty yellow mask with snarling lips that curled back from shiny white teeth. A blackened penny grinned at him mockingly for each of her eyes. [. . .] Dark blobs filled the places where her cheeks had been.” (81)</a:t>
            </a:r>
          </a:p>
        </p:txBody>
      </p:sp>
    </p:spTree>
    <p:extLst>
      <p:ext uri="{BB962C8B-B14F-4D97-AF65-F5344CB8AC3E}">
        <p14:creationId xmlns:p14="http://schemas.microsoft.com/office/powerpoint/2010/main" val="13493796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D88C4-1C11-14C6-851A-066ED1D64D5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BABE95B-9FE4-86DD-B3B8-460BC4DE5312}"/>
              </a:ext>
            </a:extLst>
          </p:cNvPr>
          <p:cNvSpPr>
            <a:spLocks noGrp="1"/>
          </p:cNvSpPr>
          <p:nvPr>
            <p:ph idx="1"/>
          </p:nvPr>
        </p:nvSpPr>
        <p:spPr>
          <a:xfrm>
            <a:off x="838200" y="1040860"/>
            <a:ext cx="10515600" cy="5136103"/>
          </a:xfrm>
        </p:spPr>
        <p:txBody>
          <a:bodyPr>
            <a:normAutofit fontScale="92500" lnSpcReduction="20000"/>
          </a:bodyPr>
          <a:lstStyle/>
          <a:p>
            <a:r>
              <a:rPr lang="en-GB" dirty="0"/>
              <a:t>Dot Jones: in the Rhondda coalfield in the period 1881-1911, “the mortality rates of women who worked in the home were higher than those of their menfolk who worked in the pit, in direct contrast to national mortality trends” (“Counting the Cost of Coal: Women’s Lives in the Rhondda, 1881-1911” in </a:t>
            </a:r>
            <a:r>
              <a:rPr lang="en-GB" i="1" dirty="0"/>
              <a:t>Our Mother’s Land, </a:t>
            </a:r>
            <a:r>
              <a:rPr lang="en-GB" dirty="0"/>
              <a:t>ed. Angela John, p. 110). </a:t>
            </a:r>
          </a:p>
          <a:p>
            <a:endParaRPr lang="en-GB" dirty="0"/>
          </a:p>
          <a:p>
            <a:r>
              <a:rPr lang="en-GB" dirty="0"/>
              <a:t>Alexandra Jones: tasks such as “cleaning coal-embedded clothing [and] drawing hot baths were made exceptionally onerous by homes that lacked sanitation such as running water, and the exceptionally dirty nature of the coal industry, in which washing after each shift was essential. Men in the household might also be working different shifts, which meant that baths were needed at different times of day. Women would therefore spend a considerable portion of their day carrying heavy buckets of water from communal taps to the home.” (“‘Her body [was] like a hard-worked machine’: Women’s Work and Disability in Coalfields Literature, 1880-1950,” </a:t>
            </a:r>
            <a:r>
              <a:rPr lang="en-GB" i="1" dirty="0"/>
              <a:t>Disability Studies Quarterly</a:t>
            </a:r>
            <a:r>
              <a:rPr lang="en-GB" dirty="0"/>
              <a:t> 37.4 (2018): 2)</a:t>
            </a:r>
          </a:p>
          <a:p>
            <a:endParaRPr lang="en-GB" dirty="0"/>
          </a:p>
        </p:txBody>
      </p:sp>
    </p:spTree>
    <p:extLst>
      <p:ext uri="{BB962C8B-B14F-4D97-AF65-F5344CB8AC3E}">
        <p14:creationId xmlns:p14="http://schemas.microsoft.com/office/powerpoint/2010/main" val="44162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0" name="Rectangle 2069">
            <a:extLst>
              <a:ext uri="{FF2B5EF4-FFF2-40B4-BE49-F238E27FC236}">
                <a16:creationId xmlns:a16="http://schemas.microsoft.com/office/drawing/2014/main" id="{2DAA6C16-BF9B-4A3E-BC70-EE6015D4F9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7D7F47-C8F8-78C5-B944-D0BF67AC751F}"/>
              </a:ext>
            </a:extLst>
          </p:cNvPr>
          <p:cNvSpPr>
            <a:spLocks noGrp="1"/>
          </p:cNvSpPr>
          <p:nvPr>
            <p:ph type="title"/>
          </p:nvPr>
        </p:nvSpPr>
        <p:spPr>
          <a:xfrm>
            <a:off x="838200" y="4669978"/>
            <a:ext cx="4391024" cy="1173700"/>
          </a:xfrm>
        </p:spPr>
        <p:txBody>
          <a:bodyPr anchor="t">
            <a:normAutofit/>
          </a:bodyPr>
          <a:lstStyle/>
          <a:p>
            <a:endParaRPr lang="en-GB" sz="4000">
              <a:solidFill>
                <a:schemeClr val="bg1"/>
              </a:solidFill>
            </a:endParaRPr>
          </a:p>
        </p:txBody>
      </p:sp>
      <p:pic>
        <p:nvPicPr>
          <p:cNvPr id="2062" name="Picture 14" descr="THE VALLEY, THE CITY, THE VILLAGE BY GLYN JONES 1956 SIGNED FIRST EDIT –  MFR Rare Books">
            <a:extLst>
              <a:ext uri="{FF2B5EF4-FFF2-40B4-BE49-F238E27FC236}">
                <a16:creationId xmlns:a16="http://schemas.microsoft.com/office/drawing/2014/main" id="{D3EFDE0B-C56A-14B8-F894-BF6283A8BB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2" r="5" b="5"/>
          <a:stretch/>
        </p:blipFill>
        <p:spPr bwMode="auto">
          <a:xfrm>
            <a:off x="-4" y="10"/>
            <a:ext cx="2952750" cy="3940619"/>
          </a:xfrm>
          <a:custGeom>
            <a:avLst/>
            <a:gdLst/>
            <a:ahLst/>
            <a:cxnLst/>
            <a:rect l="l" t="t" r="r" b="b"/>
            <a:pathLst>
              <a:path w="2952750" h="3940629">
                <a:moveTo>
                  <a:pt x="0" y="0"/>
                </a:moveTo>
                <a:lnTo>
                  <a:pt x="2952750" y="0"/>
                </a:lnTo>
                <a:lnTo>
                  <a:pt x="2952749" y="3847994"/>
                </a:lnTo>
                <a:lnTo>
                  <a:pt x="0" y="3940629"/>
                </a:lnTo>
                <a:close/>
              </a:path>
            </a:pathLst>
          </a:custGeom>
          <a:noFill/>
          <a:extLst>
            <a:ext uri="{909E8E84-426E-40DD-AFC4-6F175D3DCCD1}">
              <a14:hiddenFill xmlns:a14="http://schemas.microsoft.com/office/drawing/2010/main">
                <a:solidFill>
                  <a:srgbClr val="FFFFFF"/>
                </a:solidFill>
              </a14:hiddenFill>
            </a:ext>
          </a:extLst>
        </p:spPr>
      </p:pic>
      <p:pic>
        <p:nvPicPr>
          <p:cNvPr id="2050" name="Picture 2" descr="Jack Jones – Merthyr's Literary Great – The Melting Pot">
            <a:extLst>
              <a:ext uri="{FF2B5EF4-FFF2-40B4-BE49-F238E27FC236}">
                <a16:creationId xmlns:a16="http://schemas.microsoft.com/office/drawing/2014/main" id="{CF1C9670-5DA4-34B9-9F9E-571D40CC9D1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84" r="-1" b="5397"/>
          <a:stretch/>
        </p:blipFill>
        <p:spPr bwMode="auto">
          <a:xfrm>
            <a:off x="3143253" y="10"/>
            <a:ext cx="2857499" cy="3842008"/>
          </a:xfrm>
          <a:custGeom>
            <a:avLst/>
            <a:gdLst/>
            <a:ahLst/>
            <a:cxnLst/>
            <a:rect l="l" t="t" r="r" b="b"/>
            <a:pathLst>
              <a:path w="2857499" h="3842018">
                <a:moveTo>
                  <a:pt x="0" y="0"/>
                </a:moveTo>
                <a:lnTo>
                  <a:pt x="2857499" y="0"/>
                </a:lnTo>
                <a:lnTo>
                  <a:pt x="2857499" y="3799815"/>
                </a:lnTo>
                <a:lnTo>
                  <a:pt x="2408465" y="3766458"/>
                </a:lnTo>
                <a:lnTo>
                  <a:pt x="0" y="3842018"/>
                </a:lnTo>
                <a:close/>
              </a:path>
            </a:pathLst>
          </a:custGeom>
          <a:noFill/>
          <a:extLst>
            <a:ext uri="{909E8E84-426E-40DD-AFC4-6F175D3DCCD1}">
              <a14:hiddenFill xmlns:a14="http://schemas.microsoft.com/office/drawing/2010/main">
                <a:solidFill>
                  <a:srgbClr val="FFFFFF"/>
                </a:solidFill>
              </a14:hiddenFill>
            </a:ext>
          </a:extLst>
        </p:spPr>
      </p:pic>
      <p:pic>
        <p:nvPicPr>
          <p:cNvPr id="2054" name="Picture 6" descr="A time to Laugh by DAVIES, RHYS: Very Good Hardcover (1937) 1st Edition,  Signed by Author(s) | Green Ink Booksellers">
            <a:extLst>
              <a:ext uri="{FF2B5EF4-FFF2-40B4-BE49-F238E27FC236}">
                <a16:creationId xmlns:a16="http://schemas.microsoft.com/office/drawing/2014/main" id="{1647B1BE-071E-3A2B-1BAB-72831750295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43" b="4"/>
          <a:stretch/>
        </p:blipFill>
        <p:spPr bwMode="auto">
          <a:xfrm>
            <a:off x="6191251" y="10"/>
            <a:ext cx="2857499" cy="4026227"/>
          </a:xfrm>
          <a:custGeom>
            <a:avLst/>
            <a:gdLst/>
            <a:ahLst/>
            <a:cxnLst/>
            <a:rect l="l" t="t" r="r" b="b"/>
            <a:pathLst>
              <a:path w="2857499" h="4026237">
                <a:moveTo>
                  <a:pt x="0" y="0"/>
                </a:moveTo>
                <a:lnTo>
                  <a:pt x="2857499" y="0"/>
                </a:lnTo>
                <a:lnTo>
                  <a:pt x="2857499" y="4026237"/>
                </a:lnTo>
                <a:lnTo>
                  <a:pt x="0" y="3813966"/>
                </a:lnTo>
                <a:close/>
              </a:path>
            </a:pathLst>
          </a:custGeom>
          <a:noFill/>
          <a:extLst>
            <a:ext uri="{909E8E84-426E-40DD-AFC4-6F175D3DCCD1}">
              <a14:hiddenFill xmlns:a14="http://schemas.microsoft.com/office/drawing/2010/main">
                <a:solidFill>
                  <a:srgbClr val="FFFFFF"/>
                </a:solidFill>
              </a14:hiddenFill>
            </a:ext>
          </a:extLst>
        </p:spPr>
      </p:pic>
      <p:pic>
        <p:nvPicPr>
          <p:cNvPr id="2052" name="Picture 4" descr="The Dark Philosophers by Thomas, Gwyn: Very Good Hardcover (1947) | The  People's Co-op Bookstore">
            <a:extLst>
              <a:ext uri="{FF2B5EF4-FFF2-40B4-BE49-F238E27FC236}">
                <a16:creationId xmlns:a16="http://schemas.microsoft.com/office/drawing/2014/main" id="{C6C09523-A20F-F2E1-DD28-A70C0785182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765" b="692"/>
          <a:stretch/>
        </p:blipFill>
        <p:spPr bwMode="auto">
          <a:xfrm>
            <a:off x="9239249" y="10"/>
            <a:ext cx="2952751" cy="4049475"/>
          </a:xfrm>
          <a:custGeom>
            <a:avLst/>
            <a:gdLst/>
            <a:ahLst/>
            <a:cxnLst/>
            <a:rect l="l" t="t" r="r" b="b"/>
            <a:pathLst>
              <a:path w="2952751" h="4049485">
                <a:moveTo>
                  <a:pt x="0" y="0"/>
                </a:moveTo>
                <a:lnTo>
                  <a:pt x="2952751" y="0"/>
                </a:lnTo>
                <a:lnTo>
                  <a:pt x="2952750" y="3940629"/>
                </a:lnTo>
                <a:lnTo>
                  <a:pt x="122465" y="4049485"/>
                </a:lnTo>
                <a:lnTo>
                  <a:pt x="0" y="4040388"/>
                </a:lnTo>
                <a:close/>
              </a:path>
            </a:pathLst>
          </a:custGeom>
          <a:noFill/>
          <a:extLst>
            <a:ext uri="{909E8E84-426E-40DD-AFC4-6F175D3DCCD1}">
              <a14:hiddenFill xmlns:a14="http://schemas.microsoft.com/office/drawing/2010/main">
                <a:solidFill>
                  <a:srgbClr val="FFFFFF"/>
                </a:solidFill>
              </a14:hiddenFill>
            </a:ext>
          </a:extLst>
        </p:spPr>
      </p:pic>
      <p:grpSp>
        <p:nvGrpSpPr>
          <p:cNvPr id="2072" name="Group 2071">
            <a:extLst>
              <a:ext uri="{FF2B5EF4-FFF2-40B4-BE49-F238E27FC236}">
                <a16:creationId xmlns:a16="http://schemas.microsoft.com/office/drawing/2014/main" id="{31655B4F-4050-4B1F-82A8-180E74CF9C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2073" name="Freeform: Shape 2072">
              <a:extLst>
                <a:ext uri="{FF2B5EF4-FFF2-40B4-BE49-F238E27FC236}">
                  <a16:creationId xmlns:a16="http://schemas.microsoft.com/office/drawing/2014/main" id="{2EA4C97B-84C4-4658-A6D6-600CB62B43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74" name="Freeform: Shape 2073">
              <a:extLst>
                <a:ext uri="{FF2B5EF4-FFF2-40B4-BE49-F238E27FC236}">
                  <a16:creationId xmlns:a16="http://schemas.microsoft.com/office/drawing/2014/main" id="{24FE591E-19B9-480D-9B26-EB96D70C28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6">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D19ECE8F-4B63-7A2E-98E2-CF17E39EE1FF}"/>
              </a:ext>
            </a:extLst>
          </p:cNvPr>
          <p:cNvSpPr>
            <a:spLocks noGrp="1"/>
          </p:cNvSpPr>
          <p:nvPr>
            <p:ph idx="1"/>
          </p:nvPr>
        </p:nvSpPr>
        <p:spPr>
          <a:xfrm>
            <a:off x="5664201" y="4766266"/>
            <a:ext cx="5692774" cy="1080000"/>
          </a:xfrm>
        </p:spPr>
        <p:txBody>
          <a:bodyPr>
            <a:normAutofit/>
          </a:bodyPr>
          <a:lstStyle/>
          <a:p>
            <a:endParaRPr lang="en-GB" sz="2400">
              <a:solidFill>
                <a:schemeClr val="bg1">
                  <a:alpha val="80000"/>
                </a:schemeClr>
              </a:solidFill>
            </a:endParaRPr>
          </a:p>
        </p:txBody>
      </p:sp>
    </p:spTree>
    <p:extLst>
      <p:ext uri="{BB962C8B-B14F-4D97-AF65-F5344CB8AC3E}">
        <p14:creationId xmlns:p14="http://schemas.microsoft.com/office/powerpoint/2010/main" val="3235831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3" name="Rectangle 3082">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D057C3-4EB0-EEF4-EAC9-82B7F9BE9549}"/>
              </a:ext>
            </a:extLst>
          </p:cNvPr>
          <p:cNvSpPr>
            <a:spLocks noGrp="1"/>
          </p:cNvSpPr>
          <p:nvPr>
            <p:ph type="title"/>
          </p:nvPr>
        </p:nvSpPr>
        <p:spPr>
          <a:xfrm>
            <a:off x="838200" y="1641752"/>
            <a:ext cx="4391024"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0572CA01-476B-EBA8-1604-D770AB67CB0E}"/>
              </a:ext>
            </a:extLst>
          </p:cNvPr>
          <p:cNvSpPr>
            <a:spLocks noGrp="1"/>
          </p:cNvSpPr>
          <p:nvPr>
            <p:ph idx="1"/>
          </p:nvPr>
        </p:nvSpPr>
        <p:spPr>
          <a:xfrm>
            <a:off x="838200" y="2047875"/>
            <a:ext cx="4391024" cy="3552825"/>
          </a:xfrm>
        </p:spPr>
        <p:txBody>
          <a:bodyPr>
            <a:normAutofit/>
          </a:bodyPr>
          <a:lstStyle/>
          <a:p>
            <a:r>
              <a:rPr lang="en-GB" sz="2200" dirty="0">
                <a:solidFill>
                  <a:schemeClr val="bg1">
                    <a:alpha val="80000"/>
                  </a:schemeClr>
                </a:solidFill>
              </a:rPr>
              <a:t>At its height in the 1880-1890s, Cardiff, in terms of tonnage exported, was “the largest port in the world and the centre of a commercial empire which stretched to the farthest reaches of the globe” (John Davies, </a:t>
            </a:r>
            <a:r>
              <a:rPr lang="en-GB" sz="2200" i="1" dirty="0">
                <a:solidFill>
                  <a:schemeClr val="bg1">
                    <a:alpha val="80000"/>
                  </a:schemeClr>
                </a:solidFill>
              </a:rPr>
              <a:t>A History of Wales,</a:t>
            </a:r>
            <a:r>
              <a:rPr lang="en-GB" sz="2200" dirty="0">
                <a:solidFill>
                  <a:schemeClr val="bg1">
                    <a:alpha val="80000"/>
                  </a:schemeClr>
                </a:solidFill>
              </a:rPr>
              <a:t> 2007: 456). </a:t>
            </a:r>
          </a:p>
        </p:txBody>
      </p:sp>
      <p:grpSp>
        <p:nvGrpSpPr>
          <p:cNvPr id="3092" name="Group 3091">
            <a:extLst>
              <a:ext uri="{FF2B5EF4-FFF2-40B4-BE49-F238E27FC236}">
                <a16:creationId xmlns:a16="http://schemas.microsoft.com/office/drawing/2014/main" id="{D44E3F87-3D58-4B03-86B2-15A5C5B9C9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841376"/>
            <a:ext cx="5260976" cy="4707593"/>
            <a:chOff x="6096000" y="841376"/>
            <a:chExt cx="5260976" cy="4707593"/>
          </a:xfrm>
          <a:effectLst>
            <a:outerShdw blurRad="381000" dist="152400" dir="5400000" algn="ctr" rotWithShape="0">
              <a:srgbClr val="000000">
                <a:alpha val="10000"/>
              </a:srgbClr>
            </a:outerShdw>
          </a:effectLst>
        </p:grpSpPr>
        <p:grpSp>
          <p:nvGrpSpPr>
            <p:cNvPr id="3093" name="Group 3092">
              <a:extLst>
                <a:ext uri="{FF2B5EF4-FFF2-40B4-BE49-F238E27FC236}">
                  <a16:creationId xmlns:a16="http://schemas.microsoft.com/office/drawing/2014/main" id="{B4D09509-F6FC-47A6-B196-CCCFD8E8305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3090" name="Freeform: Shape 3089">
                <a:extLst>
                  <a:ext uri="{FF2B5EF4-FFF2-40B4-BE49-F238E27FC236}">
                    <a16:creationId xmlns:a16="http://schemas.microsoft.com/office/drawing/2014/main" id="{BA5B9D66-192D-4F12-964D-2B23A1D275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91" name="Freeform: Shape 3090">
                <a:extLst>
                  <a:ext uri="{FF2B5EF4-FFF2-40B4-BE49-F238E27FC236}">
                    <a16:creationId xmlns:a16="http://schemas.microsoft.com/office/drawing/2014/main" id="{C9C14E68-C469-4A71-AF08-169DB545FC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3087" name="Group 3086">
              <a:extLst>
                <a:ext uri="{FF2B5EF4-FFF2-40B4-BE49-F238E27FC236}">
                  <a16:creationId xmlns:a16="http://schemas.microsoft.com/office/drawing/2014/main" id="{B2C18990-7F62-45E8-B68F-47E95E4812F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3088" name="Freeform: Shape 3087">
                <a:extLst>
                  <a:ext uri="{FF2B5EF4-FFF2-40B4-BE49-F238E27FC236}">
                    <a16:creationId xmlns:a16="http://schemas.microsoft.com/office/drawing/2014/main" id="{AC206BB2-3759-4DF0-9932-7445B6367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89" name="Freeform: Shape 3088">
                <a:extLst>
                  <a:ext uri="{FF2B5EF4-FFF2-40B4-BE49-F238E27FC236}">
                    <a16:creationId xmlns:a16="http://schemas.microsoft.com/office/drawing/2014/main" id="{381FA6FA-3CB6-4F57-8871-82DDE5BE86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3078" name="Picture 6" descr="These pictures show the remarkable transformation of Cardiff Bay in the  20th century - Wales Online">
            <a:extLst>
              <a:ext uri="{FF2B5EF4-FFF2-40B4-BE49-F238E27FC236}">
                <a16:creationId xmlns:a16="http://schemas.microsoft.com/office/drawing/2014/main" id="{51C4D8AB-6530-3249-F7D3-29EC8147639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181725" y="1251198"/>
            <a:ext cx="4964965" cy="3235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8558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p:cNvSpPr>
            <a:spLocks noGrp="1"/>
          </p:cNvSpPr>
          <p:nvPr>
            <p:ph idx="1"/>
          </p:nvPr>
        </p:nvSpPr>
        <p:spPr>
          <a:xfrm>
            <a:off x="1408114" y="2780469"/>
            <a:ext cx="9526586" cy="3791781"/>
          </a:xfrm>
        </p:spPr>
        <p:txBody>
          <a:bodyPr>
            <a:normAutofit/>
          </a:bodyPr>
          <a:lstStyle/>
          <a:p>
            <a:pPr marL="0" indent="0">
              <a:buNone/>
            </a:pPr>
            <a:r>
              <a:rPr lang="en-GB" sz="2400" dirty="0">
                <a:solidFill>
                  <a:schemeClr val="tx1">
                    <a:alpha val="80000"/>
                  </a:schemeClr>
                </a:solidFill>
              </a:rPr>
              <a:t>“Between 1861 and 1911, as a result of the explosive growth of the coal industry, the population of the county of Glamorgan grew by 253 per cent, and, in the decade preceding the First World War, Wales was ranked second to the United States as a centre for immigration. In 1850, 20 percent of the Welsh population lived in towns. That percentage increased to a little under 50 in 1861, and 60 by 1911. Wales, an agricultural land of about 500,000 people in 1800, was transformed into an urban nation of 2,500,000, with the majority packed into the coalfields of the south by 1911. [. . .] The Welsh, along with English, Irish, Italians and Jews, were moving into the industrial valleys of south Wales” (Daniel Williams, </a:t>
            </a:r>
            <a:r>
              <a:rPr lang="en-GB" sz="2400" i="1" dirty="0">
                <a:solidFill>
                  <a:schemeClr val="tx1">
                    <a:alpha val="80000"/>
                  </a:schemeClr>
                </a:solidFill>
              </a:rPr>
              <a:t>Black Skin, Blue Books</a:t>
            </a:r>
            <a:r>
              <a:rPr lang="en-GB" sz="2400" dirty="0">
                <a:solidFill>
                  <a:schemeClr val="tx1">
                    <a:alpha val="80000"/>
                  </a:schemeClr>
                </a:solidFill>
              </a:rPr>
              <a:t>, pp. 192-93)</a:t>
            </a:r>
          </a:p>
        </p:txBody>
      </p:sp>
    </p:spTree>
    <p:extLst>
      <p:ext uri="{BB962C8B-B14F-4D97-AF65-F5344CB8AC3E}">
        <p14:creationId xmlns:p14="http://schemas.microsoft.com/office/powerpoint/2010/main" val="820278884"/>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4E0F709B-7169-D177-5514-EF1CEEF6C1A7}"/>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64D0702B-62E0-E537-57C1-BE79F9FE2AAB}"/>
              </a:ext>
            </a:extLst>
          </p:cNvPr>
          <p:cNvSpPr>
            <a:spLocks noGrp="1"/>
          </p:cNvSpPr>
          <p:nvPr>
            <p:ph idx="1"/>
          </p:nvPr>
        </p:nvSpPr>
        <p:spPr>
          <a:xfrm>
            <a:off x="1712914" y="3070719"/>
            <a:ext cx="8316911" cy="2937969"/>
          </a:xfrm>
        </p:spPr>
        <p:txBody>
          <a:bodyPr>
            <a:normAutofit/>
          </a:bodyPr>
          <a:lstStyle/>
          <a:p>
            <a:r>
              <a:rPr lang="en-GB" sz="2400" kern="0" dirty="0">
                <a:solidFill>
                  <a:schemeClr val="tx1">
                    <a:alpha val="80000"/>
                  </a:schemeClr>
                </a:solidFill>
                <a:effectLst/>
                <a:ea typeface="Calibri" panose="020F0502020204030204" pitchFamily="34" charset="0"/>
              </a:rPr>
              <a:t>B. L. Coombes, </a:t>
            </a:r>
            <a:r>
              <a:rPr lang="en-GB" sz="2400" i="1" kern="0" dirty="0">
                <a:solidFill>
                  <a:schemeClr val="tx1">
                    <a:alpha val="80000"/>
                  </a:schemeClr>
                </a:solidFill>
                <a:effectLst/>
                <a:ea typeface="Calibri" panose="020F0502020204030204" pitchFamily="34" charset="0"/>
              </a:rPr>
              <a:t>These Poor Hands </a:t>
            </a:r>
            <a:r>
              <a:rPr lang="en-GB" sz="2400" kern="0" dirty="0">
                <a:solidFill>
                  <a:schemeClr val="tx1">
                    <a:alpha val="80000"/>
                  </a:schemeClr>
                </a:solidFill>
                <a:effectLst/>
                <a:ea typeface="Calibri" panose="020F0502020204030204" pitchFamily="34" charset="0"/>
              </a:rPr>
              <a:t>(1939): “What a mixture of languages and dialects were there sometimes. Yorkshire and Durham men, Londoners, men from the Forest of Dean, North Welshmen – whose language is much deeper and more pure than the others from South Wales – two Australians, four Frenchmen, and several coloured gentlemen” (59).</a:t>
            </a:r>
            <a:endParaRPr lang="en-GB" sz="2400" dirty="0">
              <a:solidFill>
                <a:schemeClr val="tx1">
                  <a:alpha val="80000"/>
                </a:schemeClr>
              </a:solidFill>
            </a:endParaRPr>
          </a:p>
        </p:txBody>
      </p:sp>
    </p:spTree>
    <p:extLst>
      <p:ext uri="{BB962C8B-B14F-4D97-AF65-F5344CB8AC3E}">
        <p14:creationId xmlns:p14="http://schemas.microsoft.com/office/powerpoint/2010/main" val="847278891"/>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081E48D6-9A40-64E3-53AF-6BFC6F91C225}"/>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891BA82A-BA2F-033F-360D-B5AA4574839E}"/>
              </a:ext>
            </a:extLst>
          </p:cNvPr>
          <p:cNvSpPr>
            <a:spLocks noGrp="1"/>
          </p:cNvSpPr>
          <p:nvPr>
            <p:ph idx="1"/>
          </p:nvPr>
        </p:nvSpPr>
        <p:spPr>
          <a:xfrm>
            <a:off x="1712914" y="3070719"/>
            <a:ext cx="8621711" cy="2937969"/>
          </a:xfrm>
        </p:spPr>
        <p:txBody>
          <a:bodyPr>
            <a:normAutofit/>
          </a:bodyPr>
          <a:lstStyle/>
          <a:p>
            <a:pPr marL="0" indent="0">
              <a:buNone/>
            </a:pPr>
            <a:r>
              <a:rPr lang="en-GB" sz="2200" dirty="0">
                <a:solidFill>
                  <a:schemeClr val="tx1">
                    <a:alpha val="80000"/>
                  </a:schemeClr>
                </a:solidFill>
                <a:effectLst/>
                <a:ea typeface="Calibri" panose="020F0502020204030204" pitchFamily="34" charset="0"/>
                <a:cs typeface="Times New Roman" panose="02020603050405020304" pitchFamily="18" charset="0"/>
              </a:rPr>
              <a:t>“Thus language was perceived quite differently: it was no longer, in the old sense, customary and naturalized, but in many ways arbitrary and conventional. To the immigrants especially, with their new second common language, language was more evident as a medium – a medium that could be shaped and reshaped – than as a social customs. Even within a native language, the new relationships [. . .] forced certain productive kinds of strangeness and distance: a new consciousness of conventions and thus of changeable, because now open, conventions.” (Raymond Williams, </a:t>
            </a:r>
            <a:r>
              <a:rPr lang="en-GB" sz="2200" i="1" dirty="0">
                <a:solidFill>
                  <a:schemeClr val="tx1">
                    <a:alpha val="80000"/>
                  </a:schemeClr>
                </a:solidFill>
                <a:ea typeface="Calibri" panose="020F0502020204030204" pitchFamily="34" charset="0"/>
                <a:cs typeface="Times New Roman" panose="02020603050405020304" pitchFamily="18" charset="0"/>
              </a:rPr>
              <a:t>Po</a:t>
            </a:r>
            <a:r>
              <a:rPr lang="en-GB" sz="2200" i="1" dirty="0">
                <a:solidFill>
                  <a:schemeClr val="tx1">
                    <a:alpha val="80000"/>
                  </a:schemeClr>
                </a:solidFill>
                <a:effectLst/>
                <a:ea typeface="Calibri" panose="020F0502020204030204" pitchFamily="34" charset="0"/>
                <a:cs typeface="Times New Roman" panose="02020603050405020304" pitchFamily="18" charset="0"/>
              </a:rPr>
              <a:t>litics of Modernism</a:t>
            </a:r>
            <a:r>
              <a:rPr lang="en-GB" sz="2200" dirty="0">
                <a:solidFill>
                  <a:schemeClr val="tx1">
                    <a:alpha val="80000"/>
                  </a:schemeClr>
                </a:solidFill>
                <a:effectLst/>
                <a:ea typeface="Calibri" panose="020F0502020204030204" pitchFamily="34" charset="0"/>
                <a:cs typeface="Times New Roman" panose="02020603050405020304" pitchFamily="18" charset="0"/>
              </a:rPr>
              <a:t>, pp. 45-46)</a:t>
            </a:r>
          </a:p>
          <a:p>
            <a:endParaRPr lang="en-GB" sz="2200" dirty="0">
              <a:solidFill>
                <a:schemeClr val="tx1">
                  <a:alpha val="80000"/>
                </a:schemeClr>
              </a:solidFill>
            </a:endParaRPr>
          </a:p>
          <a:p>
            <a:endParaRPr lang="en-GB" sz="2200" dirty="0">
              <a:solidFill>
                <a:schemeClr val="tx1">
                  <a:alpha val="80000"/>
                </a:schemeClr>
              </a:solidFill>
            </a:endParaRPr>
          </a:p>
        </p:txBody>
      </p:sp>
    </p:spTree>
    <p:extLst>
      <p:ext uri="{BB962C8B-B14F-4D97-AF65-F5344CB8AC3E}">
        <p14:creationId xmlns:p14="http://schemas.microsoft.com/office/powerpoint/2010/main" val="3848039368"/>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22DCE6B-336F-A6D4-60CC-F449ED345778}"/>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9243E6A4-07B2-7354-FAD6-A2B4B926F02B}"/>
              </a:ext>
            </a:extLst>
          </p:cNvPr>
          <p:cNvSpPr>
            <a:spLocks noGrp="1"/>
          </p:cNvSpPr>
          <p:nvPr>
            <p:ph idx="1"/>
          </p:nvPr>
        </p:nvSpPr>
        <p:spPr>
          <a:xfrm>
            <a:off x="785091" y="2918691"/>
            <a:ext cx="10520217" cy="3722254"/>
          </a:xfrm>
        </p:spPr>
        <p:txBody>
          <a:bodyPr>
            <a:normAutofit/>
          </a:bodyPr>
          <a:lstStyle/>
          <a:p>
            <a:r>
              <a:rPr lang="en-GB" sz="1800" dirty="0">
                <a:ea typeface="Calibri" panose="020F0502020204030204" pitchFamily="34" charset="0"/>
                <a:cs typeface="Times New Roman" panose="02020603050405020304" pitchFamily="18" charset="0"/>
              </a:rPr>
              <a:t>a</a:t>
            </a:r>
            <a:r>
              <a:rPr lang="en-GB" sz="1800" dirty="0">
                <a:effectLst/>
                <a:ea typeface="Calibri" panose="020F0502020204030204" pitchFamily="34" charset="0"/>
                <a:cs typeface="Times New Roman" panose="02020603050405020304" pitchFamily="18" charset="0"/>
              </a:rPr>
              <a:t> metropolitan modernism that developed out of the experience of imperial capitals, where “there was at once a complexity and a sophistication of social relations [. . .] that contrasted very sharply with the persistence of traditional social, cultural and intellectual forms in the provinces and in the less developed countries” (44-45)</a:t>
            </a:r>
          </a:p>
          <a:p>
            <a:pPr marL="0" indent="0">
              <a:buNone/>
            </a:pPr>
            <a:r>
              <a:rPr lang="en-GB" sz="1800" dirty="0">
                <a:effectLst/>
                <a:ea typeface="Calibri" panose="020F0502020204030204" pitchFamily="34" charset="0"/>
                <a:cs typeface="Times New Roman" panose="02020603050405020304" pitchFamily="18" charset="0"/>
              </a:rPr>
              <a:t> </a:t>
            </a:r>
          </a:p>
          <a:p>
            <a:r>
              <a:rPr lang="en-GB" sz="1800" dirty="0">
                <a:ea typeface="Calibri" panose="020F0502020204030204" pitchFamily="34" charset="0"/>
                <a:cs typeface="Times New Roman" panose="02020603050405020304" pitchFamily="18" charset="0"/>
              </a:rPr>
              <a:t>t</a:t>
            </a:r>
            <a:r>
              <a:rPr lang="en-GB" sz="1800" dirty="0">
                <a:effectLst/>
                <a:ea typeface="Calibri" panose="020F0502020204030204" pitchFamily="34" charset="0"/>
                <a:cs typeface="Times New Roman" panose="02020603050405020304" pitchFamily="18" charset="0"/>
              </a:rPr>
              <a:t>he complexity and “</a:t>
            </a:r>
            <a:r>
              <a:rPr lang="en-GB" sz="1800" dirty="0" err="1">
                <a:effectLst/>
                <a:ea typeface="Calibri" panose="020F0502020204030204" pitchFamily="34" charset="0"/>
                <a:cs typeface="Times New Roman" panose="02020603050405020304" pitchFamily="18" charset="0"/>
              </a:rPr>
              <a:t>miscellaneity</a:t>
            </a:r>
            <a:r>
              <a:rPr lang="en-GB" sz="1800" dirty="0">
                <a:effectLst/>
                <a:ea typeface="Calibri" panose="020F0502020204030204" pitchFamily="34" charset="0"/>
                <a:cs typeface="Times New Roman" panose="02020603050405020304" pitchFamily="18" charset="0"/>
              </a:rPr>
              <a:t> of the metropolis – which in the course of capitalist and imperialist development had characteristically attracted a very mixed population, from a variety of social and cultural origins” – was the “key cultural factor of the modernist shift” (45)</a:t>
            </a:r>
          </a:p>
          <a:p>
            <a:endParaRPr lang="en-GB" sz="1800" dirty="0">
              <a:effectLst/>
              <a:ea typeface="Calibri" panose="020F0502020204030204" pitchFamily="34" charset="0"/>
              <a:cs typeface="Times New Roman" panose="02020603050405020304" pitchFamily="18" charset="0"/>
            </a:endParaRPr>
          </a:p>
          <a:p>
            <a:r>
              <a:rPr lang="en-GB" sz="1800" dirty="0">
                <a:effectLst/>
                <a:ea typeface="Calibri" panose="020F0502020204030204" pitchFamily="34" charset="0"/>
                <a:cs typeface="Times New Roman" panose="02020603050405020304" pitchFamily="18" charset="0"/>
              </a:rPr>
              <a:t>the “most important general element of the innovations in [literary] form is the fact of immigration to the metropolis” and the impact this had on perceptions of language (45). </a:t>
            </a:r>
          </a:p>
          <a:p>
            <a:endParaRPr lang="en-GB" sz="2400" dirty="0">
              <a:solidFill>
                <a:schemeClr val="tx1">
                  <a:alpha val="80000"/>
                </a:schemeClr>
              </a:solidFill>
            </a:endParaRPr>
          </a:p>
        </p:txBody>
      </p:sp>
    </p:spTree>
    <p:extLst>
      <p:ext uri="{BB962C8B-B14F-4D97-AF65-F5344CB8AC3E}">
        <p14:creationId xmlns:p14="http://schemas.microsoft.com/office/powerpoint/2010/main" val="316139733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CB0874-88B8-43D3-B0B6-C32F790F79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FD067A-52BE-40EE-B7CA-391830B9A2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2561771"/>
            <a:chOff x="0" y="0"/>
            <a:chExt cx="12192000" cy="2561771"/>
          </a:xfrm>
        </p:grpSpPr>
        <p:sp>
          <p:nvSpPr>
            <p:cNvPr id="11" name="Freeform: Shape 10">
              <a:extLst>
                <a:ext uri="{FF2B5EF4-FFF2-40B4-BE49-F238E27FC236}">
                  <a16:creationId xmlns:a16="http://schemas.microsoft.com/office/drawing/2014/main" id="{1CDA7855-806B-4A02-9C19-24872E4D8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AFE70DE-5BEC-4E54-98D2-48C13E1491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2561771"/>
            </a:xfrm>
            <a:custGeom>
              <a:avLst/>
              <a:gdLst>
                <a:gd name="connsiteX0" fmla="*/ 0 w 12192000"/>
                <a:gd name="connsiteY0" fmla="*/ 0 h 2561771"/>
                <a:gd name="connsiteX1" fmla="*/ 12192000 w 12192000"/>
                <a:gd name="connsiteY1" fmla="*/ 0 h 2561771"/>
                <a:gd name="connsiteX2" fmla="*/ 12192000 w 12192000"/>
                <a:gd name="connsiteY2" fmla="*/ 2359863 h 2561771"/>
                <a:gd name="connsiteX3" fmla="*/ 6364514 w 12192000"/>
                <a:gd name="connsiteY3" fmla="*/ 2561771 h 2561771"/>
                <a:gd name="connsiteX4" fmla="*/ 1981200 w 12192000"/>
                <a:gd name="connsiteY4" fmla="*/ 2278742 h 2561771"/>
                <a:gd name="connsiteX5" fmla="*/ 0 w 12192000"/>
                <a:gd name="connsiteY5" fmla="*/ 2343277 h 256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561771">
                  <a:moveTo>
                    <a:pt x="0" y="0"/>
                  </a:moveTo>
                  <a:lnTo>
                    <a:pt x="12192000" y="0"/>
                  </a:lnTo>
                  <a:lnTo>
                    <a:pt x="12192000" y="2359863"/>
                  </a:lnTo>
                  <a:lnTo>
                    <a:pt x="6364514" y="2561771"/>
                  </a:lnTo>
                  <a:lnTo>
                    <a:pt x="1981200" y="2278742"/>
                  </a:lnTo>
                  <a:lnTo>
                    <a:pt x="0" y="234327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7B2566EC-4CCE-37BF-CAE2-FF52C19FBFB3}"/>
              </a:ext>
            </a:extLst>
          </p:cNvPr>
          <p:cNvSpPr>
            <a:spLocks noGrp="1"/>
          </p:cNvSpPr>
          <p:nvPr>
            <p:ph type="title"/>
          </p:nvPr>
        </p:nvSpPr>
        <p:spPr>
          <a:xfrm>
            <a:off x="1712915" y="1040400"/>
            <a:ext cx="7866060" cy="707886"/>
          </a:xfrm>
        </p:spPr>
        <p:txBody>
          <a:bodyPr anchor="b">
            <a:normAutofit/>
          </a:bodyPr>
          <a:lstStyle/>
          <a:p>
            <a:endParaRPr lang="en-GB" sz="4000"/>
          </a:p>
        </p:txBody>
      </p:sp>
      <p:grpSp>
        <p:nvGrpSpPr>
          <p:cNvPr id="14" name="Group 13">
            <a:extLst>
              <a:ext uri="{FF2B5EF4-FFF2-40B4-BE49-F238E27FC236}">
                <a16:creationId xmlns:a16="http://schemas.microsoft.com/office/drawing/2014/main" id="{C15B8CC4-8CCE-428F-AE7E-28D178984CE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0" y="2027156"/>
            <a:ext cx="12192000" cy="757168"/>
            <a:chOff x="0" y="2959818"/>
            <a:chExt cx="12192000" cy="757168"/>
          </a:xfrm>
        </p:grpSpPr>
        <p:sp>
          <p:nvSpPr>
            <p:cNvPr id="15" name="Freeform: Shape 14">
              <a:extLst>
                <a:ext uri="{FF2B5EF4-FFF2-40B4-BE49-F238E27FC236}">
                  <a16:creationId xmlns:a16="http://schemas.microsoft.com/office/drawing/2014/main" id="{A6359FA2-E374-4073-8269-E10D2AE74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9A1F0E66-9B5E-4980-8AEC-B4D144B48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8C93A8D-B880-E0A5-4819-2CCF42744659}"/>
              </a:ext>
            </a:extLst>
          </p:cNvPr>
          <p:cNvSpPr>
            <a:spLocks noGrp="1"/>
          </p:cNvSpPr>
          <p:nvPr>
            <p:ph idx="1"/>
          </p:nvPr>
        </p:nvSpPr>
        <p:spPr>
          <a:xfrm>
            <a:off x="1712914" y="3070719"/>
            <a:ext cx="9468608" cy="2937969"/>
          </a:xfrm>
        </p:spPr>
        <p:txBody>
          <a:bodyPr>
            <a:normAutofit/>
          </a:bodyPr>
          <a:lstStyle/>
          <a:p>
            <a:r>
              <a:rPr lang="en-GB" sz="2400" i="1" kern="0" dirty="0" err="1">
                <a:solidFill>
                  <a:schemeClr val="tx1">
                    <a:alpha val="80000"/>
                  </a:schemeClr>
                </a:solidFill>
                <a:effectLst/>
                <a:ea typeface="Calibri" panose="020F0502020204030204" pitchFamily="34" charset="0"/>
              </a:rPr>
              <a:t>Cwmardy</a:t>
            </a:r>
            <a:r>
              <a:rPr lang="en-GB" sz="2400" kern="0" dirty="0">
                <a:solidFill>
                  <a:schemeClr val="tx1">
                    <a:alpha val="80000"/>
                  </a:schemeClr>
                </a:solidFill>
                <a:effectLst/>
                <a:ea typeface="Calibri" panose="020F0502020204030204" pitchFamily="34" charset="0"/>
              </a:rPr>
              <a:t>: “The pits never ceased their throbbing night or day. The ‘foreigners’ had intermarried with the natives, their children, now young adults, creating a new cosmopolitan population in the valley” (310). </a:t>
            </a:r>
            <a:endParaRPr lang="en-GB" sz="2400" dirty="0">
              <a:solidFill>
                <a:schemeClr val="tx1">
                  <a:alpha val="80000"/>
                </a:schemeClr>
              </a:solidFill>
            </a:endParaRPr>
          </a:p>
        </p:txBody>
      </p:sp>
    </p:spTree>
    <p:extLst>
      <p:ext uri="{BB962C8B-B14F-4D97-AF65-F5344CB8AC3E}">
        <p14:creationId xmlns:p14="http://schemas.microsoft.com/office/powerpoint/2010/main" val="414355729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2013 - 2022 Theme</Template>
  <TotalTime>1584</TotalTime>
  <Words>2065</Words>
  <Application>Microsoft Office PowerPoint</Application>
  <PresentationFormat>Widescreen</PresentationFormat>
  <Paragraphs>56</Paragraphs>
  <Slides>24</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24</vt:i4>
      </vt:variant>
    </vt:vector>
  </HeadingPairs>
  <TitlesOfParts>
    <vt:vector size="30" baseType="lpstr">
      <vt:lpstr>Arial</vt:lpstr>
      <vt:lpstr>Calibri</vt:lpstr>
      <vt:lpstr>Calibri Light</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Cambrian Combine Strike and the Tonypandy Riots of 1910-11</vt:lpstr>
      <vt:lpstr>PowerPoint Presentation</vt:lpstr>
      <vt:lpstr>PowerPoint Presentation</vt:lpstr>
      <vt:lpstr>The Tonypandy Riots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4</cp:revision>
  <dcterms:created xsi:type="dcterms:W3CDTF">2023-11-24T19:44:49Z</dcterms:created>
  <dcterms:modified xsi:type="dcterms:W3CDTF">2023-11-25T22:08:51Z</dcterms:modified>
</cp:coreProperties>
</file>