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4"/>
  </p:sldMasterIdLst>
  <p:sldIdLst>
    <p:sldId id="256" r:id="rId5"/>
    <p:sldId id="260" r:id="rId6"/>
    <p:sldId id="267" r:id="rId7"/>
    <p:sldId id="262" r:id="rId8"/>
    <p:sldId id="263" r:id="rId9"/>
    <p:sldId id="264" r:id="rId10"/>
    <p:sldId id="265" r:id="rId11"/>
    <p:sldId id="269" r:id="rId12"/>
    <p:sldId id="266" r:id="rId13"/>
    <p:sldId id="268" r:id="rId14"/>
    <p:sldId id="270" r:id="rId15"/>
    <p:sldId id="257" r:id="rId16"/>
    <p:sldId id="258" r:id="rId17"/>
    <p:sldId id="259"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03" d="100"/>
          <a:sy n="103" d="100"/>
        </p:scale>
        <p:origin x="84" y="345"/>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iz" userId="9b71a293-527e-4f3a-a7ca-532900a6e0fe" providerId="ADAL" clId="{FC5B80A4-4F40-4DEC-9E6C-746EF07510AE}"/>
    <pc:docChg chg="modSld">
      <pc:chgData name="Liz" userId="9b71a293-527e-4f3a-a7ca-532900a6e0fe" providerId="ADAL" clId="{FC5B80A4-4F40-4DEC-9E6C-746EF07510AE}" dt="2021-03-09T16:33:45.719" v="31" actId="20577"/>
      <pc:docMkLst>
        <pc:docMk/>
      </pc:docMkLst>
      <pc:sldChg chg="modSp mod">
        <pc:chgData name="Liz" userId="9b71a293-527e-4f3a-a7ca-532900a6e0fe" providerId="ADAL" clId="{FC5B80A4-4F40-4DEC-9E6C-746EF07510AE}" dt="2021-03-09T16:33:28.027" v="18" actId="20577"/>
        <pc:sldMkLst>
          <pc:docMk/>
          <pc:sldMk cId="4266399707" sldId="260"/>
        </pc:sldMkLst>
        <pc:spChg chg="mod">
          <ac:chgData name="Liz" userId="9b71a293-527e-4f3a-a7ca-532900a6e0fe" providerId="ADAL" clId="{FC5B80A4-4F40-4DEC-9E6C-746EF07510AE}" dt="2021-03-09T16:33:28.027" v="18" actId="20577"/>
          <ac:spMkLst>
            <pc:docMk/>
            <pc:sldMk cId="4266399707" sldId="260"/>
            <ac:spMk id="3" creationId="{C39CDDE4-6CC8-4004-9BAD-42AD6803AD5D}"/>
          </ac:spMkLst>
        </pc:spChg>
      </pc:sldChg>
      <pc:sldChg chg="modSp mod">
        <pc:chgData name="Liz" userId="9b71a293-527e-4f3a-a7ca-532900a6e0fe" providerId="ADAL" clId="{FC5B80A4-4F40-4DEC-9E6C-746EF07510AE}" dt="2021-03-09T16:33:45.719" v="31" actId="20577"/>
        <pc:sldMkLst>
          <pc:docMk/>
          <pc:sldMk cId="1385891373" sldId="267"/>
        </pc:sldMkLst>
        <pc:spChg chg="mod">
          <ac:chgData name="Liz" userId="9b71a293-527e-4f3a-a7ca-532900a6e0fe" providerId="ADAL" clId="{FC5B80A4-4F40-4DEC-9E6C-746EF07510AE}" dt="2021-03-09T16:33:45.719" v="31" actId="20577"/>
          <ac:spMkLst>
            <pc:docMk/>
            <pc:sldMk cId="1385891373" sldId="267"/>
            <ac:spMk id="3" creationId="{89B99A21-2AB4-46ED-B365-B8840B53238E}"/>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3/9/2021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t>3/9/2021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3/9/2021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3/9/2021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3/9/2021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2A54C80-263E-416B-A8E0-580EDEADCBDC}" type="datetimeFigureOut">
              <a:rPr lang="en-US" dirty="0"/>
              <a:t>3/9/2021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3/9/2021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3/9/2021</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l"/>
            <a:r>
              <a:rPr lang="en-GB" dirty="0"/>
              <a:t>Illness Time: </a:t>
            </a:r>
            <a:br>
              <a:rPr lang="en-GB" dirty="0"/>
            </a:br>
            <a:r>
              <a:rPr lang="en-GB" dirty="0" err="1"/>
              <a:t>Cazdyn</a:t>
            </a:r>
            <a:r>
              <a:rPr lang="en-GB" dirty="0"/>
              <a:t>, Frank, and </a:t>
            </a:r>
            <a:r>
              <a:rPr lang="en-GB" i="1" dirty="0"/>
              <a:t>The Iceberg</a:t>
            </a:r>
            <a:endParaRPr lang="en-GB" dirty="0"/>
          </a:p>
        </p:txBody>
      </p:sp>
      <p:sp>
        <p:nvSpPr>
          <p:cNvPr id="3" name="Subtitle 2"/>
          <p:cNvSpPr>
            <a:spLocks noGrp="1"/>
          </p:cNvSpPr>
          <p:nvPr>
            <p:ph type="subTitle" idx="1"/>
          </p:nvPr>
        </p:nvSpPr>
        <p:spPr/>
        <p:txBody>
          <a:bodyPr/>
          <a:lstStyle/>
          <a:p>
            <a:endParaRPr lang="en-GB" dirty="0"/>
          </a:p>
        </p:txBody>
      </p:sp>
    </p:spTree>
    <p:extLst>
      <p:ext uri="{BB962C8B-B14F-4D97-AF65-F5344CB8AC3E}">
        <p14:creationId xmlns:p14="http://schemas.microsoft.com/office/powerpoint/2010/main" val="906000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15771E0-F57C-4795-9743-2EA917112685}"/>
              </a:ext>
            </a:extLst>
          </p:cNvPr>
          <p:cNvSpPr>
            <a:spLocks noGrp="1"/>
          </p:cNvSpPr>
          <p:nvPr>
            <p:ph idx="1"/>
          </p:nvPr>
        </p:nvSpPr>
        <p:spPr>
          <a:xfrm>
            <a:off x="677334" y="1116701"/>
            <a:ext cx="8596668" cy="5417618"/>
          </a:xfrm>
        </p:spPr>
        <p:txBody>
          <a:bodyPr>
            <a:normAutofit fontScale="85000" lnSpcReduction="10000"/>
          </a:bodyPr>
          <a:lstStyle/>
          <a:p>
            <a:r>
              <a:rPr lang="en-GB" dirty="0"/>
              <a:t>Gilda Radner: “The issue of control plagued me. […] despite the war I was waging, and my endurance, I couldn’t control the outcome” (Radner, 181, cited in Frank, 100)</a:t>
            </a:r>
          </a:p>
          <a:p>
            <a:r>
              <a:rPr lang="en-GB" dirty="0"/>
              <a:t>body telling chaos stories […] being swept along, without control, by life’s fundamental </a:t>
            </a:r>
            <a:r>
              <a:rPr lang="en-GB" i="1" dirty="0"/>
              <a:t>contingency. </a:t>
            </a:r>
            <a:r>
              <a:rPr lang="en-GB" dirty="0"/>
              <a:t>Efforts to reassert predictability have failed repeatedly, and each failure has had its costs. (Frank, 102)</a:t>
            </a:r>
          </a:p>
          <a:p>
            <a:r>
              <a:rPr lang="en-GB" dirty="0"/>
              <a:t>[…] consciousness has given up the struggle for sovereignty over its own experience. (Frank, 104)</a:t>
            </a:r>
          </a:p>
          <a:p>
            <a:r>
              <a:rPr lang="en-GB" dirty="0"/>
              <a:t>[…patient starts to feel treatment both problem and solution (the latter in “being kept apart from a world that could not, and would not, understand.”)] When liberation from hospital comes, […] one’s real trouble begins: the trouble of remaking a sense of purpose as the world demands. […] Much illness behaviour can only be understood when the would-be interpreter is able to enter imaginatively into a world </a:t>
            </a:r>
            <a:r>
              <a:rPr lang="en-GB" i="1" dirty="0"/>
              <a:t>without </a:t>
            </a:r>
            <a:r>
              <a:rPr lang="en-GB" dirty="0"/>
              <a:t>purpose. (Frank, 107) </a:t>
            </a:r>
          </a:p>
          <a:p>
            <a:r>
              <a:rPr lang="en-GB" dirty="0"/>
              <a:t>How does this bear on the representation (and enactment) of control, and purpose, in </a:t>
            </a:r>
            <a:r>
              <a:rPr lang="en-GB" i="1" dirty="0"/>
              <a:t>The Iceberg</a:t>
            </a:r>
            <a:r>
              <a:rPr lang="en-GB" dirty="0"/>
              <a:t>? </a:t>
            </a:r>
          </a:p>
          <a:p>
            <a:r>
              <a:rPr lang="en-GB" dirty="0"/>
              <a:t>The chaos of illness (and the ruling role of chance in one’ life) can lead to the “pit of narrative wreckage” (Frank, 110) which society encourages us to move on from. Might </a:t>
            </a:r>
            <a:r>
              <a:rPr lang="en-GB" i="1" dirty="0"/>
              <a:t>The Iceberg</a:t>
            </a:r>
            <a:r>
              <a:rPr lang="en-GB" dirty="0"/>
              <a:t> teach us “an enhanced tolerance for chaos as part of a life story” (Frank, 111)? </a:t>
            </a:r>
          </a:p>
          <a:p>
            <a:r>
              <a:rPr lang="en-GB" dirty="0"/>
              <a:t>Think about how </a:t>
            </a:r>
            <a:r>
              <a:rPr lang="en-GB" i="1" dirty="0"/>
              <a:t>The Iceberg </a:t>
            </a:r>
            <a:r>
              <a:rPr lang="en-GB" dirty="0"/>
              <a:t>certainly (?) shows that we are </a:t>
            </a:r>
            <a:r>
              <a:rPr lang="en-GB" i="1" dirty="0"/>
              <a:t>dyadic </a:t>
            </a:r>
            <a:r>
              <a:rPr lang="en-GB" dirty="0"/>
              <a:t>bodies –- another’s body “</a:t>
            </a:r>
            <a:r>
              <a:rPr lang="en-GB" i="1" dirty="0"/>
              <a:t>has to do with me, as I with it</a:t>
            </a:r>
            <a:r>
              <a:rPr lang="en-GB" dirty="0"/>
              <a:t>” (Frank, 35, 202) –- and that storytelling can be (and perhaps always is) collaborative. </a:t>
            </a:r>
          </a:p>
        </p:txBody>
      </p:sp>
    </p:spTree>
    <p:extLst>
      <p:ext uri="{BB962C8B-B14F-4D97-AF65-F5344CB8AC3E}">
        <p14:creationId xmlns:p14="http://schemas.microsoft.com/office/powerpoint/2010/main" val="5865472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EC73D5-48E8-416F-BCF3-13C1161ED858}"/>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9E79FAC0-C625-4B0A-83F8-9F7262A0650D}"/>
              </a:ext>
            </a:extLst>
          </p:cNvPr>
          <p:cNvSpPr>
            <a:spLocks noGrp="1"/>
          </p:cNvSpPr>
          <p:nvPr>
            <p:ph idx="1"/>
          </p:nvPr>
        </p:nvSpPr>
        <p:spPr/>
        <p:txBody>
          <a:bodyPr/>
          <a:lstStyle/>
          <a:p>
            <a:endParaRPr lang="en-GB"/>
          </a:p>
        </p:txBody>
      </p:sp>
    </p:spTree>
    <p:extLst>
      <p:ext uri="{BB962C8B-B14F-4D97-AF65-F5344CB8AC3E}">
        <p14:creationId xmlns:p14="http://schemas.microsoft.com/office/powerpoint/2010/main" val="37780882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Catherine </a:t>
            </a:r>
            <a:r>
              <a:rPr lang="en-GB" dirty="0" err="1"/>
              <a:t>Malabou</a:t>
            </a:r>
            <a:r>
              <a:rPr lang="en-GB" dirty="0"/>
              <a:t>, </a:t>
            </a:r>
            <a:r>
              <a:rPr lang="en-GB" i="1" dirty="0"/>
              <a:t>The New Wounded: From Neurosis to Brain Damage</a:t>
            </a:r>
            <a:r>
              <a:rPr lang="en-GB" dirty="0"/>
              <a:t> (2012)</a:t>
            </a:r>
          </a:p>
        </p:txBody>
      </p:sp>
      <p:sp>
        <p:nvSpPr>
          <p:cNvPr id="3" name="Content Placeholder 2"/>
          <p:cNvSpPr>
            <a:spLocks noGrp="1"/>
          </p:cNvSpPr>
          <p:nvPr>
            <p:ph idx="1"/>
          </p:nvPr>
        </p:nvSpPr>
        <p:spPr>
          <a:xfrm>
            <a:off x="677334" y="1930400"/>
            <a:ext cx="8596668" cy="4373215"/>
          </a:xfrm>
        </p:spPr>
        <p:txBody>
          <a:bodyPr>
            <a:normAutofit fontScale="85000" lnSpcReduction="20000"/>
          </a:bodyPr>
          <a:lstStyle/>
          <a:p>
            <a:r>
              <a:rPr lang="en-GB" dirty="0"/>
              <a:t>The rupture of trauma (physical or trauma) -- the destruction inherent in the </a:t>
            </a:r>
            <a:r>
              <a:rPr lang="en-GB" i="1" dirty="0"/>
              <a:t>meaningless</a:t>
            </a:r>
            <a:r>
              <a:rPr lang="en-GB" dirty="0"/>
              <a:t> accident (brain injury, neurodegenerative disease (e.g. dementia) – we could add brain tumour)</a:t>
            </a:r>
          </a:p>
          <a:p>
            <a:r>
              <a:rPr lang="en-GB" dirty="0"/>
              <a:t>Narrative rupture: cannot ascribe meaning to this chance event </a:t>
            </a:r>
          </a:p>
          <a:p>
            <a:r>
              <a:rPr lang="en-GB" dirty="0"/>
              <a:t>Rupture of identity: loss of one’s psychic history (memory, particular constitution of drives/ desires/ repressions) after trauma (physiological trauma, but also could result from emotional trauma)</a:t>
            </a:r>
          </a:p>
          <a:p>
            <a:r>
              <a:rPr lang="en-GB" dirty="0"/>
              <a:t>Loss of one’s identity (e.g. critical interests (Ronald Dworkin), idiolect, tastes, ‘personality’, physical appearance/physiology, feelings – e.g. negative affect, withdrawal)?</a:t>
            </a:r>
          </a:p>
          <a:p>
            <a:r>
              <a:rPr lang="en-GB" dirty="0"/>
              <a:t>Brain has plasticity: can remake itself. This is mostly positive remaking, but it also has possibility </a:t>
            </a:r>
            <a:r>
              <a:rPr lang="en-GB" i="1" dirty="0"/>
              <a:t>negative</a:t>
            </a:r>
            <a:r>
              <a:rPr lang="en-GB" dirty="0"/>
              <a:t>, destructive plasticity (the remaking of brain physiology, and relatedly of identity, personhood etc.) also something we should look at (says </a:t>
            </a:r>
            <a:r>
              <a:rPr lang="en-GB" dirty="0" err="1"/>
              <a:t>Malabou</a:t>
            </a:r>
            <a:r>
              <a:rPr lang="en-GB" dirty="0"/>
              <a:t>) </a:t>
            </a:r>
          </a:p>
          <a:p>
            <a:r>
              <a:rPr lang="en-GB" dirty="0"/>
              <a:t>Psychoanalysis has not been able to talk to ‘lost persons’ of physiology, who do not “regress” but “shatter” in a moment, display radical discontinuity (rather than narratives of regression, obsession, repression, surfacing memory etc.)</a:t>
            </a:r>
          </a:p>
          <a:p>
            <a:r>
              <a:rPr lang="en-GB" dirty="0" err="1"/>
              <a:t>Malabou</a:t>
            </a:r>
            <a:r>
              <a:rPr lang="en-GB" dirty="0"/>
              <a:t> wants to reconcile psychoanalysis with neurology in expanding the terms (and purview) of the former to take in neurological injury or disorder, remake both to include or at least talk to the lexis and methods of the other.</a:t>
            </a:r>
          </a:p>
        </p:txBody>
      </p:sp>
    </p:spTree>
    <p:extLst>
      <p:ext uri="{BB962C8B-B14F-4D97-AF65-F5344CB8AC3E}">
        <p14:creationId xmlns:p14="http://schemas.microsoft.com/office/powerpoint/2010/main" val="34431638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4" y="731521"/>
            <a:ext cx="8596668" cy="5309842"/>
          </a:xfrm>
        </p:spPr>
        <p:txBody>
          <a:bodyPr/>
          <a:lstStyle/>
          <a:p>
            <a:r>
              <a:rPr lang="en-GB" dirty="0"/>
              <a:t>Coutts registers </a:t>
            </a:r>
            <a:r>
              <a:rPr lang="en-GB" i="1" dirty="0"/>
              <a:t>narrative rupture</a:t>
            </a:r>
            <a:r>
              <a:rPr lang="en-GB" dirty="0"/>
              <a:t> </a:t>
            </a:r>
          </a:p>
          <a:p>
            <a:r>
              <a:rPr lang="en-GB" dirty="0"/>
              <a:t>She challenges/ resists, to some extent , rupture of identity though. </a:t>
            </a:r>
          </a:p>
          <a:p>
            <a:r>
              <a:rPr lang="en-GB" dirty="0"/>
              <a:t>Even Lubbock, a writer (and conversationalist) losing language, remains himself (humour, ‘critical interests’ (Ronald Dworkin) – including how we see our future (goals, aims), likes and dislikes, relationships). </a:t>
            </a:r>
          </a:p>
          <a:p>
            <a:r>
              <a:rPr lang="en-GB" dirty="0"/>
              <a:t>The family, as a larger, unit – an intersubjective identity – also persists and even prevails. Doesn’t ‘beat’ cancer; does change – but doesn’t lose its essence or its identity. </a:t>
            </a:r>
          </a:p>
          <a:p>
            <a:pPr marL="0" indent="0">
              <a:buNone/>
            </a:pPr>
            <a:r>
              <a:rPr lang="en-GB" dirty="0"/>
              <a:t>[Would the same be true for someone with dementia? Might lose some or all of these kinds of identifying trait. Might cease to recognize family members. Time in the endless present might then be a positive thing, allowing relationality if not the same kind of relationship as before.</a:t>
            </a:r>
          </a:p>
          <a:p>
            <a:pPr marL="0" indent="0">
              <a:buNone/>
            </a:pPr>
            <a:endParaRPr lang="en-GB" dirty="0"/>
          </a:p>
          <a:p>
            <a:pPr marL="0" indent="0">
              <a:buNone/>
            </a:pPr>
            <a:r>
              <a:rPr lang="en-GB" dirty="0"/>
              <a:t>What about someone with severe and persistent or recurrent psychosis? Is this rupture or something more chronic?] </a:t>
            </a:r>
          </a:p>
        </p:txBody>
      </p:sp>
    </p:spTree>
    <p:extLst>
      <p:ext uri="{BB962C8B-B14F-4D97-AF65-F5344CB8AC3E}">
        <p14:creationId xmlns:p14="http://schemas.microsoft.com/office/powerpoint/2010/main" val="114036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4" y="1047405"/>
            <a:ext cx="8596668" cy="4993958"/>
          </a:xfrm>
        </p:spPr>
        <p:txBody>
          <a:bodyPr>
            <a:normAutofit fontScale="92500" lnSpcReduction="20000"/>
          </a:bodyPr>
          <a:lstStyle/>
          <a:p>
            <a:r>
              <a:rPr lang="en-GB" dirty="0"/>
              <a:t>Look at your passage. </a:t>
            </a:r>
          </a:p>
          <a:p>
            <a:r>
              <a:rPr lang="en-GB" dirty="0"/>
              <a:t>What kinds of role, identity, everyday experience are found here and what sorts of temporal features/experiences do they entail? (e.g. what is time (like) for mother of a toddler, as a professional (artist), as a writer, as someone charged with feeding a family, </a:t>
            </a:r>
            <a:r>
              <a:rPr lang="en-GB" dirty="0" err="1"/>
              <a:t>etc</a:t>
            </a:r>
            <a:r>
              <a:rPr lang="en-GB" dirty="0"/>
              <a:t>? As someone doing more than </a:t>
            </a:r>
            <a:r>
              <a:rPr lang="en-GB" dirty="0" err="1"/>
              <a:t>oen</a:t>
            </a:r>
            <a:r>
              <a:rPr lang="en-GB" dirty="0"/>
              <a:t> of these things ‘at once’?)</a:t>
            </a:r>
          </a:p>
          <a:p>
            <a:r>
              <a:rPr lang="en-GB" dirty="0"/>
              <a:t>What new experience of time has the illness brought? What aspect(s) of the illness is this new aspect of time attached to? </a:t>
            </a:r>
          </a:p>
          <a:p>
            <a:r>
              <a:rPr lang="en-GB" dirty="0"/>
              <a:t>What kind of narrative conventions (of storytelling, of time/ place, </a:t>
            </a:r>
            <a:r>
              <a:rPr lang="en-GB" dirty="0" err="1"/>
              <a:t>Genette’s</a:t>
            </a:r>
            <a:r>
              <a:rPr lang="en-GB" dirty="0"/>
              <a:t> ordering, duration etc., of character/role (hero, artist, parent, child, cook, doctor, patient etc.) are invoked, refused, challenged (or something else)?</a:t>
            </a:r>
          </a:p>
          <a:p>
            <a:r>
              <a:rPr lang="en-GB" dirty="0"/>
              <a:t>What kind of genre/ narrative trajectory (if any) are we dealing with? Or do we expect (Tragedy? Heroic overcoming of potential tragedy? Misery memoir? Diary? Prose poem? More than one of these things? None of these things?) Does Coutts consciously invoke/resist generic conventions, and if so how? </a:t>
            </a:r>
          </a:p>
          <a:p>
            <a:r>
              <a:rPr lang="en-GB" dirty="0"/>
              <a:t>Are we dealing with clock/calendar time? Subjective time? Prognosis time? (Other times??) How are these things reconciled (or not) if so? [we will look next week at ‘Palliative time’ (in </a:t>
            </a:r>
            <a:r>
              <a:rPr lang="en-GB" dirty="0" err="1"/>
              <a:t>Cazdyn</a:t>
            </a:r>
            <a:r>
              <a:rPr lang="en-GB" dirty="0"/>
              <a:t>), ideas of illness and </a:t>
            </a:r>
            <a:r>
              <a:rPr lang="en-GB" i="1" dirty="0"/>
              <a:t>chronicity</a:t>
            </a:r>
            <a:r>
              <a:rPr lang="en-GB" dirty="0"/>
              <a:t> – but do start to think about what these might look like too if relevant] </a:t>
            </a:r>
          </a:p>
          <a:p>
            <a:r>
              <a:rPr lang="en-GB" dirty="0"/>
              <a:t>Other reflections on time and/or narrative? </a:t>
            </a:r>
          </a:p>
        </p:txBody>
      </p:sp>
    </p:spTree>
    <p:extLst>
      <p:ext uri="{BB962C8B-B14F-4D97-AF65-F5344CB8AC3E}">
        <p14:creationId xmlns:p14="http://schemas.microsoft.com/office/powerpoint/2010/main" val="17354465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566D94-5247-4DD5-947A-49035BDCC59B}"/>
              </a:ext>
            </a:extLst>
          </p:cNvPr>
          <p:cNvSpPr>
            <a:spLocks noGrp="1"/>
          </p:cNvSpPr>
          <p:nvPr>
            <p:ph type="title"/>
          </p:nvPr>
        </p:nvSpPr>
        <p:spPr>
          <a:xfrm>
            <a:off x="677334" y="609600"/>
            <a:ext cx="8596668" cy="608251"/>
          </a:xfrm>
        </p:spPr>
        <p:txBody>
          <a:bodyPr>
            <a:normAutofit/>
          </a:bodyPr>
          <a:lstStyle/>
          <a:p>
            <a:r>
              <a:rPr lang="en-GB" sz="2800" dirty="0" err="1"/>
              <a:t>Cazdyn</a:t>
            </a:r>
            <a:r>
              <a:rPr lang="en-GB" sz="2800" dirty="0"/>
              <a:t> and </a:t>
            </a:r>
            <a:r>
              <a:rPr lang="en-GB" sz="2800" i="1" dirty="0"/>
              <a:t>The Iceberg</a:t>
            </a:r>
            <a:r>
              <a:rPr lang="en-GB" sz="2800" dirty="0"/>
              <a:t>: crisis time</a:t>
            </a:r>
          </a:p>
        </p:txBody>
      </p:sp>
      <p:sp>
        <p:nvSpPr>
          <p:cNvPr id="3" name="Content Placeholder 2">
            <a:extLst>
              <a:ext uri="{FF2B5EF4-FFF2-40B4-BE49-F238E27FC236}">
                <a16:creationId xmlns:a16="http://schemas.microsoft.com/office/drawing/2014/main" id="{C39CDDE4-6CC8-4004-9BAD-42AD6803AD5D}"/>
              </a:ext>
            </a:extLst>
          </p:cNvPr>
          <p:cNvSpPr>
            <a:spLocks noGrp="1"/>
          </p:cNvSpPr>
          <p:nvPr>
            <p:ph idx="1"/>
          </p:nvPr>
        </p:nvSpPr>
        <p:spPr>
          <a:xfrm>
            <a:off x="640920" y="1274496"/>
            <a:ext cx="8596668" cy="5438506"/>
          </a:xfrm>
        </p:spPr>
        <p:txBody>
          <a:bodyPr>
            <a:normAutofit fontScale="85000" lnSpcReduction="10000"/>
          </a:bodyPr>
          <a:lstStyle/>
          <a:p>
            <a:r>
              <a:rPr lang="en-GB" dirty="0">
                <a:solidFill>
                  <a:srgbClr val="000000"/>
                </a:solidFill>
                <a:latin typeface="Arial" panose="020B0604020202020204" pitchFamily="34" charset="0"/>
                <a:ea typeface="Times New Roman" panose="02020603050405020304" pitchFamily="18" charset="0"/>
              </a:rPr>
              <a:t>the stretching of time, the dull soreness of a meantime with no end […] </a:t>
            </a:r>
            <a:r>
              <a:rPr lang="en-GB" sz="1800" dirty="0">
                <a:solidFill>
                  <a:srgbClr val="000000"/>
                </a:solidFill>
                <a:effectLst/>
                <a:latin typeface="Arial" panose="020B0604020202020204" pitchFamily="34" charset="0"/>
                <a:ea typeface="Times New Roman" panose="02020603050405020304" pitchFamily="18" charset="0"/>
              </a:rPr>
              <a:t>‘chronic’ time – safe but with the droning threat of relapse (</a:t>
            </a:r>
            <a:r>
              <a:rPr lang="en-GB" sz="1800" dirty="0" err="1">
                <a:solidFill>
                  <a:srgbClr val="000000"/>
                </a:solidFill>
                <a:effectLst/>
                <a:latin typeface="Arial" panose="020B0604020202020204" pitchFamily="34" charset="0"/>
                <a:ea typeface="Times New Roman" panose="02020603050405020304" pitchFamily="18" charset="0"/>
              </a:rPr>
              <a:t>Cazdyn</a:t>
            </a:r>
            <a:r>
              <a:rPr lang="en-GB" sz="1800" dirty="0">
                <a:solidFill>
                  <a:srgbClr val="000000"/>
                </a:solidFill>
                <a:effectLst/>
                <a:latin typeface="Arial" panose="020B0604020202020204" pitchFamily="34" charset="0"/>
                <a:ea typeface="Times New Roman" panose="02020603050405020304" pitchFamily="18" charset="0"/>
              </a:rPr>
              <a:t>, </a:t>
            </a:r>
            <a:r>
              <a:rPr lang="en-GB" sz="1800" i="1" dirty="0">
                <a:solidFill>
                  <a:srgbClr val="000000"/>
                </a:solidFill>
                <a:effectLst/>
                <a:latin typeface="Arial" panose="020B0604020202020204" pitchFamily="34" charset="0"/>
                <a:ea typeface="Times New Roman" panose="02020603050405020304" pitchFamily="18" charset="0"/>
              </a:rPr>
              <a:t>The Already Dead,</a:t>
            </a:r>
            <a:r>
              <a:rPr lang="en-GB" sz="1800" dirty="0">
                <a:solidFill>
                  <a:srgbClr val="000000"/>
                </a:solidFill>
                <a:effectLst/>
                <a:latin typeface="Arial" panose="020B0604020202020204" pitchFamily="34" charset="0"/>
                <a:ea typeface="Times New Roman" panose="02020603050405020304" pitchFamily="18" charset="0"/>
              </a:rPr>
              <a:t>13)</a:t>
            </a:r>
          </a:p>
          <a:p>
            <a:r>
              <a:rPr lang="en-GB" dirty="0">
                <a:solidFill>
                  <a:srgbClr val="000000"/>
                </a:solidFill>
                <a:latin typeface="Arial" panose="020B0604020202020204" pitchFamily="34" charset="0"/>
                <a:ea typeface="Times New Roman" panose="02020603050405020304" pitchFamily="18" charset="0"/>
              </a:rPr>
              <a:t>[But] the future cannot be put off, crisis and disaster cannot be totally managed […] and we do not all experience time – and …the political effects of time – in the same way. (14)</a:t>
            </a:r>
          </a:p>
          <a:p>
            <a:r>
              <a:rPr lang="en-GB" sz="1800" dirty="0">
                <a:solidFill>
                  <a:srgbClr val="000000"/>
                </a:solidFill>
                <a:effectLst/>
                <a:latin typeface="Arial" panose="020B0604020202020204" pitchFamily="34" charset="0"/>
                <a:ea typeface="Times New Roman" panose="02020603050405020304" pitchFamily="18" charset="0"/>
              </a:rPr>
              <a:t>Capitalism … can teach us … about how life and death, as well as …other apparently opposing terms (health and illness, for example), are not necessarily chronologically ordered, one term preceding another (14). </a:t>
            </a:r>
            <a:r>
              <a:rPr lang="en-GB" sz="1800" b="1" dirty="0">
                <a:solidFill>
                  <a:srgbClr val="000000"/>
                </a:solidFill>
                <a:effectLst/>
                <a:latin typeface="Arial" panose="020B0604020202020204" pitchFamily="34" charset="0"/>
                <a:ea typeface="Times New Roman" panose="02020603050405020304" pitchFamily="18" charset="0"/>
              </a:rPr>
              <a:t>Can you comment on this re. the reading or you experience, or think of another example? </a:t>
            </a:r>
            <a:endParaRPr lang="en-GB" sz="1800" dirty="0">
              <a:solidFill>
                <a:srgbClr val="000000"/>
              </a:solidFill>
              <a:effectLst/>
              <a:latin typeface="Arial" panose="020B0604020202020204" pitchFamily="34" charset="0"/>
              <a:ea typeface="Times New Roman" panose="02020603050405020304" pitchFamily="18" charset="0"/>
            </a:endParaRPr>
          </a:p>
          <a:p>
            <a:r>
              <a:rPr lang="en-GB" sz="1800" dirty="0">
                <a:solidFill>
                  <a:srgbClr val="000000"/>
                </a:solidFill>
                <a:effectLst/>
                <a:latin typeface="Arial" panose="020B0604020202020204" pitchFamily="34" charset="0"/>
                <a:ea typeface="Times New Roman" panose="02020603050405020304" pitchFamily="18" charset="0"/>
              </a:rPr>
              <a:t>‘Crisis transforms ... from the short term to the long term, in which one is still in dire straits while the immediacy of the danger, has been deferred. In this way, crisis is not something that comes and goes, but is always present. (</a:t>
            </a:r>
            <a:r>
              <a:rPr lang="en-GB" sz="1800" dirty="0" err="1">
                <a:solidFill>
                  <a:srgbClr val="000000"/>
                </a:solidFill>
                <a:effectLst/>
                <a:latin typeface="Arial" panose="020B0604020202020204" pitchFamily="34" charset="0"/>
                <a:ea typeface="Times New Roman" panose="02020603050405020304" pitchFamily="18" charset="0"/>
              </a:rPr>
              <a:t>Cazdyn</a:t>
            </a:r>
            <a:r>
              <a:rPr lang="en-GB" sz="1800" dirty="0">
                <a:solidFill>
                  <a:srgbClr val="000000"/>
                </a:solidFill>
                <a:effectLst/>
                <a:latin typeface="Arial" panose="020B0604020202020204" pitchFamily="34" charset="0"/>
                <a:ea typeface="Times New Roman" panose="02020603050405020304" pitchFamily="18" charset="0"/>
              </a:rPr>
              <a:t>, </a:t>
            </a:r>
            <a:r>
              <a:rPr lang="en-GB" sz="1800" i="1" dirty="0">
                <a:solidFill>
                  <a:srgbClr val="000000"/>
                </a:solidFill>
                <a:effectLst/>
                <a:latin typeface="Arial" panose="020B0604020202020204" pitchFamily="34" charset="0"/>
                <a:ea typeface="Times New Roman" panose="02020603050405020304" pitchFamily="18" charset="0"/>
              </a:rPr>
              <a:t>The Already Dea</a:t>
            </a:r>
            <a:r>
              <a:rPr lang="en-GB" i="1" dirty="0">
                <a:solidFill>
                  <a:srgbClr val="000000"/>
                </a:solidFill>
                <a:latin typeface="Arial" panose="020B0604020202020204" pitchFamily="34" charset="0"/>
                <a:ea typeface="Times New Roman" panose="02020603050405020304" pitchFamily="18" charset="0"/>
              </a:rPr>
              <a:t>d,</a:t>
            </a:r>
            <a:r>
              <a:rPr lang="en-GB" sz="1800" dirty="0">
                <a:solidFill>
                  <a:srgbClr val="000000"/>
                </a:solidFill>
                <a:effectLst/>
                <a:latin typeface="Arial" panose="020B0604020202020204" pitchFamily="34" charset="0"/>
                <a:ea typeface="Times New Roman" panose="02020603050405020304" pitchFamily="18" charset="0"/>
              </a:rPr>
              <a:t> 198)</a:t>
            </a:r>
          </a:p>
          <a:p>
            <a:pPr marL="0" indent="0">
              <a:buNone/>
            </a:pPr>
            <a:r>
              <a:rPr lang="en-GB" b="1" dirty="0">
                <a:solidFill>
                  <a:srgbClr val="000000"/>
                </a:solidFill>
                <a:latin typeface="Arial" panose="020B0604020202020204" pitchFamily="34" charset="0"/>
                <a:ea typeface="Times New Roman" panose="02020603050405020304" pitchFamily="18" charset="0"/>
              </a:rPr>
              <a:t>Coutts: </a:t>
            </a:r>
            <a:r>
              <a:rPr lang="en-GB" dirty="0">
                <a:solidFill>
                  <a:srgbClr val="000000"/>
                </a:solidFill>
                <a:latin typeface="Arial" panose="020B0604020202020204" pitchFamily="34" charset="0"/>
                <a:ea typeface="Times New Roman" panose="02020603050405020304" pitchFamily="18" charset="0"/>
              </a:rPr>
              <a:t>“we continue in the same way but in parenthesis (Coutts, 13)</a:t>
            </a:r>
            <a:endParaRPr lang="en-GB" sz="1800" dirty="0">
              <a:solidFill>
                <a:srgbClr val="000000"/>
              </a:solidFill>
              <a:effectLst/>
              <a:latin typeface="Arial" panose="020B0604020202020204" pitchFamily="34" charset="0"/>
              <a:ea typeface="Times New Roman" panose="02020603050405020304" pitchFamily="18" charset="0"/>
            </a:endParaRPr>
          </a:p>
          <a:p>
            <a:r>
              <a:rPr lang="en-GB" sz="1800" dirty="0">
                <a:solidFill>
                  <a:srgbClr val="000000"/>
                </a:solidFill>
                <a:effectLst/>
                <a:latin typeface="Arial" panose="020B0604020202020204" pitchFamily="34" charset="0"/>
                <a:ea typeface="Times New Roman" panose="02020603050405020304" pitchFamily="18" charset="0"/>
              </a:rPr>
              <a:t>At one stroke my ambition has gone private and it has a single goal: to keep us as a family alive so that our formation can continue. (Coutts 78)</a:t>
            </a:r>
          </a:p>
          <a:p>
            <a:r>
              <a:rPr lang="en-GB" sz="1800" dirty="0">
                <a:solidFill>
                  <a:srgbClr val="000000"/>
                </a:solidFill>
                <a:effectLst/>
                <a:latin typeface="Arial" panose="020B0604020202020204" pitchFamily="34" charset="0"/>
                <a:ea typeface="Times New Roman" panose="02020603050405020304" pitchFamily="18" charset="0"/>
              </a:rPr>
              <a:t>disease is a wave and we are always, always in its wake. Like survivors floating behind we are knocked stupid. We must scavenge, pick things up and construct them anew out of flotsam… There is no getting ahead of the wave and imagining our lives enough in advance to prepare, and maybe if we could, then we could not live as we do, held tight and fast. We would simply drown, each alone and separate. Yet somehow, somehow, we still expect our sacred and familiar selves to be spared from oblivion until that endpoint when there is no more time left for us anyway. (187)</a:t>
            </a:r>
            <a:endParaRPr lang="en-GB" sz="1800" dirty="0">
              <a:effectLst/>
              <a:latin typeface="Arial" panose="020B0604020202020204" pitchFamily="34" charset="0"/>
              <a:ea typeface="Arial" panose="020B0604020202020204" pitchFamily="34" charset="0"/>
            </a:endParaRPr>
          </a:p>
          <a:p>
            <a:endParaRPr lang="en-GB" sz="1800" dirty="0">
              <a:effectLst/>
              <a:latin typeface="Arial" panose="020B0604020202020204" pitchFamily="34" charset="0"/>
              <a:ea typeface="Arial" panose="020B0604020202020204" pitchFamily="34" charset="0"/>
            </a:endParaRPr>
          </a:p>
          <a:p>
            <a:pPr marL="0" indent="0">
              <a:buNone/>
            </a:pPr>
            <a:endParaRPr lang="en-GB" sz="1800" dirty="0">
              <a:solidFill>
                <a:srgbClr val="000000"/>
              </a:solidFill>
              <a:effectLst/>
              <a:latin typeface="Arial" panose="020B0604020202020204" pitchFamily="34" charset="0"/>
              <a:ea typeface="Times New Roman" panose="02020603050405020304" pitchFamily="18" charset="0"/>
            </a:endParaRPr>
          </a:p>
          <a:p>
            <a:endParaRPr lang="en-GB" sz="1800" dirty="0">
              <a:solidFill>
                <a:srgbClr val="000000"/>
              </a:solidFill>
              <a:effectLst/>
              <a:latin typeface="Arial" panose="020B0604020202020204" pitchFamily="34" charset="0"/>
              <a:ea typeface="Times New Roman" panose="02020603050405020304" pitchFamily="18" charset="0"/>
            </a:endParaRPr>
          </a:p>
          <a:p>
            <a:endParaRPr lang="en-GB" sz="1800" dirty="0">
              <a:effectLst/>
              <a:latin typeface="Arial" panose="020B0604020202020204" pitchFamily="34" charset="0"/>
              <a:ea typeface="Arial" panose="020B0604020202020204" pitchFamily="34" charset="0"/>
            </a:endParaRPr>
          </a:p>
          <a:p>
            <a:endParaRPr lang="en-GB" dirty="0"/>
          </a:p>
        </p:txBody>
      </p:sp>
    </p:spTree>
    <p:extLst>
      <p:ext uri="{BB962C8B-B14F-4D97-AF65-F5344CB8AC3E}">
        <p14:creationId xmlns:p14="http://schemas.microsoft.com/office/powerpoint/2010/main" val="42663997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9B99A21-2AB4-46ED-B365-B8840B53238E}"/>
              </a:ext>
            </a:extLst>
          </p:cNvPr>
          <p:cNvSpPr>
            <a:spLocks noGrp="1"/>
          </p:cNvSpPr>
          <p:nvPr>
            <p:ph idx="1"/>
          </p:nvPr>
        </p:nvSpPr>
        <p:spPr>
          <a:xfrm>
            <a:off x="677334" y="760651"/>
            <a:ext cx="8596668" cy="5280711"/>
          </a:xfrm>
        </p:spPr>
        <p:txBody>
          <a:bodyPr/>
          <a:lstStyle/>
          <a:p>
            <a:pPr marL="457200" lvl="1" indent="0">
              <a:buNone/>
            </a:pPr>
            <a:r>
              <a:rPr lang="en-GB" dirty="0"/>
              <a:t>	</a:t>
            </a:r>
            <a:r>
              <a:rPr lang="en-GB" i="1" dirty="0"/>
              <a:t>C’mon. Play</a:t>
            </a:r>
            <a:r>
              <a:rPr lang="en-GB" dirty="0"/>
              <a:t>, he says, turning to look at me. </a:t>
            </a:r>
            <a:r>
              <a:rPr lang="en-GB" i="1" dirty="0"/>
              <a:t>Play</a:t>
            </a:r>
            <a:r>
              <a:rPr lang="en-GB" dirty="0"/>
              <a:t>.</a:t>
            </a:r>
          </a:p>
          <a:p>
            <a:pPr marL="457200" lvl="1" indent="0">
              <a:buNone/>
            </a:pPr>
            <a:r>
              <a:rPr lang="en-GB" dirty="0"/>
              <a:t>	</a:t>
            </a:r>
            <a:r>
              <a:rPr lang="en-GB" i="1" dirty="0"/>
              <a:t>I’m sad.</a:t>
            </a:r>
            <a:endParaRPr lang="en-GB" dirty="0"/>
          </a:p>
          <a:p>
            <a:pPr marL="457200" lvl="1" indent="0">
              <a:buNone/>
            </a:pPr>
            <a:r>
              <a:rPr lang="en-GB" dirty="0"/>
              <a:t>	</a:t>
            </a:r>
            <a:r>
              <a:rPr lang="en-GB" i="1" dirty="0"/>
              <a:t>You can be sad and still play.</a:t>
            </a:r>
            <a:endParaRPr lang="en-GB" dirty="0"/>
          </a:p>
          <a:p>
            <a:pPr marL="457200" lvl="1" indent="0">
              <a:buNone/>
            </a:pPr>
            <a:r>
              <a:rPr lang="en-GB" dirty="0"/>
              <a:t>	Is the world of the happy different from that of the unhappy? Both states are true and present, both polarities alive in the same moment, cognisant of each other and coexisting. They map exactly. Within the margins that have been given to us, everything is contained, stuck tight against its opposite in full measure, and the friction between them is what makes the life. You cannot help but notice this. If we were to lose this demarcation, if, say, Dr B phoned today to say </a:t>
            </a:r>
            <a:r>
              <a:rPr lang="en-GB" i="1" dirty="0"/>
              <a:t>it has all been a clinical error</a:t>
            </a:r>
            <a:r>
              <a:rPr lang="en-GB" dirty="0"/>
              <a:t>, the friction would vanish. It is total, yet weak as surface tension on a drop of water. There would be no way to mentally attain it or to think yourself back into this state. You cannot pretend to live like this. But it makes the old ways seem intolerable, dependent as they are on pretence. (</a:t>
            </a:r>
            <a:r>
              <a:rPr lang="en-GB" i="1" dirty="0"/>
              <a:t>The Iceberg</a:t>
            </a:r>
            <a:r>
              <a:rPr lang="en-GB" dirty="0"/>
              <a:t>)</a:t>
            </a:r>
          </a:p>
        </p:txBody>
      </p:sp>
    </p:spTree>
    <p:extLst>
      <p:ext uri="{BB962C8B-B14F-4D97-AF65-F5344CB8AC3E}">
        <p14:creationId xmlns:p14="http://schemas.microsoft.com/office/powerpoint/2010/main" val="13858913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2BB0018-3C76-476D-A4EA-68791A26ED9F}"/>
              </a:ext>
            </a:extLst>
          </p:cNvPr>
          <p:cNvSpPr>
            <a:spLocks noGrp="1"/>
          </p:cNvSpPr>
          <p:nvPr>
            <p:ph idx="1"/>
          </p:nvPr>
        </p:nvSpPr>
        <p:spPr>
          <a:xfrm>
            <a:off x="598426" y="574535"/>
            <a:ext cx="8596668" cy="6028463"/>
          </a:xfrm>
        </p:spPr>
        <p:txBody>
          <a:bodyPr>
            <a:normAutofit lnSpcReduction="10000"/>
          </a:bodyPr>
          <a:lstStyle/>
          <a:p>
            <a:pPr marL="0" indent="0">
              <a:buNone/>
            </a:pPr>
            <a:r>
              <a:rPr lang="en-GB" sz="2800" dirty="0">
                <a:solidFill>
                  <a:srgbClr val="92D050"/>
                </a:solidFill>
                <a:effectLst/>
                <a:latin typeface="+mj-lt"/>
                <a:ea typeface="Times New Roman" panose="02020603050405020304" pitchFamily="18" charset="0"/>
              </a:rPr>
              <a:t>Palliative time</a:t>
            </a:r>
          </a:p>
          <a:p>
            <a:pPr marL="0" indent="0">
              <a:buNone/>
            </a:pPr>
            <a:r>
              <a:rPr lang="en-GB" sz="1800" dirty="0">
                <a:solidFill>
                  <a:srgbClr val="000000"/>
                </a:solidFill>
                <a:effectLst/>
                <a:latin typeface="Arial" panose="020B0604020202020204" pitchFamily="34" charset="0"/>
                <a:ea typeface="Times New Roman" panose="02020603050405020304" pitchFamily="18" charset="0"/>
              </a:rPr>
              <a:t>Liberation, total and absolute! We are free. Very early the day after my encounter with [the palliative nurse] she phones me at home. I have just dropped </a:t>
            </a:r>
            <a:r>
              <a:rPr lang="en-GB" sz="1800" dirty="0" err="1">
                <a:solidFill>
                  <a:srgbClr val="000000"/>
                </a:solidFill>
                <a:effectLst/>
                <a:latin typeface="Arial" panose="020B0604020202020204" pitchFamily="34" charset="0"/>
                <a:ea typeface="Times New Roman" panose="02020603050405020304" pitchFamily="18" charset="0"/>
              </a:rPr>
              <a:t>Ev</a:t>
            </a:r>
            <a:r>
              <a:rPr lang="en-GB" sz="1800" dirty="0">
                <a:solidFill>
                  <a:srgbClr val="000000"/>
                </a:solidFill>
                <a:effectLst/>
                <a:latin typeface="Arial" panose="020B0604020202020204" pitchFamily="34" charset="0"/>
                <a:ea typeface="Times New Roman" panose="02020603050405020304" pitchFamily="18" charset="0"/>
              </a:rPr>
              <a:t> at nursery and I am staring blindly out of the window, squinting at the shape of the day: same as all the days. </a:t>
            </a:r>
            <a:r>
              <a:rPr lang="en-GB" sz="1800" i="1" dirty="0">
                <a:solidFill>
                  <a:srgbClr val="000000"/>
                </a:solidFill>
                <a:effectLst/>
                <a:latin typeface="Arial" panose="020B0604020202020204" pitchFamily="34" charset="0"/>
                <a:ea typeface="Times New Roman" panose="02020603050405020304" pitchFamily="18" charset="0"/>
              </a:rPr>
              <a:t>Tom has a place in the hospice, he will go today, </a:t>
            </a:r>
            <a:r>
              <a:rPr lang="en-GB" sz="1800" dirty="0">
                <a:solidFill>
                  <a:srgbClr val="000000"/>
                </a:solidFill>
                <a:effectLst/>
                <a:latin typeface="Arial" panose="020B0604020202020204" pitchFamily="34" charset="0"/>
                <a:ea typeface="Times New Roman" panose="02020603050405020304" pitchFamily="18" charset="0"/>
              </a:rPr>
              <a:t>Palliative says. </a:t>
            </a:r>
            <a:r>
              <a:rPr lang="en-GB" sz="1800" i="1" dirty="0">
                <a:solidFill>
                  <a:srgbClr val="000000"/>
                </a:solidFill>
                <a:effectLst/>
                <a:latin typeface="Arial" panose="020B0604020202020204" pitchFamily="34" charset="0"/>
                <a:ea typeface="Times New Roman" panose="02020603050405020304" pitchFamily="18" charset="0"/>
              </a:rPr>
              <a:t>Eh?</a:t>
            </a:r>
            <a:r>
              <a:rPr lang="en-GB" sz="1800" dirty="0">
                <a:solidFill>
                  <a:srgbClr val="000000"/>
                </a:solidFill>
                <a:effectLst/>
                <a:latin typeface="Arial" panose="020B0604020202020204" pitchFamily="34" charset="0"/>
                <a:ea typeface="Times New Roman" panose="02020603050405020304" pitchFamily="18" charset="0"/>
              </a:rPr>
              <a:t> She repeats. I am silent. </a:t>
            </a:r>
            <a:r>
              <a:rPr lang="en-GB" sz="1800" i="1" dirty="0">
                <a:solidFill>
                  <a:srgbClr val="000000"/>
                </a:solidFill>
                <a:effectLst/>
                <a:latin typeface="Arial" panose="020B0604020202020204" pitchFamily="34" charset="0"/>
                <a:ea typeface="Times New Roman" panose="02020603050405020304" pitchFamily="18" charset="0"/>
              </a:rPr>
              <a:t>He will leave at 1 p.m.</a:t>
            </a:r>
            <a:r>
              <a:rPr lang="en-GB" sz="1800" dirty="0">
                <a:solidFill>
                  <a:srgbClr val="000000"/>
                </a:solidFill>
                <a:effectLst/>
                <a:latin typeface="Arial" panose="020B0604020202020204" pitchFamily="34" charset="0"/>
                <a:ea typeface="Times New Roman" panose="02020603050405020304" pitchFamily="18" charset="0"/>
              </a:rPr>
              <a:t> Suddenly I register what my eyes had been looking at before the telephone rang. Bright leaves gold and lime are crowding and waving wildly at the window for my attention on the tree outside […]</a:t>
            </a:r>
          </a:p>
          <a:p>
            <a:pPr marL="0" indent="0">
              <a:buNone/>
            </a:pPr>
            <a:r>
              <a:rPr lang="en-GB" dirty="0">
                <a:solidFill>
                  <a:srgbClr val="000000"/>
                </a:solidFill>
                <a:latin typeface="Arial" panose="020B0604020202020204" pitchFamily="34" charset="0"/>
                <a:ea typeface="Times New Roman" panose="02020603050405020304" pitchFamily="18" charset="0"/>
              </a:rPr>
              <a:t>	</a:t>
            </a:r>
            <a:r>
              <a:rPr lang="en-GB" sz="1800" dirty="0">
                <a:solidFill>
                  <a:srgbClr val="000000"/>
                </a:solidFill>
                <a:effectLst/>
                <a:latin typeface="Arial" panose="020B0604020202020204" pitchFamily="34" charset="0"/>
                <a:ea typeface="Times New Roman" panose="02020603050405020304" pitchFamily="18" charset="0"/>
              </a:rPr>
              <a:t>Do you know what this means? It means we have a future</a:t>
            </a:r>
            <a:r>
              <a:rPr lang="en-GB" dirty="0">
                <a:solidFill>
                  <a:srgbClr val="000000"/>
                </a:solidFill>
                <a:latin typeface="Arial" panose="020B0604020202020204" pitchFamily="34" charset="0"/>
                <a:ea typeface="Times New Roman" panose="02020603050405020304" pitchFamily="18" charset="0"/>
              </a:rPr>
              <a:t>. (260-61)</a:t>
            </a:r>
            <a:endParaRPr lang="en-GB" sz="1800" dirty="0">
              <a:solidFill>
                <a:srgbClr val="000000"/>
              </a:solidFill>
              <a:effectLst/>
              <a:latin typeface="Arial" panose="020B0604020202020204" pitchFamily="34" charset="0"/>
              <a:ea typeface="Times New Roman" panose="02020603050405020304" pitchFamily="18" charset="0"/>
            </a:endParaRPr>
          </a:p>
          <a:p>
            <a:pPr marL="0" indent="0">
              <a:buNone/>
            </a:pPr>
            <a:endParaRPr lang="en-GB" dirty="0">
              <a:solidFill>
                <a:srgbClr val="000000"/>
              </a:solidFill>
              <a:latin typeface="Arial" panose="020B0604020202020204" pitchFamily="34" charset="0"/>
            </a:endParaRPr>
          </a:p>
          <a:p>
            <a:r>
              <a:rPr lang="en-GB" sz="1800" dirty="0">
                <a:solidFill>
                  <a:srgbClr val="000000"/>
                </a:solidFill>
                <a:effectLst/>
                <a:latin typeface="Arial" panose="020B0604020202020204" pitchFamily="34" charset="0"/>
                <a:ea typeface="Times New Roman" panose="02020603050405020304" pitchFamily="18" charset="0"/>
              </a:rPr>
              <a:t>a destabilization of the present, a death of the sick body in crisis (currently being managed) that is at the same time a radical affirmation of life.</a:t>
            </a:r>
            <a:r>
              <a:rPr lang="en-GB" dirty="0">
                <a:solidFill>
                  <a:srgbClr val="000000"/>
                </a:solidFill>
                <a:latin typeface="Arial" panose="020B0604020202020204" pitchFamily="34" charset="0"/>
                <a:ea typeface="Times New Roman" panose="02020603050405020304" pitchFamily="18" charset="0"/>
              </a:rPr>
              <a:t> (</a:t>
            </a:r>
            <a:r>
              <a:rPr lang="en-GB" dirty="0" err="1">
                <a:solidFill>
                  <a:srgbClr val="000000"/>
                </a:solidFill>
                <a:latin typeface="Arial" panose="020B0604020202020204" pitchFamily="34" charset="0"/>
                <a:ea typeface="Times New Roman" panose="02020603050405020304" pitchFamily="18" charset="0"/>
              </a:rPr>
              <a:t>Cazdyn</a:t>
            </a:r>
            <a:r>
              <a:rPr lang="en-GB" dirty="0">
                <a:solidFill>
                  <a:srgbClr val="000000"/>
                </a:solidFill>
                <a:latin typeface="Arial" panose="020B0604020202020204" pitchFamily="34" charset="0"/>
                <a:ea typeface="Times New Roman" panose="02020603050405020304" pitchFamily="18" charset="0"/>
              </a:rPr>
              <a:t>, 198)</a:t>
            </a:r>
          </a:p>
          <a:p>
            <a:r>
              <a:rPr lang="en-GB" sz="1800" dirty="0">
                <a:solidFill>
                  <a:srgbClr val="000000"/>
                </a:solidFill>
                <a:effectLst/>
                <a:latin typeface="Arial" panose="020B0604020202020204" pitchFamily="34" charset="0"/>
                <a:ea typeface="Times New Roman" panose="02020603050405020304" pitchFamily="18" charset="0"/>
              </a:rPr>
              <a:t>The World Health Organization defines palliative medicine as “the active total care of patients whose disease is not responsive to curative treatment. … Palliative care… affirms life and regards dying as a normal process… [it] neither hastens nor postpones death… provides relief from pain and other distressing symptoms… [and] integrates the psychological and the spiritual aspects of care[.]” (</a:t>
            </a:r>
            <a:r>
              <a:rPr lang="en-GB" sz="1800" dirty="0" err="1">
                <a:solidFill>
                  <a:srgbClr val="000000"/>
                </a:solidFill>
                <a:effectLst/>
                <a:latin typeface="Arial" panose="020B0604020202020204" pitchFamily="34" charset="0"/>
                <a:ea typeface="Times New Roman" panose="02020603050405020304" pitchFamily="18" charset="0"/>
              </a:rPr>
              <a:t>Cazdyn</a:t>
            </a:r>
            <a:r>
              <a:rPr lang="en-GB" dirty="0">
                <a:solidFill>
                  <a:srgbClr val="000000"/>
                </a:solidFill>
                <a:latin typeface="Arial" panose="020B0604020202020204" pitchFamily="34" charset="0"/>
                <a:ea typeface="Times New Roman" panose="02020603050405020304" pitchFamily="18" charset="0"/>
              </a:rPr>
              <a:t>, </a:t>
            </a:r>
            <a:r>
              <a:rPr lang="en-GB" sz="1800" dirty="0">
                <a:solidFill>
                  <a:srgbClr val="000000"/>
                </a:solidFill>
                <a:effectLst/>
                <a:latin typeface="Arial" panose="020B0604020202020204" pitchFamily="34" charset="0"/>
                <a:ea typeface="Times New Roman" panose="02020603050405020304" pitchFamily="18" charset="0"/>
              </a:rPr>
              <a:t>45)</a:t>
            </a:r>
            <a:endParaRPr lang="en-GB" sz="1800" dirty="0">
              <a:effectLst/>
              <a:latin typeface="Arial" panose="020B0604020202020204" pitchFamily="34" charset="0"/>
              <a:ea typeface="Arial" panose="020B0604020202020204" pitchFamily="34" charset="0"/>
            </a:endParaRPr>
          </a:p>
          <a:p>
            <a:pPr marL="0" indent="0">
              <a:buNone/>
            </a:pPr>
            <a:endParaRPr lang="en-GB" dirty="0"/>
          </a:p>
        </p:txBody>
      </p:sp>
    </p:spTree>
    <p:extLst>
      <p:ext uri="{BB962C8B-B14F-4D97-AF65-F5344CB8AC3E}">
        <p14:creationId xmlns:p14="http://schemas.microsoft.com/office/powerpoint/2010/main" val="18340491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C15D99C-5441-4480-899C-DA62DCFCF31D}"/>
              </a:ext>
            </a:extLst>
          </p:cNvPr>
          <p:cNvSpPr>
            <a:spLocks noGrp="1"/>
          </p:cNvSpPr>
          <p:nvPr>
            <p:ph idx="1"/>
          </p:nvPr>
        </p:nvSpPr>
        <p:spPr>
          <a:xfrm>
            <a:off x="677334" y="1039827"/>
            <a:ext cx="8596668" cy="5417617"/>
          </a:xfrm>
        </p:spPr>
        <p:txBody>
          <a:bodyPr>
            <a:normAutofit/>
          </a:bodyPr>
          <a:lstStyle/>
          <a:p>
            <a:r>
              <a:rPr lang="en-GB" sz="1800" dirty="0">
                <a:solidFill>
                  <a:srgbClr val="000000"/>
                </a:solidFill>
                <a:effectLst/>
                <a:latin typeface="Arial" panose="020B0604020202020204" pitchFamily="34" charset="0"/>
                <a:ea typeface="Times New Roman" panose="02020603050405020304" pitchFamily="18" charset="0"/>
              </a:rPr>
              <a:t>The hospital was vertical. Beneath us, stacked like ballast, was our fellow cargo: layers and layers of the metropolitan sick arranged in dense, industrious warrens of gut, heart</a:t>
            </a:r>
            <a:r>
              <a:rPr lang="en-GB" sz="1800" dirty="0">
                <a:solidFill>
                  <a:schemeClr val="tx1"/>
                </a:solidFill>
                <a:effectLst/>
                <a:latin typeface="Arial" panose="020B0604020202020204" pitchFamily="34" charset="0"/>
                <a:ea typeface="Times New Roman" panose="02020603050405020304" pitchFamily="18" charset="0"/>
              </a:rPr>
              <a:t>, bowel, bone, blood. The hospice is horizontal. Its planes stretch out flat and space is not at a premium. (Coutts, 261)</a:t>
            </a:r>
          </a:p>
          <a:p>
            <a:r>
              <a:rPr lang="en-GB" dirty="0">
                <a:solidFill>
                  <a:schemeClr val="tx1"/>
                </a:solidFill>
                <a:latin typeface="Arial" panose="020B0604020202020204" pitchFamily="34" charset="0"/>
                <a:ea typeface="Arial" panose="020B0604020202020204" pitchFamily="34" charset="0"/>
              </a:rPr>
              <a:t>How might this relate to what </a:t>
            </a:r>
            <a:r>
              <a:rPr lang="en-GB" dirty="0" err="1">
                <a:solidFill>
                  <a:schemeClr val="tx1"/>
                </a:solidFill>
                <a:latin typeface="Arial" panose="020B0604020202020204" pitchFamily="34" charset="0"/>
                <a:ea typeface="Arial" panose="020B0604020202020204" pitchFamily="34" charset="0"/>
              </a:rPr>
              <a:t>Cazdyn</a:t>
            </a:r>
            <a:r>
              <a:rPr lang="en-GB" dirty="0">
                <a:solidFill>
                  <a:schemeClr val="tx1"/>
                </a:solidFill>
                <a:latin typeface="Arial" panose="020B0604020202020204" pitchFamily="34" charset="0"/>
                <a:ea typeface="Arial" panose="020B0604020202020204" pitchFamily="34" charset="0"/>
              </a:rPr>
              <a:t> says about the ‘new chronic’, of managed disease? </a:t>
            </a:r>
          </a:p>
          <a:p>
            <a:pPr marL="0" indent="0">
              <a:buNone/>
            </a:pPr>
            <a:endParaRPr lang="en-GB" dirty="0">
              <a:solidFill>
                <a:schemeClr val="tx1"/>
              </a:solidFill>
              <a:latin typeface="Arial" panose="020B0604020202020204" pitchFamily="34" charset="0"/>
              <a:ea typeface="Arial" panose="020B0604020202020204" pitchFamily="34" charset="0"/>
              <a:cs typeface="Arial" panose="020B0604020202020204" pitchFamily="34" charset="0"/>
            </a:endParaRPr>
          </a:p>
          <a:p>
            <a:r>
              <a:rPr lang="en-GB" sz="1800" dirty="0">
                <a:solidFill>
                  <a:schemeClr val="tx1"/>
                </a:solidFill>
                <a:effectLst/>
                <a:latin typeface="Arial" panose="020B0604020202020204" pitchFamily="34" charset="0"/>
                <a:ea typeface="Calibri" panose="020F0502020204030204" pitchFamily="34" charset="0"/>
                <a:cs typeface="Arial" panose="020B0604020202020204" pitchFamily="34" charset="0"/>
              </a:rPr>
              <a:t>[t]he length of a day is no longer the measure it was. Days are no more use as yardsticks, nor hours, nor afternoons. (Coutts, 144)</a:t>
            </a:r>
            <a:endParaRPr lang="en-GB" sz="1800" dirty="0">
              <a:solidFill>
                <a:schemeClr val="tx1"/>
              </a:solidFill>
              <a:effectLst/>
              <a:latin typeface="Arial" panose="020B0604020202020204" pitchFamily="34" charset="0"/>
              <a:ea typeface="Arial" panose="020B0604020202020204" pitchFamily="34" charset="0"/>
              <a:cs typeface="Arial" panose="020B0604020202020204" pitchFamily="34" charset="0"/>
            </a:endParaRPr>
          </a:p>
          <a:p>
            <a:r>
              <a:rPr lang="en-GB" sz="1800" dirty="0">
                <a:solidFill>
                  <a:srgbClr val="000000"/>
                </a:solidFill>
                <a:effectLst/>
                <a:latin typeface="Arial" panose="020B0604020202020204" pitchFamily="34" charset="0"/>
                <a:ea typeface="Times New Roman" panose="02020603050405020304" pitchFamily="18" charset="0"/>
              </a:rPr>
              <a:t>We have stopped being anywhere at all. We are way outside, out of culture, place, gender. I do not know where we are but I feel very sure of myself here. Time is refreshing itself, that’s all. It is simple. Duration is the rope that drags and keeps us. Time is the fundament we have never left, so powerful is its agency and pull, so direct and strange. There is nowhere in the world like it. (Coutts, 291)</a:t>
            </a:r>
          </a:p>
          <a:p>
            <a:r>
              <a:rPr lang="en-GB" dirty="0">
                <a:solidFill>
                  <a:srgbClr val="000000"/>
                </a:solidFill>
                <a:latin typeface="Arial" panose="020B0604020202020204" pitchFamily="34" charset="0"/>
              </a:rPr>
              <a:t>Think about this in relation to death as ‘radical affirmation’. What is Coutts discovering about time through this experience? </a:t>
            </a:r>
            <a:endParaRPr lang="en-GB" dirty="0"/>
          </a:p>
        </p:txBody>
      </p:sp>
    </p:spTree>
    <p:extLst>
      <p:ext uri="{BB962C8B-B14F-4D97-AF65-F5344CB8AC3E}">
        <p14:creationId xmlns:p14="http://schemas.microsoft.com/office/powerpoint/2010/main" val="29278569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ED3FC0-5A78-4E3E-99AE-ED814666ECCB}"/>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C66D49B5-2E1F-4CF5-9D06-381F87512107}"/>
              </a:ext>
            </a:extLst>
          </p:cNvPr>
          <p:cNvSpPr>
            <a:spLocks noGrp="1"/>
          </p:cNvSpPr>
          <p:nvPr>
            <p:ph idx="1"/>
          </p:nvPr>
        </p:nvSpPr>
        <p:spPr/>
        <p:txBody>
          <a:bodyPr/>
          <a:lstStyle/>
          <a:p>
            <a:endParaRPr lang="en-GB"/>
          </a:p>
        </p:txBody>
      </p:sp>
    </p:spTree>
    <p:extLst>
      <p:ext uri="{BB962C8B-B14F-4D97-AF65-F5344CB8AC3E}">
        <p14:creationId xmlns:p14="http://schemas.microsoft.com/office/powerpoint/2010/main" val="1885857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E40033-5CA3-4D70-84E4-2CDD3C0B08CF}"/>
              </a:ext>
            </a:extLst>
          </p:cNvPr>
          <p:cNvSpPr>
            <a:spLocks noGrp="1"/>
          </p:cNvSpPr>
          <p:nvPr>
            <p:ph type="title"/>
          </p:nvPr>
        </p:nvSpPr>
        <p:spPr/>
        <p:txBody>
          <a:bodyPr/>
          <a:lstStyle/>
          <a:p>
            <a:r>
              <a:rPr lang="en-GB" dirty="0"/>
              <a:t>Arthur Frank, </a:t>
            </a:r>
            <a:r>
              <a:rPr lang="en-GB" i="1" dirty="0"/>
              <a:t>The Wounded Storyteller</a:t>
            </a:r>
            <a:endParaRPr lang="en-GB" dirty="0"/>
          </a:p>
        </p:txBody>
      </p:sp>
      <p:sp>
        <p:nvSpPr>
          <p:cNvPr id="3" name="Content Placeholder 2">
            <a:extLst>
              <a:ext uri="{FF2B5EF4-FFF2-40B4-BE49-F238E27FC236}">
                <a16:creationId xmlns:a16="http://schemas.microsoft.com/office/drawing/2014/main" id="{48C188F2-A9F7-41E9-AA57-D902014AB1B7}"/>
              </a:ext>
            </a:extLst>
          </p:cNvPr>
          <p:cNvSpPr>
            <a:spLocks noGrp="1"/>
          </p:cNvSpPr>
          <p:nvPr>
            <p:ph idx="1"/>
          </p:nvPr>
        </p:nvSpPr>
        <p:spPr>
          <a:xfrm>
            <a:off x="677334" y="1343279"/>
            <a:ext cx="8596668" cy="4698084"/>
          </a:xfrm>
        </p:spPr>
        <p:txBody>
          <a:bodyPr>
            <a:normAutofit/>
          </a:bodyPr>
          <a:lstStyle/>
          <a:p>
            <a:r>
              <a:rPr lang="en-GB" dirty="0"/>
              <a:t>…the teller of a chaos story is not heard to be living a “proper” life, since in life as in story, one event is expected to lead to another. Chaos negates that expectation. (Frank )</a:t>
            </a:r>
          </a:p>
          <a:p>
            <a:r>
              <a:rPr lang="en-GB" dirty="0"/>
              <a:t>How far in </a:t>
            </a:r>
            <a:r>
              <a:rPr lang="en-GB" i="1" dirty="0"/>
              <a:t>The Iceberg</a:t>
            </a:r>
            <a:r>
              <a:rPr lang="en-GB" dirty="0"/>
              <a:t> does Tom’s illness make their story difficult to tell? Is there any evidence that it takes them out of the bounds of social propriety, understanding (even if there is no judgement of them made)?</a:t>
            </a:r>
          </a:p>
          <a:p>
            <a:r>
              <a:rPr lang="en-GB" dirty="0"/>
              <a:t>What is the effect of the </a:t>
            </a:r>
            <a:r>
              <a:rPr lang="en-GB" i="1" dirty="0"/>
              <a:t>unexpected</a:t>
            </a:r>
            <a:r>
              <a:rPr lang="en-GB" dirty="0"/>
              <a:t> and in some sense causeless, random nature of Tom’s illness on Coutts’/their modes of understanding, their experience of time, of living?</a:t>
            </a:r>
          </a:p>
          <a:p>
            <a:r>
              <a:rPr lang="en-GB" dirty="0"/>
              <a:t>[t]he modernist bulwark of remedy, progress, and professionalism cracks to reveal vulnerability, futility and impotence.</a:t>
            </a:r>
          </a:p>
        </p:txBody>
      </p:sp>
    </p:spTree>
    <p:extLst>
      <p:ext uri="{BB962C8B-B14F-4D97-AF65-F5344CB8AC3E}">
        <p14:creationId xmlns:p14="http://schemas.microsoft.com/office/powerpoint/2010/main" val="40328793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DAECEAE-763C-4ED1-869E-4E592C5E372A}"/>
              </a:ext>
            </a:extLst>
          </p:cNvPr>
          <p:cNvSpPr>
            <a:spLocks noGrp="1"/>
          </p:cNvSpPr>
          <p:nvPr>
            <p:ph idx="1"/>
          </p:nvPr>
        </p:nvSpPr>
        <p:spPr>
          <a:xfrm>
            <a:off x="677334" y="780881"/>
            <a:ext cx="8596668" cy="5260481"/>
          </a:xfrm>
        </p:spPr>
        <p:txBody>
          <a:bodyPr>
            <a:normAutofit/>
          </a:bodyPr>
          <a:lstStyle/>
          <a:p>
            <a:r>
              <a:rPr lang="en-GB" dirty="0"/>
              <a:t>[Holocaust narratives] …the hole in the narrative that cannot be filled in… The story traces the edges of a wound that can only be told around. Words suggest its rawness, but the wound is so much of the body, its insults, its agonies, and losses, that words necessarily fail. (Frank, 98)</a:t>
            </a:r>
          </a:p>
          <a:p>
            <a:r>
              <a:rPr lang="en-GB" dirty="0"/>
              <a:t>The chaos that can be told in story is already taking place at a distance and is being reflected on retrospectively. For a person to gain such a reflective grasp of her own life, distance is a prerequisite. In telling the events of one’s life, events are mediated by the telling. But in the lived chaos there is no mediation, only immediacy. The body is imprisoned in the frustrated needs of the moment. The person living the chaos story has no distance from her life […] Lived chaos makes reflection, and consequently story-telling, impossible. (Frank, 98)</a:t>
            </a:r>
          </a:p>
          <a:p>
            <a:pPr marL="0" indent="0">
              <a:buNone/>
            </a:pPr>
            <a:endParaRPr lang="en-GB" dirty="0"/>
          </a:p>
          <a:p>
            <a:r>
              <a:rPr lang="en-GB" dirty="0"/>
              <a:t>Coutts is of course highly articulate and has shaped her account of this illness very consciously. The period she is talking about is defined by contingency (chance), however. How far do we recognize any of what Frank is saying about chaos narrative in this work? </a:t>
            </a:r>
          </a:p>
        </p:txBody>
      </p:sp>
    </p:spTree>
    <p:extLst>
      <p:ext uri="{BB962C8B-B14F-4D97-AF65-F5344CB8AC3E}">
        <p14:creationId xmlns:p14="http://schemas.microsoft.com/office/powerpoint/2010/main" val="24972333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C606ABA-99CE-4A8A-AA62-BCA8F913D9A3}"/>
              </a:ext>
            </a:extLst>
          </p:cNvPr>
          <p:cNvSpPr>
            <a:spLocks noGrp="1"/>
          </p:cNvSpPr>
          <p:nvPr>
            <p:ph idx="1"/>
          </p:nvPr>
        </p:nvSpPr>
        <p:spPr>
          <a:xfrm>
            <a:off x="677334" y="894171"/>
            <a:ext cx="8596668" cy="5147192"/>
          </a:xfrm>
        </p:spPr>
        <p:txBody>
          <a:bodyPr/>
          <a:lstStyle/>
          <a:p>
            <a:r>
              <a:rPr lang="en-GB" dirty="0"/>
              <a:t>Hearing is difficult not only because listeners have trouble facing what is being said as a possibility or a reality in their own lives. Hearing is also difficult because the chaos narrative is probably the most embodied form of a story. If chaos stories are told on the edges of a wound, they are also told on the edges of speech. Ultimately chaos is told in the silences that speech cannot penetrate or illuminate. (Frank, 101)</a:t>
            </a:r>
          </a:p>
          <a:p>
            <a:r>
              <a:rPr lang="en-GB" dirty="0"/>
              <a:t>[T]he future eats the present without sentiment […] Tom is speaking to me less. […] / The way his intellect is being destroyed. Great chunks of speech are collapsing. Holes are appearing. Avenues crumble and sudden roadblocks halt the journey from one part of consciousness to the other. He strings words together like ropes across voids. […] (Coutts)</a:t>
            </a:r>
          </a:p>
          <a:p>
            <a:r>
              <a:rPr lang="en-GB" dirty="0"/>
              <a:t>The complexity of the problem is so intricate as to be scarcely graspable [.] sometimes miniscule, like drop-out in a piece of digital music, or then surreal, like the wholesale cut and paste of a message spoken in tongues, at which we all stand astonished, including him. It is a traffic jam inching by degrees. When it becomes chronic, everything stalls. (Coutts) </a:t>
            </a:r>
          </a:p>
        </p:txBody>
      </p:sp>
    </p:spTree>
    <p:extLst>
      <p:ext uri="{BB962C8B-B14F-4D97-AF65-F5344CB8AC3E}">
        <p14:creationId xmlns:p14="http://schemas.microsoft.com/office/powerpoint/2010/main" val="4011668559"/>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0C86D8723EF8B3458B35D2D5362D18EB" ma:contentTypeVersion="0" ma:contentTypeDescription="Create a new document." ma:contentTypeScope="" ma:versionID="372e6dafb0f59b4abfa28a914a49932b">
  <xsd:schema xmlns:xsd="http://www.w3.org/2001/XMLSchema" xmlns:xs="http://www.w3.org/2001/XMLSchema" xmlns:p="http://schemas.microsoft.com/office/2006/metadata/properties" targetNamespace="http://schemas.microsoft.com/office/2006/metadata/properties" ma:root="true" ma:fieldsID="0967b7be50301903c78f9c39c6fd9af8">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27B8ADA-8376-40C0-818B-CD58CEF59464}">
  <ds:schemaRefs>
    <ds:schemaRef ds:uri="http://schemas.microsoft.com/office/2006/documentManagement/types"/>
    <ds:schemaRef ds:uri="http://schemas.microsoft.com/office/infopath/2007/PartnerControls"/>
    <ds:schemaRef ds:uri="http://www.w3.org/XML/1998/namespace"/>
    <ds:schemaRef ds:uri="http://purl.org/dc/elements/1.1/"/>
    <ds:schemaRef ds:uri="http://purl.org/dc/terms/"/>
    <ds:schemaRef ds:uri="http://purl.org/dc/dcmitype/"/>
    <ds:schemaRef ds:uri="http://schemas.microsoft.com/office/2006/metadata/properties"/>
    <ds:schemaRef ds:uri="http://schemas.openxmlformats.org/package/2006/metadata/core-properties"/>
  </ds:schemaRefs>
</ds:datastoreItem>
</file>

<file path=customXml/itemProps2.xml><?xml version="1.0" encoding="utf-8"?>
<ds:datastoreItem xmlns:ds="http://schemas.openxmlformats.org/officeDocument/2006/customXml" ds:itemID="{80FA8B33-3080-4B59-8D82-6F55EC5E3C4E}">
  <ds:schemaRefs>
    <ds:schemaRef ds:uri="http://schemas.microsoft.com/sharepoint/v3/contenttype/forms"/>
  </ds:schemaRefs>
</ds:datastoreItem>
</file>

<file path=customXml/itemProps3.xml><?xml version="1.0" encoding="utf-8"?>
<ds:datastoreItem xmlns:ds="http://schemas.openxmlformats.org/officeDocument/2006/customXml" ds:itemID="{F68A5CC9-4979-4104-B73F-6C27707E8BA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Facet</Template>
  <TotalTime>6910</TotalTime>
  <Words>2736</Words>
  <Application>Microsoft Office PowerPoint</Application>
  <PresentationFormat>Widescreen</PresentationFormat>
  <Paragraphs>69</Paragraphs>
  <Slides>14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Arial</vt:lpstr>
      <vt:lpstr>Trebuchet MS</vt:lpstr>
      <vt:lpstr>Wingdings 3</vt:lpstr>
      <vt:lpstr>Facet</vt:lpstr>
      <vt:lpstr>Illness Time:  Cazdyn, Frank, and The Iceberg</vt:lpstr>
      <vt:lpstr>Cazdyn and The Iceberg: crisis time</vt:lpstr>
      <vt:lpstr>PowerPoint Presentation</vt:lpstr>
      <vt:lpstr>PowerPoint Presentation</vt:lpstr>
      <vt:lpstr>PowerPoint Presentation</vt:lpstr>
      <vt:lpstr>PowerPoint Presentation</vt:lpstr>
      <vt:lpstr>Arthur Frank, The Wounded Storyteller</vt:lpstr>
      <vt:lpstr>PowerPoint Presentation</vt:lpstr>
      <vt:lpstr>PowerPoint Presentation</vt:lpstr>
      <vt:lpstr>PowerPoint Presentation</vt:lpstr>
      <vt:lpstr>PowerPoint Presentation</vt:lpstr>
      <vt:lpstr>Catherine Malabou, The New Wounded: From Neurosis to Brain Damage (2012)</vt:lpstr>
      <vt:lpstr>PowerPoint Presentation</vt:lpstr>
      <vt:lpstr>PowerPoint Presentation</vt:lpstr>
    </vt:vector>
  </TitlesOfParts>
  <Company>University of Warwick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Marion Coutts,  The Iceberg</dc:title>
  <dc:creator>Barry, Liz</dc:creator>
  <cp:lastModifiedBy>Elizabeth Barry</cp:lastModifiedBy>
  <cp:revision>15</cp:revision>
  <dcterms:created xsi:type="dcterms:W3CDTF">2020-01-06T13:02:58Z</dcterms:created>
  <dcterms:modified xsi:type="dcterms:W3CDTF">2021-03-09T16:34:11Z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0x0101000C86D8723EF8B3458B35D2D5362D18EB</vt:lpwstr>
  </property>
</Properties>
</file>