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6" r:id="rId4"/>
    <p:sldId id="260" r:id="rId5"/>
    <p:sldId id="261" r:id="rId6"/>
    <p:sldId id="262" r:id="rId7"/>
    <p:sldId id="263" r:id="rId8"/>
    <p:sldId id="258" r:id="rId9"/>
    <p:sldId id="259" r:id="rId10"/>
    <p:sldId id="265" r:id="rId11"/>
    <p:sldId id="26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6" autoAdjust="0"/>
    <p:restoredTop sz="94660"/>
  </p:normalViewPr>
  <p:slideViewPr>
    <p:cSldViewPr snapToGrid="0">
      <p:cViewPr varScale="1">
        <p:scale>
          <a:sx n="85" d="100"/>
          <a:sy n="85" d="100"/>
        </p:scale>
        <p:origin x="69" y="729"/>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3/8/2021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3/8/2021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3/8/2021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3/8/2021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5059C3-6A89-4494-99FF-5A4D6FFD50EB}" type="datetimeFigureOut">
              <a:rPr lang="en-US" dirty="0"/>
              <a:t>3/8/2021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3/8/2021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3/8/2021</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3/8/2021</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3/8/2021</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D525BB-DA17-4BA0-B3C8-3AC3ABC827E6}" type="datetimeFigureOut">
              <a:rPr lang="en-US" dirty="0"/>
              <a:t>3/8/2021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6C4C9A-3960-41CF-A4E9-2A8FB932454B}" type="datetimeFigureOut">
              <a:rPr lang="en-US" dirty="0"/>
              <a:t>3/8/2021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3/8/2021</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f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hyperlink" Target="https://www.theguardian.com/environment/ng-interactive/2015/nov/20/our-melting-shifting-liquid-world-celebrities-read-poems-on-climate-chang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6Wm_ZJid6i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CE4E23EB-7D1F-4223-8BC1-FB83F69F20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B2698634-69E1-4F09-BCF7-366A5A5C4F5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6" name="Picture 15">
            <a:extLst>
              <a:ext uri="{FF2B5EF4-FFF2-40B4-BE49-F238E27FC236}">
                <a16:creationId xmlns:a16="http://schemas.microsoft.com/office/drawing/2014/main" id="{3675C6A3-66C2-4CB7-AC7E-F274B7277EE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alphaModFix/>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18" name="Rectangle 17">
            <a:extLst>
              <a:ext uri="{FF2B5EF4-FFF2-40B4-BE49-F238E27FC236}">
                <a16:creationId xmlns:a16="http://schemas.microsoft.com/office/drawing/2014/main" id="{62E5A367-0F56-4156-A2AE-FAD07299A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1AAEB5E-C547-4C88-B0D8-F24BE79FD1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B74DCE7-E922-457A-88B0-4299A3DA68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7533" y="0"/>
            <a:ext cx="10378001"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35D410-DECB-4178-9111-C2209CE8A62C}"/>
              </a:ext>
            </a:extLst>
          </p:cNvPr>
          <p:cNvSpPr>
            <a:spLocks noGrp="1"/>
          </p:cNvSpPr>
          <p:nvPr>
            <p:ph type="ctrTitle"/>
          </p:nvPr>
        </p:nvSpPr>
        <p:spPr>
          <a:xfrm>
            <a:off x="1974254" y="5166421"/>
            <a:ext cx="8445357" cy="883524"/>
          </a:xfrm>
        </p:spPr>
        <p:txBody>
          <a:bodyPr>
            <a:normAutofit/>
          </a:bodyPr>
          <a:lstStyle/>
          <a:p>
            <a:r>
              <a:rPr lang="en-GB" sz="4800"/>
              <a:t>Deep Time</a:t>
            </a:r>
          </a:p>
        </p:txBody>
      </p:sp>
      <p:sp>
        <p:nvSpPr>
          <p:cNvPr id="3" name="Subtitle 2">
            <a:extLst>
              <a:ext uri="{FF2B5EF4-FFF2-40B4-BE49-F238E27FC236}">
                <a16:creationId xmlns:a16="http://schemas.microsoft.com/office/drawing/2014/main" id="{A62624FE-0434-4DAB-AFCF-9AC449B00FE1}"/>
              </a:ext>
            </a:extLst>
          </p:cNvPr>
          <p:cNvSpPr>
            <a:spLocks noGrp="1"/>
          </p:cNvSpPr>
          <p:nvPr>
            <p:ph type="subTitle" idx="1"/>
          </p:nvPr>
        </p:nvSpPr>
        <p:spPr>
          <a:xfrm>
            <a:off x="2133536" y="4752007"/>
            <a:ext cx="8286075" cy="414413"/>
          </a:xfrm>
        </p:spPr>
        <p:txBody>
          <a:bodyPr>
            <a:normAutofit/>
          </a:bodyPr>
          <a:lstStyle/>
          <a:p>
            <a:r>
              <a:rPr lang="en-GB" dirty="0"/>
              <a:t>Liz Barry: EN377 Literature, Theory and Time (Term 2, Week 9) </a:t>
            </a:r>
          </a:p>
        </p:txBody>
      </p:sp>
      <p:pic>
        <p:nvPicPr>
          <p:cNvPr id="7" name="Picture 6" descr="A picture containing valley, sky, canyon, nature&#10;&#10;Description automatically generated">
            <a:extLst>
              <a:ext uri="{FF2B5EF4-FFF2-40B4-BE49-F238E27FC236}">
                <a16:creationId xmlns:a16="http://schemas.microsoft.com/office/drawing/2014/main" id="{A1CBC1DB-7C15-456A-821A-23B460137801}"/>
              </a:ext>
            </a:extLst>
          </p:cNvPr>
          <p:cNvPicPr>
            <a:picLocks noChangeAspect="1"/>
          </p:cNvPicPr>
          <p:nvPr/>
        </p:nvPicPr>
        <p:blipFill rotWithShape="1">
          <a:blip r:embed="rId5"/>
          <a:srcRect l="10046" r="1" b="1"/>
          <a:stretch/>
        </p:blipFill>
        <p:spPr>
          <a:xfrm>
            <a:off x="1648589" y="647190"/>
            <a:ext cx="4447502" cy="3290126"/>
          </a:xfrm>
          <a:prstGeom prst="rect">
            <a:avLst/>
          </a:prstGeom>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p:spPr>
      </p:pic>
      <p:pic>
        <p:nvPicPr>
          <p:cNvPr id="5" name="Picture 4" descr="A picture containing text, porcelain&#10;&#10;Description automatically generated">
            <a:extLst>
              <a:ext uri="{FF2B5EF4-FFF2-40B4-BE49-F238E27FC236}">
                <a16:creationId xmlns:a16="http://schemas.microsoft.com/office/drawing/2014/main" id="{64789BE4-C359-4085-9617-21C8CE2FE559}"/>
              </a:ext>
            </a:extLst>
          </p:cNvPr>
          <p:cNvPicPr>
            <a:picLocks noChangeAspect="1"/>
          </p:cNvPicPr>
          <p:nvPr/>
        </p:nvPicPr>
        <p:blipFill rotWithShape="1">
          <a:blip r:embed="rId6"/>
          <a:srcRect t="915" r="2" b="15848"/>
          <a:stretch/>
        </p:blipFill>
        <p:spPr>
          <a:xfrm>
            <a:off x="6275762" y="647191"/>
            <a:ext cx="4466306" cy="3290126"/>
          </a:xfrm>
          <a:prstGeom prst="rect">
            <a:avLst/>
          </a:prstGeom>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p:spPr>
      </p:pic>
      <p:sp>
        <p:nvSpPr>
          <p:cNvPr id="24" name="Rectangle 23">
            <a:extLst>
              <a:ext uri="{FF2B5EF4-FFF2-40B4-BE49-F238E27FC236}">
                <a16:creationId xmlns:a16="http://schemas.microsoft.com/office/drawing/2014/main" id="{047B410D-C384-4834-95F7-EFE768C439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87666" y="-2718"/>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322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D4BCD-3497-4E97-B04F-06A99549CA9A}"/>
              </a:ext>
            </a:extLst>
          </p:cNvPr>
          <p:cNvSpPr>
            <a:spLocks noGrp="1"/>
          </p:cNvSpPr>
          <p:nvPr>
            <p:ph type="title"/>
          </p:nvPr>
        </p:nvSpPr>
        <p:spPr/>
        <p:txBody>
          <a:bodyPr/>
          <a:lstStyle/>
          <a:p>
            <a:r>
              <a:rPr lang="en-GB" dirty="0"/>
              <a:t>Deep Time/ Climate change writing</a:t>
            </a:r>
          </a:p>
        </p:txBody>
      </p:sp>
      <p:sp>
        <p:nvSpPr>
          <p:cNvPr id="3" name="Content Placeholder 2">
            <a:extLst>
              <a:ext uri="{FF2B5EF4-FFF2-40B4-BE49-F238E27FC236}">
                <a16:creationId xmlns:a16="http://schemas.microsoft.com/office/drawing/2014/main" id="{6AEDC8A1-9C15-4A56-8554-EABCD0592095}"/>
              </a:ext>
            </a:extLst>
          </p:cNvPr>
          <p:cNvSpPr>
            <a:spLocks noGrp="1"/>
          </p:cNvSpPr>
          <p:nvPr>
            <p:ph idx="1"/>
          </p:nvPr>
        </p:nvSpPr>
        <p:spPr/>
        <p:txBody>
          <a:bodyPr/>
          <a:lstStyle/>
          <a:p>
            <a:r>
              <a:rPr lang="en-GB" dirty="0"/>
              <a:t>Richard Wilbur, ‘Advice to a Prophet’ (1961)</a:t>
            </a:r>
          </a:p>
          <a:p>
            <a:r>
              <a:rPr lang="en-GB" dirty="0"/>
              <a:t>Alice Oswald, ‘Vertigo’ </a:t>
            </a:r>
            <a:r>
              <a:rPr lang="en-GB" dirty="0">
                <a:hlinkClick r:id="rId2"/>
              </a:rPr>
              <a:t>'Our melting, shifting, liquid world': celebrities read poems on climate change | Environment | The Guardian</a:t>
            </a:r>
            <a:endParaRPr lang="en-GB" dirty="0"/>
          </a:p>
          <a:p>
            <a:r>
              <a:rPr lang="en-GB" dirty="0"/>
              <a:t>Patrick White, ‘Five-Twenty’ (1974)</a:t>
            </a:r>
          </a:p>
          <a:p>
            <a:r>
              <a:rPr lang="en-GB" dirty="0"/>
              <a:t>Jackie Kay, ‘Extinction’ (2015)</a:t>
            </a:r>
          </a:p>
        </p:txBody>
      </p:sp>
    </p:spTree>
    <p:extLst>
      <p:ext uri="{BB962C8B-B14F-4D97-AF65-F5344CB8AC3E}">
        <p14:creationId xmlns:p14="http://schemas.microsoft.com/office/powerpoint/2010/main" val="1057613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D1559-27F5-4014-9919-836C733F8195}"/>
              </a:ext>
            </a:extLst>
          </p:cNvPr>
          <p:cNvSpPr>
            <a:spLocks noGrp="1"/>
          </p:cNvSpPr>
          <p:nvPr>
            <p:ph type="title"/>
          </p:nvPr>
        </p:nvSpPr>
        <p:spPr/>
        <p:txBody>
          <a:bodyPr/>
          <a:lstStyle/>
          <a:p>
            <a:r>
              <a:rPr lang="en-GB" dirty="0"/>
              <a:t>Works Cited </a:t>
            </a:r>
          </a:p>
        </p:txBody>
      </p:sp>
      <p:sp>
        <p:nvSpPr>
          <p:cNvPr id="3" name="Content Placeholder 2">
            <a:extLst>
              <a:ext uri="{FF2B5EF4-FFF2-40B4-BE49-F238E27FC236}">
                <a16:creationId xmlns:a16="http://schemas.microsoft.com/office/drawing/2014/main" id="{0E912E76-22E8-439C-9A05-92F74B7078AF}"/>
              </a:ext>
            </a:extLst>
          </p:cNvPr>
          <p:cNvSpPr>
            <a:spLocks noGrp="1"/>
          </p:cNvSpPr>
          <p:nvPr>
            <p:ph idx="1"/>
          </p:nvPr>
        </p:nvSpPr>
        <p:spPr/>
        <p:txBody>
          <a:bodyPr>
            <a:normAutofit fontScale="85000" lnSpcReduction="10000"/>
          </a:bodyPr>
          <a:lstStyle/>
          <a:p>
            <a:r>
              <a:rPr lang="en-GB" dirty="0"/>
              <a:t>Clark, Timothy. “Derangements of Scale.” </a:t>
            </a:r>
            <a:r>
              <a:rPr lang="en-GB" i="1" dirty="0" err="1"/>
              <a:t>Telemorphosis</a:t>
            </a:r>
            <a:r>
              <a:rPr lang="en-GB" i="1" dirty="0"/>
              <a:t>: Theory in the Era of Climate Change, </a:t>
            </a:r>
            <a:r>
              <a:rPr lang="en-GB" dirty="0"/>
              <a:t>Vol. 1. Ed. Tom Cohen. Ann Arbor, University of Michigan Library: Open Humanities Press, 2012. 147-62.</a:t>
            </a:r>
          </a:p>
          <a:p>
            <a:r>
              <a:rPr lang="en-GB" dirty="0" err="1"/>
              <a:t>Heise</a:t>
            </a:r>
            <a:r>
              <a:rPr lang="en-GB" dirty="0"/>
              <a:t>, Ursula. Imagining Extinction: The Cultural Meaning of Endangered Species. University of Chicago Press, 2016.</a:t>
            </a:r>
          </a:p>
          <a:p>
            <a:r>
              <a:rPr lang="en-GB" dirty="0"/>
              <a:t>Ghosh, Amitav. </a:t>
            </a:r>
            <a:r>
              <a:rPr lang="en-GB" i="1" dirty="0"/>
              <a:t>The Great Derangement: Climate Change and the Unthinkable. </a:t>
            </a:r>
            <a:r>
              <a:rPr lang="en-GB" dirty="0"/>
              <a:t>Chicago: U of Chicago P, 2016.</a:t>
            </a:r>
          </a:p>
          <a:p>
            <a:r>
              <a:rPr lang="en-GB" dirty="0"/>
              <a:t>Scheffler, Samuel. </a:t>
            </a:r>
            <a:r>
              <a:rPr lang="en-GB" i="1" dirty="0"/>
              <a:t>Why Worry about Future Generations? </a:t>
            </a:r>
            <a:r>
              <a:rPr lang="en-GB" dirty="0"/>
              <a:t>Oxford UP, 2018.</a:t>
            </a:r>
          </a:p>
          <a:p>
            <a:r>
              <a:rPr lang="en-GB" dirty="0"/>
              <a:t>Scranton, Roy. </a:t>
            </a:r>
            <a:r>
              <a:rPr lang="en-GB" i="1" dirty="0"/>
              <a:t>Learning to Die in the Anthropocene: Reflections on the End of a Civilization</a:t>
            </a:r>
            <a:r>
              <a:rPr lang="en-GB" dirty="0"/>
              <a:t>. City Lights, 2015. </a:t>
            </a:r>
          </a:p>
        </p:txBody>
      </p:sp>
    </p:spTree>
    <p:extLst>
      <p:ext uri="{BB962C8B-B14F-4D97-AF65-F5344CB8AC3E}">
        <p14:creationId xmlns:p14="http://schemas.microsoft.com/office/powerpoint/2010/main" val="1548801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8E424-6DDD-4AB1-BEE1-A9997329540F}"/>
              </a:ext>
            </a:extLst>
          </p:cNvPr>
          <p:cNvSpPr>
            <a:spLocks noGrp="1"/>
          </p:cNvSpPr>
          <p:nvPr>
            <p:ph type="title"/>
          </p:nvPr>
        </p:nvSpPr>
        <p:spPr>
          <a:xfrm>
            <a:off x="2511796" y="615175"/>
            <a:ext cx="7958331" cy="926959"/>
          </a:xfrm>
        </p:spPr>
        <p:txBody>
          <a:bodyPr>
            <a:noAutofit/>
          </a:bodyPr>
          <a:lstStyle/>
          <a:p>
            <a:pPr algn="l"/>
            <a:r>
              <a:rPr lang="en-GB" sz="2400" dirty="0">
                <a:latin typeface="Palatino Linotype" panose="02040502050505030304" pitchFamily="18" charset="0"/>
                <a:cs typeface="Calibri" panose="020F0502020204030204" pitchFamily="34" charset="0"/>
              </a:rPr>
              <a:t>Stef Craps and Rick </a:t>
            </a:r>
            <a:r>
              <a:rPr lang="en-GB" sz="2400" dirty="0" err="1">
                <a:latin typeface="Palatino Linotype" panose="02040502050505030304" pitchFamily="18" charset="0"/>
                <a:cs typeface="Calibri" panose="020F0502020204030204" pitchFamily="34" charset="0"/>
              </a:rPr>
              <a:t>Crownshaw</a:t>
            </a:r>
            <a:r>
              <a:rPr lang="en-GB" sz="2400" dirty="0">
                <a:latin typeface="Palatino Linotype" panose="02040502050505030304" pitchFamily="18" charset="0"/>
                <a:cs typeface="Calibri" panose="020F0502020204030204" pitchFamily="34" charset="0"/>
              </a:rPr>
              <a:t>, ‘Introduction: The Rising Tide of Climate Change Fiction’, 2</a:t>
            </a:r>
            <a:br>
              <a:rPr lang="en-GB" sz="2800" dirty="0"/>
            </a:br>
            <a:endParaRPr lang="en-GB" sz="2800" dirty="0"/>
          </a:p>
        </p:txBody>
      </p:sp>
      <p:sp>
        <p:nvSpPr>
          <p:cNvPr id="3" name="Content Placeholder 2">
            <a:extLst>
              <a:ext uri="{FF2B5EF4-FFF2-40B4-BE49-F238E27FC236}">
                <a16:creationId xmlns:a16="http://schemas.microsoft.com/office/drawing/2014/main" id="{7D8F86DE-4400-47AE-B8EF-6A5ECD8F6C2B}"/>
              </a:ext>
            </a:extLst>
          </p:cNvPr>
          <p:cNvSpPr>
            <a:spLocks noGrp="1"/>
          </p:cNvSpPr>
          <p:nvPr>
            <p:ph idx="1"/>
          </p:nvPr>
        </p:nvSpPr>
        <p:spPr>
          <a:xfrm>
            <a:off x="1721873" y="1542134"/>
            <a:ext cx="8395934" cy="5154746"/>
          </a:xfrm>
        </p:spPr>
        <p:txBody>
          <a:bodyPr>
            <a:normAutofit fontScale="92500" lnSpcReduction="20000"/>
          </a:bodyPr>
          <a:lstStyle/>
          <a:p>
            <a:r>
              <a:rPr lang="en-GB" dirty="0">
                <a:latin typeface="Palatino Linotype" panose="02040502050505030304" pitchFamily="18" charset="0"/>
                <a:cs typeface="Calibri" panose="020F0502020204030204" pitchFamily="34" charset="0"/>
              </a:rPr>
              <a:t>The International Commission on Stratigraphy’s Working Group on the Anthropocene voted in 2016 to identify the mid-twentieth century—the beginning of the nuclear age and the Great Acceleration in greenhouse gas emissions—as the official start of the Anthropocene, [although some (e.g. </a:t>
            </a:r>
            <a:r>
              <a:rPr lang="en-GB" dirty="0" err="1">
                <a:latin typeface="Palatino Linotype" panose="02040502050505030304" pitchFamily="18" charset="0"/>
                <a:cs typeface="Calibri" panose="020F0502020204030204" pitchFamily="34" charset="0"/>
              </a:rPr>
              <a:t>Crutzen</a:t>
            </a:r>
            <a:r>
              <a:rPr lang="en-GB" dirty="0">
                <a:latin typeface="Palatino Linotype" panose="02040502050505030304" pitchFamily="18" charset="0"/>
                <a:cs typeface="Calibri" panose="020F0502020204030204" pitchFamily="34" charset="0"/>
              </a:rPr>
              <a:t>), see it start in the C18, with the beginnings of industrial capitalism, the intensification of resource extraction, large-scale burning of fossil fuels and consequent atmospheric emissions, polar ice melt, etc.]</a:t>
            </a:r>
          </a:p>
          <a:p>
            <a:r>
              <a:rPr lang="en-GB" dirty="0">
                <a:latin typeface="Palatino Linotype" panose="02040502050505030304" pitchFamily="18" charset="0"/>
                <a:cs typeface="Calibri" panose="020F0502020204030204" pitchFamily="34" charset="0"/>
              </a:rPr>
              <a:t>As a social and cultural formation, the novel has always been enabled by economic and industrial systems of modernity and their resources, from its origins to the present day (</a:t>
            </a:r>
            <a:r>
              <a:rPr lang="en-GB" dirty="0" err="1">
                <a:latin typeface="Palatino Linotype" panose="02040502050505030304" pitchFamily="18" charset="0"/>
                <a:cs typeface="Calibri" panose="020F0502020204030204" pitchFamily="34" charset="0"/>
              </a:rPr>
              <a:t>LeMenager</a:t>
            </a:r>
            <a:r>
              <a:rPr lang="en-GB" dirty="0">
                <a:latin typeface="Palatino Linotype" panose="02040502050505030304" pitchFamily="18" charset="0"/>
                <a:cs typeface="Calibri" panose="020F0502020204030204" pitchFamily="34" charset="0"/>
              </a:rPr>
              <a:t>, </a:t>
            </a:r>
            <a:r>
              <a:rPr lang="en-GB" i="1" dirty="0">
                <a:latin typeface="Palatino Linotype" panose="02040502050505030304" pitchFamily="18" charset="0"/>
                <a:cs typeface="Calibri" panose="020F0502020204030204" pitchFamily="34" charset="0"/>
              </a:rPr>
              <a:t>Living Oil</a:t>
            </a:r>
            <a:r>
              <a:rPr lang="en-GB" dirty="0">
                <a:latin typeface="Palatino Linotype" panose="02040502050505030304" pitchFamily="18" charset="0"/>
                <a:cs typeface="Calibri" panose="020F0502020204030204" pitchFamily="34" charset="0"/>
              </a:rPr>
              <a:t> […]). The product of energy regimes as much as intellectual </a:t>
            </a:r>
            <a:r>
              <a:rPr lang="en-GB" dirty="0" err="1">
                <a:latin typeface="Palatino Linotype" panose="02040502050505030304" pitchFamily="18" charset="0"/>
                <a:cs typeface="Calibri" panose="020F0502020204030204" pitchFamily="34" charset="0"/>
              </a:rPr>
              <a:t>labor</a:t>
            </a:r>
            <a:r>
              <a:rPr lang="en-GB" dirty="0">
                <a:latin typeface="Palatino Linotype" panose="02040502050505030304" pitchFamily="18" charset="0"/>
                <a:cs typeface="Calibri" panose="020F0502020204030204" pitchFamily="34" charset="0"/>
              </a:rPr>
              <a:t>, the novel is the materialization of the very environmental histories it represents (at least in climate change fiction).</a:t>
            </a:r>
          </a:p>
          <a:p>
            <a:r>
              <a:rPr lang="en-GB" dirty="0">
                <a:latin typeface="Palatino Linotype" panose="02040502050505030304" pitchFamily="18" charset="0"/>
                <a:cs typeface="Calibri" panose="020F0502020204030204" pitchFamily="34" charset="0"/>
              </a:rPr>
              <a:t>The novel bodies forth […] entangled human and nonhuman dramas of people and things, and their agencies in shaping the planet […] </a:t>
            </a:r>
          </a:p>
        </p:txBody>
      </p:sp>
    </p:spTree>
    <p:extLst>
      <p:ext uri="{BB962C8B-B14F-4D97-AF65-F5344CB8AC3E}">
        <p14:creationId xmlns:p14="http://schemas.microsoft.com/office/powerpoint/2010/main" val="1282701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1EF51-54BB-437B-BEB8-CA13EBBD78AB}"/>
              </a:ext>
            </a:extLst>
          </p:cNvPr>
          <p:cNvSpPr>
            <a:spLocks noGrp="1"/>
          </p:cNvSpPr>
          <p:nvPr>
            <p:ph type="title"/>
          </p:nvPr>
        </p:nvSpPr>
        <p:spPr/>
        <p:txBody>
          <a:bodyPr/>
          <a:lstStyle/>
          <a:p>
            <a:r>
              <a:rPr lang="en-GB" dirty="0"/>
              <a:t>Dipesh Chakrabarty, ‘The Climate of History: Four Theses’ (2009)</a:t>
            </a:r>
          </a:p>
        </p:txBody>
      </p:sp>
      <p:sp>
        <p:nvSpPr>
          <p:cNvPr id="3" name="Content Placeholder 2">
            <a:extLst>
              <a:ext uri="{FF2B5EF4-FFF2-40B4-BE49-F238E27FC236}">
                <a16:creationId xmlns:a16="http://schemas.microsoft.com/office/drawing/2014/main" id="{57B862B2-CCC7-4690-B320-6EA1DE52BAEE}"/>
              </a:ext>
            </a:extLst>
          </p:cNvPr>
          <p:cNvSpPr>
            <a:spLocks noGrp="1"/>
          </p:cNvSpPr>
          <p:nvPr>
            <p:ph idx="1"/>
          </p:nvPr>
        </p:nvSpPr>
        <p:spPr/>
        <p:txBody>
          <a:bodyPr>
            <a:normAutofit fontScale="92500" lnSpcReduction="20000"/>
          </a:bodyPr>
          <a:lstStyle/>
          <a:p>
            <a:r>
              <a:rPr lang="en-GB" dirty="0"/>
              <a:t>Weisman’s </a:t>
            </a:r>
            <a:r>
              <a:rPr lang="en-GB" i="1" dirty="0"/>
              <a:t>The World Without Us</a:t>
            </a:r>
            <a:r>
              <a:rPr lang="en-GB" dirty="0"/>
              <a:t>: [an experiment that demonstrates that] the current crisis can precipitate a sense of the present that disconnects the future from the past by putting such a future beyond the grasp of historical sensibility (197)</a:t>
            </a:r>
          </a:p>
          <a:p>
            <a:r>
              <a:rPr lang="en-GB" dirty="0"/>
              <a:t>a tipping point at which this slow and apparently timeless backdrop for human actions transforms itself with a speed that can only spell disaster for human beings. (205) </a:t>
            </a:r>
          </a:p>
          <a:p>
            <a:r>
              <a:rPr lang="en-GB" dirty="0"/>
              <a:t>Globalization means “we as human beings collectively constitute ourselves and, hence, are responsible for ourselves” (Geyer and Bright, “WH,” 1059) OR [qua Anthropocene] in the process of dominating other species, [we have acquired] the status of a geologic force… a natural condition. (214) </a:t>
            </a:r>
          </a:p>
        </p:txBody>
      </p:sp>
    </p:spTree>
    <p:extLst>
      <p:ext uri="{BB962C8B-B14F-4D97-AF65-F5344CB8AC3E}">
        <p14:creationId xmlns:p14="http://schemas.microsoft.com/office/powerpoint/2010/main" val="3647394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02935-851A-4B2B-A5F2-CDABC8821025}"/>
              </a:ext>
            </a:extLst>
          </p:cNvPr>
          <p:cNvSpPr>
            <a:spLocks noGrp="1"/>
          </p:cNvSpPr>
          <p:nvPr>
            <p:ph type="title"/>
          </p:nvPr>
        </p:nvSpPr>
        <p:spPr/>
        <p:txBody>
          <a:bodyPr/>
          <a:lstStyle/>
          <a:p>
            <a:r>
              <a:rPr lang="en-GB" dirty="0"/>
              <a:t>Scale Effects (Timothy Clark)</a:t>
            </a:r>
          </a:p>
        </p:txBody>
      </p:sp>
      <p:sp>
        <p:nvSpPr>
          <p:cNvPr id="3" name="Content Placeholder 2">
            <a:extLst>
              <a:ext uri="{FF2B5EF4-FFF2-40B4-BE49-F238E27FC236}">
                <a16:creationId xmlns:a16="http://schemas.microsoft.com/office/drawing/2014/main" id="{BDB30E93-A301-445A-BA3B-AF28DEF72995}"/>
              </a:ext>
            </a:extLst>
          </p:cNvPr>
          <p:cNvSpPr>
            <a:spLocks noGrp="1"/>
          </p:cNvSpPr>
          <p:nvPr>
            <p:ph idx="1"/>
          </p:nvPr>
        </p:nvSpPr>
        <p:spPr>
          <a:xfrm>
            <a:off x="1566203" y="1411458"/>
            <a:ext cx="9003936" cy="4638486"/>
          </a:xfrm>
        </p:spPr>
        <p:txBody>
          <a:bodyPr>
            <a:normAutofit fontScale="85000" lnSpcReduction="10000"/>
          </a:bodyPr>
          <a:lstStyle/>
          <a:p>
            <a:pPr algn="l" fontAlgn="base"/>
            <a:r>
              <a:rPr lang="en-GB" b="0" i="0" dirty="0">
                <a:effectLst/>
                <a:latin typeface="Palatino Linotype" panose="02040502050505030304" pitchFamily="18" charset="0"/>
              </a:rPr>
              <a:t>You are lost in a small town, late for a vital appointment somewhere in its streets. You stop a friendly-looking stranger and ask the way. Generously, he offers to give you a small map which he happens to have in his briefcase. The whole town is there, he says. You thank him and walk on, opening the map to pinpoint a route. It turns out to be a map of the whole earth.</a:t>
            </a:r>
          </a:p>
          <a:p>
            <a:pPr algn="l" fontAlgn="base"/>
            <a:r>
              <a:rPr lang="en-GB" b="0" i="0" dirty="0">
                <a:effectLst/>
                <a:latin typeface="Palatino Linotype" panose="02040502050505030304" pitchFamily="18" charset="0"/>
              </a:rPr>
              <a:t>The wrong scale.</a:t>
            </a:r>
          </a:p>
          <a:p>
            <a:pPr algn="l" fontAlgn="base"/>
            <a:r>
              <a:rPr lang="en-GB" b="0" i="0" dirty="0">
                <a:effectLst/>
                <a:latin typeface="Palatino Linotype" panose="02040502050505030304" pitchFamily="18" charset="0"/>
              </a:rPr>
              <a:t>A scale (from the Latin </a:t>
            </a:r>
            <a:r>
              <a:rPr lang="en-GB" b="0" i="1" dirty="0" err="1">
                <a:effectLst/>
                <a:latin typeface="inherit"/>
              </a:rPr>
              <a:t>scala</a:t>
            </a:r>
            <a:r>
              <a:rPr lang="en-GB" b="0" i="1" dirty="0">
                <a:effectLst/>
                <a:latin typeface="inherit"/>
              </a:rPr>
              <a:t> </a:t>
            </a:r>
            <a:r>
              <a:rPr lang="en-GB" b="0" i="0" dirty="0">
                <a:effectLst/>
                <a:latin typeface="Palatino Linotype" panose="02040502050505030304" pitchFamily="18" charset="0"/>
              </a:rPr>
              <a:t>for ladder, step or stairs) usually enables a calibrated and useful extrapolation between dimensions of space or time. </a:t>
            </a:r>
          </a:p>
          <a:p>
            <a:r>
              <a:rPr lang="en-GB" b="0" i="0" dirty="0">
                <a:effectLst/>
                <a:latin typeface="Palatino Linotype" panose="02040502050505030304" pitchFamily="18" charset="0"/>
              </a:rPr>
              <a:t>With climate change, however, we have a map, its scale includes the whole earth but when it comes to relating the threat to daily questions of politics, ethics or specific interpretations of history, culture, literature, etc., the map is often almost mockingly useless.</a:t>
            </a:r>
          </a:p>
          <a:p>
            <a:r>
              <a:rPr lang="en-GB" dirty="0">
                <a:hlinkClick r:id="rId2"/>
              </a:rPr>
              <a:t>Timothy Clark - Derangements of Scale - YouTube</a:t>
            </a:r>
            <a:endParaRPr lang="en-GB" dirty="0"/>
          </a:p>
        </p:txBody>
      </p:sp>
    </p:spTree>
    <p:extLst>
      <p:ext uri="{BB962C8B-B14F-4D97-AF65-F5344CB8AC3E}">
        <p14:creationId xmlns:p14="http://schemas.microsoft.com/office/powerpoint/2010/main" val="165607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9AEA01-1577-4939-8B1A-24CB240B7404}"/>
              </a:ext>
            </a:extLst>
          </p:cNvPr>
          <p:cNvSpPr>
            <a:spLocks noGrp="1"/>
          </p:cNvSpPr>
          <p:nvPr>
            <p:ph idx="1"/>
          </p:nvPr>
        </p:nvSpPr>
        <p:spPr>
          <a:xfrm>
            <a:off x="1772529" y="825305"/>
            <a:ext cx="8797610" cy="5224639"/>
          </a:xfrm>
        </p:spPr>
        <p:txBody>
          <a:bodyPr>
            <a:normAutofit/>
          </a:bodyPr>
          <a:lstStyle/>
          <a:p>
            <a:r>
              <a:rPr lang="en-GB" b="0" i="0" dirty="0">
                <a:effectLst/>
                <a:latin typeface="Palatino Linotype" panose="02040502050505030304" pitchFamily="18" charset="0"/>
              </a:rPr>
              <a:t>Environmental, economic, technological and health factors are global, but our governance systems are still based on the nation state, while our economic system (‘free market’ capitalism) and many national political systems (interest group ‘democracy’) remain profoundly individualistic in input, albeit tragically collective in output (Jim </a:t>
            </a:r>
            <a:r>
              <a:rPr lang="en-GB" b="0" i="0" dirty="0" err="1">
                <a:effectLst/>
                <a:latin typeface="Palatino Linotype" panose="02040502050505030304" pitchFamily="18" charset="0"/>
              </a:rPr>
              <a:t>Dator</a:t>
            </a:r>
            <a:r>
              <a:rPr lang="en-GB" b="0" i="0" dirty="0">
                <a:effectLst/>
                <a:latin typeface="Palatino Linotype" panose="02040502050505030304" pitchFamily="18" charset="0"/>
              </a:rPr>
              <a:t>, 215–6).</a:t>
            </a:r>
          </a:p>
          <a:p>
            <a:r>
              <a:rPr lang="en-GB" b="0" i="0" dirty="0">
                <a:effectLst/>
                <a:latin typeface="Palatino Linotype" panose="02040502050505030304" pitchFamily="18" charset="0"/>
              </a:rPr>
              <a:t>As a result of scale effects what is self-evident or rational at one scale may well be destructive or unjust at another. Hence, progressive social and economic policies designed to disseminate Western levels of prosperity may even resemble, on another scale, an insane plan to destroy the biosphere (Timothy Clark, ‘Introduction: Scale Effects’, n. p.)</a:t>
            </a:r>
            <a:endParaRPr lang="en-GB" dirty="0"/>
          </a:p>
        </p:txBody>
      </p:sp>
    </p:spTree>
    <p:extLst>
      <p:ext uri="{BB962C8B-B14F-4D97-AF65-F5344CB8AC3E}">
        <p14:creationId xmlns:p14="http://schemas.microsoft.com/office/powerpoint/2010/main" val="189438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EA4B7-18D3-469B-95A5-36B5CBCAD88C}"/>
              </a:ext>
            </a:extLst>
          </p:cNvPr>
          <p:cNvSpPr>
            <a:spLocks noGrp="1"/>
          </p:cNvSpPr>
          <p:nvPr>
            <p:ph type="title"/>
          </p:nvPr>
        </p:nvSpPr>
        <p:spPr/>
        <p:txBody>
          <a:bodyPr/>
          <a:lstStyle/>
          <a:p>
            <a:r>
              <a:rPr lang="en-GB" dirty="0">
                <a:latin typeface="Palatino Linotype" panose="02040502050505030304" pitchFamily="18" charset="0"/>
              </a:rPr>
              <a:t>Timothy Clark, Reading of Raymond Carver’s ‘Elephant’</a:t>
            </a:r>
          </a:p>
        </p:txBody>
      </p:sp>
      <p:sp>
        <p:nvSpPr>
          <p:cNvPr id="3" name="Content Placeholder 2">
            <a:extLst>
              <a:ext uri="{FF2B5EF4-FFF2-40B4-BE49-F238E27FC236}">
                <a16:creationId xmlns:a16="http://schemas.microsoft.com/office/drawing/2014/main" id="{1598B0F8-911C-4E54-936B-A6DA650E6914}"/>
              </a:ext>
            </a:extLst>
          </p:cNvPr>
          <p:cNvSpPr>
            <a:spLocks noGrp="1"/>
          </p:cNvSpPr>
          <p:nvPr>
            <p:ph idx="1"/>
          </p:nvPr>
        </p:nvSpPr>
        <p:spPr>
          <a:xfrm>
            <a:off x="2292986" y="2180704"/>
            <a:ext cx="8595973" cy="3997828"/>
          </a:xfrm>
        </p:spPr>
        <p:txBody>
          <a:bodyPr>
            <a:normAutofit fontScale="92500" lnSpcReduction="20000"/>
          </a:bodyPr>
          <a:lstStyle/>
          <a:p>
            <a:r>
              <a:rPr lang="en-GB" dirty="0">
                <a:latin typeface="Palatino Linotype" panose="02040502050505030304" pitchFamily="18" charset="0"/>
              </a:rPr>
              <a:t>A comic monologue in which a modestly paid narrator complaining about the way his relatives all over the country depend on him for money, his recently unemployed brother to pay his mortgage, his daughter to support her husband who can’t hold down a job, his son who has alimony payments to make after his divorce, his spendthrift mother… Walking to work, a co-worker gives him a lift: </a:t>
            </a:r>
          </a:p>
          <a:p>
            <a:r>
              <a:rPr lang="en-GB" b="0" i="0" dirty="0">
                <a:effectLst/>
                <a:latin typeface="Palatino Linotype" panose="02040502050505030304" pitchFamily="18" charset="0"/>
              </a:rPr>
              <a:t>“Go,” I said. “What are you waiting for, George.” And that’s when we really flew. Wind howled outside the windows. He had it floored, and we were going flat out. We streaked down that road in his big unpaid-for car. (Carver, 90)</a:t>
            </a:r>
          </a:p>
          <a:p>
            <a:r>
              <a:rPr lang="en-GB" b="0" i="0" dirty="0">
                <a:effectLst/>
                <a:latin typeface="Palatino Linotype" panose="02040502050505030304" pitchFamily="18" charset="0"/>
              </a:rPr>
              <a:t>“Capitalism must be regarded as an economy of unpaid costs,” (K. William Kapp, qtd. in Foster 37) </a:t>
            </a:r>
            <a:endParaRPr lang="en-GB" dirty="0">
              <a:latin typeface="Palatino Linotype" panose="02040502050505030304" pitchFamily="18" charset="0"/>
            </a:endParaRPr>
          </a:p>
        </p:txBody>
      </p:sp>
      <p:pic>
        <p:nvPicPr>
          <p:cNvPr id="5" name="Picture 4" descr="A picture containing person, sitting, person&#10;&#10;Description automatically generated">
            <a:extLst>
              <a:ext uri="{FF2B5EF4-FFF2-40B4-BE49-F238E27FC236}">
                <a16:creationId xmlns:a16="http://schemas.microsoft.com/office/drawing/2014/main" id="{20383793-6CD3-4F97-93EA-AF625237B1E4}"/>
              </a:ext>
            </a:extLst>
          </p:cNvPr>
          <p:cNvPicPr>
            <a:picLocks noChangeAspect="1"/>
          </p:cNvPicPr>
          <p:nvPr/>
        </p:nvPicPr>
        <p:blipFill>
          <a:blip r:embed="rId2"/>
          <a:stretch>
            <a:fillRect/>
          </a:stretch>
        </p:blipFill>
        <p:spPr>
          <a:xfrm>
            <a:off x="153571" y="251290"/>
            <a:ext cx="2077858" cy="2048998"/>
          </a:xfrm>
          <a:prstGeom prst="rect">
            <a:avLst/>
          </a:prstGeom>
        </p:spPr>
      </p:pic>
    </p:spTree>
    <p:extLst>
      <p:ext uri="{BB962C8B-B14F-4D97-AF65-F5344CB8AC3E}">
        <p14:creationId xmlns:p14="http://schemas.microsoft.com/office/powerpoint/2010/main" val="3758702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27E547-7DCF-4595-8EC9-6E134CA1BACD}"/>
              </a:ext>
            </a:extLst>
          </p:cNvPr>
          <p:cNvSpPr>
            <a:spLocks noGrp="1"/>
          </p:cNvSpPr>
          <p:nvPr>
            <p:ph idx="1"/>
          </p:nvPr>
        </p:nvSpPr>
        <p:spPr>
          <a:xfrm>
            <a:off x="1256713" y="1057422"/>
            <a:ext cx="9327493" cy="5718517"/>
          </a:xfrm>
        </p:spPr>
        <p:txBody>
          <a:bodyPr>
            <a:normAutofit fontScale="85000" lnSpcReduction="20000"/>
          </a:bodyPr>
          <a:lstStyle/>
          <a:p>
            <a:r>
              <a:rPr lang="en-GB" sz="2200" b="0" i="0" dirty="0">
                <a:effectLst/>
                <a:latin typeface="Palatino Linotype" panose="02040502050505030304" pitchFamily="18" charset="0"/>
              </a:rPr>
              <a:t>Struggling with his resentment as he writes all the cheques, the narrator [of ‘Elephant’] reaches a turning point with two dreams, one of them being about how his father used to carry him on his shoulder when he was a child, and he would feel safe, stretch out his arms and fantasize that he was riding an elephant. (Clark)</a:t>
            </a:r>
          </a:p>
          <a:p>
            <a:pPr lvl="1"/>
            <a:r>
              <a:rPr lang="en-GB" sz="2000" b="1" dirty="0">
                <a:latin typeface="Palatino Linotype" panose="02040502050505030304" pitchFamily="18" charset="0"/>
              </a:rPr>
              <a:t>Personal scale</a:t>
            </a:r>
            <a:r>
              <a:rPr lang="en-GB" sz="2000" dirty="0">
                <a:latin typeface="Palatino Linotype" panose="02040502050505030304" pitchFamily="18" charset="0"/>
              </a:rPr>
              <a:t> contained within </a:t>
            </a:r>
            <a:r>
              <a:rPr lang="en-GB" sz="2000" b="1" dirty="0">
                <a:latin typeface="Palatino Linotype" panose="02040502050505030304" pitchFamily="18" charset="0"/>
              </a:rPr>
              <a:t>sphere of narrator’s family </a:t>
            </a:r>
            <a:r>
              <a:rPr lang="en-GB" sz="2000" dirty="0">
                <a:latin typeface="Palatino Linotype" panose="02040502050505030304" pitchFamily="18" charset="0"/>
              </a:rPr>
              <a:t>over time scale of a </a:t>
            </a:r>
            <a:r>
              <a:rPr lang="en-GB" sz="2000" b="1" dirty="0">
                <a:latin typeface="Palatino Linotype" panose="02040502050505030304" pitchFamily="18" charset="0"/>
              </a:rPr>
              <a:t>few years</a:t>
            </a:r>
            <a:r>
              <a:rPr lang="en-GB" sz="2000" dirty="0">
                <a:latin typeface="Palatino Linotype" panose="02040502050505030304" pitchFamily="18" charset="0"/>
              </a:rPr>
              <a:t>: love and forgiveness win out over misfortune</a:t>
            </a:r>
          </a:p>
          <a:p>
            <a:pPr lvl="1"/>
            <a:r>
              <a:rPr lang="en-GB" sz="2000" dirty="0">
                <a:latin typeface="Palatino Linotype" panose="02040502050505030304" pitchFamily="18" charset="0"/>
              </a:rPr>
              <a:t>Scale of </a:t>
            </a:r>
            <a:r>
              <a:rPr lang="en-GB" sz="2000" b="1" dirty="0">
                <a:latin typeface="Palatino Linotype" panose="02040502050505030304" pitchFamily="18" charset="0"/>
              </a:rPr>
              <a:t>national culture</a:t>
            </a:r>
            <a:r>
              <a:rPr lang="en-GB" sz="2000" dirty="0">
                <a:latin typeface="Palatino Linotype" panose="02040502050505030304" pitchFamily="18" charset="0"/>
              </a:rPr>
              <a:t>, over a </a:t>
            </a:r>
            <a:r>
              <a:rPr lang="en-GB" sz="2000" b="1" dirty="0">
                <a:latin typeface="Palatino Linotype" panose="02040502050505030304" pitchFamily="18" charset="0"/>
              </a:rPr>
              <a:t>few decades </a:t>
            </a:r>
            <a:r>
              <a:rPr lang="en-GB" sz="2000" dirty="0">
                <a:latin typeface="Palatino Linotype" panose="02040502050505030304" pitchFamily="18" charset="0"/>
              </a:rPr>
              <a:t>[scale of most literary criticism]: issues of unemployment, consumer culture, materialism, domesticity, masculinity [or alternatively post-war genre]</a:t>
            </a:r>
          </a:p>
          <a:p>
            <a:pPr lvl="1"/>
            <a:r>
              <a:rPr lang="en-GB" sz="2000" b="1" dirty="0">
                <a:latin typeface="Palatino Linotype" panose="02040502050505030304" pitchFamily="18" charset="0"/>
              </a:rPr>
              <a:t>Hypothetical scale: whole earth, 600 year</a:t>
            </a:r>
            <a:r>
              <a:rPr lang="en-GB" sz="2000" dirty="0">
                <a:latin typeface="Palatino Linotype" panose="02040502050505030304" pitchFamily="18" charset="0"/>
              </a:rPr>
              <a:t> time scale: population and consumption expanding at an unsustainable rate (so very temporarily). </a:t>
            </a:r>
          </a:p>
          <a:p>
            <a:r>
              <a:rPr lang="en-GB" sz="2200" dirty="0">
                <a:latin typeface="Palatino Linotype" panose="02040502050505030304" pitchFamily="18" charset="0"/>
                <a:sym typeface="Wingdings" panose="05000000000000000000" pitchFamily="2" charset="2"/>
              </a:rPr>
              <a:t> </a:t>
            </a:r>
            <a:r>
              <a:rPr lang="en-GB" sz="2200" dirty="0">
                <a:latin typeface="Palatino Linotype" panose="02040502050505030304" pitchFamily="18" charset="0"/>
              </a:rPr>
              <a:t>different view on all the (unnecessary number of) houses and cars owned by individuals/ very small family units. They are only under ‘threat’ relative to norms of consumption, reproduction, travel, home and car ownership that are themselves part of the “</a:t>
            </a:r>
            <a:r>
              <a:rPr lang="en-GB" sz="2200" b="0" i="0" dirty="0">
                <a:effectLst/>
                <a:latin typeface="Palatino Linotype" panose="02040502050505030304" pitchFamily="18" charset="0"/>
              </a:rPr>
              <a:t>bizarre, destructive and temporary energy” (Clark) for consumption and (over)population that imperil the planet. </a:t>
            </a:r>
            <a:endParaRPr lang="en-GB" sz="2200" dirty="0">
              <a:latin typeface="Palatino Linotype" panose="02040502050505030304" pitchFamily="18" charset="0"/>
            </a:endParaRPr>
          </a:p>
          <a:p>
            <a:endParaRPr lang="en-GB" dirty="0"/>
          </a:p>
        </p:txBody>
      </p:sp>
    </p:spTree>
    <p:extLst>
      <p:ext uri="{BB962C8B-B14F-4D97-AF65-F5344CB8AC3E}">
        <p14:creationId xmlns:p14="http://schemas.microsoft.com/office/powerpoint/2010/main" val="654769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0" name="Rectangle 9">
            <a:extLst>
              <a:ext uri="{FF2B5EF4-FFF2-40B4-BE49-F238E27FC236}">
                <a16:creationId xmlns:a16="http://schemas.microsoft.com/office/drawing/2014/main" id="{3FAD17B9-9E6C-4DD1-9728-97B5E5FCCA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1" name="Rectangle 11">
            <a:extLst>
              <a:ext uri="{FF2B5EF4-FFF2-40B4-BE49-F238E27FC236}">
                <a16:creationId xmlns:a16="http://schemas.microsoft.com/office/drawing/2014/main" id="{D7AC3F90-A588-42FF-B41D-062A8D91B9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9867" cy="68552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hart&#10;&#10;Description automatically generated with medium confidence">
            <a:extLst>
              <a:ext uri="{FF2B5EF4-FFF2-40B4-BE49-F238E27FC236}">
                <a16:creationId xmlns:a16="http://schemas.microsoft.com/office/drawing/2014/main" id="{13B54149-3C56-4DAC-A969-ED05DB71CD3E}"/>
              </a:ext>
            </a:extLst>
          </p:cNvPr>
          <p:cNvPicPr>
            <a:picLocks noChangeAspect="1"/>
          </p:cNvPicPr>
          <p:nvPr/>
        </p:nvPicPr>
        <p:blipFill rotWithShape="1">
          <a:blip r:embed="rId2">
            <a:duotone>
              <a:schemeClr val="bg2">
                <a:shade val="45000"/>
                <a:satMod val="135000"/>
              </a:schemeClr>
              <a:prstClr val="white"/>
            </a:duotone>
            <a:alphaModFix amt="25000"/>
          </a:blip>
          <a:srcRect r="-1" b="12788"/>
          <a:stretch/>
        </p:blipFill>
        <p:spPr>
          <a:xfrm>
            <a:off x="171603" y="-185728"/>
            <a:ext cx="12191695" cy="6857990"/>
          </a:xfrm>
          <a:prstGeom prst="rect">
            <a:avLst/>
          </a:prstGeom>
        </p:spPr>
      </p:pic>
      <p:pic>
        <p:nvPicPr>
          <p:cNvPr id="32" name="Picture 13">
            <a:extLst>
              <a:ext uri="{FF2B5EF4-FFF2-40B4-BE49-F238E27FC236}">
                <a16:creationId xmlns:a16="http://schemas.microsoft.com/office/drawing/2014/main" id="{015AB904-4FB7-4A0D-B43E-03ACF05E14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extLst>
              <a:ext uri="{28A0092B-C50C-407E-A947-70E740481C1C}">
                <a14:useLocalDpi xmlns:a14="http://schemas.microsoft.com/office/drawing/2010/main" val="0"/>
              </a:ext>
            </a:extLst>
          </a:blip>
          <a:stretch>
            <a:fillRect/>
          </a:stretch>
        </p:blipFill>
        <p:spPr>
          <a:xfrm>
            <a:off x="1067" y="0"/>
            <a:ext cx="12189867" cy="6858000"/>
          </a:xfrm>
          <a:prstGeom prst="rect">
            <a:avLst/>
          </a:prstGeom>
        </p:spPr>
      </p:pic>
      <p:sp>
        <p:nvSpPr>
          <p:cNvPr id="2" name="Title 1">
            <a:extLst>
              <a:ext uri="{FF2B5EF4-FFF2-40B4-BE49-F238E27FC236}">
                <a16:creationId xmlns:a16="http://schemas.microsoft.com/office/drawing/2014/main" id="{89A6B3A8-CC4C-4AC4-9D28-34C56058697C}"/>
              </a:ext>
            </a:extLst>
          </p:cNvPr>
          <p:cNvSpPr>
            <a:spLocks noGrp="1"/>
          </p:cNvSpPr>
          <p:nvPr>
            <p:ph type="title"/>
          </p:nvPr>
        </p:nvSpPr>
        <p:spPr>
          <a:xfrm>
            <a:off x="2611808" y="808056"/>
            <a:ext cx="7958331" cy="1077229"/>
          </a:xfrm>
        </p:spPr>
        <p:txBody>
          <a:bodyPr>
            <a:normAutofit/>
          </a:bodyPr>
          <a:lstStyle/>
          <a:p>
            <a:pPr algn="l"/>
            <a:r>
              <a:rPr lang="en-GB" dirty="0">
                <a:latin typeface="Palatino Linotype" panose="02040502050505030304" pitchFamily="18" charset="0"/>
              </a:rPr>
              <a:t>Temporal parochialism</a:t>
            </a:r>
          </a:p>
        </p:txBody>
      </p:sp>
      <p:sp>
        <p:nvSpPr>
          <p:cNvPr id="33" name="Rectangle 15">
            <a:extLst>
              <a:ext uri="{FF2B5EF4-FFF2-40B4-BE49-F238E27FC236}">
                <a16:creationId xmlns:a16="http://schemas.microsoft.com/office/drawing/2014/main" id="{E1AADF25-43E9-4DE0-AD82-4F6052319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17">
            <a:extLst>
              <a:ext uri="{FF2B5EF4-FFF2-40B4-BE49-F238E27FC236}">
                <a16:creationId xmlns:a16="http://schemas.microsoft.com/office/drawing/2014/main" id="{CBC2D515-EF3C-4E4E-8BC1-192B21E927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20918E4-6E62-4875-BDCA-C8BBCF789F43}"/>
              </a:ext>
            </a:extLst>
          </p:cNvPr>
          <p:cNvSpPr>
            <a:spLocks noGrp="1"/>
          </p:cNvSpPr>
          <p:nvPr>
            <p:ph idx="1"/>
          </p:nvPr>
        </p:nvSpPr>
        <p:spPr>
          <a:xfrm>
            <a:off x="2178844" y="1614488"/>
            <a:ext cx="8391295" cy="4435456"/>
          </a:xfrm>
        </p:spPr>
        <p:txBody>
          <a:bodyPr>
            <a:normAutofit/>
          </a:bodyPr>
          <a:lstStyle/>
          <a:p>
            <a:r>
              <a:rPr lang="en-US" sz="2200" dirty="0">
                <a:solidFill>
                  <a:schemeClr val="tx2">
                    <a:lumMod val="50000"/>
                  </a:schemeClr>
                </a:solidFill>
                <a:latin typeface="Palatino Linotype" panose="02040502050505030304" pitchFamily="18" charset="0"/>
              </a:rPr>
              <a:t>Samuel Scheffler on “temporal parochialism.” </a:t>
            </a:r>
          </a:p>
          <a:p>
            <a:r>
              <a:rPr lang="en-US" sz="2200" dirty="0">
                <a:solidFill>
                  <a:schemeClr val="tx2">
                    <a:lumMod val="50000"/>
                  </a:schemeClr>
                </a:solidFill>
                <a:latin typeface="Palatino Linotype" panose="02040502050505030304" pitchFamily="18" charset="0"/>
              </a:rPr>
              <a:t>We have become more cosmopolitan geographically, but (arguably) more parochial in relation to past and future generations. </a:t>
            </a:r>
          </a:p>
          <a:p>
            <a:r>
              <a:rPr lang="en-US" sz="2200" dirty="0">
                <a:solidFill>
                  <a:schemeClr val="tx2">
                    <a:lumMod val="50000"/>
                  </a:schemeClr>
                </a:solidFill>
                <a:latin typeface="Palatino Linotype" panose="02040502050505030304" pitchFamily="18" charset="0"/>
              </a:rPr>
              <a:t>Scheffler: “our sense of the connections among different human generations has become increasingly impoverished, as compared, say, with more traditional societies, which often had rich and vivid conceptions of the importance of </a:t>
            </a:r>
            <a:r>
              <a:rPr lang="en-US" sz="2200" i="1" dirty="0">
                <a:solidFill>
                  <a:schemeClr val="tx2">
                    <a:lumMod val="50000"/>
                  </a:schemeClr>
                </a:solidFill>
                <a:latin typeface="Palatino Linotype" panose="02040502050505030304" pitchFamily="18" charset="0"/>
              </a:rPr>
              <a:t>ancestors</a:t>
            </a:r>
            <a:r>
              <a:rPr lang="en-US" sz="2200" dirty="0">
                <a:solidFill>
                  <a:schemeClr val="tx2">
                    <a:lumMod val="50000"/>
                  </a:schemeClr>
                </a:solidFill>
                <a:latin typeface="Palatino Linotype" panose="02040502050505030304" pitchFamily="18" charset="0"/>
              </a:rPr>
              <a:t> and </a:t>
            </a:r>
            <a:r>
              <a:rPr lang="en-US" sz="2200" i="1" dirty="0">
                <a:solidFill>
                  <a:schemeClr val="tx2">
                    <a:lumMod val="50000"/>
                  </a:schemeClr>
                </a:solidFill>
                <a:latin typeface="Palatino Linotype" panose="02040502050505030304" pitchFamily="18" charset="0"/>
              </a:rPr>
              <a:t>descendants </a:t>
            </a:r>
            <a:r>
              <a:rPr lang="en-US" sz="2200" dirty="0">
                <a:solidFill>
                  <a:schemeClr val="tx2">
                    <a:lumMod val="50000"/>
                  </a:schemeClr>
                </a:solidFill>
                <a:latin typeface="Palatino Linotype" panose="02040502050505030304" pitchFamily="18" charset="0"/>
              </a:rPr>
              <a:t>and of the continuity of the generations” (3)</a:t>
            </a:r>
            <a:endParaRPr lang="en-GB" sz="2200" dirty="0">
              <a:solidFill>
                <a:schemeClr val="tx2">
                  <a:lumMod val="50000"/>
                </a:schemeClr>
              </a:solidFill>
              <a:latin typeface="Palatino Linotype" panose="02040502050505030304" pitchFamily="18" charset="0"/>
            </a:endParaRPr>
          </a:p>
        </p:txBody>
      </p:sp>
    </p:spTree>
    <p:extLst>
      <p:ext uri="{BB962C8B-B14F-4D97-AF65-F5344CB8AC3E}">
        <p14:creationId xmlns:p14="http://schemas.microsoft.com/office/powerpoint/2010/main" val="3143011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D134C-934C-4F70-B762-623428B0860F}"/>
              </a:ext>
            </a:extLst>
          </p:cNvPr>
          <p:cNvSpPr>
            <a:spLocks noGrp="1"/>
          </p:cNvSpPr>
          <p:nvPr>
            <p:ph type="title"/>
          </p:nvPr>
        </p:nvSpPr>
        <p:spPr/>
        <p:txBody>
          <a:bodyPr/>
          <a:lstStyle/>
          <a:p>
            <a:r>
              <a:rPr lang="en-GB">
                <a:latin typeface="Palatino Linotype" panose="02040502050505030304" pitchFamily="18" charset="0"/>
              </a:rPr>
              <a:t>Time and the Anthropocene</a:t>
            </a:r>
            <a:endParaRPr lang="en-GB" dirty="0">
              <a:latin typeface="Palatino Linotype" panose="02040502050505030304" pitchFamily="18" charset="0"/>
            </a:endParaRPr>
          </a:p>
        </p:txBody>
      </p:sp>
      <p:sp>
        <p:nvSpPr>
          <p:cNvPr id="3" name="Content Placeholder 2">
            <a:extLst>
              <a:ext uri="{FF2B5EF4-FFF2-40B4-BE49-F238E27FC236}">
                <a16:creationId xmlns:a16="http://schemas.microsoft.com/office/drawing/2014/main" id="{70D24DEC-EBF1-4C86-AB70-8AA4015E3155}"/>
              </a:ext>
            </a:extLst>
          </p:cNvPr>
          <p:cNvSpPr>
            <a:spLocks noGrp="1"/>
          </p:cNvSpPr>
          <p:nvPr>
            <p:ph idx="1"/>
          </p:nvPr>
        </p:nvSpPr>
        <p:spPr>
          <a:xfrm>
            <a:off x="2689713" y="2598326"/>
            <a:ext cx="8366201" cy="3997828"/>
          </a:xfrm>
        </p:spPr>
        <p:txBody>
          <a:bodyPr/>
          <a:lstStyle/>
          <a:p>
            <a:pPr marL="0" indent="0">
              <a:buNone/>
            </a:pPr>
            <a:r>
              <a:rPr lang="en-US" dirty="0">
                <a:latin typeface="Palatino Linotype" panose="02040502050505030304" pitchFamily="18" charset="0"/>
              </a:rPr>
              <a:t>Ursula </a:t>
            </a:r>
            <a:r>
              <a:rPr lang="en-US" dirty="0" err="1">
                <a:latin typeface="Palatino Linotype" panose="02040502050505030304" pitchFamily="18" charset="0"/>
              </a:rPr>
              <a:t>Heise</a:t>
            </a:r>
            <a:r>
              <a:rPr lang="en-US" dirty="0">
                <a:latin typeface="Palatino Linotype" panose="02040502050505030304" pitchFamily="18" charset="0"/>
              </a:rPr>
              <a:t> in </a:t>
            </a:r>
            <a:r>
              <a:rPr lang="en-US" i="1" dirty="0">
                <a:latin typeface="Palatino Linotype" panose="02040502050505030304" pitchFamily="18" charset="0"/>
              </a:rPr>
              <a:t>Imagining Extinction: The Cultural Meanings of Endangered Species</a:t>
            </a:r>
            <a:r>
              <a:rPr lang="en-US" dirty="0">
                <a:latin typeface="Palatino Linotype" panose="02040502050505030304" pitchFamily="18" charset="0"/>
              </a:rPr>
              <a:t>: the very power of the concept of the word Anthropocene “resides not in its scientific definition of a geological epoch, but in its capacity to cast the present as a future that has already arrived” (67).</a:t>
            </a:r>
            <a:r>
              <a:rPr lang="en-US" i="1" dirty="0">
                <a:latin typeface="Palatino Linotype" panose="02040502050505030304" pitchFamily="18" charset="0"/>
              </a:rPr>
              <a:t> </a:t>
            </a:r>
          </a:p>
          <a:p>
            <a:pPr marL="0" indent="0">
              <a:buNone/>
            </a:pPr>
            <a:endParaRPr lang="en-US" i="1" dirty="0">
              <a:latin typeface="Palatino Linotype" panose="02040502050505030304" pitchFamily="18" charset="0"/>
            </a:endParaRPr>
          </a:p>
          <a:p>
            <a:pPr marL="0" indent="0">
              <a:buNone/>
            </a:pPr>
            <a:r>
              <a:rPr lang="en-US" dirty="0">
                <a:latin typeface="Palatino Linotype" panose="02040502050505030304" pitchFamily="18" charset="0"/>
              </a:rPr>
              <a:t>Roy Scranton in </a:t>
            </a:r>
            <a:r>
              <a:rPr lang="en-US" i="1" dirty="0">
                <a:latin typeface="Palatino Linotype" panose="02040502050505030304" pitchFamily="18" charset="0"/>
              </a:rPr>
              <a:t>Learning to Die in the Anthropocene</a:t>
            </a:r>
            <a:r>
              <a:rPr lang="en-US" dirty="0">
                <a:latin typeface="Palatino Linotype" panose="02040502050505030304" pitchFamily="18" charset="0"/>
              </a:rPr>
              <a:t>, by which he means learning to accept that civilization as we know it will necessarily change: “</a:t>
            </a:r>
            <a:r>
              <a:rPr lang="en-US" i="1" dirty="0">
                <a:latin typeface="Palatino Linotype" panose="02040502050505030304" pitchFamily="18" charset="0"/>
              </a:rPr>
              <a:t>Everybody already knows</a:t>
            </a:r>
            <a:r>
              <a:rPr lang="en-US" dirty="0">
                <a:latin typeface="Palatino Linotype" panose="02040502050505030304" pitchFamily="18" charset="0"/>
              </a:rPr>
              <a:t>”</a:t>
            </a:r>
            <a:r>
              <a:rPr lang="en-US" i="1" dirty="0">
                <a:latin typeface="Palatino Linotype" panose="02040502050505030304" pitchFamily="18" charset="0"/>
              </a:rPr>
              <a:t> </a:t>
            </a:r>
            <a:r>
              <a:rPr lang="en-US" dirty="0">
                <a:latin typeface="Palatino Linotype" panose="02040502050505030304" pitchFamily="18" charset="0"/>
              </a:rPr>
              <a:t>(68). </a:t>
            </a:r>
            <a:endParaRPr lang="en-GB" dirty="0">
              <a:latin typeface="Palatino Linotype" panose="02040502050505030304" pitchFamily="18" charset="0"/>
            </a:endParaRPr>
          </a:p>
        </p:txBody>
      </p:sp>
      <p:pic>
        <p:nvPicPr>
          <p:cNvPr id="5" name="Picture 4" descr="A picture containing sky, outdoor, dog, beach&#10;&#10;Description automatically generated">
            <a:extLst>
              <a:ext uri="{FF2B5EF4-FFF2-40B4-BE49-F238E27FC236}">
                <a16:creationId xmlns:a16="http://schemas.microsoft.com/office/drawing/2014/main" id="{0935D57E-FF16-4113-B0DD-D24CC841FE11}"/>
              </a:ext>
            </a:extLst>
          </p:cNvPr>
          <p:cNvPicPr>
            <a:picLocks noChangeAspect="1"/>
          </p:cNvPicPr>
          <p:nvPr/>
        </p:nvPicPr>
        <p:blipFill>
          <a:blip r:embed="rId2"/>
          <a:stretch>
            <a:fillRect/>
          </a:stretch>
        </p:blipFill>
        <p:spPr>
          <a:xfrm>
            <a:off x="219304" y="95015"/>
            <a:ext cx="3438295" cy="2296622"/>
          </a:xfrm>
          <a:prstGeom prst="rect">
            <a:avLst/>
          </a:prstGeom>
        </p:spPr>
      </p:pic>
    </p:spTree>
    <p:extLst>
      <p:ext uri="{BB962C8B-B14F-4D97-AF65-F5344CB8AC3E}">
        <p14:creationId xmlns:p14="http://schemas.microsoft.com/office/powerpoint/2010/main" val="23190228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TM16401375[[fn=Madison]]</Template>
  <TotalTime>2308</TotalTime>
  <Words>1427</Words>
  <Application>Microsoft Office PowerPoint</Application>
  <PresentationFormat>Widescreen</PresentationFormat>
  <Paragraphs>46</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inherit</vt:lpstr>
      <vt:lpstr>MS Shell Dlg 2</vt:lpstr>
      <vt:lpstr>Palatino Linotype</vt:lpstr>
      <vt:lpstr>Wingdings</vt:lpstr>
      <vt:lpstr>Wingdings 3</vt:lpstr>
      <vt:lpstr>Madison</vt:lpstr>
      <vt:lpstr>Deep Time</vt:lpstr>
      <vt:lpstr>Stef Craps and Rick Crownshaw, ‘Introduction: The Rising Tide of Climate Change Fiction’, 2 </vt:lpstr>
      <vt:lpstr>Dipesh Chakrabarty, ‘The Climate of History: Four Theses’ (2009)</vt:lpstr>
      <vt:lpstr>Scale Effects (Timothy Clark)</vt:lpstr>
      <vt:lpstr>PowerPoint Presentation</vt:lpstr>
      <vt:lpstr>Timothy Clark, Reading of Raymond Carver’s ‘Elephant’</vt:lpstr>
      <vt:lpstr>PowerPoint Presentation</vt:lpstr>
      <vt:lpstr>Temporal parochialism</vt:lpstr>
      <vt:lpstr>Time and the Anthropocene</vt:lpstr>
      <vt:lpstr>Deep Time/ Climate change writing</vt:lpstr>
      <vt:lpstr>Works Cited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Time</dc:title>
  <dc:creator>Elizabeth Barry</dc:creator>
  <cp:lastModifiedBy>Elizabeth Barry</cp:lastModifiedBy>
  <cp:revision>22</cp:revision>
  <dcterms:created xsi:type="dcterms:W3CDTF">2019-11-27T12:18:09Z</dcterms:created>
  <dcterms:modified xsi:type="dcterms:W3CDTF">2021-03-09T11:34:49Z</dcterms:modified>
</cp:coreProperties>
</file>