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0" r:id="rId1"/>
  </p:sldMasterIdLst>
  <p:notesMasterIdLst>
    <p:notesMasterId r:id="rId18"/>
  </p:notesMasterIdLst>
  <p:sldIdLst>
    <p:sldId id="256" r:id="rId2"/>
    <p:sldId id="311" r:id="rId3"/>
    <p:sldId id="300" r:id="rId4"/>
    <p:sldId id="315" r:id="rId5"/>
    <p:sldId id="314" r:id="rId6"/>
    <p:sldId id="316" r:id="rId7"/>
    <p:sldId id="310" r:id="rId8"/>
    <p:sldId id="303" r:id="rId9"/>
    <p:sldId id="288" r:id="rId10"/>
    <p:sldId id="286" r:id="rId11"/>
    <p:sldId id="301" r:id="rId12"/>
    <p:sldId id="299" r:id="rId13"/>
    <p:sldId id="307" r:id="rId14"/>
    <p:sldId id="308" r:id="rId15"/>
    <p:sldId id="306" r:id="rId16"/>
    <p:sldId id="29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3" autoAdjust="0"/>
    <p:restoredTop sz="94660"/>
  </p:normalViewPr>
  <p:slideViewPr>
    <p:cSldViewPr snapToGrid="0">
      <p:cViewPr varScale="1">
        <p:scale>
          <a:sx n="160" d="100"/>
          <a:sy n="160" d="100"/>
        </p:scale>
        <p:origin x="104"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2B4B46-9698-416A-93F6-ACDD58F8EB04}" type="datetimeFigureOut">
              <a:rPr lang="en-GB" smtClean="0"/>
              <a:t>15/11/2020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F71363-D70C-4AEB-9088-587B36460B96}" type="slidenum">
              <a:rPr lang="en-GB" smtClean="0"/>
              <a:t>‹#›</a:t>
            </a:fld>
            <a:endParaRPr lang="en-GB"/>
          </a:p>
        </p:txBody>
      </p:sp>
    </p:spTree>
    <p:extLst>
      <p:ext uri="{BB962C8B-B14F-4D97-AF65-F5344CB8AC3E}">
        <p14:creationId xmlns:p14="http://schemas.microsoft.com/office/powerpoint/2010/main" val="585249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1299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8621404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5261748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18473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06848276"/>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7847377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41998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42219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76681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11/15/2020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27146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11/15/2020</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4915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11/15/2020</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38685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11/15/2020</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4428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11/15/2020</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4127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11/15/2020</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6218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11/15/2020</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364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E451C3-0FF4-47C4-B829-773ADF60F88C}" type="datetimeFigureOut">
              <a:rPr lang="en-US" smtClean="0"/>
              <a:t>11/15/2020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
              </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4862757"/>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literariness.org/2018/08/06/gilles-deleuze-and-film-theory/"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E-bORB80mcQ" TargetMode="External"/><Relationship Id="rId2" Type="http://schemas.openxmlformats.org/officeDocument/2006/relationships/hyperlink" Target="https://www.youtube.com/watch?v=WHhlTXyBxP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SWXscqh6CBM?start=98&amp;feature=oembe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s://www.youtube.com/watch?reload=9&amp;v=67e_jl4flpE" TargetMode="Externa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080AF-3D1E-4EC0-8F9C-E8007EB19543}"/>
              </a:ext>
            </a:extLst>
          </p:cNvPr>
          <p:cNvSpPr>
            <a:spLocks noGrp="1"/>
          </p:cNvSpPr>
          <p:nvPr>
            <p:ph type="ctrTitle"/>
          </p:nvPr>
        </p:nvSpPr>
        <p:spPr>
          <a:xfrm>
            <a:off x="6950419" y="1333630"/>
            <a:ext cx="3161016" cy="3153753"/>
          </a:xfrm>
        </p:spPr>
        <p:txBody>
          <a:bodyPr>
            <a:normAutofit/>
          </a:bodyPr>
          <a:lstStyle/>
          <a:p>
            <a:pPr>
              <a:lnSpc>
                <a:spcPct val="90000"/>
              </a:lnSpc>
            </a:pPr>
            <a:r>
              <a:rPr lang="en-GB" sz="4200" dirty="0"/>
              <a:t>Time Images in Christopher</a:t>
            </a:r>
            <a:br>
              <a:rPr lang="en-GB" sz="4200" dirty="0"/>
            </a:br>
            <a:r>
              <a:rPr lang="en-GB" sz="4200" dirty="0"/>
              <a:t>Nolan and Ali Smith</a:t>
            </a:r>
          </a:p>
        </p:txBody>
      </p:sp>
      <p:pic>
        <p:nvPicPr>
          <p:cNvPr id="5" name="Picture 4" descr="A picture containing animal&#10;&#10;Description generated with high confidence">
            <a:extLst>
              <a:ext uri="{FF2B5EF4-FFF2-40B4-BE49-F238E27FC236}">
                <a16:creationId xmlns:a16="http://schemas.microsoft.com/office/drawing/2014/main" id="{0232C9BF-3374-4C2A-A76B-33D93298514E}"/>
              </a:ext>
            </a:extLst>
          </p:cNvPr>
          <p:cNvPicPr>
            <a:picLocks noChangeAspect="1"/>
          </p:cNvPicPr>
          <p:nvPr/>
        </p:nvPicPr>
        <p:blipFill>
          <a:blip r:embed="rId2"/>
          <a:stretch>
            <a:fillRect/>
          </a:stretch>
        </p:blipFill>
        <p:spPr>
          <a:xfrm>
            <a:off x="1083188" y="1145944"/>
            <a:ext cx="2777871" cy="4266565"/>
          </a:xfrm>
          <a:prstGeom prst="rect">
            <a:avLst/>
          </a:prstGeom>
        </p:spPr>
      </p:pic>
      <p:pic>
        <p:nvPicPr>
          <p:cNvPr id="7" name="Picture 6" descr="A picture containing text, newspaper&#10;&#10;Description generated with high confidence">
            <a:extLst>
              <a:ext uri="{FF2B5EF4-FFF2-40B4-BE49-F238E27FC236}">
                <a16:creationId xmlns:a16="http://schemas.microsoft.com/office/drawing/2014/main" id="{0FC9A1C7-D134-4228-BD3D-06E721076D44}"/>
              </a:ext>
            </a:extLst>
          </p:cNvPr>
          <p:cNvPicPr>
            <a:picLocks noChangeAspect="1"/>
          </p:cNvPicPr>
          <p:nvPr/>
        </p:nvPicPr>
        <p:blipFill>
          <a:blip r:embed="rId3"/>
          <a:stretch>
            <a:fillRect/>
          </a:stretch>
        </p:blipFill>
        <p:spPr>
          <a:xfrm>
            <a:off x="4169596" y="1145944"/>
            <a:ext cx="3039441" cy="4469766"/>
          </a:xfrm>
          <a:prstGeom prst="rect">
            <a:avLst/>
          </a:prstGeom>
        </p:spPr>
      </p:pic>
    </p:spTree>
    <p:extLst>
      <p:ext uri="{BB962C8B-B14F-4D97-AF65-F5344CB8AC3E}">
        <p14:creationId xmlns:p14="http://schemas.microsoft.com/office/powerpoint/2010/main" val="3009622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525" y="733425"/>
            <a:ext cx="10582275" cy="5443538"/>
          </a:xfrm>
        </p:spPr>
        <p:txBody>
          <a:bodyPr>
            <a:normAutofit fontScale="85000" lnSpcReduction="10000"/>
          </a:bodyPr>
          <a:lstStyle/>
          <a:p>
            <a:pPr marL="0" indent="0">
              <a:buNone/>
            </a:pPr>
            <a:endParaRPr lang="en-GB" sz="3200" dirty="0"/>
          </a:p>
          <a:p>
            <a:pPr marL="0" indent="0">
              <a:buNone/>
            </a:pPr>
            <a:endParaRPr lang="en-GB" sz="3200" dirty="0"/>
          </a:p>
          <a:p>
            <a:pPr marL="0" indent="0">
              <a:buNone/>
            </a:pPr>
            <a:r>
              <a:rPr lang="en-GB" sz="3200" b="1" i="1" dirty="0"/>
              <a:t>Time-image</a:t>
            </a:r>
            <a:r>
              <a:rPr lang="en-GB" sz="3200" dirty="0"/>
              <a:t> becomes more prominent in post-war [art] cinema: </a:t>
            </a:r>
          </a:p>
          <a:p>
            <a:pPr marL="0" indent="0">
              <a:buNone/>
            </a:pPr>
            <a:endParaRPr lang="en-GB" sz="3200" dirty="0"/>
          </a:p>
          <a:p>
            <a:pPr marL="0" indent="0">
              <a:buNone/>
            </a:pPr>
            <a:r>
              <a:rPr lang="en-GB" sz="3200" dirty="0"/>
              <a:t>[the] time-image has nothing to do with a flashback, or even with a recollection. Recollection is only a former present, whilst the characters who have lost their memories in modern cinema literally sink back into the past, or emerge from it, to make visible what is concealed even from recollection.</a:t>
            </a:r>
          </a:p>
          <a:p>
            <a:pPr marL="0" indent="0">
              <a:buNone/>
            </a:pPr>
            <a:endParaRPr lang="en-GB" sz="3200" dirty="0"/>
          </a:p>
          <a:p>
            <a:pPr marL="0" indent="0">
              <a:buNone/>
            </a:pPr>
            <a:r>
              <a:rPr lang="en-GB" sz="3200" dirty="0"/>
              <a:t>[…] Flashback [gives way to] much more complex temporal movements. (Deleuze, </a:t>
            </a:r>
            <a:r>
              <a:rPr lang="en-GB" sz="3200" i="1" dirty="0"/>
              <a:t>Cinema 2</a:t>
            </a:r>
            <a:r>
              <a:rPr lang="en-GB" sz="3200" dirty="0"/>
              <a:t>, xii)</a:t>
            </a:r>
          </a:p>
        </p:txBody>
      </p:sp>
    </p:spTree>
    <p:extLst>
      <p:ext uri="{BB962C8B-B14F-4D97-AF65-F5344CB8AC3E}">
        <p14:creationId xmlns:p14="http://schemas.microsoft.com/office/powerpoint/2010/main" val="4255900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Melissa Clarke, ‘Space-Time Image: The Case of Bergson, </a:t>
            </a:r>
            <a:r>
              <a:rPr lang="en-GB" sz="3600" dirty="0" err="1"/>
              <a:t>Deleuze</a:t>
            </a:r>
            <a:r>
              <a:rPr lang="en-GB" sz="3600" dirty="0"/>
              <a:t> and </a:t>
            </a:r>
            <a:r>
              <a:rPr lang="en-GB" sz="3600" i="1" dirty="0"/>
              <a:t>Memento</a:t>
            </a:r>
            <a:r>
              <a:rPr lang="en-GB" sz="3600" dirty="0"/>
              <a:t>’</a:t>
            </a:r>
          </a:p>
        </p:txBody>
      </p:sp>
      <p:sp>
        <p:nvSpPr>
          <p:cNvPr id="3" name="Content Placeholder 2"/>
          <p:cNvSpPr>
            <a:spLocks noGrp="1"/>
          </p:cNvSpPr>
          <p:nvPr>
            <p:ph idx="1"/>
          </p:nvPr>
        </p:nvSpPr>
        <p:spPr>
          <a:xfrm>
            <a:off x="1154954" y="2318327"/>
            <a:ext cx="8825659" cy="4233821"/>
          </a:xfrm>
        </p:spPr>
        <p:txBody>
          <a:bodyPr>
            <a:noAutofit/>
          </a:bodyPr>
          <a:lstStyle/>
          <a:p>
            <a:r>
              <a:rPr lang="en-GB" sz="2400" dirty="0"/>
              <a:t>Leonard meets a series of people, and we are given a plausible explanation of how he knows them. Later in the film, however, doubt is cast on these explanations.</a:t>
            </a:r>
          </a:p>
          <a:p>
            <a:r>
              <a:rPr lang="en-GB" sz="2400" dirty="0"/>
              <a:t>“The </a:t>
            </a:r>
            <a:r>
              <a:rPr lang="en-GB" sz="2400" dirty="0" err="1"/>
              <a:t>irresolvability</a:t>
            </a:r>
            <a:r>
              <a:rPr lang="en-GB" sz="2400" dirty="0"/>
              <a:t> of truth in the [different] presents shows each is contingent on its connection with one among several alternative, coexisting pasts.” (Clarke, 176)</a:t>
            </a:r>
          </a:p>
          <a:p>
            <a:r>
              <a:rPr lang="en-GB" sz="2400" dirty="0"/>
              <a:t>Those gaps in Leonard’s memory still exist as parts of the ‘social past’, however, as pasts to his present, whether or not he can remember them. Duration persists even in the face of the failure of individual memory.</a:t>
            </a:r>
          </a:p>
        </p:txBody>
      </p:sp>
    </p:spTree>
    <p:extLst>
      <p:ext uri="{BB962C8B-B14F-4D97-AF65-F5344CB8AC3E}">
        <p14:creationId xmlns:p14="http://schemas.microsoft.com/office/powerpoint/2010/main" val="4024006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6650" y="844549"/>
            <a:ext cx="9182586" cy="5491595"/>
          </a:xfrm>
        </p:spPr>
        <p:txBody>
          <a:bodyPr>
            <a:normAutofit/>
          </a:bodyPr>
          <a:lstStyle/>
          <a:p>
            <a:pPr marL="0" indent="0">
              <a:buNone/>
            </a:pPr>
            <a:endParaRPr lang="en-GB" dirty="0"/>
          </a:p>
          <a:p>
            <a:pPr marL="0" indent="0">
              <a:buNone/>
            </a:pPr>
            <a:r>
              <a:rPr lang="en-GB" sz="2800" dirty="0"/>
              <a:t>The viewpoint of the film is the perspective of this universal duration, from which perspective time travelling backwards, as it does in the film, is as possible as it travelling forwards. </a:t>
            </a:r>
          </a:p>
          <a:p>
            <a:pPr marL="0" indent="0">
              <a:buNone/>
            </a:pPr>
            <a:endParaRPr lang="en-GB" sz="2800" dirty="0"/>
          </a:p>
          <a:p>
            <a:pPr marL="0" indent="0">
              <a:buNone/>
            </a:pPr>
            <a:r>
              <a:rPr lang="en-GB" sz="2800" dirty="0"/>
              <a:t>Cf. also Claire Colebrook, ‘The Joys of Atavism’ on Bergson’s “modernism of inhuman time”, the perspective of universal duration. [cf. Peter Walsh’s reverie on the old woman’s voice – ancient past appearing in</a:t>
            </a:r>
            <a:r>
              <a:rPr lang="en-GB" sz="2800" i="1" dirty="0"/>
              <a:t> Mrs Dalloway</a:t>
            </a:r>
            <a:r>
              <a:rPr lang="en-GB" sz="2800" dirty="0"/>
              <a:t>]</a:t>
            </a:r>
          </a:p>
        </p:txBody>
      </p:sp>
    </p:spTree>
    <p:extLst>
      <p:ext uri="{BB962C8B-B14F-4D97-AF65-F5344CB8AC3E}">
        <p14:creationId xmlns:p14="http://schemas.microsoft.com/office/powerpoint/2010/main" val="3760469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487C7-8F1B-46BD-9199-5058DB6A5FBF}"/>
              </a:ext>
            </a:extLst>
          </p:cNvPr>
          <p:cNvSpPr>
            <a:spLocks noGrp="1"/>
          </p:cNvSpPr>
          <p:nvPr>
            <p:ph type="title"/>
          </p:nvPr>
        </p:nvSpPr>
        <p:spPr>
          <a:xfrm>
            <a:off x="617700" y="426720"/>
            <a:ext cx="8596668" cy="654657"/>
          </a:xfrm>
        </p:spPr>
        <p:txBody>
          <a:bodyPr/>
          <a:lstStyle/>
          <a:p>
            <a:r>
              <a:rPr lang="en-GB" dirty="0"/>
              <a:t>Gilles Deleuze and Film Theory </a:t>
            </a:r>
          </a:p>
        </p:txBody>
      </p:sp>
      <p:sp>
        <p:nvSpPr>
          <p:cNvPr id="3" name="Content Placeholder 2">
            <a:extLst>
              <a:ext uri="{FF2B5EF4-FFF2-40B4-BE49-F238E27FC236}">
                <a16:creationId xmlns:a16="http://schemas.microsoft.com/office/drawing/2014/main" id="{AD9ED210-E166-40CB-94A1-790C4FE65C7D}"/>
              </a:ext>
            </a:extLst>
          </p:cNvPr>
          <p:cNvSpPr>
            <a:spLocks noGrp="1"/>
          </p:cNvSpPr>
          <p:nvPr>
            <p:ph idx="1"/>
          </p:nvPr>
        </p:nvSpPr>
        <p:spPr>
          <a:xfrm>
            <a:off x="677334" y="1208599"/>
            <a:ext cx="8596668" cy="5363154"/>
          </a:xfrm>
        </p:spPr>
        <p:txBody>
          <a:bodyPr>
            <a:normAutofit fontScale="92500" lnSpcReduction="20000"/>
          </a:bodyPr>
          <a:lstStyle/>
          <a:p>
            <a:r>
              <a:rPr lang="en-GB" b="0" i="0" dirty="0">
                <a:solidFill>
                  <a:srgbClr val="111111"/>
                </a:solidFill>
                <a:effectLst/>
                <a:latin typeface="PT Serif"/>
              </a:rPr>
              <a:t>[Deleuze’s film philosophy] attempts to </a:t>
            </a:r>
            <a:r>
              <a:rPr lang="en-GB" b="0" i="1" dirty="0">
                <a:solidFill>
                  <a:srgbClr val="111111"/>
                </a:solidFill>
                <a:effectLst/>
                <a:latin typeface="PT Serif"/>
              </a:rPr>
              <a:t>belong</a:t>
            </a:r>
            <a:r>
              <a:rPr lang="en-GB" b="0" i="0" dirty="0">
                <a:solidFill>
                  <a:srgbClr val="111111"/>
                </a:solidFill>
                <a:effectLst/>
                <a:latin typeface="PT Serif"/>
              </a:rPr>
              <a:t> to cinema rather than simply be </a:t>
            </a:r>
            <a:r>
              <a:rPr lang="en-GB" b="0" i="1" dirty="0">
                <a:solidFill>
                  <a:srgbClr val="111111"/>
                </a:solidFill>
                <a:effectLst/>
                <a:latin typeface="PT Serif"/>
              </a:rPr>
              <a:t>about</a:t>
            </a:r>
            <a:r>
              <a:rPr lang="en-GB" b="0" i="0" dirty="0">
                <a:solidFill>
                  <a:srgbClr val="111111"/>
                </a:solidFill>
                <a:effectLst/>
                <a:latin typeface="PT Serif"/>
              </a:rPr>
              <a:t> it. It shows us film thinking for itself. </a:t>
            </a:r>
          </a:p>
          <a:p>
            <a:r>
              <a:rPr lang="en-GB" dirty="0"/>
              <a:t>Film-makers, for Deleuze are like philosophers, except that they </a:t>
            </a:r>
            <a:r>
              <a:rPr lang="en-GB" b="0" i="0" dirty="0">
                <a:solidFill>
                  <a:srgbClr val="111111"/>
                </a:solidFill>
                <a:effectLst/>
                <a:latin typeface="PT Serif"/>
              </a:rPr>
              <a:t>“think with movement-images and time-images instead of concepts” (Deleuze 1989: 280)</a:t>
            </a:r>
          </a:p>
          <a:p>
            <a:r>
              <a:rPr lang="en-GB" b="0" i="0" dirty="0">
                <a:solidFill>
                  <a:srgbClr val="111111"/>
                </a:solidFill>
                <a:effectLst/>
                <a:latin typeface="PT Serif"/>
              </a:rPr>
              <a:t>The </a:t>
            </a:r>
            <a:r>
              <a:rPr lang="en-GB" dirty="0">
                <a:solidFill>
                  <a:srgbClr val="111111"/>
                </a:solidFill>
                <a:latin typeface="PT Serif"/>
              </a:rPr>
              <a:t>narrative arc of Deleuze’s two-volume work on cinema, </a:t>
            </a:r>
            <a:r>
              <a:rPr lang="en-GB" i="1" dirty="0">
                <a:solidFill>
                  <a:srgbClr val="111111"/>
                </a:solidFill>
                <a:latin typeface="PT Serif"/>
              </a:rPr>
              <a:t>Cinema 1 </a:t>
            </a:r>
            <a:r>
              <a:rPr lang="en-GB" dirty="0">
                <a:solidFill>
                  <a:srgbClr val="111111"/>
                </a:solidFill>
                <a:latin typeface="PT Serif"/>
              </a:rPr>
              <a:t>and </a:t>
            </a:r>
            <a:r>
              <a:rPr lang="en-GB" i="1" dirty="0">
                <a:solidFill>
                  <a:srgbClr val="111111"/>
                </a:solidFill>
                <a:latin typeface="PT Serif"/>
              </a:rPr>
              <a:t>Cinema 2</a:t>
            </a:r>
            <a:r>
              <a:rPr lang="en-GB" dirty="0">
                <a:solidFill>
                  <a:srgbClr val="111111"/>
                </a:solidFill>
                <a:latin typeface="PT Serif"/>
              </a:rPr>
              <a:t>: </a:t>
            </a:r>
            <a:r>
              <a:rPr lang="en-GB" b="0" i="0" dirty="0">
                <a:solidFill>
                  <a:srgbClr val="111111"/>
                </a:solidFill>
                <a:effectLst/>
                <a:latin typeface="PT Serif"/>
              </a:rPr>
              <a:t>there was once a cinematic image adequate to expression that then fell into crisis (the shattering of the movement-image) before its resurrection as a time-image, an image adequate to its time, even when it is a time of loss and decay. First act (</a:t>
            </a:r>
            <a:r>
              <a:rPr lang="en-GB" b="0" i="1" dirty="0">
                <a:solidFill>
                  <a:srgbClr val="111111"/>
                </a:solidFill>
                <a:effectLst/>
                <a:latin typeface="PT Serif"/>
              </a:rPr>
              <a:t>Cinema 1</a:t>
            </a:r>
            <a:r>
              <a:rPr lang="en-GB" b="0" i="0" dirty="0">
                <a:solidFill>
                  <a:srgbClr val="111111"/>
                </a:solidFill>
                <a:effectLst/>
                <a:latin typeface="PT Serif"/>
              </a:rPr>
              <a:t>), last act (</a:t>
            </a:r>
            <a:r>
              <a:rPr lang="en-GB" b="0" i="1" dirty="0">
                <a:solidFill>
                  <a:srgbClr val="111111"/>
                </a:solidFill>
                <a:effectLst/>
                <a:latin typeface="PT Serif"/>
              </a:rPr>
              <a:t>Cinema 2</a:t>
            </a:r>
            <a:r>
              <a:rPr lang="en-GB" b="0" i="0" dirty="0">
                <a:solidFill>
                  <a:srgbClr val="111111"/>
                </a:solidFill>
                <a:effectLst/>
                <a:latin typeface="PT Serif"/>
              </a:rPr>
              <a:t>), with the middle act coming in the transition between the two books. </a:t>
            </a:r>
          </a:p>
          <a:p>
            <a:r>
              <a:rPr lang="en-GB" dirty="0">
                <a:solidFill>
                  <a:srgbClr val="111111"/>
                </a:solidFill>
                <a:latin typeface="PT Serif"/>
              </a:rPr>
              <a:t>Deleuze isn’t interested, as much film theory is, in the </a:t>
            </a:r>
            <a:r>
              <a:rPr lang="en-GB" i="1" dirty="0">
                <a:solidFill>
                  <a:srgbClr val="111111"/>
                </a:solidFill>
                <a:latin typeface="PT Serif"/>
              </a:rPr>
              <a:t>gaze</a:t>
            </a:r>
            <a:r>
              <a:rPr lang="en-GB" dirty="0">
                <a:solidFill>
                  <a:srgbClr val="111111"/>
                </a:solidFill>
                <a:latin typeface="PT Serif"/>
              </a:rPr>
              <a:t>, the point of view of either the viewer or director. His images are in and for themselves; films ‘think’, not just us. (Cf. Bergson, whose subjectivity of time is really a </a:t>
            </a:r>
            <a:r>
              <a:rPr lang="en-GB" i="1" dirty="0">
                <a:solidFill>
                  <a:srgbClr val="111111"/>
                </a:solidFill>
                <a:latin typeface="PT Serif"/>
              </a:rPr>
              <a:t>relativity </a:t>
            </a:r>
            <a:r>
              <a:rPr lang="en-GB" dirty="0">
                <a:solidFill>
                  <a:srgbClr val="111111"/>
                </a:solidFill>
                <a:latin typeface="PT Serif"/>
              </a:rPr>
              <a:t>of time – the world, as well as we, are passing through </a:t>
            </a:r>
            <a:r>
              <a:rPr lang="en-GB" b="1" dirty="0">
                <a:solidFill>
                  <a:srgbClr val="111111"/>
                </a:solidFill>
                <a:latin typeface="PT Serif"/>
              </a:rPr>
              <a:t>duration</a:t>
            </a:r>
            <a:r>
              <a:rPr lang="en-GB" dirty="0">
                <a:solidFill>
                  <a:srgbClr val="111111"/>
                </a:solidFill>
                <a:latin typeface="PT Serif"/>
              </a:rPr>
              <a:t>, which is </a:t>
            </a:r>
            <a:r>
              <a:rPr lang="en-GB" b="1" dirty="0">
                <a:solidFill>
                  <a:srgbClr val="111111"/>
                </a:solidFill>
                <a:latin typeface="PT Serif"/>
              </a:rPr>
              <a:t>universal</a:t>
            </a:r>
            <a:r>
              <a:rPr lang="en-GB" dirty="0">
                <a:solidFill>
                  <a:srgbClr val="111111"/>
                </a:solidFill>
                <a:latin typeface="PT Serif"/>
              </a:rPr>
              <a:t>. We see the world differently because of our speed, movement, environment, not just an internal driver like emotion.)  </a:t>
            </a:r>
          </a:p>
          <a:p>
            <a:r>
              <a:rPr lang="en-GB" dirty="0">
                <a:solidFill>
                  <a:srgbClr val="111111"/>
                </a:solidFill>
                <a:latin typeface="PT Serif"/>
              </a:rPr>
              <a:t>[His film theory]</a:t>
            </a:r>
            <a:r>
              <a:rPr lang="en-GB" b="0" i="0" dirty="0">
                <a:solidFill>
                  <a:srgbClr val="111111"/>
                </a:solidFill>
                <a:effectLst/>
                <a:latin typeface="PT Serif"/>
              </a:rPr>
              <a:t> is a phenomenology that transcends “normal”, anthropomorphic, perception, showing us how things see themselves (and us), rather than how we (normally) see them. </a:t>
            </a:r>
          </a:p>
          <a:p>
            <a:pPr marL="0" indent="0">
              <a:buNone/>
            </a:pPr>
            <a:r>
              <a:rPr lang="en-GB" dirty="0">
                <a:solidFill>
                  <a:srgbClr val="111111"/>
                </a:solidFill>
                <a:latin typeface="PT Serif"/>
              </a:rPr>
              <a:t>(Nasrullah </a:t>
            </a:r>
            <a:r>
              <a:rPr lang="en-GB" dirty="0" err="1">
                <a:solidFill>
                  <a:srgbClr val="111111"/>
                </a:solidFill>
                <a:latin typeface="PT Serif"/>
              </a:rPr>
              <a:t>Mambrol</a:t>
            </a:r>
            <a:r>
              <a:rPr lang="en-GB" dirty="0">
                <a:solidFill>
                  <a:srgbClr val="111111"/>
                </a:solidFill>
                <a:latin typeface="PT Serif"/>
              </a:rPr>
              <a:t>, ‘Gilles Deleuze and Film Theory’, literariness.org </a:t>
            </a:r>
            <a:r>
              <a:rPr lang="en-GB" dirty="0">
                <a:solidFill>
                  <a:srgbClr val="111111"/>
                </a:solidFill>
                <a:latin typeface="PT Serif"/>
                <a:hlinkClick r:id="rId2"/>
              </a:rPr>
              <a:t>https://literariness.org/2018/08/06/gilles-deleuze-and-film-theory/</a:t>
            </a:r>
            <a:r>
              <a:rPr lang="en-GB" dirty="0">
                <a:solidFill>
                  <a:srgbClr val="111111"/>
                </a:solidFill>
                <a:latin typeface="PT Serif"/>
              </a:rPr>
              <a:t>)</a:t>
            </a:r>
          </a:p>
          <a:p>
            <a:pPr marL="0" indent="0">
              <a:buNone/>
            </a:pPr>
            <a:endParaRPr lang="en-GB" dirty="0">
              <a:solidFill>
                <a:srgbClr val="111111"/>
              </a:solidFill>
              <a:latin typeface="PT Serif"/>
            </a:endParaRPr>
          </a:p>
        </p:txBody>
      </p:sp>
    </p:spTree>
    <p:extLst>
      <p:ext uri="{BB962C8B-B14F-4D97-AF65-F5344CB8AC3E}">
        <p14:creationId xmlns:p14="http://schemas.microsoft.com/office/powerpoint/2010/main" val="2399211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22EDB-F721-4587-BC74-918C44F2615A}"/>
              </a:ext>
            </a:extLst>
          </p:cNvPr>
          <p:cNvSpPr>
            <a:spLocks noGrp="1"/>
          </p:cNvSpPr>
          <p:nvPr>
            <p:ph type="title"/>
          </p:nvPr>
        </p:nvSpPr>
        <p:spPr>
          <a:xfrm>
            <a:off x="677334" y="609600"/>
            <a:ext cx="8596668" cy="595023"/>
          </a:xfrm>
        </p:spPr>
        <p:txBody>
          <a:bodyPr>
            <a:normAutofit fontScale="90000"/>
          </a:bodyPr>
          <a:lstStyle/>
          <a:p>
            <a:r>
              <a:rPr lang="en-GB" dirty="0" err="1"/>
              <a:t>Mambrol</a:t>
            </a:r>
            <a:r>
              <a:rPr lang="en-GB" dirty="0"/>
              <a:t> on ‘the movement-image’</a:t>
            </a:r>
          </a:p>
        </p:txBody>
      </p:sp>
      <p:sp>
        <p:nvSpPr>
          <p:cNvPr id="3" name="Content Placeholder 2">
            <a:extLst>
              <a:ext uri="{FF2B5EF4-FFF2-40B4-BE49-F238E27FC236}">
                <a16:creationId xmlns:a16="http://schemas.microsoft.com/office/drawing/2014/main" id="{B40B6CE0-A86D-4266-AF2F-F469F876D86B}"/>
              </a:ext>
            </a:extLst>
          </p:cNvPr>
          <p:cNvSpPr>
            <a:spLocks noGrp="1"/>
          </p:cNvSpPr>
          <p:nvPr>
            <p:ph idx="1"/>
          </p:nvPr>
        </p:nvSpPr>
        <p:spPr>
          <a:xfrm>
            <a:off x="677334" y="1343771"/>
            <a:ext cx="8596668" cy="4697592"/>
          </a:xfrm>
        </p:spPr>
        <p:txBody>
          <a:bodyPr>
            <a:normAutofit fontScale="92500" lnSpcReduction="20000"/>
          </a:bodyPr>
          <a:lstStyle/>
          <a:p>
            <a:pPr algn="just"/>
            <a:r>
              <a:rPr lang="en-GB" b="0" i="0" dirty="0">
                <a:solidFill>
                  <a:srgbClr val="111111"/>
                </a:solidFill>
                <a:effectLst/>
                <a:latin typeface="PT Serif"/>
              </a:rPr>
              <a:t>The moving images on screen (a quantity) extend to an off-screen set of images (a quality). Indeed, in the simple shot we see “the essence” of the cinematic movement-image: it lies in the extraction from “moving bodies” the “movement which is their common substance, or extracting from [quantitative, partial] movements the [qualitative, holistic] mobility which is their essence” (ibid.: 23). This movement produces a qualitative feeling, a whole world, simply created from the way an actor might silently raise a hand during an otherwise static shot, or, in a modern movie, when a camera cranes high into the sky above its subject.</a:t>
            </a:r>
          </a:p>
          <a:p>
            <a:pPr algn="just"/>
            <a:r>
              <a:rPr lang="en-GB" b="0" i="0" dirty="0">
                <a:solidFill>
                  <a:srgbClr val="111111"/>
                </a:solidFill>
                <a:effectLst/>
                <a:latin typeface="PT Serif"/>
              </a:rPr>
              <a:t>This thread or relation between part and whole is expressed even more clearly with the use of editing techniques, be it in the American, “organic”, style of editing, Soviet “dialectical” montage, the “quantitative” style of pre-war French film-makers, or the “intensive” cutting of the German Expressionists (ibid.: 29-55). Montage – a new, aberrant, connection between images – releases even more the qualitative, holistic movement from the local (on-screen) movement-images in an indirect “image of ‘time”. </a:t>
            </a:r>
            <a:endParaRPr lang="en-GB" dirty="0">
              <a:solidFill>
                <a:srgbClr val="111111"/>
              </a:solidFill>
              <a:latin typeface="PT Serif"/>
            </a:endParaRPr>
          </a:p>
          <a:p>
            <a:pPr algn="just"/>
            <a:r>
              <a:rPr lang="en-GB" b="0" i="0" dirty="0">
                <a:solidFill>
                  <a:srgbClr val="111111"/>
                </a:solidFill>
                <a:effectLst/>
                <a:latin typeface="PT Serif"/>
              </a:rPr>
              <a:t>The action-image, on the other hand, expresses the well-organized, sensory-motor relationship between characters and the story-worlds that they inhabit. It is best typified by classical Hollywood narrative and the acting methods accompanying it (although, for Deleuze, narrative is derived from the images, not the other way round). </a:t>
            </a:r>
          </a:p>
          <a:p>
            <a:endParaRPr lang="en-GB" dirty="0"/>
          </a:p>
        </p:txBody>
      </p:sp>
    </p:spTree>
    <p:extLst>
      <p:ext uri="{BB962C8B-B14F-4D97-AF65-F5344CB8AC3E}">
        <p14:creationId xmlns:p14="http://schemas.microsoft.com/office/powerpoint/2010/main" val="4238981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02D35-7EF2-4B59-A35C-5B4286459D7F}"/>
              </a:ext>
            </a:extLst>
          </p:cNvPr>
          <p:cNvSpPr>
            <a:spLocks noGrp="1"/>
          </p:cNvSpPr>
          <p:nvPr>
            <p:ph type="title"/>
          </p:nvPr>
        </p:nvSpPr>
        <p:spPr/>
        <p:txBody>
          <a:bodyPr/>
          <a:lstStyle/>
          <a:p>
            <a:r>
              <a:rPr lang="en-GB" dirty="0"/>
              <a:t>Bogue, </a:t>
            </a:r>
            <a:r>
              <a:rPr lang="en-GB" i="1" dirty="0"/>
              <a:t>Deleuze on Cinema</a:t>
            </a:r>
            <a:r>
              <a:rPr lang="en-GB" dirty="0"/>
              <a:t>, p. 7</a:t>
            </a:r>
          </a:p>
        </p:txBody>
      </p:sp>
      <p:sp>
        <p:nvSpPr>
          <p:cNvPr id="3" name="Content Placeholder 2">
            <a:extLst>
              <a:ext uri="{FF2B5EF4-FFF2-40B4-BE49-F238E27FC236}">
                <a16:creationId xmlns:a16="http://schemas.microsoft.com/office/drawing/2014/main" id="{A6388638-95D3-4196-B10F-1F95B667626C}"/>
              </a:ext>
            </a:extLst>
          </p:cNvPr>
          <p:cNvSpPr>
            <a:spLocks noGrp="1"/>
          </p:cNvSpPr>
          <p:nvPr>
            <p:ph idx="1"/>
          </p:nvPr>
        </p:nvSpPr>
        <p:spPr>
          <a:xfrm>
            <a:off x="448343" y="1514765"/>
            <a:ext cx="8825659" cy="5057486"/>
          </a:xfrm>
        </p:spPr>
        <p:txBody>
          <a:bodyPr>
            <a:normAutofit/>
          </a:bodyPr>
          <a:lstStyle/>
          <a:p>
            <a:r>
              <a:rPr lang="en-GB" sz="2200" dirty="0"/>
              <a:t>The gap between images functions as the principle of their interconnection, and in each gap the fissure of a pure outside is made present. The outside is a split in chronometric time and Newtonian space that escapes common-sense rationality … we see and enter into a world of thought-images beyond ordinary thought. In the modern cinema as well the gap between images is doubled by a gap between images and sounds, and that gap requires that visual and sonic signs be “read” in ways that cannot be anticipated in advance of their appearance. </a:t>
            </a:r>
          </a:p>
          <a:p>
            <a:r>
              <a:rPr lang="en-GB" sz="2200" dirty="0"/>
              <a:t>the </a:t>
            </a:r>
            <a:r>
              <a:rPr lang="en-GB" sz="2200" i="1" dirty="0" err="1"/>
              <a:t>lectosigns</a:t>
            </a:r>
            <a:r>
              <a:rPr lang="en-GB" sz="2200" dirty="0"/>
              <a:t> of the modern cinema are genuinely audio-visual signs, sounds constituting an autonomous sonic continuum, images a separate visual continuum, and the two put/ in relation to one another through their mutual differences</a:t>
            </a:r>
          </a:p>
        </p:txBody>
      </p:sp>
    </p:spTree>
    <p:extLst>
      <p:ext uri="{BB962C8B-B14F-4D97-AF65-F5344CB8AC3E}">
        <p14:creationId xmlns:p14="http://schemas.microsoft.com/office/powerpoint/2010/main" val="8920679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0A8D7-5C88-4E6C-B7C7-56244434529A}"/>
              </a:ext>
            </a:extLst>
          </p:cNvPr>
          <p:cNvSpPr>
            <a:spLocks noGrp="1"/>
          </p:cNvSpPr>
          <p:nvPr>
            <p:ph type="title"/>
          </p:nvPr>
        </p:nvSpPr>
        <p:spPr/>
        <p:txBody>
          <a:bodyPr/>
          <a:lstStyle/>
          <a:p>
            <a:r>
              <a:rPr lang="en-GB" dirty="0"/>
              <a:t>Ali Smith, </a:t>
            </a:r>
            <a:r>
              <a:rPr lang="en-GB" i="1" dirty="0"/>
              <a:t>The Accidental </a:t>
            </a:r>
            <a:endParaRPr lang="en-GB" dirty="0"/>
          </a:p>
        </p:txBody>
      </p:sp>
      <p:sp>
        <p:nvSpPr>
          <p:cNvPr id="3" name="Content Placeholder 2">
            <a:extLst>
              <a:ext uri="{FF2B5EF4-FFF2-40B4-BE49-F238E27FC236}">
                <a16:creationId xmlns:a16="http://schemas.microsoft.com/office/drawing/2014/main" id="{E4CA2C38-4A39-426E-9E1F-32396C90AA1E}"/>
              </a:ext>
            </a:extLst>
          </p:cNvPr>
          <p:cNvSpPr>
            <a:spLocks noGrp="1"/>
          </p:cNvSpPr>
          <p:nvPr>
            <p:ph idx="1"/>
          </p:nvPr>
        </p:nvSpPr>
        <p:spPr/>
        <p:txBody>
          <a:bodyPr>
            <a:normAutofit/>
          </a:bodyPr>
          <a:lstStyle/>
          <a:p>
            <a:r>
              <a:rPr lang="en-GB" sz="2200" dirty="0"/>
              <a:t>[Astrid’s dream] "If she can get this on film she will be able to show someone everything that's happening. But she can't lift the camera. It is too heavy" (14-18)</a:t>
            </a:r>
          </a:p>
          <a:p>
            <a:r>
              <a:rPr lang="en-GB" sz="2200" dirty="0"/>
              <a:t>Supermarket cameras; throwing camera off motorway bridge (113-118)</a:t>
            </a:r>
          </a:p>
          <a:p>
            <a:r>
              <a:rPr lang="en-GB" sz="2200" dirty="0"/>
              <a:t>[Amber not on Astrid’s pictures] “[T]here was nothing. It was as if Amber had deleted herself, or was never there in the first place and Astrid had just imagined it” (225-227).</a:t>
            </a:r>
          </a:p>
        </p:txBody>
      </p:sp>
    </p:spTree>
    <p:extLst>
      <p:ext uri="{BB962C8B-B14F-4D97-AF65-F5344CB8AC3E}">
        <p14:creationId xmlns:p14="http://schemas.microsoft.com/office/powerpoint/2010/main" val="2787437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i="1" dirty="0"/>
              <a:t>Memento</a:t>
            </a:r>
            <a:r>
              <a:rPr lang="en-GB" dirty="0"/>
              <a:t> (2000), dir. Christopher Nolan</a:t>
            </a:r>
            <a:endParaRPr lang="en-GB" i="1" dirty="0"/>
          </a:p>
        </p:txBody>
      </p:sp>
      <p:sp>
        <p:nvSpPr>
          <p:cNvPr id="3" name="Content Placeholder 2"/>
          <p:cNvSpPr>
            <a:spLocks noGrp="1"/>
          </p:cNvSpPr>
          <p:nvPr>
            <p:ph idx="1"/>
          </p:nvPr>
        </p:nvSpPr>
        <p:spPr>
          <a:xfrm>
            <a:off x="918648" y="1764146"/>
            <a:ext cx="8825659" cy="4750954"/>
          </a:xfrm>
        </p:spPr>
        <p:txBody>
          <a:bodyPr>
            <a:noAutofit/>
          </a:bodyPr>
          <a:lstStyle/>
          <a:p>
            <a:pPr marL="0" indent="0">
              <a:buNone/>
            </a:pPr>
            <a:r>
              <a:rPr lang="en-GB" sz="2200" dirty="0">
                <a:hlinkClick r:id="rId2"/>
              </a:rPr>
              <a:t>Memento -- Opening</a:t>
            </a:r>
            <a:endParaRPr lang="en-GB" sz="2200" dirty="0">
              <a:hlinkClick r:id="rId3"/>
            </a:endParaRPr>
          </a:p>
          <a:p>
            <a:pPr marL="0" indent="0">
              <a:buNone/>
            </a:pPr>
            <a:r>
              <a:rPr lang="en-GB" sz="2200" dirty="0"/>
              <a:t>Leonard, left amnesiac after a violent attack in which his wife was killed, is trying to identify her killer and take revenge. He cannot establish new memories, however, so can never be sure about the new information he receives, about others’ deeds and identities, and his own. He has written and tattooed information related to the crime on his own body.</a:t>
            </a:r>
          </a:p>
          <a:p>
            <a:pPr marL="0" indent="0">
              <a:buNone/>
            </a:pPr>
            <a:endParaRPr lang="en-GB" sz="2200" dirty="0"/>
          </a:p>
          <a:p>
            <a:pPr marL="0" indent="0">
              <a:buNone/>
            </a:pPr>
            <a:r>
              <a:rPr lang="en-GB" sz="2200" dirty="0"/>
              <a:t>Watch the opening titles and first few minutes of </a:t>
            </a:r>
            <a:r>
              <a:rPr lang="en-GB" sz="2200" i="1" dirty="0"/>
              <a:t>Memento</a:t>
            </a:r>
            <a:r>
              <a:rPr lang="en-GB" sz="2200" dirty="0"/>
              <a:t>. Where might </a:t>
            </a:r>
            <a:r>
              <a:rPr lang="en-GB" sz="2200" dirty="0" err="1"/>
              <a:t>Deleuze’s</a:t>
            </a:r>
            <a:r>
              <a:rPr lang="en-GB" sz="2200" dirty="0"/>
              <a:t> time-image be manifest? How might we read this film in relation to the ideas about time explored so far? </a:t>
            </a:r>
          </a:p>
        </p:txBody>
      </p:sp>
    </p:spTree>
    <p:extLst>
      <p:ext uri="{BB962C8B-B14F-4D97-AF65-F5344CB8AC3E}">
        <p14:creationId xmlns:p14="http://schemas.microsoft.com/office/powerpoint/2010/main" val="114968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1899" y="514351"/>
            <a:ext cx="10567175" cy="6048374"/>
          </a:xfrm>
        </p:spPr>
        <p:txBody>
          <a:bodyPr>
            <a:normAutofit/>
          </a:bodyPr>
          <a:lstStyle/>
          <a:p>
            <a:pPr marL="0" indent="0">
              <a:buNone/>
            </a:pPr>
            <a:r>
              <a:rPr lang="en-GB" sz="3600" dirty="0"/>
              <a:t>Time and post-war cinema (Deleuze, </a:t>
            </a:r>
            <a:r>
              <a:rPr lang="en-GB" sz="3600" i="1" dirty="0"/>
              <a:t>Cinema 2</a:t>
            </a:r>
            <a:endParaRPr lang="en-GB" dirty="0"/>
          </a:p>
          <a:p>
            <a:endParaRPr lang="en-GB" dirty="0"/>
          </a:p>
          <a:p>
            <a:r>
              <a:rPr lang="en-GB" sz="2400" dirty="0"/>
              <a:t>False continuity</a:t>
            </a:r>
          </a:p>
          <a:p>
            <a:r>
              <a:rPr lang="en-GB" sz="2400" dirty="0"/>
              <a:t>False movements</a:t>
            </a:r>
          </a:p>
          <a:p>
            <a:r>
              <a:rPr lang="en-GB" sz="2400" dirty="0"/>
              <a:t>The ‘time-image’</a:t>
            </a:r>
          </a:p>
          <a:p>
            <a:pPr lvl="1"/>
            <a:r>
              <a:rPr lang="en-GB" sz="2400" dirty="0"/>
              <a:t>Time that appears for itself</a:t>
            </a:r>
          </a:p>
          <a:p>
            <a:pPr lvl="1"/>
            <a:r>
              <a:rPr lang="en-GB" sz="2400" dirty="0"/>
              <a:t>Time ‘developed’ or revealed </a:t>
            </a:r>
          </a:p>
          <a:p>
            <a:pPr lvl="1"/>
            <a:r>
              <a:rPr lang="en-GB" sz="2400" dirty="0"/>
              <a:t>Image that reveals relationships of time</a:t>
            </a:r>
          </a:p>
          <a:p>
            <a:r>
              <a:rPr lang="en-GB" sz="2400" dirty="0"/>
              <a:t>Characters that have lost their memories</a:t>
            </a:r>
          </a:p>
          <a:p>
            <a:r>
              <a:rPr lang="en-GB" sz="2400" dirty="0"/>
              <a:t>Complex temporal movements </a:t>
            </a:r>
          </a:p>
          <a:p>
            <a:r>
              <a:rPr lang="en-GB" sz="2400" dirty="0"/>
              <a:t>An oppressive, useless and </a:t>
            </a:r>
            <a:r>
              <a:rPr lang="en-GB" sz="2400" dirty="0" err="1"/>
              <a:t>unsummonable</a:t>
            </a:r>
            <a:r>
              <a:rPr lang="en-GB" sz="2400" dirty="0"/>
              <a:t> time</a:t>
            </a:r>
          </a:p>
        </p:txBody>
      </p:sp>
    </p:spTree>
    <p:extLst>
      <p:ext uri="{BB962C8B-B14F-4D97-AF65-F5344CB8AC3E}">
        <p14:creationId xmlns:p14="http://schemas.microsoft.com/office/powerpoint/2010/main" val="2609102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CA561-CA3A-408D-B2D7-1A8D5986C5FC}"/>
              </a:ext>
            </a:extLst>
          </p:cNvPr>
          <p:cNvSpPr>
            <a:spLocks noGrp="1"/>
          </p:cNvSpPr>
          <p:nvPr>
            <p:ph type="title"/>
          </p:nvPr>
        </p:nvSpPr>
        <p:spPr/>
        <p:txBody>
          <a:bodyPr/>
          <a:lstStyle/>
          <a:p>
            <a:r>
              <a:rPr lang="en-GB" dirty="0"/>
              <a:t>Anatomy of a Scene: Memento (2000)</a:t>
            </a:r>
          </a:p>
        </p:txBody>
      </p:sp>
      <p:pic>
        <p:nvPicPr>
          <p:cNvPr id="4" name="Online Media 3" title="Anatomy of a Scene - Memento 2000 Movie">
            <a:hlinkClick r:id="" action="ppaction://media"/>
            <a:extLst>
              <a:ext uri="{FF2B5EF4-FFF2-40B4-BE49-F238E27FC236}">
                <a16:creationId xmlns:a16="http://schemas.microsoft.com/office/drawing/2014/main" id="{C043A614-47B8-4A62-8651-752C65A876B3}"/>
              </a:ext>
            </a:extLst>
          </p:cNvPr>
          <p:cNvPicPr>
            <a:picLocks noGrp="1" noRot="1" noChangeAspect="1"/>
          </p:cNvPicPr>
          <p:nvPr>
            <p:ph idx="1"/>
            <a:videoFile r:link="rId1"/>
          </p:nvPr>
        </p:nvPicPr>
        <p:blipFill>
          <a:blip r:embed="rId3"/>
          <a:stretch>
            <a:fillRect/>
          </a:stretch>
        </p:blipFill>
        <p:spPr>
          <a:xfrm>
            <a:off x="2369671" y="1689941"/>
            <a:ext cx="5752353" cy="4311619"/>
          </a:xfrm>
          <a:prstGeom prst="rect">
            <a:avLst/>
          </a:prstGeom>
        </p:spPr>
      </p:pic>
    </p:spTree>
    <p:extLst>
      <p:ext uri="{BB962C8B-B14F-4D97-AF65-F5344CB8AC3E}">
        <p14:creationId xmlns:p14="http://schemas.microsoft.com/office/powerpoint/2010/main" val="3099023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EAD8B5-2A01-43C5-86AA-6A787AD05E3F}"/>
              </a:ext>
            </a:extLst>
          </p:cNvPr>
          <p:cNvSpPr>
            <a:spLocks noGrp="1"/>
          </p:cNvSpPr>
          <p:nvPr>
            <p:ph idx="1"/>
          </p:nvPr>
        </p:nvSpPr>
        <p:spPr>
          <a:xfrm>
            <a:off x="677334" y="932873"/>
            <a:ext cx="10752666" cy="5108489"/>
          </a:xfrm>
        </p:spPr>
        <p:txBody>
          <a:bodyPr/>
          <a:lstStyle/>
          <a:p>
            <a:pPr marL="0" indent="0">
              <a:buNone/>
            </a:pPr>
            <a:r>
              <a:rPr lang="en-GB" dirty="0"/>
              <a:t>Christopher Nolan, director, on the story behind </a:t>
            </a:r>
            <a:r>
              <a:rPr lang="en-GB" i="1" dirty="0"/>
              <a:t>Memento</a:t>
            </a:r>
            <a:r>
              <a:rPr lang="en-GB" dirty="0"/>
              <a:t> and the narrative technique</a:t>
            </a:r>
          </a:p>
          <a:p>
            <a:pPr marL="0" indent="0">
              <a:buNone/>
            </a:pPr>
            <a:r>
              <a:rPr lang="en-GB" dirty="0"/>
              <a:t> of the film:</a:t>
            </a:r>
            <a:endParaRPr lang="en-GB" u="sng" dirty="0">
              <a:hlinkClick r:id="rId2"/>
            </a:endParaRPr>
          </a:p>
          <a:p>
            <a:pPr marL="0" indent="0">
              <a:buNone/>
            </a:pPr>
            <a:r>
              <a:rPr lang="en-GB" dirty="0">
                <a:hlinkClick r:id="rId2"/>
              </a:rPr>
              <a:t>https://www.youtube.com/watch?reload=9&amp;v=67e_jl4flpE</a:t>
            </a:r>
            <a:endParaRPr lang="en-GB" dirty="0"/>
          </a:p>
          <a:p>
            <a:endParaRPr lang="en-GB" dirty="0"/>
          </a:p>
          <a:p>
            <a:endParaRPr lang="en-GB" dirty="0"/>
          </a:p>
        </p:txBody>
      </p:sp>
      <p:pic>
        <p:nvPicPr>
          <p:cNvPr id="5" name="Picture 4" descr="A person sitting on a bed&#10;&#10;Description automatically generated">
            <a:extLst>
              <a:ext uri="{FF2B5EF4-FFF2-40B4-BE49-F238E27FC236}">
                <a16:creationId xmlns:a16="http://schemas.microsoft.com/office/drawing/2014/main" id="{0F3A0B9C-ED06-43E2-91A9-5A092134A783}"/>
              </a:ext>
            </a:extLst>
          </p:cNvPr>
          <p:cNvPicPr>
            <a:picLocks noChangeAspect="1"/>
          </p:cNvPicPr>
          <p:nvPr/>
        </p:nvPicPr>
        <p:blipFill>
          <a:blip r:embed="rId3"/>
          <a:stretch>
            <a:fillRect/>
          </a:stretch>
        </p:blipFill>
        <p:spPr>
          <a:xfrm>
            <a:off x="6357958" y="2634672"/>
            <a:ext cx="5232523" cy="2251075"/>
          </a:xfrm>
          <a:prstGeom prst="rect">
            <a:avLst/>
          </a:prstGeom>
        </p:spPr>
      </p:pic>
      <p:pic>
        <p:nvPicPr>
          <p:cNvPr id="7" name="Picture 6" descr="A person sitting at a table in front of a window&#10;&#10;Description automatically generated">
            <a:extLst>
              <a:ext uri="{FF2B5EF4-FFF2-40B4-BE49-F238E27FC236}">
                <a16:creationId xmlns:a16="http://schemas.microsoft.com/office/drawing/2014/main" id="{3CC89D49-69FC-47D3-96CA-336C0BB82718}"/>
              </a:ext>
            </a:extLst>
          </p:cNvPr>
          <p:cNvPicPr>
            <a:picLocks noChangeAspect="1"/>
          </p:cNvPicPr>
          <p:nvPr/>
        </p:nvPicPr>
        <p:blipFill>
          <a:blip r:embed="rId4"/>
          <a:stretch>
            <a:fillRect/>
          </a:stretch>
        </p:blipFill>
        <p:spPr>
          <a:xfrm>
            <a:off x="1158081" y="2551546"/>
            <a:ext cx="4187666" cy="2795847"/>
          </a:xfrm>
          <a:prstGeom prst="rect">
            <a:avLst/>
          </a:prstGeom>
        </p:spPr>
      </p:pic>
    </p:spTree>
    <p:extLst>
      <p:ext uri="{BB962C8B-B14F-4D97-AF65-F5344CB8AC3E}">
        <p14:creationId xmlns:p14="http://schemas.microsoft.com/office/powerpoint/2010/main" val="824679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F7E5A-5519-4E42-8A7A-AD070AADA63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B4C0D77-71D4-45C7-A5B3-DAC578B3A6D8}"/>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4035093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5CA90-9F32-4A3B-B0F2-ACC1BC24452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F294394-AB16-4A8D-B57F-63A001582233}"/>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419663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CB77B-46DE-4475-9CE2-880FCAEE4489}"/>
              </a:ext>
            </a:extLst>
          </p:cNvPr>
          <p:cNvSpPr>
            <a:spLocks noGrp="1"/>
          </p:cNvSpPr>
          <p:nvPr>
            <p:ph type="title"/>
          </p:nvPr>
        </p:nvSpPr>
        <p:spPr>
          <a:xfrm>
            <a:off x="1451580" y="804519"/>
            <a:ext cx="9234894" cy="405445"/>
          </a:xfrm>
        </p:spPr>
        <p:txBody>
          <a:bodyPr>
            <a:normAutofit fontScale="90000"/>
          </a:bodyPr>
          <a:lstStyle/>
          <a:p>
            <a:r>
              <a:rPr lang="en-GB" dirty="0"/>
              <a:t>Deleuze on cinema (see Ronald Bogue, </a:t>
            </a:r>
            <a:r>
              <a:rPr lang="en-GB" i="1" dirty="0"/>
              <a:t>Deleuze on Cinema</a:t>
            </a:r>
            <a:r>
              <a:rPr lang="en-GB" dirty="0"/>
              <a:t>, pp. 2-8) </a:t>
            </a:r>
          </a:p>
        </p:txBody>
      </p:sp>
      <p:sp>
        <p:nvSpPr>
          <p:cNvPr id="3" name="Content Placeholder 2">
            <a:extLst>
              <a:ext uri="{FF2B5EF4-FFF2-40B4-BE49-F238E27FC236}">
                <a16:creationId xmlns:a16="http://schemas.microsoft.com/office/drawing/2014/main" id="{C331A251-8823-46B0-B864-7C7A3096053E}"/>
              </a:ext>
            </a:extLst>
          </p:cNvPr>
          <p:cNvSpPr>
            <a:spLocks noGrp="1"/>
          </p:cNvSpPr>
          <p:nvPr>
            <p:ph idx="1"/>
          </p:nvPr>
        </p:nvSpPr>
        <p:spPr>
          <a:xfrm>
            <a:off x="1071827" y="1856509"/>
            <a:ext cx="8825659" cy="4128654"/>
          </a:xfrm>
        </p:spPr>
        <p:txBody>
          <a:bodyPr>
            <a:noAutofit/>
          </a:bodyPr>
          <a:lstStyle/>
          <a:p>
            <a:r>
              <a:rPr lang="en-GB" sz="2000" dirty="0"/>
              <a:t>the things we commonly call space and time are merely extremes of the contraction and dilation of a single durée, or duration. </a:t>
            </a:r>
          </a:p>
          <a:p>
            <a:r>
              <a:rPr lang="en-GB" sz="2000" dirty="0"/>
              <a:t>[the universe as ‘flow’] contracts to form the fixed and discrete entities of the spatial world and dilates to form the temporal dimension of a universal past surging through the present and into the future. </a:t>
            </a:r>
          </a:p>
          <a:p>
            <a:pPr marL="0" indent="0">
              <a:buNone/>
            </a:pPr>
            <a:r>
              <a:rPr lang="en-GB" sz="2000" dirty="0"/>
              <a:t>The </a:t>
            </a:r>
            <a:r>
              <a:rPr lang="en-GB" sz="2000" dirty="0" err="1"/>
              <a:t>sensori</a:t>
            </a:r>
            <a:r>
              <a:rPr lang="en-GB" sz="2000" dirty="0"/>
              <a:t>-motor schema (how we perceive the world in relation to how we (and other things) move in it) provides the common-sense temporal and spatial coordinates of our everyday world, and the signs of the movement-image, which are the signs of the classic cinema, ultimately conform to the coordinates of that common-sense world (action, cause-and-effect, journeys, quests, productivity etc. – movement-images that conform to this schema), </a:t>
            </a:r>
          </a:p>
        </p:txBody>
      </p:sp>
    </p:spTree>
    <p:extLst>
      <p:ext uri="{BB962C8B-B14F-4D97-AF65-F5344CB8AC3E}">
        <p14:creationId xmlns:p14="http://schemas.microsoft.com/office/powerpoint/2010/main" val="1597113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Time-image in modern cinema</a:t>
            </a:r>
          </a:p>
        </p:txBody>
      </p:sp>
      <p:sp>
        <p:nvSpPr>
          <p:cNvPr id="3" name="Content Placeholder 2"/>
          <p:cNvSpPr>
            <a:spLocks noGrp="1"/>
          </p:cNvSpPr>
          <p:nvPr>
            <p:ph idx="1"/>
          </p:nvPr>
        </p:nvSpPr>
        <p:spPr/>
        <p:txBody>
          <a:bodyPr>
            <a:noAutofit/>
          </a:bodyPr>
          <a:lstStyle/>
          <a:p>
            <a:r>
              <a:rPr lang="en-GB" sz="2200" dirty="0"/>
              <a:t>If there is a unity to the new German cinema – Wenders, Fassbinder, Schmid, </a:t>
            </a:r>
            <a:r>
              <a:rPr lang="en-GB" sz="2200" dirty="0" err="1"/>
              <a:t>Schroeter</a:t>
            </a:r>
            <a:r>
              <a:rPr lang="en-GB" sz="2200" dirty="0"/>
              <a:t>, or </a:t>
            </a:r>
            <a:r>
              <a:rPr lang="en-GB" sz="2200" dirty="0" err="1"/>
              <a:t>Schlondorff</a:t>
            </a:r>
            <a:r>
              <a:rPr lang="en-GB" sz="2200" dirty="0"/>
              <a:t> – it is also here, as a result of the war, in the constantly variable link between these elements: spaces reduced to their own descriptions (city-deserts or places which are constantly being destroyed), direct presentations of an oppressive, useless and </a:t>
            </a:r>
            <a:r>
              <a:rPr lang="en-GB" sz="2200" dirty="0" err="1"/>
              <a:t>unsummonable</a:t>
            </a:r>
            <a:r>
              <a:rPr lang="en-GB" sz="2200" dirty="0"/>
              <a:t> time which haunt the characters; and, from one pole to the other, the powers of the false which weave a narration, in so far as they take effect in 'false movements'. (</a:t>
            </a:r>
            <a:r>
              <a:rPr lang="en-GB" sz="2200" dirty="0" err="1"/>
              <a:t>Deleuze</a:t>
            </a:r>
            <a:r>
              <a:rPr lang="en-GB" sz="2200" dirty="0"/>
              <a:t>, </a:t>
            </a:r>
            <a:r>
              <a:rPr lang="en-GB" sz="2200" i="1" dirty="0"/>
              <a:t>Cinema</a:t>
            </a:r>
            <a:r>
              <a:rPr lang="en-GB" sz="2200" dirty="0"/>
              <a:t> 2, 136)</a:t>
            </a:r>
          </a:p>
        </p:txBody>
      </p:sp>
    </p:spTree>
    <p:extLst>
      <p:ext uri="{BB962C8B-B14F-4D97-AF65-F5344CB8AC3E}">
        <p14:creationId xmlns:p14="http://schemas.microsoft.com/office/powerpoint/2010/main" val="237041725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10684</TotalTime>
  <Words>1628</Words>
  <Application>Microsoft Office PowerPoint</Application>
  <PresentationFormat>Widescreen</PresentationFormat>
  <Paragraphs>60</Paragraphs>
  <Slides>16</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PT Serif</vt:lpstr>
      <vt:lpstr>Trebuchet MS</vt:lpstr>
      <vt:lpstr>Wingdings 3</vt:lpstr>
      <vt:lpstr>Facet</vt:lpstr>
      <vt:lpstr>Time Images in Christopher Nolan and Ali Smith</vt:lpstr>
      <vt:lpstr>Memento (2000), dir. Christopher Nolan</vt:lpstr>
      <vt:lpstr>PowerPoint Presentation</vt:lpstr>
      <vt:lpstr>Anatomy of a Scene: Memento (2000)</vt:lpstr>
      <vt:lpstr>PowerPoint Presentation</vt:lpstr>
      <vt:lpstr>PowerPoint Presentation</vt:lpstr>
      <vt:lpstr>PowerPoint Presentation</vt:lpstr>
      <vt:lpstr>Deleuze on cinema (see Ronald Bogue, Deleuze on Cinema, pp. 2-8) </vt:lpstr>
      <vt:lpstr>Time-image in modern cinema</vt:lpstr>
      <vt:lpstr>PowerPoint Presentation</vt:lpstr>
      <vt:lpstr>Melissa Clarke, ‘Space-Time Image: The Case of Bergson, Deleuze and Memento’</vt:lpstr>
      <vt:lpstr>PowerPoint Presentation</vt:lpstr>
      <vt:lpstr>Gilles Deleuze and Film Theory </vt:lpstr>
      <vt:lpstr>Mambrol on ‘the movement-image’</vt:lpstr>
      <vt:lpstr>Bogue, Deleuze on Cinema, p. 7</vt:lpstr>
      <vt:lpstr>Ali Smith, The Accidental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Images in Nolan and Ali Smith</dc:title>
  <dc:creator>Elizabeth Barry</dc:creator>
  <cp:lastModifiedBy>Elizabeth Barry</cp:lastModifiedBy>
  <cp:revision>35</cp:revision>
  <dcterms:created xsi:type="dcterms:W3CDTF">2018-11-12T07:14:31Z</dcterms:created>
  <dcterms:modified xsi:type="dcterms:W3CDTF">2020-11-19T17:00:06Z</dcterms:modified>
</cp:coreProperties>
</file>