
<file path=[Content_Types].xml><?xml version="1.0" encoding="utf-8"?>
<Types xmlns="http://schemas.openxmlformats.org/package/2006/content-types">
  <Default Extension="jfif" ContentType="image/jpeg"/>
  <Default Extension="jpeg" ContentType="image/jpeg"/>
  <Default Extension="jpg" ContentType="image/jpeg"/>
  <Default Extension="rels" ContentType="application/vnd.openxmlformats-package.relationships+xml"/>
  <Default Extension="web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57" r:id="rId6"/>
    <p:sldId id="261" r:id="rId7"/>
    <p:sldId id="267" r:id="rId8"/>
    <p:sldId id="262" r:id="rId9"/>
    <p:sldId id="263" r:id="rId10"/>
    <p:sldId id="265" r:id="rId11"/>
    <p:sldId id="266" r:id="rId12"/>
    <p:sldId id="264" r:id="rId13"/>
    <p:sldId id="268" r:id="rId14"/>
    <p:sldId id="270" r:id="rId15"/>
    <p:sldId id="26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A4356F-BB8F-47D0-A906-0DA136623B8E}" v="10" dt="2021-01-26T07:32:04.4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6" autoAdjust="0"/>
    <p:restoredTop sz="94660"/>
  </p:normalViewPr>
  <p:slideViewPr>
    <p:cSldViewPr snapToGrid="0">
      <p:cViewPr varScale="1">
        <p:scale>
          <a:sx n="77" d="100"/>
          <a:sy n="77"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userId="9b71a293-527e-4f3a-a7ca-532900a6e0fe" providerId="ADAL" clId="{08A4356F-BB8F-47D0-A906-0DA136623B8E}"/>
    <pc:docChg chg="undo custSel addSld modSld sldOrd">
      <pc:chgData name="Liz" userId="9b71a293-527e-4f3a-a7ca-532900a6e0fe" providerId="ADAL" clId="{08A4356F-BB8F-47D0-A906-0DA136623B8E}" dt="2021-01-26T10:20:09.519" v="10502" actId="20577"/>
      <pc:docMkLst>
        <pc:docMk/>
      </pc:docMkLst>
      <pc:sldChg chg="modSp mod ord">
        <pc:chgData name="Liz" userId="9b71a293-527e-4f3a-a7ca-532900a6e0fe" providerId="ADAL" clId="{08A4356F-BB8F-47D0-A906-0DA136623B8E}" dt="2021-01-25T22:53:23.237" v="5" actId="20577"/>
        <pc:sldMkLst>
          <pc:docMk/>
          <pc:sldMk cId="1820060170" sldId="257"/>
        </pc:sldMkLst>
        <pc:spChg chg="mod">
          <ac:chgData name="Liz" userId="9b71a293-527e-4f3a-a7ca-532900a6e0fe" providerId="ADAL" clId="{08A4356F-BB8F-47D0-A906-0DA136623B8E}" dt="2021-01-25T22:53:23.237" v="5" actId="20577"/>
          <ac:spMkLst>
            <pc:docMk/>
            <pc:sldMk cId="1820060170" sldId="257"/>
            <ac:spMk id="6" creationId="{EFFCA6AF-A186-432D-B600-12231E21CCAC}"/>
          </ac:spMkLst>
        </pc:spChg>
      </pc:sldChg>
      <pc:sldChg chg="addSp delSp modSp mod">
        <pc:chgData name="Liz" userId="9b71a293-527e-4f3a-a7ca-532900a6e0fe" providerId="ADAL" clId="{08A4356F-BB8F-47D0-A906-0DA136623B8E}" dt="2021-01-25T23:14:15.590" v="24" actId="1076"/>
        <pc:sldMkLst>
          <pc:docMk/>
          <pc:sldMk cId="4098289585" sldId="259"/>
        </pc:sldMkLst>
        <pc:spChg chg="add del mod">
          <ac:chgData name="Liz" userId="9b71a293-527e-4f3a-a7ca-532900a6e0fe" providerId="ADAL" clId="{08A4356F-BB8F-47D0-A906-0DA136623B8E}" dt="2021-01-25T23:14:14.334" v="23" actId="21"/>
          <ac:spMkLst>
            <pc:docMk/>
            <pc:sldMk cId="4098289585" sldId="259"/>
            <ac:spMk id="10" creationId="{65665554-5EE9-46EF-9FD9-138CA6830FBA}"/>
          </ac:spMkLst>
        </pc:spChg>
        <pc:picChg chg="add del mod">
          <ac:chgData name="Liz" userId="9b71a293-527e-4f3a-a7ca-532900a6e0fe" providerId="ADAL" clId="{08A4356F-BB8F-47D0-A906-0DA136623B8E}" dt="2021-01-25T23:14:15.590" v="24" actId="1076"/>
          <ac:picMkLst>
            <pc:docMk/>
            <pc:sldMk cId="4098289585" sldId="259"/>
            <ac:picMk id="4" creationId="{6EA2570B-67D2-4789-8BA4-C8ACD6BF95BF}"/>
          </ac:picMkLst>
        </pc:picChg>
      </pc:sldChg>
      <pc:sldChg chg="addSp delSp modSp new mod">
        <pc:chgData name="Liz" userId="9b71a293-527e-4f3a-a7ca-532900a6e0fe" providerId="ADAL" clId="{08A4356F-BB8F-47D0-A906-0DA136623B8E}" dt="2021-01-25T23:18:15.699" v="77" actId="1076"/>
        <pc:sldMkLst>
          <pc:docMk/>
          <pc:sldMk cId="2176521134" sldId="261"/>
        </pc:sldMkLst>
        <pc:spChg chg="del">
          <ac:chgData name="Liz" userId="9b71a293-527e-4f3a-a7ca-532900a6e0fe" providerId="ADAL" clId="{08A4356F-BB8F-47D0-A906-0DA136623B8E}" dt="2021-01-25T22:56:29.484" v="12" actId="478"/>
          <ac:spMkLst>
            <pc:docMk/>
            <pc:sldMk cId="2176521134" sldId="261"/>
            <ac:spMk id="2" creationId="{6065AADB-6C99-47AA-AD82-21569E0AD15F}"/>
          </ac:spMkLst>
        </pc:spChg>
        <pc:spChg chg="del">
          <ac:chgData name="Liz" userId="9b71a293-527e-4f3a-a7ca-532900a6e0fe" providerId="ADAL" clId="{08A4356F-BB8F-47D0-A906-0DA136623B8E}" dt="2021-01-25T22:56:22.720" v="7" actId="931"/>
          <ac:spMkLst>
            <pc:docMk/>
            <pc:sldMk cId="2176521134" sldId="261"/>
            <ac:spMk id="3" creationId="{F009E20E-10E9-45B6-B7DC-11AAAFC757B4}"/>
          </ac:spMkLst>
        </pc:spChg>
        <pc:spChg chg="add del mod">
          <ac:chgData name="Liz" userId="9b71a293-527e-4f3a-a7ca-532900a6e0fe" providerId="ADAL" clId="{08A4356F-BB8F-47D0-A906-0DA136623B8E}" dt="2021-01-25T23:14:52.341" v="32"/>
          <ac:spMkLst>
            <pc:docMk/>
            <pc:sldMk cId="2176521134" sldId="261"/>
            <ac:spMk id="10" creationId="{B9B9088F-2101-4290-9522-E641DABA708F}"/>
          </ac:spMkLst>
        </pc:spChg>
        <pc:spChg chg="add mod">
          <ac:chgData name="Liz" userId="9b71a293-527e-4f3a-a7ca-532900a6e0fe" providerId="ADAL" clId="{08A4356F-BB8F-47D0-A906-0DA136623B8E}" dt="2021-01-25T23:16:22.397" v="38" actId="1076"/>
          <ac:spMkLst>
            <pc:docMk/>
            <pc:sldMk cId="2176521134" sldId="261"/>
            <ac:spMk id="12" creationId="{D1F136AB-BF4B-4242-ABE1-C7B8BA8DE214}"/>
          </ac:spMkLst>
        </pc:spChg>
        <pc:spChg chg="add mod">
          <ac:chgData name="Liz" userId="9b71a293-527e-4f3a-a7ca-532900a6e0fe" providerId="ADAL" clId="{08A4356F-BB8F-47D0-A906-0DA136623B8E}" dt="2021-01-25T23:18:15.699" v="77" actId="1076"/>
          <ac:spMkLst>
            <pc:docMk/>
            <pc:sldMk cId="2176521134" sldId="261"/>
            <ac:spMk id="13" creationId="{F939F8FE-6C09-410E-8A04-90174BF1350A}"/>
          </ac:spMkLst>
        </pc:spChg>
        <pc:picChg chg="add del mod">
          <ac:chgData name="Liz" userId="9b71a293-527e-4f3a-a7ca-532900a6e0fe" providerId="ADAL" clId="{08A4356F-BB8F-47D0-A906-0DA136623B8E}" dt="2021-01-25T23:14:48.187" v="31" actId="21"/>
          <ac:picMkLst>
            <pc:docMk/>
            <pc:sldMk cId="2176521134" sldId="261"/>
            <ac:picMk id="5" creationId="{8E8C2CB6-22AA-4F52-AE2C-0A392DC0EF04}"/>
          </ac:picMkLst>
        </pc:picChg>
        <pc:picChg chg="add del mod">
          <ac:chgData name="Liz" userId="9b71a293-527e-4f3a-a7ca-532900a6e0fe" providerId="ADAL" clId="{08A4356F-BB8F-47D0-A906-0DA136623B8E}" dt="2021-01-25T23:14:13.700" v="22"/>
          <ac:picMkLst>
            <pc:docMk/>
            <pc:sldMk cId="2176521134" sldId="261"/>
            <ac:picMk id="6" creationId="{2921936F-063E-4908-A0B6-30C5ECCD98BA}"/>
          </ac:picMkLst>
        </pc:picChg>
        <pc:picChg chg="add mod">
          <ac:chgData name="Liz" userId="9b71a293-527e-4f3a-a7ca-532900a6e0fe" providerId="ADAL" clId="{08A4356F-BB8F-47D0-A906-0DA136623B8E}" dt="2021-01-25T23:15:03.472" v="35" actId="1076"/>
          <ac:picMkLst>
            <pc:docMk/>
            <pc:sldMk cId="2176521134" sldId="261"/>
            <ac:picMk id="8" creationId="{3EF80508-BAF0-4138-B319-752F60AC8D53}"/>
          </ac:picMkLst>
        </pc:picChg>
        <pc:picChg chg="add mod">
          <ac:chgData name="Liz" userId="9b71a293-527e-4f3a-a7ca-532900a6e0fe" providerId="ADAL" clId="{08A4356F-BB8F-47D0-A906-0DA136623B8E}" dt="2021-01-25T23:14:55.928" v="34" actId="1076"/>
          <ac:picMkLst>
            <pc:docMk/>
            <pc:sldMk cId="2176521134" sldId="261"/>
            <ac:picMk id="11" creationId="{59E96DCD-1C87-445E-949F-CD450AB46FEE}"/>
          </ac:picMkLst>
        </pc:picChg>
      </pc:sldChg>
      <pc:sldChg chg="modSp new mod">
        <pc:chgData name="Liz" userId="9b71a293-527e-4f3a-a7ca-532900a6e0fe" providerId="ADAL" clId="{08A4356F-BB8F-47D0-A906-0DA136623B8E}" dt="2021-01-26T06:27:15.424" v="5406" actId="27636"/>
        <pc:sldMkLst>
          <pc:docMk/>
          <pc:sldMk cId="378652295" sldId="262"/>
        </pc:sldMkLst>
        <pc:spChg chg="mod">
          <ac:chgData name="Liz" userId="9b71a293-527e-4f3a-a7ca-532900a6e0fe" providerId="ADAL" clId="{08A4356F-BB8F-47D0-A906-0DA136623B8E}" dt="2021-01-25T23:33:48.779" v="1881" actId="14100"/>
          <ac:spMkLst>
            <pc:docMk/>
            <pc:sldMk cId="378652295" sldId="262"/>
            <ac:spMk id="2" creationId="{C6F65C7B-FF6E-4EA5-B7D2-FA3702F1EEFF}"/>
          </ac:spMkLst>
        </pc:spChg>
        <pc:spChg chg="mod">
          <ac:chgData name="Liz" userId="9b71a293-527e-4f3a-a7ca-532900a6e0fe" providerId="ADAL" clId="{08A4356F-BB8F-47D0-A906-0DA136623B8E}" dt="2021-01-26T06:27:15.424" v="5406" actId="27636"/>
          <ac:spMkLst>
            <pc:docMk/>
            <pc:sldMk cId="378652295" sldId="262"/>
            <ac:spMk id="3" creationId="{8DC1838E-81D8-45AE-A237-93310694729C}"/>
          </ac:spMkLst>
        </pc:spChg>
      </pc:sldChg>
      <pc:sldChg chg="delSp modSp new mod">
        <pc:chgData name="Liz" userId="9b71a293-527e-4f3a-a7ca-532900a6e0fe" providerId="ADAL" clId="{08A4356F-BB8F-47D0-A906-0DA136623B8E}" dt="2021-01-26T06:16:23.264" v="4570" actId="20577"/>
        <pc:sldMkLst>
          <pc:docMk/>
          <pc:sldMk cId="1193537488" sldId="263"/>
        </pc:sldMkLst>
        <pc:spChg chg="del">
          <ac:chgData name="Liz" userId="9b71a293-527e-4f3a-a7ca-532900a6e0fe" providerId="ADAL" clId="{08A4356F-BB8F-47D0-A906-0DA136623B8E}" dt="2021-01-25T23:34:03.060" v="1885" actId="478"/>
          <ac:spMkLst>
            <pc:docMk/>
            <pc:sldMk cId="1193537488" sldId="263"/>
            <ac:spMk id="2" creationId="{D5816B3B-29E7-42F7-A9FF-20B8249A04DE}"/>
          </ac:spMkLst>
        </pc:spChg>
        <pc:spChg chg="mod">
          <ac:chgData name="Liz" userId="9b71a293-527e-4f3a-a7ca-532900a6e0fe" providerId="ADAL" clId="{08A4356F-BB8F-47D0-A906-0DA136623B8E}" dt="2021-01-26T06:16:23.264" v="4570" actId="20577"/>
          <ac:spMkLst>
            <pc:docMk/>
            <pc:sldMk cId="1193537488" sldId="263"/>
            <ac:spMk id="3" creationId="{2254144E-E5EB-446E-B17E-2ADD1AE5EB59}"/>
          </ac:spMkLst>
        </pc:spChg>
      </pc:sldChg>
      <pc:sldChg chg="addSp delSp modSp new mod">
        <pc:chgData name="Liz" userId="9b71a293-527e-4f3a-a7ca-532900a6e0fe" providerId="ADAL" clId="{08A4356F-BB8F-47D0-A906-0DA136623B8E}" dt="2021-01-26T07:33:59.880" v="8940" actId="20577"/>
        <pc:sldMkLst>
          <pc:docMk/>
          <pc:sldMk cId="677978073" sldId="264"/>
        </pc:sldMkLst>
        <pc:spChg chg="del">
          <ac:chgData name="Liz" userId="9b71a293-527e-4f3a-a7ca-532900a6e0fe" providerId="ADAL" clId="{08A4356F-BB8F-47D0-A906-0DA136623B8E}" dt="2021-01-26T06:27:58.052" v="5407" actId="478"/>
          <ac:spMkLst>
            <pc:docMk/>
            <pc:sldMk cId="677978073" sldId="264"/>
            <ac:spMk id="2" creationId="{693F8C9B-82C5-4062-B890-A9C946B872A1}"/>
          </ac:spMkLst>
        </pc:spChg>
        <pc:spChg chg="mod">
          <ac:chgData name="Liz" userId="9b71a293-527e-4f3a-a7ca-532900a6e0fe" providerId="ADAL" clId="{08A4356F-BB8F-47D0-A906-0DA136623B8E}" dt="2021-01-26T07:31:28.282" v="8846" actId="27636"/>
          <ac:spMkLst>
            <pc:docMk/>
            <pc:sldMk cId="677978073" sldId="264"/>
            <ac:spMk id="3" creationId="{2F587BBC-598B-4737-906C-FBD100635E2F}"/>
          </ac:spMkLst>
        </pc:spChg>
        <pc:spChg chg="add mod">
          <ac:chgData name="Liz" userId="9b71a293-527e-4f3a-a7ca-532900a6e0fe" providerId="ADAL" clId="{08A4356F-BB8F-47D0-A906-0DA136623B8E}" dt="2021-01-26T07:33:59.880" v="8940" actId="20577"/>
          <ac:spMkLst>
            <pc:docMk/>
            <pc:sldMk cId="677978073" sldId="264"/>
            <ac:spMk id="6" creationId="{04AEB65D-E5F1-4C6A-99E1-C3049B49D085}"/>
          </ac:spMkLst>
        </pc:spChg>
        <pc:picChg chg="add mod">
          <ac:chgData name="Liz" userId="9b71a293-527e-4f3a-a7ca-532900a6e0fe" providerId="ADAL" clId="{08A4356F-BB8F-47D0-A906-0DA136623B8E}" dt="2021-01-26T07:31:56.624" v="8851" actId="1076"/>
          <ac:picMkLst>
            <pc:docMk/>
            <pc:sldMk cId="677978073" sldId="264"/>
            <ac:picMk id="5" creationId="{6DDBDB8B-5DAC-41E5-803A-E9A60ADA629A}"/>
          </ac:picMkLst>
        </pc:picChg>
      </pc:sldChg>
      <pc:sldChg chg="delSp modSp new mod">
        <pc:chgData name="Liz" userId="9b71a293-527e-4f3a-a7ca-532900a6e0fe" providerId="ADAL" clId="{08A4356F-BB8F-47D0-A906-0DA136623B8E}" dt="2021-01-26T06:32:18.094" v="5760" actId="20577"/>
        <pc:sldMkLst>
          <pc:docMk/>
          <pc:sldMk cId="4042667451" sldId="265"/>
        </pc:sldMkLst>
        <pc:spChg chg="del">
          <ac:chgData name="Liz" userId="9b71a293-527e-4f3a-a7ca-532900a6e0fe" providerId="ADAL" clId="{08A4356F-BB8F-47D0-A906-0DA136623B8E}" dt="2021-01-26T06:07:27.860" v="3123" actId="478"/>
          <ac:spMkLst>
            <pc:docMk/>
            <pc:sldMk cId="4042667451" sldId="265"/>
            <ac:spMk id="2" creationId="{C3A66158-59AE-4890-AD18-E6AE8842792E}"/>
          </ac:spMkLst>
        </pc:spChg>
        <pc:spChg chg="mod">
          <ac:chgData name="Liz" userId="9b71a293-527e-4f3a-a7ca-532900a6e0fe" providerId="ADAL" clId="{08A4356F-BB8F-47D0-A906-0DA136623B8E}" dt="2021-01-26T06:32:18.094" v="5760" actId="20577"/>
          <ac:spMkLst>
            <pc:docMk/>
            <pc:sldMk cId="4042667451" sldId="265"/>
            <ac:spMk id="3" creationId="{93FCD6CF-812D-47F6-B004-47E9257997C6}"/>
          </ac:spMkLst>
        </pc:spChg>
      </pc:sldChg>
      <pc:sldChg chg="delSp modSp new mod">
        <pc:chgData name="Liz" userId="9b71a293-527e-4f3a-a7ca-532900a6e0fe" providerId="ADAL" clId="{08A4356F-BB8F-47D0-A906-0DA136623B8E}" dt="2021-01-26T10:18:04.662" v="10460" actId="20577"/>
        <pc:sldMkLst>
          <pc:docMk/>
          <pc:sldMk cId="3455079180" sldId="266"/>
        </pc:sldMkLst>
        <pc:spChg chg="del">
          <ac:chgData name="Liz" userId="9b71a293-527e-4f3a-a7ca-532900a6e0fe" providerId="ADAL" clId="{08A4356F-BB8F-47D0-A906-0DA136623B8E}" dt="2021-01-26T06:28:50.294" v="5426" actId="478"/>
          <ac:spMkLst>
            <pc:docMk/>
            <pc:sldMk cId="3455079180" sldId="266"/>
            <ac:spMk id="2" creationId="{6B554201-AA8C-4FDF-A2AA-5B09EEEF6EA0}"/>
          </ac:spMkLst>
        </pc:spChg>
        <pc:spChg chg="mod">
          <ac:chgData name="Liz" userId="9b71a293-527e-4f3a-a7ca-532900a6e0fe" providerId="ADAL" clId="{08A4356F-BB8F-47D0-A906-0DA136623B8E}" dt="2021-01-26T10:18:04.662" v="10460" actId="20577"/>
          <ac:spMkLst>
            <pc:docMk/>
            <pc:sldMk cId="3455079180" sldId="266"/>
            <ac:spMk id="3" creationId="{3884853A-417B-47D2-9A51-8A7C92E0DC29}"/>
          </ac:spMkLst>
        </pc:spChg>
      </pc:sldChg>
      <pc:sldChg chg="delSp modSp new mod">
        <pc:chgData name="Liz" userId="9b71a293-527e-4f3a-a7ca-532900a6e0fe" providerId="ADAL" clId="{08A4356F-BB8F-47D0-A906-0DA136623B8E}" dt="2021-01-26T10:20:09.519" v="10502" actId="20577"/>
        <pc:sldMkLst>
          <pc:docMk/>
          <pc:sldMk cId="1665255594" sldId="267"/>
        </pc:sldMkLst>
        <pc:spChg chg="del">
          <ac:chgData name="Liz" userId="9b71a293-527e-4f3a-a7ca-532900a6e0fe" providerId="ADAL" clId="{08A4356F-BB8F-47D0-A906-0DA136623B8E}" dt="2021-01-26T06:40:00.588" v="7322" actId="478"/>
          <ac:spMkLst>
            <pc:docMk/>
            <pc:sldMk cId="1665255594" sldId="267"/>
            <ac:spMk id="2" creationId="{51F81238-48C0-46CF-B7B4-15D441718ED9}"/>
          </ac:spMkLst>
        </pc:spChg>
        <pc:spChg chg="mod">
          <ac:chgData name="Liz" userId="9b71a293-527e-4f3a-a7ca-532900a6e0fe" providerId="ADAL" clId="{08A4356F-BB8F-47D0-A906-0DA136623B8E}" dt="2021-01-26T10:20:09.519" v="10502" actId="20577"/>
          <ac:spMkLst>
            <pc:docMk/>
            <pc:sldMk cId="1665255594" sldId="267"/>
            <ac:spMk id="3" creationId="{3036E505-35C2-43BF-882F-0FAC6F039809}"/>
          </ac:spMkLst>
        </pc:spChg>
      </pc:sldChg>
      <pc:sldChg chg="addSp modSp new mod">
        <pc:chgData name="Liz" userId="9b71a293-527e-4f3a-a7ca-532900a6e0fe" providerId="ADAL" clId="{08A4356F-BB8F-47D0-A906-0DA136623B8E}" dt="2021-01-26T07:31:04.990" v="8839" actId="20577"/>
        <pc:sldMkLst>
          <pc:docMk/>
          <pc:sldMk cId="3799257721" sldId="268"/>
        </pc:sldMkLst>
        <pc:spChg chg="mod">
          <ac:chgData name="Liz" userId="9b71a293-527e-4f3a-a7ca-532900a6e0fe" providerId="ADAL" clId="{08A4356F-BB8F-47D0-A906-0DA136623B8E}" dt="2021-01-26T06:47:33.419" v="8623" actId="313"/>
          <ac:spMkLst>
            <pc:docMk/>
            <pc:sldMk cId="3799257721" sldId="268"/>
            <ac:spMk id="2" creationId="{BFCA814E-BB5D-433C-84F7-396B1A3B239E}"/>
          </ac:spMkLst>
        </pc:spChg>
        <pc:spChg chg="mod">
          <ac:chgData name="Liz" userId="9b71a293-527e-4f3a-a7ca-532900a6e0fe" providerId="ADAL" clId="{08A4356F-BB8F-47D0-A906-0DA136623B8E}" dt="2021-01-26T07:31:04.990" v="8839" actId="20577"/>
          <ac:spMkLst>
            <pc:docMk/>
            <pc:sldMk cId="3799257721" sldId="268"/>
            <ac:spMk id="3" creationId="{97D3DBFF-57A7-4E20-B8B5-D03C058B287F}"/>
          </ac:spMkLst>
        </pc:spChg>
        <pc:picChg chg="add mod">
          <ac:chgData name="Liz" userId="9b71a293-527e-4f3a-a7ca-532900a6e0fe" providerId="ADAL" clId="{08A4356F-BB8F-47D0-A906-0DA136623B8E}" dt="2021-01-26T07:28:16.303" v="8831" actId="1076"/>
          <ac:picMkLst>
            <pc:docMk/>
            <pc:sldMk cId="3799257721" sldId="268"/>
            <ac:picMk id="5" creationId="{DDED0787-375D-4781-A971-EB9235113697}"/>
          </ac:picMkLst>
        </pc:picChg>
      </pc:sldChg>
      <pc:sldChg chg="modSp new mod">
        <pc:chgData name="Liz" userId="9b71a293-527e-4f3a-a7ca-532900a6e0fe" providerId="ADAL" clId="{08A4356F-BB8F-47D0-A906-0DA136623B8E}" dt="2021-01-26T10:05:07.039" v="8961" actId="20577"/>
        <pc:sldMkLst>
          <pc:docMk/>
          <pc:sldMk cId="1918004553" sldId="269"/>
        </pc:sldMkLst>
        <pc:spChg chg="mod">
          <ac:chgData name="Liz" userId="9b71a293-527e-4f3a-a7ca-532900a6e0fe" providerId="ADAL" clId="{08A4356F-BB8F-47D0-A906-0DA136623B8E}" dt="2021-01-26T10:05:07.039" v="8961" actId="20577"/>
          <ac:spMkLst>
            <pc:docMk/>
            <pc:sldMk cId="1918004553" sldId="269"/>
            <ac:spMk id="2" creationId="{934FD1B4-7C5D-4FF6-86C0-302DBA55FAF0}"/>
          </ac:spMkLst>
        </pc:spChg>
        <pc:spChg chg="mod">
          <ac:chgData name="Liz" userId="9b71a293-527e-4f3a-a7ca-532900a6e0fe" providerId="ADAL" clId="{08A4356F-BB8F-47D0-A906-0DA136623B8E}" dt="2021-01-26T07:59:56.164" v="8951" actId="20577"/>
          <ac:spMkLst>
            <pc:docMk/>
            <pc:sldMk cId="1918004553" sldId="269"/>
            <ac:spMk id="3" creationId="{1836C679-ECAB-441F-A2A6-3F594F3A3F71}"/>
          </ac:spMkLst>
        </pc:spChg>
      </pc:sldChg>
      <pc:sldChg chg="modSp new mod">
        <pc:chgData name="Liz" userId="9b71a293-527e-4f3a-a7ca-532900a6e0fe" providerId="ADAL" clId="{08A4356F-BB8F-47D0-A906-0DA136623B8E}" dt="2021-01-26T10:15:39.546" v="10458" actId="21"/>
        <pc:sldMkLst>
          <pc:docMk/>
          <pc:sldMk cId="1726890686" sldId="270"/>
        </pc:sldMkLst>
        <pc:spChg chg="mod">
          <ac:chgData name="Liz" userId="9b71a293-527e-4f3a-a7ca-532900a6e0fe" providerId="ADAL" clId="{08A4356F-BB8F-47D0-A906-0DA136623B8E}" dt="2021-01-26T10:05:16.660" v="8987" actId="27636"/>
          <ac:spMkLst>
            <pc:docMk/>
            <pc:sldMk cId="1726890686" sldId="270"/>
            <ac:spMk id="2" creationId="{2327AA42-6FDF-4641-9C7B-85C51BCB9C56}"/>
          </ac:spMkLst>
        </pc:spChg>
        <pc:spChg chg="mod">
          <ac:chgData name="Liz" userId="9b71a293-527e-4f3a-a7ca-532900a6e0fe" providerId="ADAL" clId="{08A4356F-BB8F-47D0-A906-0DA136623B8E}" dt="2021-01-26T10:15:39.546" v="10458" actId="21"/>
          <ac:spMkLst>
            <pc:docMk/>
            <pc:sldMk cId="1726890686" sldId="270"/>
            <ac:spMk id="3" creationId="{F20E3018-CDDE-48BD-BDBE-84A1C866A96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39501F-614F-48D3-98B7-7647B130FDBE}" type="datetimeFigureOut">
              <a:rPr lang="en-GB" smtClean="0"/>
              <a:t>25/01/2021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BE95FD-78BB-4197-8669-FC6CFE76414A}"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9133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39501F-614F-48D3-98B7-7647B130FDBE}" type="datetimeFigureOut">
              <a:rPr lang="en-GB" smtClean="0"/>
              <a:t>25/01/2021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BE95FD-78BB-4197-8669-FC6CFE76414A}" type="slidenum">
              <a:rPr lang="en-GB" smtClean="0"/>
              <a:t>‹#›</a:t>
            </a:fld>
            <a:endParaRPr lang="en-GB"/>
          </a:p>
        </p:txBody>
      </p:sp>
    </p:spTree>
    <p:extLst>
      <p:ext uri="{BB962C8B-B14F-4D97-AF65-F5344CB8AC3E}">
        <p14:creationId xmlns:p14="http://schemas.microsoft.com/office/powerpoint/2010/main" val="1631881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39501F-614F-48D3-98B7-7647B130FDBE}" type="datetimeFigureOut">
              <a:rPr lang="en-GB" smtClean="0"/>
              <a:t>25/01/2021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BE95FD-78BB-4197-8669-FC6CFE76414A}" type="slidenum">
              <a:rPr lang="en-GB" smtClean="0"/>
              <a:t>‹#›</a:t>
            </a:fld>
            <a:endParaRPr lang="en-GB"/>
          </a:p>
        </p:txBody>
      </p:sp>
    </p:spTree>
    <p:extLst>
      <p:ext uri="{BB962C8B-B14F-4D97-AF65-F5344CB8AC3E}">
        <p14:creationId xmlns:p14="http://schemas.microsoft.com/office/powerpoint/2010/main" val="2447669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39501F-614F-48D3-98B7-7647B130FDBE}" type="datetimeFigureOut">
              <a:rPr lang="en-GB" smtClean="0"/>
              <a:t>25/01/2021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BE95FD-78BB-4197-8669-FC6CFE76414A}" type="slidenum">
              <a:rPr lang="en-GB" smtClean="0"/>
              <a:t>‹#›</a:t>
            </a:fld>
            <a:endParaRPr lang="en-GB"/>
          </a:p>
        </p:txBody>
      </p:sp>
    </p:spTree>
    <p:extLst>
      <p:ext uri="{BB962C8B-B14F-4D97-AF65-F5344CB8AC3E}">
        <p14:creationId xmlns:p14="http://schemas.microsoft.com/office/powerpoint/2010/main" val="63679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39501F-614F-48D3-98B7-7647B130FDBE}" type="datetimeFigureOut">
              <a:rPr lang="en-GB" smtClean="0"/>
              <a:t>25/01/2021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BE95FD-78BB-4197-8669-FC6CFE76414A}"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3334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39501F-614F-48D3-98B7-7647B130FDBE}" type="datetimeFigureOut">
              <a:rPr lang="en-GB" smtClean="0"/>
              <a:t>25/01/2021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BE95FD-78BB-4197-8669-FC6CFE76414A}" type="slidenum">
              <a:rPr lang="en-GB" smtClean="0"/>
              <a:t>‹#›</a:t>
            </a:fld>
            <a:endParaRPr lang="en-GB"/>
          </a:p>
        </p:txBody>
      </p:sp>
    </p:spTree>
    <p:extLst>
      <p:ext uri="{BB962C8B-B14F-4D97-AF65-F5344CB8AC3E}">
        <p14:creationId xmlns:p14="http://schemas.microsoft.com/office/powerpoint/2010/main" val="282178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39501F-614F-48D3-98B7-7647B130FDBE}" type="datetimeFigureOut">
              <a:rPr lang="en-GB" smtClean="0"/>
              <a:t>25/01/2021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0BE95FD-78BB-4197-8669-FC6CFE76414A}" type="slidenum">
              <a:rPr lang="en-GB" smtClean="0"/>
              <a:t>‹#›</a:t>
            </a:fld>
            <a:endParaRPr lang="en-GB"/>
          </a:p>
        </p:txBody>
      </p:sp>
    </p:spTree>
    <p:extLst>
      <p:ext uri="{BB962C8B-B14F-4D97-AF65-F5344CB8AC3E}">
        <p14:creationId xmlns:p14="http://schemas.microsoft.com/office/powerpoint/2010/main" val="3466340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39501F-614F-48D3-98B7-7647B130FDBE}" type="datetimeFigureOut">
              <a:rPr lang="en-GB" smtClean="0"/>
              <a:t>25/01/2021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0BE95FD-78BB-4197-8669-FC6CFE76414A}" type="slidenum">
              <a:rPr lang="en-GB" smtClean="0"/>
              <a:t>‹#›</a:t>
            </a:fld>
            <a:endParaRPr lang="en-GB"/>
          </a:p>
        </p:txBody>
      </p:sp>
    </p:spTree>
    <p:extLst>
      <p:ext uri="{BB962C8B-B14F-4D97-AF65-F5344CB8AC3E}">
        <p14:creationId xmlns:p14="http://schemas.microsoft.com/office/powerpoint/2010/main" val="3861262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A39501F-614F-48D3-98B7-7647B130FDBE}" type="datetimeFigureOut">
              <a:rPr lang="en-GB" smtClean="0"/>
              <a:t>25/01/2021</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40BE95FD-78BB-4197-8669-FC6CFE76414A}" type="slidenum">
              <a:rPr lang="en-GB" smtClean="0"/>
              <a:t>‹#›</a:t>
            </a:fld>
            <a:endParaRPr lang="en-GB"/>
          </a:p>
        </p:txBody>
      </p:sp>
    </p:spTree>
    <p:extLst>
      <p:ext uri="{BB962C8B-B14F-4D97-AF65-F5344CB8AC3E}">
        <p14:creationId xmlns:p14="http://schemas.microsoft.com/office/powerpoint/2010/main" val="361006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A39501F-614F-48D3-98B7-7647B130FDBE}" type="datetimeFigureOut">
              <a:rPr lang="en-GB" smtClean="0"/>
              <a:t>25/01/2021</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0BE95FD-78BB-4197-8669-FC6CFE76414A}" type="slidenum">
              <a:rPr lang="en-GB" smtClean="0"/>
              <a:t>‹#›</a:t>
            </a:fld>
            <a:endParaRPr lang="en-GB"/>
          </a:p>
        </p:txBody>
      </p:sp>
    </p:spTree>
    <p:extLst>
      <p:ext uri="{BB962C8B-B14F-4D97-AF65-F5344CB8AC3E}">
        <p14:creationId xmlns:p14="http://schemas.microsoft.com/office/powerpoint/2010/main" val="3409166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39501F-614F-48D3-98B7-7647B130FDBE}" type="datetimeFigureOut">
              <a:rPr lang="en-GB" smtClean="0"/>
              <a:t>25/01/2021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BE95FD-78BB-4197-8669-FC6CFE76414A}" type="slidenum">
              <a:rPr lang="en-GB" smtClean="0"/>
              <a:t>‹#›</a:t>
            </a:fld>
            <a:endParaRPr lang="en-GB"/>
          </a:p>
        </p:txBody>
      </p:sp>
    </p:spTree>
    <p:extLst>
      <p:ext uri="{BB962C8B-B14F-4D97-AF65-F5344CB8AC3E}">
        <p14:creationId xmlns:p14="http://schemas.microsoft.com/office/powerpoint/2010/main" val="1145621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A39501F-614F-48D3-98B7-7647B130FDBE}" type="datetimeFigureOut">
              <a:rPr lang="en-GB" smtClean="0"/>
              <a:t>25/01/2021</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0BE95FD-78BB-4197-8669-FC6CFE76414A}"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77721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web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fif"/><Relationship Id="rId2" Type="http://schemas.openxmlformats.org/officeDocument/2006/relationships/hyperlink" Target="https://www.metmuseum.org/connections/grie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21B55-593B-4818-8719-EC5415244524}"/>
              </a:ext>
            </a:extLst>
          </p:cNvPr>
          <p:cNvSpPr>
            <a:spLocks noGrp="1"/>
          </p:cNvSpPr>
          <p:nvPr>
            <p:ph type="ctrTitle"/>
          </p:nvPr>
        </p:nvSpPr>
        <p:spPr/>
        <p:txBody>
          <a:bodyPr/>
          <a:lstStyle/>
          <a:p>
            <a:r>
              <a:rPr lang="en-GB" dirty="0"/>
              <a:t>Grief Time </a:t>
            </a:r>
          </a:p>
        </p:txBody>
      </p:sp>
      <p:sp>
        <p:nvSpPr>
          <p:cNvPr id="3" name="Subtitle 2">
            <a:extLst>
              <a:ext uri="{FF2B5EF4-FFF2-40B4-BE49-F238E27FC236}">
                <a16:creationId xmlns:a16="http://schemas.microsoft.com/office/drawing/2014/main" id="{557E80D8-E9BC-4DAE-85C1-BFDB24E860A2}"/>
              </a:ext>
            </a:extLst>
          </p:cNvPr>
          <p:cNvSpPr>
            <a:spLocks noGrp="1"/>
          </p:cNvSpPr>
          <p:nvPr>
            <p:ph type="subTitle" idx="1"/>
          </p:nvPr>
        </p:nvSpPr>
        <p:spPr/>
        <p:txBody>
          <a:bodyPr>
            <a:normAutofit/>
          </a:bodyPr>
          <a:lstStyle/>
          <a:p>
            <a:r>
              <a:rPr lang="en-GB" sz="4800" b="1" dirty="0"/>
              <a:t>Week 3</a:t>
            </a:r>
          </a:p>
        </p:txBody>
      </p:sp>
    </p:spTree>
    <p:extLst>
      <p:ext uri="{BB962C8B-B14F-4D97-AF65-F5344CB8AC3E}">
        <p14:creationId xmlns:p14="http://schemas.microsoft.com/office/powerpoint/2010/main" val="845203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FCD6CF-812D-47F6-B004-47E9257997C6}"/>
              </a:ext>
            </a:extLst>
          </p:cNvPr>
          <p:cNvSpPr>
            <a:spLocks noGrp="1"/>
          </p:cNvSpPr>
          <p:nvPr>
            <p:ph idx="1"/>
          </p:nvPr>
        </p:nvSpPr>
        <p:spPr>
          <a:xfrm>
            <a:off x="1066800" y="216131"/>
            <a:ext cx="10058400" cy="5785658"/>
          </a:xfrm>
        </p:spPr>
        <p:txBody>
          <a:bodyPr>
            <a:noAutofit/>
          </a:bodyPr>
          <a:lstStyle/>
          <a:p>
            <a:r>
              <a:rPr lang="en-GB" sz="1800" b="1" dirty="0"/>
              <a:t>[Room 3]</a:t>
            </a:r>
          </a:p>
          <a:p>
            <a:r>
              <a:rPr lang="en-GB" sz="1800" b="1" dirty="0"/>
              <a:t>Six months after: </a:t>
            </a:r>
          </a:p>
          <a:p>
            <a:r>
              <a:rPr lang="en-GB" sz="1800" dirty="0"/>
              <a:t>A summer has gone, a cold autumn is setting in, but I’ve no sense of my time as having any duration, or any future. Time now is a plateau. I only know whether an event came before or after the date of the death. […] What a lumpish little word: ‘dead’. And ‘died’ seems an increasingly silly verb. ‘Dead’, used of the lively J, strikes me as not only unlikely, but mistaken. A prematurely coarse verdict. (16)</a:t>
            </a:r>
          </a:p>
          <a:p>
            <a:r>
              <a:rPr lang="en-GB" sz="1800" b="1" dirty="0"/>
              <a:t>Nine months after: </a:t>
            </a:r>
          </a:p>
          <a:p>
            <a:pPr marL="201168" lvl="1" indent="0">
              <a:buNone/>
            </a:pPr>
            <a:r>
              <a:rPr lang="en-GB" dirty="0"/>
              <a:t>	Now it’s thirty-nine weeks, the duration of a pregnancy, since he vanished. As if a pregnancy had by now been wound backwards past the point of conception and away into its pre-existence. </a:t>
            </a:r>
          </a:p>
          <a:p>
            <a:pPr marL="201168" lvl="1" indent="0">
              <a:buNone/>
            </a:pPr>
            <a:r>
              <a:rPr lang="en-GB" dirty="0"/>
              <a:t>	What do the dead give us? A grip on the present instant in which we’re now relentlessly inserted. Not in a contemplative sense, but vigorously. A carnal sensation. If to be dead is to / exist outside earthly time, then this tough-minded energetic ‘living in the present’ is also the life of the dead. My new ability to live in the present joins in that timelessness of being dead. Or the nearest I can get to it. (16-17)</a:t>
            </a:r>
          </a:p>
          <a:p>
            <a:r>
              <a:rPr lang="en-GB" sz="1800" b="1" dirty="0"/>
              <a:t>Ten months after: </a:t>
            </a:r>
          </a:p>
          <a:p>
            <a:pPr marL="201168" lvl="1" indent="0">
              <a:buNone/>
            </a:pPr>
            <a:r>
              <a:rPr lang="en-GB" dirty="0"/>
              <a:t>	No tenses any more. Among the recent labels for temporality is ‘time dilation’, referring to our perception’s elasticity, its capacity to be baggy. But are there any neurological accounts of this feeling of completely arrested time. […] </a:t>
            </a:r>
          </a:p>
          <a:p>
            <a:pPr marL="201168" lvl="1" indent="0">
              <a:buNone/>
            </a:pPr>
            <a:r>
              <a:rPr lang="en-GB" dirty="0"/>
              <a:t>	I’ll try again: a sudden death, for the one left behind, does such violence to the experienced ‘flow’ of time that it stops, and then slowly wells up into a large pool. […] You live inside a great circle with no rim […] lodged in the present, wandering over some vast saucer-like incline of land […] (17)</a:t>
            </a:r>
          </a:p>
        </p:txBody>
      </p:sp>
    </p:spTree>
    <p:extLst>
      <p:ext uri="{BB962C8B-B14F-4D97-AF65-F5344CB8AC3E}">
        <p14:creationId xmlns:p14="http://schemas.microsoft.com/office/powerpoint/2010/main" val="4042667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84853A-417B-47D2-9A51-8A7C92E0DC29}"/>
              </a:ext>
            </a:extLst>
          </p:cNvPr>
          <p:cNvSpPr>
            <a:spLocks noGrp="1"/>
          </p:cNvSpPr>
          <p:nvPr>
            <p:ph idx="1"/>
          </p:nvPr>
        </p:nvSpPr>
        <p:spPr>
          <a:xfrm>
            <a:off x="1097280" y="448887"/>
            <a:ext cx="10058400" cy="5420207"/>
          </a:xfrm>
        </p:spPr>
        <p:txBody>
          <a:bodyPr>
            <a:normAutofit lnSpcReduction="10000"/>
          </a:bodyPr>
          <a:lstStyle/>
          <a:p>
            <a:r>
              <a:rPr lang="en-GB" b="1" dirty="0"/>
              <a:t>[Room 4</a:t>
            </a:r>
            <a:r>
              <a:rPr lang="en-GB" dirty="0"/>
              <a:t>]</a:t>
            </a:r>
          </a:p>
          <a:p>
            <a:r>
              <a:rPr lang="en-GB" b="1" dirty="0"/>
              <a:t>Ten months after: </a:t>
            </a:r>
            <a:endParaRPr lang="en-GB" dirty="0"/>
          </a:p>
          <a:p>
            <a:r>
              <a:rPr lang="en-GB" dirty="0"/>
              <a:t>His sudden death has dropped like a guillotine blade to slice through my old expectation that my days would stream onwards into my coming life. Instead I continue to sense daily life as paper-thin. As it is. But this cut through any usual / feeling of chronology leaves a great blankness ahead. (17-18)</a:t>
            </a:r>
          </a:p>
          <a:p>
            <a:r>
              <a:rPr lang="en-GB" dirty="0"/>
              <a:t>        ‘Only in the present moment is our happiness’: the stoics’ pronouncement. The irony is that now you’ve succeeded brilliantly in living exclusively in the present, but only as a result of that death. To endure, yes, but when the usual passage of time is in shards? What does your old philosophy of endurance mean, when there’s no longer any temporality in which to wait it out? </a:t>
            </a:r>
          </a:p>
          <a:p>
            <a:r>
              <a:rPr lang="en-GB" dirty="0"/>
              <a:t>         Unanticipated death does such violence to your ordinary suppositions, as if the whole inductive faculty by which you’d previously lived has faltered. Its textbook illustration was always ‘Will the sun rise tomorrow?’ But now that induction itself is no more, the sun can’t any longer be relied on to rise. And my son does not rise. This silly pun alone can reliably work its mechanical work. </a:t>
            </a:r>
          </a:p>
          <a:p>
            <a:r>
              <a:rPr lang="en-GB" dirty="0"/>
              <a:t>…the drift of time is a mutable perception; one which can stop, leaving you breathing but stranded, stock still. […] the perception of a ‘flowing’ time must have been secreted by the mind like a silkworm spinning out its silken thread from its jaws (18)  </a:t>
            </a:r>
          </a:p>
        </p:txBody>
      </p:sp>
    </p:spTree>
    <p:extLst>
      <p:ext uri="{BB962C8B-B14F-4D97-AF65-F5344CB8AC3E}">
        <p14:creationId xmlns:p14="http://schemas.microsoft.com/office/powerpoint/2010/main" val="3455079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587BBC-598B-4737-906C-FBD100635E2F}"/>
              </a:ext>
            </a:extLst>
          </p:cNvPr>
          <p:cNvSpPr>
            <a:spLocks noGrp="1"/>
          </p:cNvSpPr>
          <p:nvPr>
            <p:ph idx="1"/>
          </p:nvPr>
        </p:nvSpPr>
        <p:spPr>
          <a:xfrm>
            <a:off x="1066800" y="490451"/>
            <a:ext cx="10058400" cy="5403582"/>
          </a:xfrm>
        </p:spPr>
        <p:txBody>
          <a:bodyPr>
            <a:normAutofit lnSpcReduction="10000"/>
          </a:bodyPr>
          <a:lstStyle/>
          <a:p>
            <a:pPr>
              <a:lnSpc>
                <a:spcPct val="107000"/>
              </a:lnSpc>
              <a:spcAft>
                <a:spcPts val="800"/>
              </a:spcAft>
            </a:pPr>
            <a:r>
              <a:rPr lang="en-GB" sz="2200" b="1" dirty="0">
                <a:effectLst/>
                <a:latin typeface="Calibri" panose="020F0502020204030204" pitchFamily="34" charset="0"/>
                <a:ea typeface="Calibri" panose="020F0502020204030204" pitchFamily="34" charset="0"/>
                <a:cs typeface="Times New Roman" panose="02020603050405020304" pitchFamily="18" charset="0"/>
              </a:rPr>
              <a:t>[Everyone]</a:t>
            </a:r>
          </a:p>
          <a:p>
            <a:pPr>
              <a:lnSpc>
                <a:spcPct val="107000"/>
              </a:lnSpc>
              <a:spcAft>
                <a:spcPts val="800"/>
              </a:spcAft>
            </a:pPr>
            <a:r>
              <a:rPr lang="en-GB" sz="2200" dirty="0">
                <a:effectLst/>
                <a:latin typeface="Calibri" panose="020F0502020204030204" pitchFamily="34" charset="0"/>
                <a:ea typeface="Calibri" panose="020F0502020204030204" pitchFamily="34" charset="0"/>
                <a:cs typeface="Times New Roman" panose="02020603050405020304" pitchFamily="18" charset="0"/>
              </a:rPr>
              <a:t>No subject can easily be conceived as extinguished. Language doesn’t want to allow that thought; its trajectory is always to lean forward into life, to push it along, to propel the dead onward among the living (56) </a:t>
            </a:r>
          </a:p>
          <a:p>
            <a:pPr>
              <a:lnSpc>
                <a:spcPct val="107000"/>
              </a:lnSpc>
              <a:spcAft>
                <a:spcPts val="800"/>
              </a:spcAft>
            </a:pPr>
            <a:r>
              <a:rPr lang="en-GB" sz="2200" dirty="0">
                <a:effectLst/>
                <a:latin typeface="Calibri" panose="020F0502020204030204" pitchFamily="34" charset="0"/>
                <a:ea typeface="Calibri" panose="020F0502020204030204" pitchFamily="34" charset="0"/>
                <a:cs typeface="Times New Roman" panose="02020603050405020304" pitchFamily="18" charset="0"/>
              </a:rPr>
              <a:t>the continuing possibilities for discussing the no longer existing person induce a curious linguistic quasi-resurrection. Perhaps language, at least, possesses a belief in the spirit (55). </a:t>
            </a:r>
          </a:p>
          <a:p>
            <a:r>
              <a:rPr lang="en-GB" sz="2200" dirty="0">
                <a:effectLst/>
                <a:latin typeface="Calibri" panose="020F0502020204030204" pitchFamily="34" charset="0"/>
                <a:ea typeface="Calibri" panose="020F0502020204030204" pitchFamily="34" charset="0"/>
                <a:cs typeface="Times New Roman" panose="02020603050405020304" pitchFamily="18" charset="0"/>
              </a:rPr>
              <a:t>an elaborate, dynamic, silent, temporal abundance, even as this is also an abundance of loss (74)</a:t>
            </a:r>
          </a:p>
          <a:p>
            <a:endParaRPr lang="en-GB" sz="2200" dirty="0">
              <a:latin typeface="Calibri" panose="020F0502020204030204" pitchFamily="34" charset="0"/>
              <a:cs typeface="Times New Roman" panose="02020603050405020304" pitchFamily="18" charset="0"/>
            </a:endParaRPr>
          </a:p>
          <a:p>
            <a:r>
              <a:rPr lang="en-GB" sz="2200" dirty="0"/>
              <a:t>See David James, </a:t>
            </a:r>
            <a:r>
              <a:rPr lang="en-GB" sz="2200" i="1" dirty="0"/>
              <a:t>Discrepant Solace: Contemporary </a:t>
            </a:r>
          </a:p>
          <a:p>
            <a:r>
              <a:rPr lang="en-GB" sz="2200" i="1" dirty="0"/>
              <a:t>Literature and the Work of Consolation </a:t>
            </a:r>
            <a:r>
              <a:rPr lang="en-GB" sz="2200" dirty="0"/>
              <a:t>(221-2) </a:t>
            </a:r>
          </a:p>
        </p:txBody>
      </p:sp>
      <p:pic>
        <p:nvPicPr>
          <p:cNvPr id="5" name="Picture 4" descr="A picture containing text, nature, old, cave&#10;&#10;Description automatically generated">
            <a:extLst>
              <a:ext uri="{FF2B5EF4-FFF2-40B4-BE49-F238E27FC236}">
                <a16:creationId xmlns:a16="http://schemas.microsoft.com/office/drawing/2014/main" id="{6DDBDB8B-5DAC-41E5-803A-E9A60ADA62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6895" y="3923930"/>
            <a:ext cx="3880909" cy="2343705"/>
          </a:xfrm>
          <a:prstGeom prst="rect">
            <a:avLst/>
          </a:prstGeom>
        </p:spPr>
      </p:pic>
      <p:sp>
        <p:nvSpPr>
          <p:cNvPr id="6" name="TextBox 5">
            <a:extLst>
              <a:ext uri="{FF2B5EF4-FFF2-40B4-BE49-F238E27FC236}">
                <a16:creationId xmlns:a16="http://schemas.microsoft.com/office/drawing/2014/main" id="{04AEB65D-E5F1-4C6A-99E1-C3049B49D085}"/>
              </a:ext>
            </a:extLst>
          </p:cNvPr>
          <p:cNvSpPr txBox="1"/>
          <p:nvPr/>
        </p:nvSpPr>
        <p:spPr>
          <a:xfrm>
            <a:off x="7546895" y="6267635"/>
            <a:ext cx="4616388" cy="369332"/>
          </a:xfrm>
          <a:prstGeom prst="rect">
            <a:avLst/>
          </a:prstGeom>
          <a:noFill/>
        </p:spPr>
        <p:txBody>
          <a:bodyPr wrap="square" rtlCol="0">
            <a:spAutoFit/>
          </a:bodyPr>
          <a:lstStyle/>
          <a:p>
            <a:r>
              <a:rPr lang="en-GB" dirty="0"/>
              <a:t>Arnold </a:t>
            </a:r>
            <a:r>
              <a:rPr lang="en-GB" dirty="0" err="1"/>
              <a:t>Bocklin</a:t>
            </a:r>
            <a:r>
              <a:rPr lang="en-GB" dirty="0"/>
              <a:t>, </a:t>
            </a:r>
            <a:r>
              <a:rPr lang="en-GB" i="1" dirty="0"/>
              <a:t>Isle of the Dead</a:t>
            </a:r>
            <a:r>
              <a:rPr lang="en-GB" dirty="0"/>
              <a:t> c. 1880] </a:t>
            </a:r>
          </a:p>
        </p:txBody>
      </p:sp>
    </p:spTree>
    <p:extLst>
      <p:ext uri="{BB962C8B-B14F-4D97-AF65-F5344CB8AC3E}">
        <p14:creationId xmlns:p14="http://schemas.microsoft.com/office/powerpoint/2010/main" val="677978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A814E-BB5D-433C-84F7-396B1A3B239E}"/>
              </a:ext>
            </a:extLst>
          </p:cNvPr>
          <p:cNvSpPr>
            <a:spLocks noGrp="1"/>
          </p:cNvSpPr>
          <p:nvPr>
            <p:ph type="title"/>
          </p:nvPr>
        </p:nvSpPr>
        <p:spPr>
          <a:xfrm>
            <a:off x="1097280" y="286603"/>
            <a:ext cx="10058400" cy="769113"/>
          </a:xfrm>
        </p:spPr>
        <p:txBody>
          <a:bodyPr/>
          <a:lstStyle/>
          <a:p>
            <a:r>
              <a:rPr lang="en-GB" dirty="0"/>
              <a:t>‘A Part Song’</a:t>
            </a:r>
          </a:p>
        </p:txBody>
      </p:sp>
      <p:sp>
        <p:nvSpPr>
          <p:cNvPr id="3" name="Content Placeholder 2">
            <a:extLst>
              <a:ext uri="{FF2B5EF4-FFF2-40B4-BE49-F238E27FC236}">
                <a16:creationId xmlns:a16="http://schemas.microsoft.com/office/drawing/2014/main" id="{97D3DBFF-57A7-4E20-B8B5-D03C058B287F}"/>
              </a:ext>
            </a:extLst>
          </p:cNvPr>
          <p:cNvSpPr>
            <a:spLocks noGrp="1"/>
          </p:cNvSpPr>
          <p:nvPr>
            <p:ph idx="1"/>
          </p:nvPr>
        </p:nvSpPr>
        <p:spPr>
          <a:xfrm>
            <a:off x="1097280" y="1271847"/>
            <a:ext cx="10058400" cy="5054138"/>
          </a:xfrm>
        </p:spPr>
        <p:txBody>
          <a:bodyPr numCol="2">
            <a:normAutofit fontScale="40000" lnSpcReduction="20000"/>
          </a:bodyPr>
          <a:lstStyle/>
          <a:p>
            <a:pPr algn="l" fontAlgn="base"/>
            <a:r>
              <a:rPr lang="en-GB" sz="4500" b="0" i="0" dirty="0" err="1">
                <a:solidFill>
                  <a:srgbClr val="494746"/>
                </a:solidFill>
                <a:effectLst/>
                <a:latin typeface="Gill Sans Nova" panose="020B0602020104020203" pitchFamily="34" charset="0"/>
              </a:rPr>
              <a:t>i</a:t>
            </a:r>
            <a:endParaRPr lang="en-GB" sz="4500" b="0" i="0" dirty="0">
              <a:solidFill>
                <a:srgbClr val="494746"/>
              </a:solidFill>
              <a:effectLst/>
              <a:latin typeface="Gill Sans Nova" panose="020B0602020104020203" pitchFamily="34" charset="0"/>
            </a:endParaRPr>
          </a:p>
          <a:p>
            <a:pPr algn="l" fontAlgn="base"/>
            <a:r>
              <a:rPr lang="en-GB" sz="4500" b="0" i="0" dirty="0">
                <a:solidFill>
                  <a:srgbClr val="494746"/>
                </a:solidFill>
                <a:effectLst/>
                <a:latin typeface="Gill Sans Nova" panose="020B0602020104020203" pitchFamily="34" charset="0"/>
              </a:rPr>
              <a:t>You principle of song, what are you </a:t>
            </a:r>
            <a:r>
              <a:rPr lang="en-GB" sz="4500" b="0" i="1" dirty="0">
                <a:solidFill>
                  <a:srgbClr val="494746"/>
                </a:solidFill>
                <a:effectLst/>
                <a:latin typeface="Gill Sans Nova" panose="020B0602020104020203" pitchFamily="34" charset="0"/>
              </a:rPr>
              <a:t>for</a:t>
            </a:r>
            <a:r>
              <a:rPr lang="en-GB" sz="4500" b="0" i="0" dirty="0">
                <a:solidFill>
                  <a:srgbClr val="494746"/>
                </a:solidFill>
                <a:effectLst/>
                <a:latin typeface="Gill Sans Nova" panose="020B0602020104020203" pitchFamily="34" charset="0"/>
              </a:rPr>
              <a:t> now</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Perking up under any spasmodic light</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To trot out your shadowed </a:t>
            </a:r>
            <a:r>
              <a:rPr lang="en-GB" sz="4500" b="0" i="0" dirty="0" err="1">
                <a:solidFill>
                  <a:srgbClr val="494746"/>
                </a:solidFill>
                <a:effectLst/>
                <a:latin typeface="Gill Sans Nova" panose="020B0602020104020203" pitchFamily="34" charset="0"/>
              </a:rPr>
              <a:t>warblings</a:t>
            </a:r>
            <a:r>
              <a:rPr lang="en-GB" sz="4500" b="0" i="0" dirty="0">
                <a:solidFill>
                  <a:srgbClr val="494746"/>
                </a:solidFill>
                <a:effectLst/>
                <a:latin typeface="Gill Sans Nova" panose="020B0602020104020203" pitchFamily="34" charset="0"/>
              </a:rPr>
              <a:t>?</a:t>
            </a:r>
          </a:p>
          <a:p>
            <a:pPr algn="l" fontAlgn="base"/>
            <a:r>
              <a:rPr lang="en-GB" sz="4500" b="0" i="0" dirty="0">
                <a:solidFill>
                  <a:srgbClr val="494746"/>
                </a:solidFill>
                <a:effectLst/>
                <a:latin typeface="Gill Sans Nova" panose="020B0602020104020203" pitchFamily="34" charset="0"/>
              </a:rPr>
              <a:t>Mince, slight pillar. And sleek down</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Your furriness. Slim as a whippy wire</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Shall be your hope, and </a:t>
            </a:r>
            <a:r>
              <a:rPr lang="en-GB" sz="4500" b="0" i="0" dirty="0" err="1">
                <a:solidFill>
                  <a:srgbClr val="494746"/>
                </a:solidFill>
                <a:effectLst/>
                <a:latin typeface="Gill Sans Nova" panose="020B0602020104020203" pitchFamily="34" charset="0"/>
              </a:rPr>
              <a:t>ultraflexible</a:t>
            </a:r>
            <a:r>
              <a:rPr lang="en-GB" sz="4500" b="0" i="0" dirty="0">
                <a:solidFill>
                  <a:srgbClr val="494746"/>
                </a:solidFill>
                <a:effectLst/>
                <a:latin typeface="Gill Sans Nova" panose="020B0602020104020203" pitchFamily="34" charset="0"/>
              </a:rPr>
              <a:t>.</a:t>
            </a:r>
          </a:p>
          <a:p>
            <a:pPr algn="l" fontAlgn="base"/>
            <a:r>
              <a:rPr lang="en-GB" sz="4500" b="0" i="0" dirty="0">
                <a:solidFill>
                  <a:srgbClr val="494746"/>
                </a:solidFill>
                <a:effectLst/>
                <a:latin typeface="Gill Sans Nova" panose="020B0602020104020203" pitchFamily="34" charset="0"/>
              </a:rPr>
              <a:t>Flap thinly, sheet of beaten tin</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That won’t affectionately plump up</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More cushioned and receptive lays.</a:t>
            </a:r>
          </a:p>
          <a:p>
            <a:pPr algn="l" fontAlgn="base"/>
            <a:r>
              <a:rPr lang="en-GB" sz="4500" b="0" i="0" dirty="0">
                <a:solidFill>
                  <a:srgbClr val="494746"/>
                </a:solidFill>
                <a:effectLst/>
                <a:latin typeface="Gill Sans Nova" panose="020B0602020104020203" pitchFamily="34" charset="0"/>
              </a:rPr>
              <a:t>But little song, don’t so instruct yourself</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For none are hanging around to hear you.</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They have gone bustling or stumbling well away.</a:t>
            </a:r>
          </a:p>
          <a:p>
            <a:pPr algn="l"/>
            <a:r>
              <a:rPr lang="en-GB" sz="4500" dirty="0">
                <a:solidFill>
                  <a:srgbClr val="1D1D1B"/>
                </a:solidFill>
                <a:latin typeface="adobe-garamond-pro"/>
              </a:rPr>
              <a:t>[…]</a:t>
            </a:r>
            <a:endParaRPr lang="en-GB" sz="4500" b="0" i="0" dirty="0">
              <a:solidFill>
                <a:srgbClr val="1D1D1B"/>
              </a:solidFill>
              <a:effectLst/>
              <a:latin typeface="Gill Sans Nova" panose="020B0602020104020203" pitchFamily="34" charset="0"/>
            </a:endParaRPr>
          </a:p>
          <a:p>
            <a:pPr algn="l"/>
            <a:r>
              <a:rPr lang="en-GB" sz="4500" b="0" i="0" dirty="0">
                <a:solidFill>
                  <a:srgbClr val="1D1D1B"/>
                </a:solidFill>
                <a:effectLst/>
                <a:latin typeface="Gill Sans Nova" panose="020B0602020104020203" pitchFamily="34" charset="0"/>
              </a:rPr>
              <a:t>iv</a:t>
            </a:r>
          </a:p>
          <a:p>
            <a:pPr algn="l" fontAlgn="base"/>
            <a:r>
              <a:rPr lang="en-GB" sz="4500" b="0" i="0" dirty="0">
                <a:solidFill>
                  <a:srgbClr val="494746"/>
                </a:solidFill>
                <a:effectLst/>
                <a:latin typeface="Gill Sans Nova" panose="020B0602020104020203" pitchFamily="34" charset="0"/>
              </a:rPr>
              <a:t>Each child gets cannibalised by its years.</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It was a man who died, and in him died</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The large-eyed boy, then the teen peacock</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In the unremarked placid self-devouring</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That makes up being alive. But all at once</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Those natural overlaps got cut, then shuffled</a:t>
            </a:r>
            <a:br>
              <a:rPr lang="en-GB" sz="4500" b="0" i="0" dirty="0">
                <a:solidFill>
                  <a:srgbClr val="494746"/>
                </a:solidFill>
                <a:effectLst/>
                <a:latin typeface="Gill Sans Nova" panose="020B0602020104020203" pitchFamily="34" charset="0"/>
              </a:rPr>
            </a:br>
            <a:r>
              <a:rPr lang="en-GB" sz="4500" b="0" i="0" dirty="0">
                <a:solidFill>
                  <a:srgbClr val="494746"/>
                </a:solidFill>
                <a:effectLst/>
                <a:latin typeface="Gill Sans Nova" panose="020B0602020104020203" pitchFamily="34" charset="0"/>
              </a:rPr>
              <a:t>Tight in a block, their layers patted square.</a:t>
            </a:r>
          </a:p>
          <a:p>
            <a:pPr algn="l" fontAlgn="base"/>
            <a:r>
              <a:rPr lang="en-GB" sz="4500" b="0" i="0" dirty="0">
                <a:solidFill>
                  <a:srgbClr val="494746"/>
                </a:solidFill>
                <a:effectLst/>
                <a:latin typeface="Quadraat"/>
              </a:rPr>
              <a:t>vii</a:t>
            </a:r>
            <a:br>
              <a:rPr lang="en-GB" sz="4500" dirty="0"/>
            </a:br>
            <a:r>
              <a:rPr lang="en-GB" sz="4500" b="0" i="0" dirty="0">
                <a:solidFill>
                  <a:srgbClr val="494746"/>
                </a:solidFill>
                <a:effectLst/>
                <a:latin typeface="Quadraat"/>
              </a:rPr>
              <a:t>Oh my dead son you daft bugger</a:t>
            </a:r>
            <a:br>
              <a:rPr lang="en-GB" sz="4500" dirty="0"/>
            </a:br>
            <a:r>
              <a:rPr lang="en-GB" sz="4500" b="0" i="0" dirty="0">
                <a:solidFill>
                  <a:srgbClr val="494746"/>
                </a:solidFill>
                <a:effectLst/>
                <a:latin typeface="Quadraat"/>
              </a:rPr>
              <a:t>This is one glum mum. Come home I tell you</a:t>
            </a:r>
            <a:br>
              <a:rPr lang="en-GB" sz="4500" dirty="0"/>
            </a:br>
            <a:r>
              <a:rPr lang="en-GB" sz="4500" b="0" i="0" dirty="0">
                <a:solidFill>
                  <a:srgbClr val="494746"/>
                </a:solidFill>
                <a:effectLst/>
                <a:latin typeface="Quadraat"/>
              </a:rPr>
              <a:t>And end this tasteless melodrama – quit</a:t>
            </a:r>
            <a:br>
              <a:rPr lang="en-GB" sz="4500" dirty="0"/>
            </a:br>
            <a:r>
              <a:rPr lang="en-GB" sz="4500" b="0" i="0" dirty="0">
                <a:solidFill>
                  <a:srgbClr val="494746"/>
                </a:solidFill>
                <a:effectLst/>
                <a:latin typeface="Quadraat"/>
              </a:rPr>
              <a:t>Playing dead at all, by now it’s well beyond</a:t>
            </a:r>
            <a:br>
              <a:rPr lang="en-GB" sz="4500" dirty="0"/>
            </a:br>
            <a:r>
              <a:rPr lang="en-GB" sz="4500" b="0" i="0" dirty="0">
                <a:solidFill>
                  <a:srgbClr val="494746"/>
                </a:solidFill>
                <a:effectLst/>
                <a:latin typeface="Quadraat"/>
              </a:rPr>
              <a:t>A joke, but your humour never got cruel</a:t>
            </a:r>
            <a:br>
              <a:rPr lang="en-GB" sz="4500" dirty="0"/>
            </a:br>
            <a:r>
              <a:rPr lang="en-GB" sz="4500" b="0" i="0" dirty="0">
                <a:solidFill>
                  <a:srgbClr val="494746"/>
                </a:solidFill>
                <a:effectLst/>
                <a:latin typeface="Quadraat"/>
              </a:rPr>
              <a:t>Like this. Give over, you indifferent lad,</a:t>
            </a:r>
            <a:br>
              <a:rPr lang="en-GB" sz="4500" dirty="0"/>
            </a:br>
            <a:r>
              <a:rPr lang="en-GB" sz="4500" b="0" i="0" dirty="0">
                <a:solidFill>
                  <a:srgbClr val="494746"/>
                </a:solidFill>
                <a:effectLst/>
                <a:latin typeface="Quadraat"/>
              </a:rPr>
              <a:t>Take pity on your two bruised sisters. For</a:t>
            </a:r>
            <a:br>
              <a:rPr lang="en-GB" sz="4500" dirty="0"/>
            </a:br>
            <a:r>
              <a:rPr lang="en-GB" sz="4500" b="0" i="0" dirty="0">
                <a:solidFill>
                  <a:srgbClr val="494746"/>
                </a:solidFill>
                <a:effectLst/>
                <a:latin typeface="Quadraat"/>
              </a:rPr>
              <a:t>Didn’t we love you. As we do. But by now</a:t>
            </a:r>
            <a:br>
              <a:rPr lang="en-GB" sz="4500" dirty="0"/>
            </a:br>
            <a:r>
              <a:rPr lang="en-GB" sz="4500" b="0" i="0" dirty="0">
                <a:solidFill>
                  <a:srgbClr val="494746"/>
                </a:solidFill>
                <a:effectLst/>
                <a:latin typeface="Quadraat"/>
              </a:rPr>
              <a:t>We’re bored with our unproductive love,</a:t>
            </a:r>
            <a:br>
              <a:rPr lang="en-GB" sz="4500" dirty="0"/>
            </a:br>
            <a:r>
              <a:rPr lang="en-GB" sz="4500" b="0" i="0" dirty="0">
                <a:solidFill>
                  <a:srgbClr val="494746"/>
                </a:solidFill>
                <a:effectLst/>
                <a:latin typeface="Quadraat"/>
              </a:rPr>
              <a:t>And infinitely more bored by your staying dead</a:t>
            </a:r>
            <a:br>
              <a:rPr lang="en-GB" sz="4500" dirty="0"/>
            </a:br>
            <a:r>
              <a:rPr lang="en-GB" sz="4500" b="0" i="0" dirty="0">
                <a:solidFill>
                  <a:srgbClr val="494746"/>
                </a:solidFill>
                <a:effectLst/>
                <a:latin typeface="Quadraat"/>
              </a:rPr>
              <a:t>Which can hardly interest you much, either.</a:t>
            </a:r>
            <a:endParaRPr lang="en-GB" sz="4500" dirty="0">
              <a:solidFill>
                <a:srgbClr val="1D1D1B"/>
              </a:solidFill>
              <a:latin typeface="adobe-garamond-pro"/>
            </a:endParaRPr>
          </a:p>
          <a:p>
            <a:pPr marL="0" indent="0" algn="l">
              <a:buNone/>
            </a:pPr>
            <a:endParaRPr lang="en-GB" sz="4500" dirty="0">
              <a:solidFill>
                <a:srgbClr val="1D1D1B"/>
              </a:solidFill>
              <a:latin typeface="adobe-garamond-pro"/>
            </a:endParaRPr>
          </a:p>
          <a:p>
            <a:pPr marL="0" indent="0" algn="l">
              <a:buNone/>
            </a:pPr>
            <a:r>
              <a:rPr lang="en-GB" sz="4500" dirty="0">
                <a:solidFill>
                  <a:srgbClr val="1D1D1B"/>
                </a:solidFill>
                <a:latin typeface="adobe-garamond-pro"/>
              </a:rPr>
              <a:t>[</a:t>
            </a:r>
            <a:r>
              <a:rPr lang="en-GB" sz="4500" b="0" i="0" dirty="0">
                <a:solidFill>
                  <a:srgbClr val="1D1D1B"/>
                </a:solidFill>
                <a:effectLst/>
                <a:latin typeface="adobe-garamond-pro"/>
              </a:rPr>
              <a:t>Forward Prize for best single poem, 2012]</a:t>
            </a:r>
          </a:p>
          <a:p>
            <a:pPr algn="l"/>
            <a:endParaRPr lang="en-GB" sz="4500" dirty="0">
              <a:solidFill>
                <a:srgbClr val="1D1D1B"/>
              </a:solidFill>
              <a:latin typeface="adobe-garamond-pro"/>
            </a:endParaRPr>
          </a:p>
          <a:p>
            <a:pPr algn="l"/>
            <a:endParaRPr lang="en-GB" sz="4500" b="0" i="0" dirty="0">
              <a:solidFill>
                <a:srgbClr val="1D1D1B"/>
              </a:solidFill>
              <a:effectLst/>
              <a:latin typeface="adobe-garamond-pro"/>
            </a:endParaRPr>
          </a:p>
          <a:p>
            <a:pPr marL="0" indent="0" algn="l">
              <a:buNone/>
            </a:pPr>
            <a:r>
              <a:rPr lang="en-GB" dirty="0">
                <a:solidFill>
                  <a:srgbClr val="1D1D1B"/>
                </a:solidFill>
                <a:latin typeface="adobe-garamond-pro"/>
              </a:rPr>
              <a:t>   </a:t>
            </a:r>
            <a:endParaRPr lang="en-GB" dirty="0"/>
          </a:p>
        </p:txBody>
      </p:sp>
      <p:pic>
        <p:nvPicPr>
          <p:cNvPr id="5" name="Picture 4" descr="A person in front of a chalkboard&#10;&#10;Description automatically generated with medium confidence">
            <a:extLst>
              <a:ext uri="{FF2B5EF4-FFF2-40B4-BE49-F238E27FC236}">
                <a16:creationId xmlns:a16="http://schemas.microsoft.com/office/drawing/2014/main" id="{DDED0787-375D-4781-A971-EB92351136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0880" y="5227693"/>
            <a:ext cx="2321242" cy="1462060"/>
          </a:xfrm>
          <a:prstGeom prst="rect">
            <a:avLst/>
          </a:prstGeom>
        </p:spPr>
      </p:pic>
    </p:spTree>
    <p:extLst>
      <p:ext uri="{BB962C8B-B14F-4D97-AF65-F5344CB8AC3E}">
        <p14:creationId xmlns:p14="http://schemas.microsoft.com/office/powerpoint/2010/main" val="3799257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7AA42-6FDF-4641-9C7B-85C51BCB9C56}"/>
              </a:ext>
            </a:extLst>
          </p:cNvPr>
          <p:cNvSpPr>
            <a:spLocks noGrp="1"/>
          </p:cNvSpPr>
          <p:nvPr>
            <p:ph type="title"/>
          </p:nvPr>
        </p:nvSpPr>
        <p:spPr>
          <a:xfrm>
            <a:off x="1097280" y="286603"/>
            <a:ext cx="10058400" cy="702303"/>
          </a:xfrm>
        </p:spPr>
        <p:txBody>
          <a:bodyPr>
            <a:normAutofit fontScale="90000"/>
          </a:bodyPr>
          <a:lstStyle/>
          <a:p>
            <a:r>
              <a:rPr lang="en-GB" dirty="0"/>
              <a:t>Caroline Pearce</a:t>
            </a:r>
          </a:p>
        </p:txBody>
      </p:sp>
      <p:sp>
        <p:nvSpPr>
          <p:cNvPr id="3" name="Content Placeholder 2">
            <a:extLst>
              <a:ext uri="{FF2B5EF4-FFF2-40B4-BE49-F238E27FC236}">
                <a16:creationId xmlns:a16="http://schemas.microsoft.com/office/drawing/2014/main" id="{F20E3018-CDDE-48BD-BDBE-84A1C866A964}"/>
              </a:ext>
            </a:extLst>
          </p:cNvPr>
          <p:cNvSpPr>
            <a:spLocks noGrp="1"/>
          </p:cNvSpPr>
          <p:nvPr>
            <p:ph idx="1"/>
          </p:nvPr>
        </p:nvSpPr>
        <p:spPr>
          <a:xfrm>
            <a:off x="1097280" y="1246909"/>
            <a:ext cx="10058400" cy="4622185"/>
          </a:xfrm>
        </p:spPr>
        <p:txBody>
          <a:bodyPr>
            <a:normAutofit fontScale="92500"/>
          </a:bodyPr>
          <a:lstStyle/>
          <a:p>
            <a:endParaRPr lang="en-GB" dirty="0"/>
          </a:p>
          <a:p>
            <a:r>
              <a:rPr lang="en-GB" b="1" dirty="0"/>
              <a:t>Pathologies of grief</a:t>
            </a:r>
            <a:r>
              <a:rPr lang="en-GB" dirty="0"/>
              <a:t> (diagnosis of ‘complicated’ or ‘prolonged’ grief beyond 6 or 12 months – </a:t>
            </a:r>
            <a:r>
              <a:rPr lang="en-GB" b="1" dirty="0"/>
              <a:t>time</a:t>
            </a:r>
            <a:r>
              <a:rPr lang="en-GB" dirty="0"/>
              <a:t> is the predominant factor in justifying diagnoses and distinguishing between them)</a:t>
            </a:r>
          </a:p>
          <a:p>
            <a:r>
              <a:rPr lang="en-GB" b="1" dirty="0"/>
              <a:t>Culture of trauma</a:t>
            </a:r>
            <a:r>
              <a:rPr lang="en-GB" dirty="0"/>
              <a:t> (Shepard (2002) – reconfiguration of clinical and academic understandings of mental distress; emphasis on talking therapies (recovery also recovery of </a:t>
            </a:r>
            <a:r>
              <a:rPr lang="en-GB" i="1" dirty="0"/>
              <a:t>time, memory, </a:t>
            </a:r>
            <a:r>
              <a:rPr lang="en-GB" dirty="0"/>
              <a:t>s</a:t>
            </a:r>
            <a:r>
              <a:rPr lang="en-GB" i="1" dirty="0"/>
              <a:t>elfhood</a:t>
            </a:r>
            <a:r>
              <a:rPr lang="en-GB" dirty="0"/>
              <a:t>?); ‘recovery industrial complex’ (</a:t>
            </a:r>
            <a:r>
              <a:rPr lang="en-GB" dirty="0" err="1"/>
              <a:t>Glyde</a:t>
            </a:r>
            <a:r>
              <a:rPr lang="en-GB" dirty="0"/>
              <a:t> 2014); media/ culture preoccupation with trauma) </a:t>
            </a:r>
            <a:endParaRPr lang="en-GB" b="1" dirty="0"/>
          </a:p>
          <a:p>
            <a:r>
              <a:rPr lang="en-GB" b="1" dirty="0">
                <a:sym typeface="Wingdings" panose="05000000000000000000" pitchFamily="2" charset="2"/>
              </a:rPr>
              <a:t> </a:t>
            </a:r>
            <a:r>
              <a:rPr lang="en-GB" b="1" dirty="0"/>
              <a:t>Grief memoir/ writing </a:t>
            </a:r>
            <a:r>
              <a:rPr lang="en-GB" dirty="0"/>
              <a:t>(genre – blurring of boundaries between fiction and non-fiction; status of ‘truth claims’; complication of boundary between ‘public’ and ‘private’ expression of grief) </a:t>
            </a:r>
            <a:endParaRPr lang="en-GB" b="1" dirty="0"/>
          </a:p>
          <a:p>
            <a:r>
              <a:rPr lang="en-GB" b="1" dirty="0"/>
              <a:t>Meaning of grief</a:t>
            </a:r>
            <a:r>
              <a:rPr lang="en-GB" dirty="0"/>
              <a:t> (connection between ‘recovery’ and sense of meaning of grief; rational ‘explanations’, symbolic (and creative?) processing; narrative understanding; failure to make sense of grief – complicated, prolonged grief) </a:t>
            </a:r>
            <a:endParaRPr lang="en-GB" b="1" dirty="0"/>
          </a:p>
          <a:p>
            <a:r>
              <a:rPr lang="en-GB" b="1" dirty="0"/>
              <a:t>Narrative self </a:t>
            </a:r>
            <a:r>
              <a:rPr lang="en-GB" dirty="0"/>
              <a:t>(disruption of selfhood; distortion of experience of time – and so consistent sense of self over time, narrative organization of memory etc.) </a:t>
            </a:r>
            <a:endParaRPr lang="en-GB" b="1" dirty="0"/>
          </a:p>
        </p:txBody>
      </p:sp>
    </p:spTree>
    <p:extLst>
      <p:ext uri="{BB962C8B-B14F-4D97-AF65-F5344CB8AC3E}">
        <p14:creationId xmlns:p14="http://schemas.microsoft.com/office/powerpoint/2010/main" val="1726890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FD1B4-7C5D-4FF6-86C0-302DBA55FAF0}"/>
              </a:ext>
            </a:extLst>
          </p:cNvPr>
          <p:cNvSpPr>
            <a:spLocks noGrp="1"/>
          </p:cNvSpPr>
          <p:nvPr>
            <p:ph type="title"/>
          </p:nvPr>
        </p:nvSpPr>
        <p:spPr>
          <a:xfrm>
            <a:off x="1097280" y="286603"/>
            <a:ext cx="10058400" cy="902117"/>
          </a:xfrm>
        </p:spPr>
        <p:txBody>
          <a:bodyPr/>
          <a:lstStyle/>
          <a:p>
            <a:r>
              <a:rPr lang="en-GB" dirty="0"/>
              <a:t>Narrative</a:t>
            </a:r>
          </a:p>
        </p:txBody>
      </p:sp>
      <p:sp>
        <p:nvSpPr>
          <p:cNvPr id="3" name="Content Placeholder 2">
            <a:extLst>
              <a:ext uri="{FF2B5EF4-FFF2-40B4-BE49-F238E27FC236}">
                <a16:creationId xmlns:a16="http://schemas.microsoft.com/office/drawing/2014/main" id="{1836C679-ECAB-441F-A2A6-3F594F3A3F71}"/>
              </a:ext>
            </a:extLst>
          </p:cNvPr>
          <p:cNvSpPr>
            <a:spLocks noGrp="1"/>
          </p:cNvSpPr>
          <p:nvPr>
            <p:ph idx="1"/>
          </p:nvPr>
        </p:nvSpPr>
        <p:spPr/>
        <p:txBody>
          <a:bodyPr/>
          <a:lstStyle/>
          <a:p>
            <a:r>
              <a:rPr lang="en-GB" dirty="0"/>
              <a:t>Grief is widely believed to be an event that disrupts an individual’s ‘self-narrative’ (</a:t>
            </a:r>
            <a:r>
              <a:rPr lang="en-GB" dirty="0" err="1"/>
              <a:t>Neimeyer</a:t>
            </a:r>
            <a:r>
              <a:rPr lang="en-GB" dirty="0"/>
              <a:t> 2005). Tis is a belief that rests on a further assumption: that each individual possesses his or her own ‘narrative-identity.’ Creating a story about illness or grief, remedies the disruption of personal self-identity caused by traumatic experiences. 80 C. Pearce Coutts described the process of producing </a:t>
            </a:r>
            <a:r>
              <a:rPr lang="en-GB" i="1" dirty="0"/>
              <a:t>The Iceberg</a:t>
            </a:r>
            <a:r>
              <a:rPr lang="en-GB" dirty="0"/>
              <a:t> as one of ‘writing against annihilation’ (Law 2014). </a:t>
            </a:r>
          </a:p>
          <a:p>
            <a:r>
              <a:rPr lang="en-GB" dirty="0"/>
              <a:t>What has been described as a ‘narrative turn’ in the social sciences sought to acknowledge how telling stories is ‘universal’ and that human beings understand and make sense of their lives in narrative (Bury 2001; </a:t>
            </a:r>
            <a:r>
              <a:rPr lang="en-GB" dirty="0" err="1"/>
              <a:t>Clandinin</a:t>
            </a:r>
            <a:r>
              <a:rPr lang="en-GB" dirty="0"/>
              <a:t> and Connelly 2000; Frank 2010; Squire 2005).</a:t>
            </a:r>
          </a:p>
          <a:p>
            <a:r>
              <a:rPr lang="en-GB" dirty="0"/>
              <a:t>The healing properties of narrative have been especially highlighted in studies of illness, and increasingly in grief and bereavement, where constructing a narrative is believed to repair disrupted identities and enable people to reconstruct their biographies (Bury 2001; Frank 2006)</a:t>
            </a:r>
          </a:p>
          <a:p>
            <a:endParaRPr lang="en-GB" dirty="0"/>
          </a:p>
        </p:txBody>
      </p:sp>
    </p:spTree>
    <p:extLst>
      <p:ext uri="{BB962C8B-B14F-4D97-AF65-F5344CB8AC3E}">
        <p14:creationId xmlns:p14="http://schemas.microsoft.com/office/powerpoint/2010/main" val="1918004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FC00E-54B0-4477-8CC7-51228E682D77}"/>
              </a:ext>
            </a:extLst>
          </p:cNvPr>
          <p:cNvSpPr>
            <a:spLocks noGrp="1"/>
          </p:cNvSpPr>
          <p:nvPr>
            <p:ph type="title"/>
          </p:nvPr>
        </p:nvSpPr>
        <p:spPr>
          <a:xfrm>
            <a:off x="1036320" y="848578"/>
            <a:ext cx="10058400" cy="1450757"/>
          </a:xfrm>
        </p:spPr>
        <p:txBody>
          <a:bodyPr>
            <a:normAutofit fontScale="90000"/>
          </a:bodyPr>
          <a:lstStyle/>
          <a:p>
            <a:r>
              <a:rPr lang="en-GB" dirty="0"/>
              <a:t>Andrea Bayer, curator of European paintings at the Metropolitan Museum of Art in New York: Connections/Grief </a:t>
            </a:r>
          </a:p>
        </p:txBody>
      </p:sp>
      <p:sp>
        <p:nvSpPr>
          <p:cNvPr id="3" name="Content Placeholder 2">
            <a:extLst>
              <a:ext uri="{FF2B5EF4-FFF2-40B4-BE49-F238E27FC236}">
                <a16:creationId xmlns:a16="http://schemas.microsoft.com/office/drawing/2014/main" id="{F286B087-1A56-43BD-9710-AFCE99B7BBF2}"/>
              </a:ext>
            </a:extLst>
          </p:cNvPr>
          <p:cNvSpPr>
            <a:spLocks noGrp="1"/>
          </p:cNvSpPr>
          <p:nvPr>
            <p:ph idx="1"/>
          </p:nvPr>
        </p:nvSpPr>
        <p:spPr>
          <a:xfrm>
            <a:off x="1097280" y="2457450"/>
            <a:ext cx="10058400" cy="3411644"/>
          </a:xfrm>
        </p:spPr>
        <p:txBody>
          <a:bodyPr/>
          <a:lstStyle/>
          <a:p>
            <a:r>
              <a:rPr lang="en-GB" dirty="0">
                <a:hlinkClick r:id="rId2"/>
              </a:rPr>
              <a:t>Grief | Connections | The Metropolitan Museum of Art (metmuseum.org)</a:t>
            </a:r>
            <a:endParaRPr lang="en-GB" dirty="0"/>
          </a:p>
        </p:txBody>
      </p:sp>
      <p:pic>
        <p:nvPicPr>
          <p:cNvPr id="12" name="Picture 11" descr="A picture containing person, indoor, window, kitchen&#10;&#10;Description automatically generated">
            <a:extLst>
              <a:ext uri="{FF2B5EF4-FFF2-40B4-BE49-F238E27FC236}">
                <a16:creationId xmlns:a16="http://schemas.microsoft.com/office/drawing/2014/main" id="{D9A02771-736B-454E-8A47-DD7E3DF79F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1594" y="2971119"/>
            <a:ext cx="4761293" cy="3168424"/>
          </a:xfrm>
          <a:prstGeom prst="rect">
            <a:avLst/>
          </a:prstGeom>
        </p:spPr>
      </p:pic>
    </p:spTree>
    <p:extLst>
      <p:ext uri="{BB962C8B-B14F-4D97-AF65-F5344CB8AC3E}">
        <p14:creationId xmlns:p14="http://schemas.microsoft.com/office/powerpoint/2010/main" val="3047136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picture containing sculpture, building, stone&#10;&#10;Description automatically generated">
            <a:extLst>
              <a:ext uri="{FF2B5EF4-FFF2-40B4-BE49-F238E27FC236}">
                <a16:creationId xmlns:a16="http://schemas.microsoft.com/office/drawing/2014/main" id="{6EA2570B-67D2-4789-8BA4-C8ACD6BF95B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83392" y="316117"/>
            <a:ext cx="3972970" cy="4630108"/>
          </a:xfrm>
          <a:prstGeom prst="rect">
            <a:avLst/>
          </a:prstGeom>
        </p:spPr>
      </p:pic>
      <p:pic>
        <p:nvPicPr>
          <p:cNvPr id="5" name="Picture 4" descr="A picture containing indoor, old&#10;&#10;Description automatically generated">
            <a:extLst>
              <a:ext uri="{FF2B5EF4-FFF2-40B4-BE49-F238E27FC236}">
                <a16:creationId xmlns:a16="http://schemas.microsoft.com/office/drawing/2014/main" id="{8B32F7C9-4165-4A3F-A497-A2D237CA1D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6664" y="480523"/>
            <a:ext cx="4626134" cy="4301296"/>
          </a:xfrm>
          <a:prstGeom prst="rect">
            <a:avLst/>
          </a:prstGeom>
        </p:spPr>
      </p:pic>
      <p:sp>
        <p:nvSpPr>
          <p:cNvPr id="6" name="TextBox 5">
            <a:extLst>
              <a:ext uri="{FF2B5EF4-FFF2-40B4-BE49-F238E27FC236}">
                <a16:creationId xmlns:a16="http://schemas.microsoft.com/office/drawing/2014/main" id="{15B7F784-562E-48C0-9D9A-C1717EB3AA42}"/>
              </a:ext>
            </a:extLst>
          </p:cNvPr>
          <p:cNvSpPr txBox="1"/>
          <p:nvPr/>
        </p:nvSpPr>
        <p:spPr>
          <a:xfrm>
            <a:off x="1420483" y="5187351"/>
            <a:ext cx="3720860" cy="369332"/>
          </a:xfrm>
          <a:prstGeom prst="rect">
            <a:avLst/>
          </a:prstGeom>
          <a:noFill/>
        </p:spPr>
        <p:txBody>
          <a:bodyPr wrap="square" rtlCol="0">
            <a:spAutoFit/>
          </a:bodyPr>
          <a:lstStyle/>
          <a:p>
            <a:r>
              <a:rPr lang="en-GB" dirty="0"/>
              <a:t>Mourning figures</a:t>
            </a:r>
          </a:p>
        </p:txBody>
      </p:sp>
      <p:sp>
        <p:nvSpPr>
          <p:cNvPr id="7" name="TextBox 6">
            <a:extLst>
              <a:ext uri="{FF2B5EF4-FFF2-40B4-BE49-F238E27FC236}">
                <a16:creationId xmlns:a16="http://schemas.microsoft.com/office/drawing/2014/main" id="{68C6E130-00F1-47FB-8B50-C0776132D516}"/>
              </a:ext>
            </a:extLst>
          </p:cNvPr>
          <p:cNvSpPr txBox="1"/>
          <p:nvPr/>
        </p:nvSpPr>
        <p:spPr>
          <a:xfrm>
            <a:off x="6964392" y="5095336"/>
            <a:ext cx="4750280" cy="923330"/>
          </a:xfrm>
          <a:prstGeom prst="rect">
            <a:avLst/>
          </a:prstGeom>
          <a:noFill/>
        </p:spPr>
        <p:txBody>
          <a:bodyPr wrap="square" rtlCol="0">
            <a:spAutoFit/>
          </a:bodyPr>
          <a:lstStyle/>
          <a:p>
            <a:r>
              <a:rPr lang="en-GB" b="0" i="1" dirty="0">
                <a:effectLst/>
                <a:latin typeface="Arial" panose="020B0604020202020204" pitchFamily="34" charset="0"/>
              </a:rPr>
              <a:t>The Artist's Parents</a:t>
            </a:r>
            <a:r>
              <a:rPr lang="en-GB" b="0" i="0" dirty="0">
                <a:effectLst/>
                <a:latin typeface="Arial" panose="020B0604020202020204" pitchFamily="34" charset="0"/>
              </a:rPr>
              <a:t>  |  1932  |  Raphael </a:t>
            </a:r>
            <a:r>
              <a:rPr lang="en-GB" b="0" i="0" dirty="0" err="1">
                <a:effectLst/>
                <a:latin typeface="Arial" panose="020B0604020202020204" pitchFamily="34" charset="0"/>
              </a:rPr>
              <a:t>Soyer</a:t>
            </a:r>
            <a:r>
              <a:rPr lang="en-GB" b="0" i="0" dirty="0">
                <a:effectLst/>
                <a:latin typeface="Arial" panose="020B0604020202020204" pitchFamily="34" charset="0"/>
              </a:rPr>
              <a:t> (American, born Russia)  |  Oil on canvas  |</a:t>
            </a:r>
            <a:endParaRPr lang="en-GB" dirty="0"/>
          </a:p>
        </p:txBody>
      </p:sp>
    </p:spTree>
    <p:extLst>
      <p:ext uri="{BB962C8B-B14F-4D97-AF65-F5344CB8AC3E}">
        <p14:creationId xmlns:p14="http://schemas.microsoft.com/office/powerpoint/2010/main" val="4098289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linedrawing&#10;&#10;Description automatically generated">
            <a:extLst>
              <a:ext uri="{FF2B5EF4-FFF2-40B4-BE49-F238E27FC236}">
                <a16:creationId xmlns:a16="http://schemas.microsoft.com/office/drawing/2014/main" id="{85DACBEC-C792-40F3-8A04-38429765952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773" y="389220"/>
            <a:ext cx="5228528" cy="4117466"/>
          </a:xfrm>
        </p:spPr>
      </p:pic>
      <p:sp>
        <p:nvSpPr>
          <p:cNvPr id="8" name="TextBox 7">
            <a:extLst>
              <a:ext uri="{FF2B5EF4-FFF2-40B4-BE49-F238E27FC236}">
                <a16:creationId xmlns:a16="http://schemas.microsoft.com/office/drawing/2014/main" id="{FD3DFBEE-757A-4489-AE25-634C59A48A59}"/>
              </a:ext>
            </a:extLst>
          </p:cNvPr>
          <p:cNvSpPr txBox="1"/>
          <p:nvPr/>
        </p:nvSpPr>
        <p:spPr>
          <a:xfrm>
            <a:off x="37844" y="4763766"/>
            <a:ext cx="5080000" cy="923330"/>
          </a:xfrm>
          <a:prstGeom prst="rect">
            <a:avLst/>
          </a:prstGeom>
          <a:noFill/>
        </p:spPr>
        <p:txBody>
          <a:bodyPr wrap="square" rtlCol="0">
            <a:spAutoFit/>
          </a:bodyPr>
          <a:lstStyle/>
          <a:p>
            <a:r>
              <a:rPr lang="en-GB" b="0" i="1" dirty="0">
                <a:effectLst/>
                <a:latin typeface="Arial" panose="020B0604020202020204" pitchFamily="34" charset="0"/>
              </a:rPr>
              <a:t>Sheet of Studies with a Woman Lying Ill in Bed, etc.</a:t>
            </a:r>
            <a:r>
              <a:rPr lang="en-GB" b="0" i="0" dirty="0">
                <a:effectLst/>
                <a:latin typeface="Arial" panose="020B0604020202020204" pitchFamily="34" charset="0"/>
              </a:rPr>
              <a:t>  |  ca. 1641/42  |  Rembrandt (Rembrandt van Rijn) (Dutch)  |  Etching  |  </a:t>
            </a:r>
            <a:endParaRPr lang="en-GB" dirty="0"/>
          </a:p>
        </p:txBody>
      </p:sp>
      <p:pic>
        <p:nvPicPr>
          <p:cNvPr id="12" name="Picture 11" descr="A picture containing text, indoor, gallery, painting&#10;&#10;Description automatically generated">
            <a:extLst>
              <a:ext uri="{FF2B5EF4-FFF2-40B4-BE49-F238E27FC236}">
                <a16:creationId xmlns:a16="http://schemas.microsoft.com/office/drawing/2014/main" id="{A9836B63-4FB4-4229-A392-4F8457AC2A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8458" y="146448"/>
            <a:ext cx="3947076" cy="5221971"/>
          </a:xfrm>
          <a:prstGeom prst="rect">
            <a:avLst/>
          </a:prstGeom>
        </p:spPr>
      </p:pic>
      <p:sp>
        <p:nvSpPr>
          <p:cNvPr id="13" name="TextBox 12">
            <a:extLst>
              <a:ext uri="{FF2B5EF4-FFF2-40B4-BE49-F238E27FC236}">
                <a16:creationId xmlns:a16="http://schemas.microsoft.com/office/drawing/2014/main" id="{00D8441E-A805-458A-A62B-9EAFA2D8095E}"/>
              </a:ext>
            </a:extLst>
          </p:cNvPr>
          <p:cNvSpPr txBox="1"/>
          <p:nvPr/>
        </p:nvSpPr>
        <p:spPr>
          <a:xfrm>
            <a:off x="6929887" y="5412185"/>
            <a:ext cx="4506686" cy="923330"/>
          </a:xfrm>
          <a:prstGeom prst="rect">
            <a:avLst/>
          </a:prstGeom>
          <a:noFill/>
        </p:spPr>
        <p:txBody>
          <a:bodyPr wrap="square" rtlCol="0">
            <a:spAutoFit/>
          </a:bodyPr>
          <a:lstStyle/>
          <a:p>
            <a:r>
              <a:rPr lang="en-GB" b="0" i="1" dirty="0">
                <a:effectLst/>
                <a:latin typeface="Arial" panose="020B0604020202020204" pitchFamily="34" charset="0"/>
              </a:rPr>
              <a:t>The Crucifixion</a:t>
            </a:r>
            <a:r>
              <a:rPr lang="en-GB" b="0" i="0" dirty="0">
                <a:effectLst/>
                <a:latin typeface="Arial" panose="020B0604020202020204" pitchFamily="34" charset="0"/>
              </a:rPr>
              <a:t>  |  1340s  |  Pietro Lorenzetti (Italian, Sienese)  |  Tempera on wood, gold ground</a:t>
            </a:r>
            <a:endParaRPr lang="en-GB" dirty="0"/>
          </a:p>
        </p:txBody>
      </p:sp>
      <p:pic>
        <p:nvPicPr>
          <p:cNvPr id="15" name="Picture 14" descr="A picture containing text&#10;&#10;Description automatically generated">
            <a:extLst>
              <a:ext uri="{FF2B5EF4-FFF2-40B4-BE49-F238E27FC236}">
                <a16:creationId xmlns:a16="http://schemas.microsoft.com/office/drawing/2014/main" id="{4BD5B291-1022-4D87-9160-93B1F06B9E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3551" y="762625"/>
            <a:ext cx="3009649" cy="4125677"/>
          </a:xfrm>
          <a:prstGeom prst="rect">
            <a:avLst/>
          </a:prstGeom>
        </p:spPr>
      </p:pic>
    </p:spTree>
    <p:extLst>
      <p:ext uri="{BB962C8B-B14F-4D97-AF65-F5344CB8AC3E}">
        <p14:creationId xmlns:p14="http://schemas.microsoft.com/office/powerpoint/2010/main" val="473011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7C9D7-5158-405A-A619-0D245C559918}"/>
              </a:ext>
            </a:extLst>
          </p:cNvPr>
          <p:cNvSpPr>
            <a:spLocks noGrp="1"/>
          </p:cNvSpPr>
          <p:nvPr>
            <p:ph type="title"/>
          </p:nvPr>
        </p:nvSpPr>
        <p:spPr>
          <a:xfrm>
            <a:off x="980796" y="915617"/>
            <a:ext cx="5652972" cy="1450757"/>
          </a:xfrm>
        </p:spPr>
        <p:txBody>
          <a:bodyPr>
            <a:normAutofit fontScale="90000"/>
          </a:bodyPr>
          <a:lstStyle/>
          <a:p>
            <a:r>
              <a:rPr lang="en-GB" dirty="0"/>
              <a:t>Artist </a:t>
            </a:r>
            <a:r>
              <a:rPr lang="en-GB" dirty="0" err="1"/>
              <a:t>Käthe</a:t>
            </a:r>
            <a:r>
              <a:rPr lang="en-GB" dirty="0"/>
              <a:t> </a:t>
            </a:r>
            <a:r>
              <a:rPr lang="en-GB" dirty="0" err="1"/>
              <a:t>Kollowitz</a:t>
            </a:r>
            <a:r>
              <a:rPr lang="en-GB" dirty="0"/>
              <a:t>, who lost her son Peter in WW1</a:t>
            </a:r>
          </a:p>
        </p:txBody>
      </p:sp>
      <p:pic>
        <p:nvPicPr>
          <p:cNvPr id="1026" name="Picture 2" descr="Käthe Kollwitz self portrait">
            <a:extLst>
              <a:ext uri="{FF2B5EF4-FFF2-40B4-BE49-F238E27FC236}">
                <a16:creationId xmlns:a16="http://schemas.microsoft.com/office/drawing/2014/main" id="{E2177715-5485-4ED9-8702-5AD31B29C62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53191" y="2856424"/>
            <a:ext cx="3915878" cy="26889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picture containing sculpture, building&#10;&#10;Description automatically generated">
            <a:extLst>
              <a:ext uri="{FF2B5EF4-FFF2-40B4-BE49-F238E27FC236}">
                <a16:creationId xmlns:a16="http://schemas.microsoft.com/office/drawing/2014/main" id="{8495AE89-E53E-4FF6-9666-BBE82E4D3C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13983" y="407694"/>
            <a:ext cx="3768842" cy="5032112"/>
          </a:xfrm>
          <a:prstGeom prst="rect">
            <a:avLst/>
          </a:prstGeom>
        </p:spPr>
      </p:pic>
      <p:sp>
        <p:nvSpPr>
          <p:cNvPr id="6" name="TextBox 5">
            <a:extLst>
              <a:ext uri="{FF2B5EF4-FFF2-40B4-BE49-F238E27FC236}">
                <a16:creationId xmlns:a16="http://schemas.microsoft.com/office/drawing/2014/main" id="{EFFCA6AF-A186-432D-B600-12231E21CCAC}"/>
              </a:ext>
            </a:extLst>
          </p:cNvPr>
          <p:cNvSpPr txBox="1"/>
          <p:nvPr/>
        </p:nvSpPr>
        <p:spPr>
          <a:xfrm>
            <a:off x="7613983" y="5637829"/>
            <a:ext cx="4164306" cy="369332"/>
          </a:xfrm>
          <a:prstGeom prst="rect">
            <a:avLst/>
          </a:prstGeom>
          <a:noFill/>
        </p:spPr>
        <p:txBody>
          <a:bodyPr wrap="square" rtlCol="0">
            <a:spAutoFit/>
          </a:bodyPr>
          <a:lstStyle/>
          <a:p>
            <a:r>
              <a:rPr lang="en-GB" dirty="0"/>
              <a:t>Mother with Dead Son  (1938) </a:t>
            </a:r>
          </a:p>
        </p:txBody>
      </p:sp>
      <p:sp>
        <p:nvSpPr>
          <p:cNvPr id="8" name="TextBox 7">
            <a:extLst>
              <a:ext uri="{FF2B5EF4-FFF2-40B4-BE49-F238E27FC236}">
                <a16:creationId xmlns:a16="http://schemas.microsoft.com/office/drawing/2014/main" id="{62629A95-DD7A-4DA0-B8B5-719AFE9236DA}"/>
              </a:ext>
            </a:extLst>
          </p:cNvPr>
          <p:cNvSpPr txBox="1"/>
          <p:nvPr/>
        </p:nvSpPr>
        <p:spPr>
          <a:xfrm>
            <a:off x="1113798" y="5677218"/>
            <a:ext cx="3362325" cy="369332"/>
          </a:xfrm>
          <a:prstGeom prst="rect">
            <a:avLst/>
          </a:prstGeom>
          <a:noFill/>
        </p:spPr>
        <p:txBody>
          <a:bodyPr wrap="square" rtlCol="0">
            <a:spAutoFit/>
          </a:bodyPr>
          <a:lstStyle/>
          <a:p>
            <a:r>
              <a:rPr lang="en-GB" dirty="0"/>
              <a:t>Self-portrait (1947)</a:t>
            </a:r>
          </a:p>
        </p:txBody>
      </p:sp>
    </p:spTree>
    <p:extLst>
      <p:ext uri="{BB962C8B-B14F-4D97-AF65-F5344CB8AC3E}">
        <p14:creationId xmlns:p14="http://schemas.microsoft.com/office/powerpoint/2010/main" val="1820060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ext&#10;&#10;Description automatically generated">
            <a:extLst>
              <a:ext uri="{FF2B5EF4-FFF2-40B4-BE49-F238E27FC236}">
                <a16:creationId xmlns:a16="http://schemas.microsoft.com/office/drawing/2014/main" id="{3EF80508-BAF0-4138-B319-752F60AC8D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8190" y="1678895"/>
            <a:ext cx="6675431" cy="3756705"/>
          </a:xfrm>
          <a:prstGeom prst="rect">
            <a:avLst/>
          </a:prstGeom>
        </p:spPr>
      </p:pic>
      <p:pic>
        <p:nvPicPr>
          <p:cNvPr id="11" name="Content Placeholder 4" descr="A person holding a baby&#10;&#10;Description automatically generated with low confidence">
            <a:extLst>
              <a:ext uri="{FF2B5EF4-FFF2-40B4-BE49-F238E27FC236}">
                <a16:creationId xmlns:a16="http://schemas.microsoft.com/office/drawing/2014/main" id="{59E96DCD-1C87-445E-949F-CD450AB46FE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0196" y="717708"/>
            <a:ext cx="5363633" cy="4022725"/>
          </a:xfrm>
        </p:spPr>
      </p:pic>
      <p:sp>
        <p:nvSpPr>
          <p:cNvPr id="12" name="TextBox 11">
            <a:extLst>
              <a:ext uri="{FF2B5EF4-FFF2-40B4-BE49-F238E27FC236}">
                <a16:creationId xmlns:a16="http://schemas.microsoft.com/office/drawing/2014/main" id="{D1F136AB-BF4B-4242-ABE1-C7B8BA8DE214}"/>
              </a:ext>
            </a:extLst>
          </p:cNvPr>
          <p:cNvSpPr txBox="1"/>
          <p:nvPr/>
        </p:nvSpPr>
        <p:spPr>
          <a:xfrm>
            <a:off x="740229" y="4941430"/>
            <a:ext cx="4252685" cy="646331"/>
          </a:xfrm>
          <a:prstGeom prst="rect">
            <a:avLst/>
          </a:prstGeom>
          <a:noFill/>
        </p:spPr>
        <p:txBody>
          <a:bodyPr wrap="square" rtlCol="0">
            <a:spAutoFit/>
          </a:bodyPr>
          <a:lstStyle/>
          <a:p>
            <a:pPr algn="l"/>
            <a:r>
              <a:rPr lang="en-GB" b="1" i="0" dirty="0">
                <a:solidFill>
                  <a:srgbClr val="BF2267"/>
                </a:solidFill>
                <a:effectLst/>
                <a:latin typeface="fs kim"/>
              </a:rPr>
              <a:t>‘Inconsolable Grief’ by Ivan </a:t>
            </a:r>
            <a:r>
              <a:rPr lang="en-GB" b="1" i="0" dirty="0" err="1">
                <a:solidFill>
                  <a:srgbClr val="BF2267"/>
                </a:solidFill>
                <a:effectLst/>
                <a:latin typeface="fs kim"/>
              </a:rPr>
              <a:t>Kramskoi</a:t>
            </a:r>
            <a:r>
              <a:rPr lang="en-GB" b="1" i="0" dirty="0">
                <a:solidFill>
                  <a:srgbClr val="BF2267"/>
                </a:solidFill>
                <a:effectLst/>
                <a:latin typeface="fs kim"/>
              </a:rPr>
              <a:t>, 1884</a:t>
            </a:r>
          </a:p>
        </p:txBody>
      </p:sp>
      <p:sp>
        <p:nvSpPr>
          <p:cNvPr id="13" name="TextBox 12">
            <a:extLst>
              <a:ext uri="{FF2B5EF4-FFF2-40B4-BE49-F238E27FC236}">
                <a16:creationId xmlns:a16="http://schemas.microsoft.com/office/drawing/2014/main" id="{F939F8FE-6C09-410E-8A04-90174BF1350A}"/>
              </a:ext>
            </a:extLst>
          </p:cNvPr>
          <p:cNvSpPr txBox="1"/>
          <p:nvPr/>
        </p:nvSpPr>
        <p:spPr>
          <a:xfrm>
            <a:off x="6337539" y="5533366"/>
            <a:ext cx="4468483" cy="369332"/>
          </a:xfrm>
          <a:prstGeom prst="rect">
            <a:avLst/>
          </a:prstGeom>
          <a:noFill/>
        </p:spPr>
        <p:txBody>
          <a:bodyPr wrap="square" rtlCol="0">
            <a:spAutoFit/>
          </a:bodyPr>
          <a:lstStyle/>
          <a:p>
            <a:r>
              <a:rPr lang="en-GB" b="0" i="0" dirty="0">
                <a:solidFill>
                  <a:srgbClr val="555555"/>
                </a:solidFill>
                <a:effectLst/>
                <a:latin typeface="Alegreya"/>
              </a:rPr>
              <a:t> Khaled </a:t>
            </a:r>
            <a:r>
              <a:rPr lang="en-GB" dirty="0" err="1">
                <a:solidFill>
                  <a:srgbClr val="555555"/>
                </a:solidFill>
                <a:latin typeface="Alegreya"/>
              </a:rPr>
              <a:t>Barakeh</a:t>
            </a:r>
            <a:r>
              <a:rPr lang="en-GB" dirty="0">
                <a:solidFill>
                  <a:srgbClr val="555555"/>
                </a:solidFill>
                <a:latin typeface="Alegreya"/>
              </a:rPr>
              <a:t>, from </a:t>
            </a:r>
            <a:r>
              <a:rPr lang="en-GB" b="0" i="1" dirty="0">
                <a:solidFill>
                  <a:srgbClr val="555555"/>
                </a:solidFill>
                <a:effectLst/>
                <a:latin typeface="Alegreya"/>
              </a:rPr>
              <a:t>Untitled Images</a:t>
            </a:r>
            <a:r>
              <a:rPr lang="en-GB" b="0" i="0" dirty="0">
                <a:solidFill>
                  <a:srgbClr val="555555"/>
                </a:solidFill>
                <a:effectLst/>
                <a:latin typeface="Alegreya"/>
              </a:rPr>
              <a:t> (2014) </a:t>
            </a:r>
            <a:endParaRPr lang="en-GB" dirty="0"/>
          </a:p>
        </p:txBody>
      </p:sp>
    </p:spTree>
    <p:extLst>
      <p:ext uri="{BB962C8B-B14F-4D97-AF65-F5344CB8AC3E}">
        <p14:creationId xmlns:p14="http://schemas.microsoft.com/office/powerpoint/2010/main" val="2176521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36E505-35C2-43BF-882F-0FAC6F039809}"/>
              </a:ext>
            </a:extLst>
          </p:cNvPr>
          <p:cNvSpPr>
            <a:spLocks noGrp="1"/>
          </p:cNvSpPr>
          <p:nvPr>
            <p:ph idx="1"/>
          </p:nvPr>
        </p:nvSpPr>
        <p:spPr>
          <a:xfrm>
            <a:off x="1097280" y="581891"/>
            <a:ext cx="10058400" cy="5486400"/>
          </a:xfrm>
        </p:spPr>
        <p:txBody>
          <a:bodyPr>
            <a:normAutofit fontScale="85000" lnSpcReduction="20000"/>
          </a:bodyPr>
          <a:lstStyle/>
          <a:p>
            <a:r>
              <a:rPr lang="en-GB" sz="2600" b="1" dirty="0"/>
              <a:t>Riley (Week 3): I will put you into 4 (? depending on numbers) breakout rooms. </a:t>
            </a:r>
          </a:p>
          <a:p>
            <a:r>
              <a:rPr lang="en-GB" sz="2600" b="1" dirty="0"/>
              <a:t>Find the slide below corresponding to your room (also on the Word handout in the ‘Term 2 Week 3’ folder under our general Team (Literature, Time and Theory 1/2/3)</a:t>
            </a:r>
          </a:p>
          <a:p>
            <a:r>
              <a:rPr lang="en-GB" sz="2600" dirty="0"/>
              <a:t>Think about what Riley says about time in relation to the critical reading (not just this week’s or last – you might reach back to e.g. Bergson or </a:t>
            </a:r>
            <a:r>
              <a:rPr lang="en-GB" sz="2600" dirty="0" err="1"/>
              <a:t>Ricoeur</a:t>
            </a:r>
            <a:r>
              <a:rPr lang="en-GB" sz="2600" dirty="0"/>
              <a:t> or Bakhtin or…). </a:t>
            </a:r>
          </a:p>
          <a:p>
            <a:r>
              <a:rPr lang="en-GB" sz="2600" dirty="0"/>
              <a:t>Do any comparisons with </a:t>
            </a:r>
            <a:r>
              <a:rPr lang="en-GB" sz="2600" i="1" dirty="0"/>
              <a:t>The Iceberg </a:t>
            </a:r>
            <a:r>
              <a:rPr lang="en-GB" sz="2600" dirty="0"/>
              <a:t>suggest themselves? </a:t>
            </a:r>
          </a:p>
          <a:p>
            <a:r>
              <a:rPr lang="en-GB" sz="2600" dirty="0"/>
              <a:t>How does her imagery strike you? </a:t>
            </a:r>
          </a:p>
          <a:p>
            <a:r>
              <a:rPr lang="en-GB" sz="2600" dirty="0"/>
              <a:t>Think about the use, invocation, presentation of any of the following:</a:t>
            </a:r>
          </a:p>
          <a:p>
            <a:r>
              <a:rPr lang="en-GB" sz="2600" dirty="0"/>
              <a:t>- space / place			- classical or archetypal images (of time or generally)</a:t>
            </a:r>
          </a:p>
          <a:p>
            <a:r>
              <a:rPr lang="en-GB" sz="2600" dirty="0"/>
              <a:t>- body				-  past/present/future</a:t>
            </a:r>
          </a:p>
          <a:p>
            <a:r>
              <a:rPr lang="en-GB" sz="2600" dirty="0"/>
              <a:t>- light/ dark			- writing/ language		</a:t>
            </a:r>
          </a:p>
          <a:p>
            <a:r>
              <a:rPr lang="en-GB" sz="2600" dirty="0"/>
              <a:t>What else is noteworthy? </a:t>
            </a:r>
          </a:p>
          <a:p>
            <a:r>
              <a:rPr lang="en-GB" sz="2600" dirty="0"/>
              <a:t>If you finish discussing this material, have a look at the ‘Everyone’ slide (Slide 12) below and talk about those quotations from later in the memoir. 	</a:t>
            </a:r>
          </a:p>
          <a:p>
            <a:endParaRPr lang="en-GB" b="1" dirty="0"/>
          </a:p>
        </p:txBody>
      </p:sp>
    </p:spTree>
    <p:extLst>
      <p:ext uri="{BB962C8B-B14F-4D97-AF65-F5344CB8AC3E}">
        <p14:creationId xmlns:p14="http://schemas.microsoft.com/office/powerpoint/2010/main" val="1665255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65C7B-FF6E-4EA5-B7D2-FA3702F1EEFF}"/>
              </a:ext>
            </a:extLst>
          </p:cNvPr>
          <p:cNvSpPr>
            <a:spLocks noGrp="1"/>
          </p:cNvSpPr>
          <p:nvPr>
            <p:ph type="title"/>
          </p:nvPr>
        </p:nvSpPr>
        <p:spPr>
          <a:xfrm>
            <a:off x="1097280" y="286604"/>
            <a:ext cx="10058400" cy="611171"/>
          </a:xfrm>
        </p:spPr>
        <p:txBody>
          <a:bodyPr>
            <a:normAutofit/>
          </a:bodyPr>
          <a:lstStyle/>
          <a:p>
            <a:r>
              <a:rPr lang="en-GB" sz="3200" dirty="0"/>
              <a:t>Denise Riley, </a:t>
            </a:r>
            <a:r>
              <a:rPr lang="en-GB" sz="3200" i="1" dirty="0"/>
              <a:t>Time Lived Without Its Flow</a:t>
            </a:r>
            <a:r>
              <a:rPr lang="en-GB" sz="3200" dirty="0"/>
              <a:t> </a:t>
            </a:r>
          </a:p>
        </p:txBody>
      </p:sp>
      <p:sp>
        <p:nvSpPr>
          <p:cNvPr id="3" name="Content Placeholder 2">
            <a:extLst>
              <a:ext uri="{FF2B5EF4-FFF2-40B4-BE49-F238E27FC236}">
                <a16:creationId xmlns:a16="http://schemas.microsoft.com/office/drawing/2014/main" id="{8DC1838E-81D8-45AE-A237-93310694729C}"/>
              </a:ext>
            </a:extLst>
          </p:cNvPr>
          <p:cNvSpPr>
            <a:spLocks noGrp="1"/>
          </p:cNvSpPr>
          <p:nvPr>
            <p:ph idx="1"/>
          </p:nvPr>
        </p:nvSpPr>
        <p:spPr>
          <a:xfrm>
            <a:off x="1097280" y="1055715"/>
            <a:ext cx="10058400" cy="5012575"/>
          </a:xfrm>
        </p:spPr>
        <p:txBody>
          <a:bodyPr>
            <a:normAutofit lnSpcReduction="10000"/>
          </a:bodyPr>
          <a:lstStyle/>
          <a:p>
            <a:pPr marL="0" indent="0">
              <a:buNone/>
            </a:pPr>
            <a:r>
              <a:rPr lang="en-GB" b="1" dirty="0"/>
              <a:t>[Room 1] </a:t>
            </a:r>
          </a:p>
          <a:p>
            <a:pPr marL="0" indent="0">
              <a:buNone/>
            </a:pPr>
            <a:r>
              <a:rPr lang="en-GB" dirty="0"/>
              <a:t>….living in suddenly arrested time: that acute sensation of being cut off from any temporal flow that can grip you after the sudden death of your child. (9) </a:t>
            </a:r>
          </a:p>
          <a:p>
            <a:pPr marL="0" indent="0">
              <a:buNone/>
            </a:pPr>
            <a:r>
              <a:rPr lang="en-GB" dirty="0"/>
              <a:t>This ‘arrested time’ is also a question about what is describable; about the linguistic limits of what can be conveyed. I’m not keen on conceding to any such limits. Yet it seems that the possibilities for describing, and the kinds of temporality that you inhabit, may be intimately allied. For there do turn out to be ‘kinds’ in the plural. (9) </a:t>
            </a:r>
          </a:p>
          <a:p>
            <a:r>
              <a:rPr lang="en-GB" dirty="0"/>
              <a:t>The prospect of recounting it in a written form stayed, for me, both repugnant and implausible for well over two and a half years after the death. You can’t, it seems, take </a:t>
            </a:r>
            <a:r>
              <a:rPr lang="en-GB" dirty="0" err="1"/>
              <a:t>ths</a:t>
            </a:r>
            <a:r>
              <a:rPr lang="en-GB" dirty="0"/>
              <a:t> slightest interest in the activity of writing unless you possess some feeling of futurity. […] Narrating would imply at least a hint of ‘and then’, and ‘after that’.  (10) </a:t>
            </a:r>
          </a:p>
          <a:p>
            <a:pPr marL="0" indent="0">
              <a:buNone/>
            </a:pPr>
            <a:r>
              <a:rPr lang="en-GB" dirty="0"/>
              <a:t>A few of my notes are reproduced below, though they can walk around only the rim of this experience. At times they loop back on themselves, for one effect of living inside such a temporal suspension is that your reflections will crop up all over again but as if, on each occasion, they’re newly thought. </a:t>
            </a:r>
          </a:p>
          <a:p>
            <a:pPr marL="0" indent="0">
              <a:buNone/>
            </a:pPr>
            <a:r>
              <a:rPr lang="en-GB" dirty="0"/>
              <a:t>What follows is what I set down at the time at infrequent intervals, in the order that I lived it. (13)</a:t>
            </a:r>
          </a:p>
        </p:txBody>
      </p:sp>
    </p:spTree>
    <p:extLst>
      <p:ext uri="{BB962C8B-B14F-4D97-AF65-F5344CB8AC3E}">
        <p14:creationId xmlns:p14="http://schemas.microsoft.com/office/powerpoint/2010/main" val="378652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54144E-E5EB-446E-B17E-2ADD1AE5EB59}"/>
              </a:ext>
            </a:extLst>
          </p:cNvPr>
          <p:cNvSpPr>
            <a:spLocks noGrp="1"/>
          </p:cNvSpPr>
          <p:nvPr>
            <p:ph idx="1"/>
          </p:nvPr>
        </p:nvSpPr>
        <p:spPr>
          <a:xfrm>
            <a:off x="1097280" y="482138"/>
            <a:ext cx="10058400" cy="5386956"/>
          </a:xfrm>
        </p:spPr>
        <p:txBody>
          <a:bodyPr/>
          <a:lstStyle/>
          <a:p>
            <a:r>
              <a:rPr lang="en-GB" b="1" dirty="0"/>
              <a:t>[Room 2]</a:t>
            </a:r>
          </a:p>
          <a:p>
            <a:r>
              <a:rPr lang="en-GB" dirty="0"/>
              <a:t>Riley, </a:t>
            </a:r>
            <a:r>
              <a:rPr lang="en-GB" i="1" dirty="0"/>
              <a:t>Time Lived</a:t>
            </a:r>
            <a:r>
              <a:rPr lang="en-GB" dirty="0"/>
              <a:t> (cont.)</a:t>
            </a:r>
          </a:p>
          <a:p>
            <a:r>
              <a:rPr lang="en-GB" b="1" dirty="0"/>
              <a:t>One month after the death: </a:t>
            </a:r>
          </a:p>
          <a:p>
            <a:pPr marL="0" indent="0">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	This s</a:t>
            </a:r>
            <a:r>
              <a:rPr lang="en-GB" sz="2000" dirty="0">
                <a:latin typeface="Calibri" panose="020F0502020204030204" pitchFamily="34" charset="0"/>
                <a:ea typeface="Calibri" panose="020F0502020204030204" pitchFamily="34" charset="0"/>
                <a:cs typeface="Times New Roman" panose="02020603050405020304" pitchFamily="18" charset="0"/>
              </a:rPr>
              <a:t>o-called</a:t>
            </a:r>
            <a:r>
              <a:rPr lang="en-GB" sz="2000" dirty="0">
                <a:effectLst/>
                <a:latin typeface="Calibri" panose="020F0502020204030204" pitchFamily="34" charset="0"/>
                <a:ea typeface="Calibri" panose="020F0502020204030204" pitchFamily="34" charset="0"/>
                <a:cs typeface="Times New Roman" panose="02020603050405020304" pitchFamily="18" charset="0"/>
              </a:rPr>
              <a:t> ‘work of grief’ is turning out to be a shatteringly exhausting apprehension of the needed work of </a:t>
            </a:r>
            <a:r>
              <a:rPr lang="en-GB" sz="2000" i="1" dirty="0">
                <a:effectLst/>
                <a:latin typeface="Calibri" panose="020F0502020204030204" pitchFamily="34" charset="0"/>
                <a:ea typeface="Calibri" panose="020F0502020204030204" pitchFamily="34" charset="0"/>
                <a:cs typeface="Times New Roman" panose="02020603050405020304" pitchFamily="18" charset="0"/>
              </a:rPr>
              <a:t>living</a:t>
            </a:r>
            <a:r>
              <a:rPr lang="en-GB" i="1" dirty="0">
                <a:latin typeface="Calibri" panose="020F0502020204030204" pitchFamily="34" charset="0"/>
                <a:ea typeface="Calibri" panose="020F0502020204030204" pitchFamily="34" charset="0"/>
                <a:cs typeface="Times New Roman" panose="02020603050405020304" pitchFamily="18" charset="0"/>
              </a:rPr>
              <a:t>. </a:t>
            </a:r>
            <a:r>
              <a:rPr lang="en-GB" dirty="0">
                <a:latin typeface="Calibri" panose="020F0502020204030204" pitchFamily="34" charset="0"/>
                <a:ea typeface="Calibri" panose="020F0502020204030204" pitchFamily="34" charset="0"/>
                <a:cs typeface="Times New Roman" panose="02020603050405020304" pitchFamily="18" charset="0"/>
              </a:rPr>
              <a:t>It demands to be fully lived, while the labour of living it is physically exhausting – like virulent jetlag, but surging up in waves. </a:t>
            </a:r>
          </a:p>
          <a:p>
            <a:pPr marL="0" indent="0">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	So intri</a:t>
            </a:r>
            <a:r>
              <a:rPr lang="en-GB" dirty="0">
                <a:latin typeface="Calibri" panose="020F0502020204030204" pitchFamily="34" charset="0"/>
                <a:ea typeface="Calibri" panose="020F0502020204030204" pitchFamily="34" charset="0"/>
                <a:cs typeface="Times New Roman" panose="02020603050405020304" pitchFamily="18" charset="0"/>
              </a:rPr>
              <a:t>cate and singular a thing can’t just vanish from the surface of life: that would run counter to all your accumulated experience.  […] wiping away […] tiniest bits of his hair […] This solid persistence of </a:t>
            </a:r>
            <a:r>
              <a:rPr lang="en-GB" i="1" dirty="0">
                <a:latin typeface="Calibri" panose="020F0502020204030204" pitchFamily="34" charset="0"/>
                <a:ea typeface="Calibri" panose="020F0502020204030204" pitchFamily="34" charset="0"/>
                <a:cs typeface="Times New Roman" panose="02020603050405020304" pitchFamily="18" charset="0"/>
              </a:rPr>
              <a:t>things. </a:t>
            </a:r>
          </a:p>
          <a:p>
            <a:pPr marL="0" indent="0">
              <a:buNone/>
            </a:pPr>
            <a:r>
              <a:rPr lang="en-GB" sz="2000" i="1" dirty="0">
                <a:effectLst/>
                <a:latin typeface="Calibri" panose="020F0502020204030204" pitchFamily="34" charset="0"/>
                <a:ea typeface="Calibri" panose="020F0502020204030204" pitchFamily="34" charset="0"/>
                <a:cs typeface="Times New Roman" panose="02020603050405020304" pitchFamily="18" charset="0"/>
              </a:rPr>
              <a:t>	</a:t>
            </a:r>
            <a:r>
              <a:rPr lang="en-GB" dirty="0">
                <a:latin typeface="Calibri" panose="020F0502020204030204" pitchFamily="34" charset="0"/>
                <a:ea typeface="Calibri" panose="020F0502020204030204" pitchFamily="34" charset="0"/>
                <a:cs typeface="Times New Roman" panose="02020603050405020304" pitchFamily="18" charset="0"/>
              </a:rPr>
              <a:t>[…] this quiet feeling of living, only just, on this near side of a cut between the living and the dead. </a:t>
            </a:r>
          </a:p>
          <a:p>
            <a:pPr marL="0" indent="0">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	[…] the edge of the living world gives onto burning whiteness. This edge is as clean as a strip of guillotined celluloid film. / </a:t>
            </a:r>
            <a:r>
              <a:rPr lang="en-GB" dirty="0">
                <a:latin typeface="Calibri" panose="020F0502020204030204" pitchFamily="34" charset="0"/>
                <a:ea typeface="Calibri" panose="020F0502020204030204" pitchFamily="34" charset="0"/>
                <a:cs typeface="Times New Roman" panose="02020603050405020304" pitchFamily="18" charset="0"/>
              </a:rPr>
              <a:t>[…]</a:t>
            </a:r>
            <a:r>
              <a:rPr lang="en-GB" sz="2000" dirty="0">
                <a:effectLst/>
                <a:latin typeface="Calibri" panose="020F0502020204030204" pitchFamily="34" charset="0"/>
                <a:ea typeface="Calibri" panose="020F0502020204030204" pitchFamily="34" charset="0"/>
                <a:cs typeface="Times New Roman" panose="02020603050405020304" pitchFamily="18" charset="0"/>
              </a:rPr>
              <a:t> This candid whiteness, where a life stopped. Nothing ‘poetic’, not the white radiance of eternity – but sheer non-being, which is brilliantly plain. (14-15) </a:t>
            </a:r>
          </a:p>
          <a:p>
            <a:endParaRPr lang="en-GB" dirty="0"/>
          </a:p>
          <a:p>
            <a:endParaRPr lang="en-GB" b="1" dirty="0"/>
          </a:p>
        </p:txBody>
      </p:sp>
    </p:spTree>
    <p:extLst>
      <p:ext uri="{BB962C8B-B14F-4D97-AF65-F5344CB8AC3E}">
        <p14:creationId xmlns:p14="http://schemas.microsoft.com/office/powerpoint/2010/main" val="119353748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716</TotalTime>
  <Words>2249</Words>
  <Application>Microsoft Office PowerPoint</Application>
  <PresentationFormat>Widescreen</PresentationFormat>
  <Paragraphs>87</Paragraphs>
  <Slides>15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adobe-garamond-pro</vt:lpstr>
      <vt:lpstr>Alegreya</vt:lpstr>
      <vt:lpstr>Arial</vt:lpstr>
      <vt:lpstr>Calibri</vt:lpstr>
      <vt:lpstr>Calibri Light</vt:lpstr>
      <vt:lpstr>fs kim</vt:lpstr>
      <vt:lpstr>Gill Sans Nova</vt:lpstr>
      <vt:lpstr>Quadraat</vt:lpstr>
      <vt:lpstr>Retrospect</vt:lpstr>
      <vt:lpstr>Grief Time </vt:lpstr>
      <vt:lpstr>Andrea Bayer, curator of European paintings at the Metropolitan Museum of Art in New York: Connections/Grief </vt:lpstr>
      <vt:lpstr>PowerPoint Presentation</vt:lpstr>
      <vt:lpstr>PowerPoint Presentation</vt:lpstr>
      <vt:lpstr>Artist Käthe Kollowitz, who lost her son Peter in WW1</vt:lpstr>
      <vt:lpstr>PowerPoint Presentation</vt:lpstr>
      <vt:lpstr>PowerPoint Presentation</vt:lpstr>
      <vt:lpstr>Denise Riley, Time Lived Without Its Flow </vt:lpstr>
      <vt:lpstr>PowerPoint Presentation</vt:lpstr>
      <vt:lpstr>PowerPoint Presentation</vt:lpstr>
      <vt:lpstr>PowerPoint Presentation</vt:lpstr>
      <vt:lpstr>PowerPoint Presentation</vt:lpstr>
      <vt:lpstr>‘A Part Song’</vt:lpstr>
      <vt:lpstr>Caroline Pearce</vt:lpstr>
      <vt:lpstr>Narrative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Grief Time </dc:title>
  <dc:creator>Elizabeth Barry</dc:creator>
  <cp:lastModifiedBy>Elizabeth Barry</cp:lastModifiedBy>
  <cp:revision>3</cp:revision>
  <dcterms:created xsi:type="dcterms:W3CDTF">2021-01-25T22:24:10Z</dcterms:created>
  <dcterms:modified xsi:type="dcterms:W3CDTF">2021-01-26T10:20:27Z</dcterms:modified>
</cp:coreProperties>
</file>