
<file path=[Content_Types].xml><?xml version="1.0" encoding="utf-8"?>
<Types xmlns="http://schemas.openxmlformats.org/package/2006/content-types">
  <Default Extension="jfif" ContentType="image/jpeg"/>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3"/>
  </p:notesMasterIdLst>
  <p:sldIdLst>
    <p:sldId id="268" r:id="rId5"/>
    <p:sldId id="259" r:id="rId6"/>
    <p:sldId id="310" r:id="rId7"/>
    <p:sldId id="311" r:id="rId8"/>
    <p:sldId id="295" r:id="rId9"/>
    <p:sldId id="267" r:id="rId10"/>
    <p:sldId id="292" r:id="rId11"/>
    <p:sldId id="302" r:id="rId12"/>
    <p:sldId id="307" r:id="rId13"/>
    <p:sldId id="313" r:id="rId14"/>
    <p:sldId id="306" r:id="rId15"/>
    <p:sldId id="296" r:id="rId16"/>
    <p:sldId id="282" r:id="rId17"/>
    <p:sldId id="284" r:id="rId18"/>
    <p:sldId id="286" r:id="rId19"/>
    <p:sldId id="300" r:id="rId20"/>
    <p:sldId id="297" r:id="rId21"/>
    <p:sldId id="29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7" autoAdjust="0"/>
    <p:restoredTop sz="94619" autoAdjust="0"/>
  </p:normalViewPr>
  <p:slideViewPr>
    <p:cSldViewPr snapToGrid="0">
      <p:cViewPr varScale="1">
        <p:scale>
          <a:sx n="143" d="100"/>
          <a:sy n="143" d="100"/>
        </p:scale>
        <p:origin x="132" y="8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F6922E-A712-4F43-A3E3-A457F81E88AC}" type="datetimeFigureOut">
              <a:rPr lang="en-GB" smtClean="0"/>
              <a:t>02/11/2020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643CCD-62EE-4E29-8950-CACDA6970A3A}" type="slidenum">
              <a:rPr lang="en-GB" smtClean="0"/>
              <a:t>‹#›</a:t>
            </a:fld>
            <a:endParaRPr lang="en-GB"/>
          </a:p>
        </p:txBody>
      </p:sp>
    </p:spTree>
    <p:extLst>
      <p:ext uri="{BB962C8B-B14F-4D97-AF65-F5344CB8AC3E}">
        <p14:creationId xmlns:p14="http://schemas.microsoft.com/office/powerpoint/2010/main" val="2768723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561FA1-9675-47E5-864E-E213662689FE}" type="slidenum">
              <a:rPr lang="en-GB" smtClean="0"/>
              <a:t>2</a:t>
            </a:fld>
            <a:endParaRPr lang="en-GB"/>
          </a:p>
        </p:txBody>
      </p:sp>
    </p:spTree>
    <p:extLst>
      <p:ext uri="{BB962C8B-B14F-4D97-AF65-F5344CB8AC3E}">
        <p14:creationId xmlns:p14="http://schemas.microsoft.com/office/powerpoint/2010/main" val="2682497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11/2/2020</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7225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11/2/2020</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5201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11/2/2020</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70401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11/2/2020</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52231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11/2/2020</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16775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11/2/2020</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42260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11/2/2020</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40723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11/2/2020</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411850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11/2/2020</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84398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11/2/2020</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070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hyperlink" Target="https://www.youtube.com/watch?v=2RomMlPHGqU" TargetMode="External"/><Relationship Id="rId5" Type="http://schemas.openxmlformats.org/officeDocument/2006/relationships/image" Target="../media/image3.jpe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f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video" Target="https://www.youtube.com/embed/WHhlTXyBxPM?start=82&amp;feature=oembed"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ideo" Target="https://www.youtube.com/embed/2RomMlPHGqU?feature=oembed" TargetMode="Externa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https://www.youtube.com/embed/lvwSi7ta0P4?feature=oembed" TargetMode="External"/><Relationship Id="rId1" Type="http://schemas.openxmlformats.org/officeDocument/2006/relationships/themeOverride" Target="../theme/themeOverride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LPJBIvv13Bc?feature=oembed"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2FDF0794-1B86-42B2-B8C7-F60123E63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4"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C5373426-E26E-431D-959C-5DB96C0B6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3635926" cy="5111915"/>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10AF38-26DF-48B3-952C-4A9091D6863C}"/>
              </a:ext>
            </a:extLst>
          </p:cNvPr>
          <p:cNvSpPr>
            <a:spLocks noGrp="1"/>
          </p:cNvSpPr>
          <p:nvPr>
            <p:ph type="ctrTitle"/>
          </p:nvPr>
        </p:nvSpPr>
        <p:spPr>
          <a:xfrm>
            <a:off x="854277" y="884521"/>
            <a:ext cx="3214307" cy="2867252"/>
          </a:xfrm>
        </p:spPr>
        <p:txBody>
          <a:bodyPr anchor="b">
            <a:normAutofit/>
          </a:bodyPr>
          <a:lstStyle/>
          <a:p>
            <a:r>
              <a:rPr lang="en-US" sz="2800">
                <a:solidFill>
                  <a:schemeClr val="bg1"/>
                </a:solidFill>
              </a:rPr>
              <a:t>Phenomenological Time: Bergson and Deleuze</a:t>
            </a:r>
            <a:br>
              <a:rPr lang="en-US" sz="2800">
                <a:solidFill>
                  <a:schemeClr val="bg1"/>
                </a:solidFill>
              </a:rPr>
            </a:br>
            <a:endParaRPr lang="en-US" sz="2800">
              <a:solidFill>
                <a:schemeClr val="bg1"/>
              </a:solidFill>
            </a:endParaRPr>
          </a:p>
        </p:txBody>
      </p:sp>
      <p:pic>
        <p:nvPicPr>
          <p:cNvPr id="5" name="Picture 4" descr="A person wearing a hat&#10;&#10;Description automatically generated">
            <a:extLst>
              <a:ext uri="{FF2B5EF4-FFF2-40B4-BE49-F238E27FC236}">
                <a16:creationId xmlns:a16="http://schemas.microsoft.com/office/drawing/2014/main" id="{CFA53730-FE4C-4EC0-B4DB-963DC4FA64B8}"/>
              </a:ext>
            </a:extLst>
          </p:cNvPr>
          <p:cNvPicPr>
            <a:picLocks noChangeAspect="1"/>
          </p:cNvPicPr>
          <p:nvPr/>
        </p:nvPicPr>
        <p:blipFill>
          <a:blip r:embed="rId3"/>
          <a:stretch>
            <a:fillRect/>
          </a:stretch>
        </p:blipFill>
        <p:spPr>
          <a:xfrm>
            <a:off x="5060628" y="643467"/>
            <a:ext cx="2394116" cy="2394116"/>
          </a:xfrm>
          <a:prstGeom prst="rect">
            <a:avLst/>
          </a:prstGeom>
        </p:spPr>
      </p:pic>
      <p:cxnSp>
        <p:nvCxnSpPr>
          <p:cNvPr id="38" name="Straight Connector 37">
            <a:extLst>
              <a:ext uri="{FF2B5EF4-FFF2-40B4-BE49-F238E27FC236}">
                <a16:creationId xmlns:a16="http://schemas.microsoft.com/office/drawing/2014/main" id="{96D07482-83A3-4451-943C-B469610829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6950" y="3883364"/>
            <a:ext cx="31089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descr="A close up of a person&#10;&#10;Description automatically generated">
            <a:extLst>
              <a:ext uri="{FF2B5EF4-FFF2-40B4-BE49-F238E27FC236}">
                <a16:creationId xmlns:a16="http://schemas.microsoft.com/office/drawing/2014/main" id="{E57B5939-DD23-4A39-AB8B-C2FC3573E9C6}"/>
              </a:ext>
            </a:extLst>
          </p:cNvPr>
          <p:cNvPicPr>
            <a:picLocks noChangeAspect="1"/>
          </p:cNvPicPr>
          <p:nvPr/>
        </p:nvPicPr>
        <p:blipFill>
          <a:blip r:embed="rId4"/>
          <a:stretch>
            <a:fillRect/>
          </a:stretch>
        </p:blipFill>
        <p:spPr>
          <a:xfrm>
            <a:off x="4601126" y="3368713"/>
            <a:ext cx="3311483" cy="2378246"/>
          </a:xfrm>
          <a:prstGeom prst="rect">
            <a:avLst/>
          </a:prstGeom>
        </p:spPr>
      </p:pic>
      <p:pic>
        <p:nvPicPr>
          <p:cNvPr id="6" name="Picture 5">
            <a:extLst>
              <a:ext uri="{FF2B5EF4-FFF2-40B4-BE49-F238E27FC236}">
                <a16:creationId xmlns:a16="http://schemas.microsoft.com/office/drawing/2014/main" id="{308AC96E-AA33-4309-B51D-072F59E6EC0B}"/>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tretch/>
        </p:blipFill>
        <p:spPr>
          <a:xfrm>
            <a:off x="8510892" y="747867"/>
            <a:ext cx="3310917" cy="4905066"/>
          </a:xfrm>
          <a:prstGeom prst="rect">
            <a:avLst/>
          </a:prstGeom>
        </p:spPr>
      </p:pic>
      <p:sp>
        <p:nvSpPr>
          <p:cNvPr id="40" name="Rectangle 39">
            <a:extLst>
              <a:ext uri="{FF2B5EF4-FFF2-40B4-BE49-F238E27FC236}">
                <a16:creationId xmlns:a16="http://schemas.microsoft.com/office/drawing/2014/main" id="{E239D8CC-16F4-4B2B-80F0-203C56D0D2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TextBox 15">
            <a:extLst>
              <a:ext uri="{FF2B5EF4-FFF2-40B4-BE49-F238E27FC236}">
                <a16:creationId xmlns:a16="http://schemas.microsoft.com/office/drawing/2014/main" id="{AA44D186-C7B3-4F41-AC11-86B6C927BD72}"/>
              </a:ext>
            </a:extLst>
          </p:cNvPr>
          <p:cNvSpPr txBox="1"/>
          <p:nvPr/>
        </p:nvSpPr>
        <p:spPr>
          <a:xfrm>
            <a:off x="1294656" y="4262876"/>
            <a:ext cx="2659729" cy="400110"/>
          </a:xfrm>
          <a:prstGeom prst="rect">
            <a:avLst/>
          </a:prstGeom>
          <a:noFill/>
        </p:spPr>
        <p:txBody>
          <a:bodyPr wrap="square">
            <a:spAutoFit/>
          </a:bodyPr>
          <a:lstStyle/>
          <a:p>
            <a:r>
              <a:rPr lang="en-GB" sz="1000" dirty="0">
                <a:hlinkClick r:id="rId6">
                  <a:extLst>
                    <a:ext uri="{A12FA001-AC4F-418D-AE19-62706E023703}">
                      <ahyp:hlinkClr xmlns:ahyp="http://schemas.microsoft.com/office/drawing/2018/hyperlinkcolor" val="tx"/>
                    </a:ext>
                  </a:extLst>
                </a:hlinkClick>
              </a:rPr>
              <a:t>https://www.youtube.com/watch?v=2RomMlPHGqU</a:t>
            </a:r>
            <a:endParaRPr lang="en-GB" sz="1000" dirty="0"/>
          </a:p>
        </p:txBody>
      </p:sp>
    </p:spTree>
    <p:extLst>
      <p:ext uri="{BB962C8B-B14F-4D97-AF65-F5344CB8AC3E}">
        <p14:creationId xmlns:p14="http://schemas.microsoft.com/office/powerpoint/2010/main" val="3912747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F16A74-FDAA-490F-A5B0-E266FEB6DC5F}"/>
              </a:ext>
            </a:extLst>
          </p:cNvPr>
          <p:cNvSpPr>
            <a:spLocks noGrp="1"/>
          </p:cNvSpPr>
          <p:nvPr>
            <p:ph idx="1"/>
          </p:nvPr>
        </p:nvSpPr>
        <p:spPr>
          <a:xfrm>
            <a:off x="528320" y="280491"/>
            <a:ext cx="10825480" cy="4179749"/>
          </a:xfrm>
        </p:spPr>
        <p:txBody>
          <a:bodyPr>
            <a:normAutofit fontScale="92500" lnSpcReduction="20000"/>
          </a:bodyPr>
          <a:lstStyle/>
          <a:p>
            <a:r>
              <a:rPr lang="en-GB" dirty="0"/>
              <a:t>Gillies in </a:t>
            </a:r>
            <a:r>
              <a:rPr lang="en-GB" i="1" dirty="0"/>
              <a:t>HB and British Modernism</a:t>
            </a:r>
            <a:r>
              <a:rPr lang="en-GB" dirty="0"/>
              <a:t> quotes Shiv Kumar on Woolf: “Of all the stream-of-consciousness novelists, Virginia Woolf alone seems to have presented a consistent and comprehensive treatment of time. Time with her is almost a mode of perception, a filter which distils all phenomena before they are apprehended in their true significance and relationship” (Kumar, 64). </a:t>
            </a:r>
          </a:p>
          <a:p>
            <a:endParaRPr lang="en-GB" dirty="0"/>
          </a:p>
          <a:p>
            <a:r>
              <a:rPr lang="en-GB" dirty="0"/>
              <a:t>Woolf contrasts ‘moments of non-being’ and ‘moments of being’ – we live most of our day(s) through the former, not attending to the phenomenon of time itself or ourselves relative to it: in “cotton wool”, as Woolf puts it (‘A Sketch of the Past’, 84). But occasionally we become ‘alive’ for a moment – intensely aware of our immediate surroundings and our place in history.</a:t>
            </a:r>
          </a:p>
          <a:p>
            <a:r>
              <a:rPr lang="en-GB" dirty="0"/>
              <a:t>Woolf’s diary, 4</a:t>
            </a:r>
            <a:r>
              <a:rPr lang="en-GB" baseline="30000" dirty="0"/>
              <a:t>th</a:t>
            </a:r>
            <a:r>
              <a:rPr lang="en-GB" dirty="0"/>
              <a:t> January 1929: “this moment I stand on… transitory, flying, diaphanous” (1981: 138)</a:t>
            </a:r>
          </a:p>
          <a:p>
            <a:r>
              <a:rPr lang="en-GB" dirty="0"/>
              <a:t>Such moments seem to </a:t>
            </a:r>
            <a:r>
              <a:rPr lang="en-GB" b="1" dirty="0"/>
              <a:t>arrest the flow of time</a:t>
            </a:r>
            <a:r>
              <a:rPr lang="en-GB" dirty="0"/>
              <a:t> – they are in Bergson’s  terms, </a:t>
            </a:r>
            <a:r>
              <a:rPr lang="en-GB" b="1" dirty="0"/>
              <a:t>pure duration</a:t>
            </a:r>
            <a:r>
              <a:rPr lang="en-GB" dirty="0"/>
              <a:t>, when past and present co-exist and are known to us. She puts such moments together into a sustained moment of being – such that a day can encompass a lifetime. </a:t>
            </a:r>
          </a:p>
        </p:txBody>
      </p:sp>
      <p:pic>
        <p:nvPicPr>
          <p:cNvPr id="4" name="Picture 3" descr="A close up of a person&#10;&#10;Description automatically generated">
            <a:extLst>
              <a:ext uri="{FF2B5EF4-FFF2-40B4-BE49-F238E27FC236}">
                <a16:creationId xmlns:a16="http://schemas.microsoft.com/office/drawing/2014/main" id="{10EF233B-B750-4CC3-83A1-F4BFCE57CAF0}"/>
              </a:ext>
            </a:extLst>
          </p:cNvPr>
          <p:cNvPicPr>
            <a:picLocks noChangeAspect="1"/>
          </p:cNvPicPr>
          <p:nvPr/>
        </p:nvPicPr>
        <p:blipFill>
          <a:blip r:embed="rId2"/>
          <a:stretch>
            <a:fillRect/>
          </a:stretch>
        </p:blipFill>
        <p:spPr>
          <a:xfrm>
            <a:off x="8835812" y="4091623"/>
            <a:ext cx="2719917" cy="2039938"/>
          </a:xfrm>
          <a:prstGeom prst="rect">
            <a:avLst/>
          </a:prstGeom>
        </p:spPr>
      </p:pic>
      <p:pic>
        <p:nvPicPr>
          <p:cNvPr id="6" name="Picture 5" descr="Text&#10;&#10;Description automatically generated">
            <a:extLst>
              <a:ext uri="{FF2B5EF4-FFF2-40B4-BE49-F238E27FC236}">
                <a16:creationId xmlns:a16="http://schemas.microsoft.com/office/drawing/2014/main" id="{27E49D6B-3F1B-40FC-BAF4-EDFE6D3FA4ED}"/>
              </a:ext>
            </a:extLst>
          </p:cNvPr>
          <p:cNvPicPr>
            <a:picLocks noChangeAspect="1"/>
          </p:cNvPicPr>
          <p:nvPr/>
        </p:nvPicPr>
        <p:blipFill>
          <a:blip r:embed="rId3"/>
          <a:stretch>
            <a:fillRect/>
          </a:stretch>
        </p:blipFill>
        <p:spPr>
          <a:xfrm>
            <a:off x="5691081" y="4173399"/>
            <a:ext cx="2626995" cy="2026539"/>
          </a:xfrm>
          <a:prstGeom prst="rect">
            <a:avLst/>
          </a:prstGeom>
        </p:spPr>
      </p:pic>
    </p:spTree>
    <p:extLst>
      <p:ext uri="{BB962C8B-B14F-4D97-AF65-F5344CB8AC3E}">
        <p14:creationId xmlns:p14="http://schemas.microsoft.com/office/powerpoint/2010/main" val="3786790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7B74F2B-9534-4540-96B0-5C8E958B9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2457870-7B6C-4809-8F0D-9BCB8842B934}"/>
              </a:ext>
            </a:extLst>
          </p:cNvPr>
          <p:cNvSpPr>
            <a:spLocks noGrp="1"/>
          </p:cNvSpPr>
          <p:nvPr>
            <p:ph type="title"/>
          </p:nvPr>
        </p:nvSpPr>
        <p:spPr>
          <a:xfrm>
            <a:off x="5172074" y="286603"/>
            <a:ext cx="5983605" cy="1450757"/>
          </a:xfrm>
        </p:spPr>
        <p:txBody>
          <a:bodyPr>
            <a:normAutofit/>
          </a:bodyPr>
          <a:lstStyle/>
          <a:p>
            <a:r>
              <a:rPr lang="en-GB" dirty="0"/>
              <a:t>Bergson and </a:t>
            </a:r>
            <a:r>
              <a:rPr lang="en-GB" i="1" dirty="0"/>
              <a:t>Mrs Dalloway</a:t>
            </a:r>
            <a:endParaRPr lang="en-GB" dirty="0"/>
          </a:p>
        </p:txBody>
      </p:sp>
      <p:cxnSp>
        <p:nvCxnSpPr>
          <p:cNvPr id="11" name="Straight Connector 10">
            <a:extLst>
              <a:ext uri="{FF2B5EF4-FFF2-40B4-BE49-F238E27FC236}">
                <a16:creationId xmlns:a16="http://schemas.microsoft.com/office/drawing/2014/main" id="{33BECB2B-2CFA-412C-880F-C4B6097493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42903" y="1917852"/>
            <a:ext cx="59436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45D33FA-6E8A-4D75-BDC7-F407DED85DF8}"/>
              </a:ext>
            </a:extLst>
          </p:cNvPr>
          <p:cNvSpPr>
            <a:spLocks noGrp="1"/>
          </p:cNvSpPr>
          <p:nvPr>
            <p:ph idx="1"/>
          </p:nvPr>
        </p:nvSpPr>
        <p:spPr>
          <a:xfrm>
            <a:off x="5172074" y="2108201"/>
            <a:ext cx="5983606" cy="3760891"/>
          </a:xfrm>
        </p:spPr>
        <p:txBody>
          <a:bodyPr>
            <a:normAutofit/>
          </a:bodyPr>
          <a:lstStyle/>
          <a:p>
            <a:pPr>
              <a:lnSpc>
                <a:spcPct val="100000"/>
              </a:lnSpc>
            </a:pPr>
            <a:r>
              <a:rPr lang="en-GB" sz="1600" dirty="0"/>
              <a:t>‘A’ Groups:  Look at the passage of Bergson from ‘Whilst I am writing these lines’ to ‘symbolical representation derived from extensity’ in relation to the paragraph in </a:t>
            </a:r>
            <a:r>
              <a:rPr lang="en-GB" sz="1600" i="1" dirty="0"/>
              <a:t>Mrs Dalloway</a:t>
            </a:r>
            <a:r>
              <a:rPr lang="en-GB" sz="1600" dirty="0"/>
              <a:t> that begins ‘For having lived in Westminster’ (and ends ‘Life, London, this moment of June’.  How does each characterize the experience of listening to their respective clock towers chime? </a:t>
            </a:r>
          </a:p>
          <a:p>
            <a:pPr>
              <a:lnSpc>
                <a:spcPct val="100000"/>
              </a:lnSpc>
            </a:pPr>
            <a:r>
              <a:rPr lang="en-GB" sz="1600" dirty="0"/>
              <a:t>‘B’ Groups: Look at the passage of Bergson from ‘By separating these moments from each other’ [this feeling being ‘a violent love or a deep melancholy’] to ‘He has brought us back into our own presence’ in relation to the paragraph in </a:t>
            </a:r>
            <a:r>
              <a:rPr lang="en-GB" sz="1600" i="1" dirty="0"/>
              <a:t>Mrs Dalloway</a:t>
            </a:r>
            <a:r>
              <a:rPr lang="en-GB" sz="1600" dirty="0"/>
              <a:t> starting ‘Looking back over that long friendship’ [as Peter Walsh is doing] and ending ‘One scene after another at Bourton…’. How far is she such a ‘bold novelist’? </a:t>
            </a:r>
          </a:p>
        </p:txBody>
      </p:sp>
      <p:sp>
        <p:nvSpPr>
          <p:cNvPr id="13" name="Rectangle 12">
            <a:extLst>
              <a:ext uri="{FF2B5EF4-FFF2-40B4-BE49-F238E27FC236}">
                <a16:creationId xmlns:a16="http://schemas.microsoft.com/office/drawing/2014/main" id="{C1B60310-C5C3-46A0-A452-2A0B008434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descr="A picture containing text, book, person, holding&#10;&#10;Description automatically generated">
            <a:extLst>
              <a:ext uri="{FF2B5EF4-FFF2-40B4-BE49-F238E27FC236}">
                <a16:creationId xmlns:a16="http://schemas.microsoft.com/office/drawing/2014/main" id="{C9EF63A6-F511-4F80-B7A3-2DBB1683374A}"/>
              </a:ext>
            </a:extLst>
          </p:cNvPr>
          <p:cNvPicPr>
            <a:picLocks noChangeAspect="1"/>
          </p:cNvPicPr>
          <p:nvPr/>
        </p:nvPicPr>
        <p:blipFill>
          <a:blip r:embed="rId2"/>
          <a:stretch>
            <a:fillRect/>
          </a:stretch>
        </p:blipFill>
        <p:spPr>
          <a:xfrm>
            <a:off x="714756" y="157480"/>
            <a:ext cx="3904488" cy="5852160"/>
          </a:xfrm>
          <a:prstGeom prst="rect">
            <a:avLst/>
          </a:prstGeom>
        </p:spPr>
      </p:pic>
    </p:spTree>
    <p:extLst>
      <p:ext uri="{BB962C8B-B14F-4D97-AF65-F5344CB8AC3E}">
        <p14:creationId xmlns:p14="http://schemas.microsoft.com/office/powerpoint/2010/main" val="630250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Bergson, </a:t>
            </a:r>
            <a:r>
              <a:rPr lang="en-GB" i="1" dirty="0"/>
              <a:t>Matter and Memory</a:t>
            </a:r>
            <a:r>
              <a:rPr lang="en-GB" dirty="0"/>
              <a:t> (1988, 150)</a:t>
            </a:r>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If […] what you are considering is the concrete present such as it is actually lived by consciousness, we may say that this present consists, in large measure, in the immediate past. …in truth, every perception is already memory. Practically, we perceive only the past, the pure present being the invisible process of the past gnawing into the future. </a:t>
            </a:r>
          </a:p>
        </p:txBody>
      </p:sp>
    </p:spTree>
    <p:extLst>
      <p:ext uri="{BB962C8B-B14F-4D97-AF65-F5344CB8AC3E}">
        <p14:creationId xmlns:p14="http://schemas.microsoft.com/office/powerpoint/2010/main" val="3512521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67B74F2B-9534-4540-96B0-5C8E958B9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172074" y="286603"/>
            <a:ext cx="5983605" cy="1450757"/>
          </a:xfrm>
        </p:spPr>
        <p:txBody>
          <a:bodyPr>
            <a:normAutofit/>
          </a:bodyPr>
          <a:lstStyle/>
          <a:p>
            <a:r>
              <a:rPr lang="en-GB" sz="3300" err="1"/>
              <a:t>Deleuze</a:t>
            </a:r>
            <a:r>
              <a:rPr lang="en-GB" sz="3300"/>
              <a:t>, ‘Preface’, </a:t>
            </a:r>
            <a:r>
              <a:rPr lang="en-GB" sz="3300" i="1"/>
              <a:t>Cinema 2: </a:t>
            </a:r>
            <a:r>
              <a:rPr lang="en-GB" sz="3300"/>
              <a:t>movement-image gives way to time-image </a:t>
            </a:r>
            <a:endParaRPr lang="en-GB" sz="3300" i="1"/>
          </a:p>
        </p:txBody>
      </p:sp>
      <p:pic>
        <p:nvPicPr>
          <p:cNvPr id="7" name="Picture 6" descr="A person wearing a hat&#10;&#10;Description automatically generated">
            <a:extLst>
              <a:ext uri="{FF2B5EF4-FFF2-40B4-BE49-F238E27FC236}">
                <a16:creationId xmlns:a16="http://schemas.microsoft.com/office/drawing/2014/main" id="{199D0AF2-5D39-4ED5-9FDF-AD7588C19462}"/>
              </a:ext>
            </a:extLst>
          </p:cNvPr>
          <p:cNvPicPr>
            <a:picLocks noChangeAspect="1"/>
          </p:cNvPicPr>
          <p:nvPr/>
        </p:nvPicPr>
        <p:blipFill rotWithShape="1">
          <a:blip r:embed="rId2"/>
          <a:srcRect l="26875" r="32875"/>
          <a:stretch/>
        </p:blipFill>
        <p:spPr>
          <a:xfrm>
            <a:off x="20" y="10"/>
            <a:ext cx="4580077" cy="6400784"/>
          </a:xfrm>
          <a:prstGeom prst="rect">
            <a:avLst/>
          </a:prstGeom>
        </p:spPr>
      </p:pic>
      <p:cxnSp>
        <p:nvCxnSpPr>
          <p:cNvPr id="14" name="Straight Connector 13">
            <a:extLst>
              <a:ext uri="{FF2B5EF4-FFF2-40B4-BE49-F238E27FC236}">
                <a16:creationId xmlns:a16="http://schemas.microsoft.com/office/drawing/2014/main" id="{33BECB2B-2CFA-412C-880F-C4B6097493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42903" y="1917852"/>
            <a:ext cx="59436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5172074" y="2108201"/>
            <a:ext cx="5983606" cy="3760891"/>
          </a:xfrm>
        </p:spPr>
        <p:txBody>
          <a:bodyPr>
            <a:normAutofit/>
          </a:bodyPr>
          <a:lstStyle/>
          <a:p>
            <a:pPr marL="0" indent="0">
              <a:lnSpc>
                <a:spcPct val="100000"/>
              </a:lnSpc>
              <a:buNone/>
            </a:pPr>
            <a:r>
              <a:rPr lang="en-GB" dirty="0"/>
              <a:t>Over several centuries, from the Greeks to Kant, a revolution took place in philosophy: the subordination of time to movement was reversed, time ceases to be the measurement of normal movement [but] appears for itself and creates paradoxical movements. Time is out of joint: Hamlet's words signify that time is no longer subordinated to movement, but rather movement to time. It could be said that, in its own sphere, cinema has repeated the same experience, the same reversal, in more fast-moving circumstances. The movement-image of the so-called classical cinema gave way, in the </a:t>
            </a:r>
            <a:r>
              <a:rPr lang="en-GB" dirty="0" err="1"/>
              <a:t>postwar</a:t>
            </a:r>
            <a:r>
              <a:rPr lang="en-GB" dirty="0"/>
              <a:t> period, to a direct time-image. (Preface, xvi)</a:t>
            </a:r>
            <a:endParaRPr lang="en-GB"/>
          </a:p>
        </p:txBody>
      </p:sp>
      <p:sp>
        <p:nvSpPr>
          <p:cNvPr id="16" name="Rectangle 15">
            <a:extLst>
              <a:ext uri="{FF2B5EF4-FFF2-40B4-BE49-F238E27FC236}">
                <a16:creationId xmlns:a16="http://schemas.microsoft.com/office/drawing/2014/main" id="{C1B60310-C5C3-46A0-A452-2A0B008434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94378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4FAA6B4-BAFB-4474-9B14-DC83A90965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4364CDC3-ADB0-4691-9286-5925F160C2D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1097280" y="2108201"/>
            <a:ext cx="5575367" cy="3760891"/>
          </a:xfrm>
        </p:spPr>
        <p:txBody>
          <a:bodyPr>
            <a:normAutofit/>
          </a:bodyPr>
          <a:lstStyle/>
          <a:p>
            <a:pPr marL="0" indent="0">
              <a:buNone/>
            </a:pPr>
            <a:r>
              <a:rPr lang="en-GB"/>
              <a:t>…time, 'a little time in the pure state‘ […] rises up to the surface of the screen. Time ceases to be derived from the movement, it appears in itself and itself gives rise to false movements. Hence the importance of false continuity in modern cinema: the images are no longer linked by rational cuts and continuity, but are relinked by means of false continuity and irrational cuts. Even the body is no longer exactly what moves; […] it becomes rather the developer [</a:t>
            </a:r>
            <a:r>
              <a:rPr lang="en-GB" i="1" err="1"/>
              <a:t>revelateur</a:t>
            </a:r>
            <a:r>
              <a:rPr lang="en-GB"/>
              <a:t>] of time, it shows time through its </a:t>
            </a:r>
            <a:r>
              <a:rPr lang="en-GB" err="1"/>
              <a:t>tirednesses</a:t>
            </a:r>
            <a:r>
              <a:rPr lang="en-GB"/>
              <a:t> and </a:t>
            </a:r>
            <a:r>
              <a:rPr lang="en-GB" err="1"/>
              <a:t>waitings</a:t>
            </a:r>
            <a:r>
              <a:rPr lang="en-GB"/>
              <a:t> (Antonioni). (Deleuze, </a:t>
            </a:r>
            <a:r>
              <a:rPr lang="en-GB" i="1"/>
              <a:t>Cinema 2</a:t>
            </a:r>
            <a:r>
              <a:rPr lang="en-GB"/>
              <a:t>, xi)</a:t>
            </a:r>
          </a:p>
          <a:p>
            <a:pPr marL="0" indent="0">
              <a:buNone/>
            </a:pPr>
            <a:endParaRPr lang="en-GB"/>
          </a:p>
        </p:txBody>
      </p:sp>
      <p:pic>
        <p:nvPicPr>
          <p:cNvPr id="2" name="Picture 1" descr="A group of people posing for a photo&#10;&#10;Description automatically generated">
            <a:extLst>
              <a:ext uri="{FF2B5EF4-FFF2-40B4-BE49-F238E27FC236}">
                <a16:creationId xmlns:a16="http://schemas.microsoft.com/office/drawing/2014/main" id="{EC7D3681-6B6E-4235-80CE-370726BB2D9A}"/>
              </a:ext>
            </a:extLst>
          </p:cNvPr>
          <p:cNvPicPr>
            <a:picLocks noChangeAspect="1"/>
          </p:cNvPicPr>
          <p:nvPr/>
        </p:nvPicPr>
        <p:blipFill rotWithShape="1">
          <a:blip r:embed="rId2"/>
          <a:srcRect l="16182" r="7637" b="-2"/>
          <a:stretch/>
        </p:blipFill>
        <p:spPr>
          <a:xfrm>
            <a:off x="7534656" y="2108200"/>
            <a:ext cx="3621024" cy="3600613"/>
          </a:xfrm>
          <a:prstGeom prst="rect">
            <a:avLst/>
          </a:prstGeom>
        </p:spPr>
      </p:pic>
      <p:sp>
        <p:nvSpPr>
          <p:cNvPr id="12" name="Rectangle 11">
            <a:extLst>
              <a:ext uri="{FF2B5EF4-FFF2-40B4-BE49-F238E27FC236}">
                <a16:creationId xmlns:a16="http://schemas.microsoft.com/office/drawing/2014/main" id="{DB148495-5F82-48E2-A76C-C8E1C89499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TextBox 4">
            <a:extLst>
              <a:ext uri="{FF2B5EF4-FFF2-40B4-BE49-F238E27FC236}">
                <a16:creationId xmlns:a16="http://schemas.microsoft.com/office/drawing/2014/main" id="{81ACBFDC-7E0C-4615-B935-FF466DD7911A}"/>
              </a:ext>
            </a:extLst>
          </p:cNvPr>
          <p:cNvSpPr txBox="1"/>
          <p:nvPr/>
        </p:nvSpPr>
        <p:spPr>
          <a:xfrm>
            <a:off x="7534656" y="5827169"/>
            <a:ext cx="3677920" cy="307777"/>
          </a:xfrm>
          <a:prstGeom prst="rect">
            <a:avLst/>
          </a:prstGeom>
          <a:noFill/>
        </p:spPr>
        <p:txBody>
          <a:bodyPr wrap="square" rtlCol="0">
            <a:spAutoFit/>
          </a:bodyPr>
          <a:lstStyle/>
          <a:p>
            <a:r>
              <a:rPr lang="en-GB" sz="1400" dirty="0"/>
              <a:t>Orson Welles, </a:t>
            </a:r>
            <a:r>
              <a:rPr lang="en-GB" sz="1400" i="1" dirty="0"/>
              <a:t>The Lady from Shanghai </a:t>
            </a:r>
            <a:r>
              <a:rPr lang="en-GB" sz="1400" dirty="0"/>
              <a:t>(1947)</a:t>
            </a:r>
          </a:p>
        </p:txBody>
      </p:sp>
    </p:spTree>
    <p:extLst>
      <p:ext uri="{BB962C8B-B14F-4D97-AF65-F5344CB8AC3E}">
        <p14:creationId xmlns:p14="http://schemas.microsoft.com/office/powerpoint/2010/main" val="1517571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525" y="733425"/>
            <a:ext cx="10582275" cy="5443538"/>
          </a:xfrm>
        </p:spPr>
        <p:txBody>
          <a:bodyPr>
            <a:normAutofit lnSpcReduction="10000"/>
          </a:bodyPr>
          <a:lstStyle/>
          <a:p>
            <a:pPr marL="0" indent="0">
              <a:buNone/>
            </a:pPr>
            <a:endParaRPr lang="en-GB" dirty="0"/>
          </a:p>
          <a:p>
            <a:pPr marL="0" indent="0">
              <a:buNone/>
            </a:pPr>
            <a:r>
              <a:rPr lang="en-GB" sz="3200" dirty="0"/>
              <a:t>This is to say that the time-image has nothing to do with a flashback, or even with a recollection. Recollection is only a former present, whilst the characters who have lost their memories in modern cinema literally sink back into the past, or emerge from it, to make visible what is concealed even from recollection.</a:t>
            </a:r>
          </a:p>
          <a:p>
            <a:pPr marL="0" indent="0">
              <a:buNone/>
            </a:pPr>
            <a:endParaRPr lang="en-GB" sz="3200" dirty="0"/>
          </a:p>
          <a:p>
            <a:pPr marL="0" indent="0">
              <a:buNone/>
            </a:pPr>
            <a:r>
              <a:rPr lang="en-GB" sz="3200" dirty="0"/>
              <a:t>[…] Flashback [gives way to] much more complex temporal movements. (Cinema 2, xii)</a:t>
            </a:r>
          </a:p>
        </p:txBody>
      </p:sp>
    </p:spTree>
    <p:extLst>
      <p:ext uri="{BB962C8B-B14F-4D97-AF65-F5344CB8AC3E}">
        <p14:creationId xmlns:p14="http://schemas.microsoft.com/office/powerpoint/2010/main" val="4255900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1899" y="514351"/>
            <a:ext cx="10567175" cy="6048374"/>
          </a:xfrm>
        </p:spPr>
        <p:txBody>
          <a:bodyPr>
            <a:normAutofit/>
          </a:bodyPr>
          <a:lstStyle/>
          <a:p>
            <a:pPr marL="0" indent="0">
              <a:buNone/>
            </a:pPr>
            <a:r>
              <a:rPr lang="en-GB" sz="3600" dirty="0"/>
              <a:t>Time and post-war cinema (Deleuze, </a:t>
            </a:r>
            <a:r>
              <a:rPr lang="en-GB" sz="3600" i="1" dirty="0"/>
              <a:t>Cinema 2</a:t>
            </a:r>
            <a:r>
              <a:rPr lang="en-GB" sz="3600" dirty="0"/>
              <a:t>)</a:t>
            </a:r>
          </a:p>
          <a:p>
            <a:endParaRPr lang="en-GB" dirty="0"/>
          </a:p>
          <a:p>
            <a:r>
              <a:rPr lang="en-GB" dirty="0"/>
              <a:t>False continuity</a:t>
            </a:r>
          </a:p>
          <a:p>
            <a:r>
              <a:rPr lang="en-GB" dirty="0"/>
              <a:t>False movements</a:t>
            </a:r>
          </a:p>
          <a:p>
            <a:r>
              <a:rPr lang="en-GB" dirty="0"/>
              <a:t>The ‘time-image’</a:t>
            </a:r>
          </a:p>
          <a:p>
            <a:pPr lvl="1"/>
            <a:r>
              <a:rPr lang="en-GB" dirty="0"/>
              <a:t>Time that appears for itself</a:t>
            </a:r>
          </a:p>
          <a:p>
            <a:pPr lvl="1"/>
            <a:r>
              <a:rPr lang="en-GB" dirty="0"/>
              <a:t>Time ‘developed’ or revealed </a:t>
            </a:r>
          </a:p>
          <a:p>
            <a:pPr lvl="1"/>
            <a:r>
              <a:rPr lang="en-GB" dirty="0"/>
              <a:t>Image that reveals relationships of time</a:t>
            </a:r>
          </a:p>
          <a:p>
            <a:r>
              <a:rPr lang="en-GB" dirty="0"/>
              <a:t>Characters that have lost their memories</a:t>
            </a:r>
          </a:p>
          <a:p>
            <a:r>
              <a:rPr lang="en-GB" dirty="0"/>
              <a:t>Complex temporal movements </a:t>
            </a:r>
          </a:p>
          <a:p>
            <a:r>
              <a:rPr lang="en-GB" dirty="0"/>
              <a:t>An oppressive, useless and </a:t>
            </a:r>
            <a:r>
              <a:rPr lang="en-GB" dirty="0" err="1"/>
              <a:t>unsummonable</a:t>
            </a:r>
            <a:r>
              <a:rPr lang="en-GB" dirty="0"/>
              <a:t> time – analogous to post-war cinema’s non-spaces, “spaces reduced to their own descriptions (city-deserts or places which are constantly being destroyed)”. Or see Vivian </a:t>
            </a:r>
            <a:r>
              <a:rPr lang="en-GB" dirty="0" err="1"/>
              <a:t>Sobchack</a:t>
            </a:r>
            <a:r>
              <a:rPr lang="en-GB" dirty="0"/>
              <a:t> on ‘lounge time’ and ‘no-places’ (‘Lounge Time’, 1998).</a:t>
            </a:r>
          </a:p>
        </p:txBody>
      </p:sp>
      <p:pic>
        <p:nvPicPr>
          <p:cNvPr id="4" name="Picture 3" descr="A picture containing indoor, photo, table, front&#10;&#10;Description automatically generated">
            <a:extLst>
              <a:ext uri="{FF2B5EF4-FFF2-40B4-BE49-F238E27FC236}">
                <a16:creationId xmlns:a16="http://schemas.microsoft.com/office/drawing/2014/main" id="{939C37C1-5A8D-486D-8CF9-84344D6D531E}"/>
              </a:ext>
            </a:extLst>
          </p:cNvPr>
          <p:cNvPicPr>
            <a:picLocks noChangeAspect="1"/>
          </p:cNvPicPr>
          <p:nvPr/>
        </p:nvPicPr>
        <p:blipFill>
          <a:blip r:embed="rId2"/>
          <a:stretch>
            <a:fillRect/>
          </a:stretch>
        </p:blipFill>
        <p:spPr>
          <a:xfrm>
            <a:off x="6598920" y="2276474"/>
            <a:ext cx="4057650" cy="3027632"/>
          </a:xfrm>
          <a:prstGeom prst="rect">
            <a:avLst/>
          </a:prstGeom>
        </p:spPr>
      </p:pic>
    </p:spTree>
    <p:extLst>
      <p:ext uri="{BB962C8B-B14F-4D97-AF65-F5344CB8AC3E}">
        <p14:creationId xmlns:p14="http://schemas.microsoft.com/office/powerpoint/2010/main" val="2609102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1">
            <a:extLst>
              <a:ext uri="{FF2B5EF4-FFF2-40B4-BE49-F238E27FC236}">
                <a16:creationId xmlns:a16="http://schemas.microsoft.com/office/drawing/2014/main" id="{80861964-D86C-4A50-8F6D-B466384A61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859485" y="634946"/>
            <a:ext cx="3690257" cy="1450757"/>
          </a:xfrm>
        </p:spPr>
        <p:txBody>
          <a:bodyPr>
            <a:normAutofit/>
          </a:bodyPr>
          <a:lstStyle/>
          <a:p>
            <a:r>
              <a:rPr lang="en-GB" sz="3300" i="1"/>
              <a:t>Memento</a:t>
            </a:r>
            <a:r>
              <a:rPr lang="en-GB" sz="3300"/>
              <a:t> (2000), dir. Christopher Nolan</a:t>
            </a:r>
            <a:endParaRPr lang="en-GB" sz="3300" i="1"/>
          </a:p>
        </p:txBody>
      </p:sp>
      <p:pic>
        <p:nvPicPr>
          <p:cNvPr id="5" name="Online Media 4" title="memento opening">
            <a:hlinkClick r:id="" action="ppaction://media"/>
            <a:extLst>
              <a:ext uri="{FF2B5EF4-FFF2-40B4-BE49-F238E27FC236}">
                <a16:creationId xmlns:a16="http://schemas.microsoft.com/office/drawing/2014/main" id="{9754A7A2-6900-4850-AF25-9E037FD6F6BF}"/>
              </a:ext>
            </a:extLst>
          </p:cNvPr>
          <p:cNvPicPr>
            <a:picLocks noRot="1" noChangeAspect="1"/>
          </p:cNvPicPr>
          <p:nvPr>
            <a:videoFile r:link="rId1"/>
          </p:nvPr>
        </p:nvPicPr>
        <p:blipFill>
          <a:blip r:embed="rId3"/>
          <a:stretch>
            <a:fillRect/>
          </a:stretch>
        </p:blipFill>
        <p:spPr>
          <a:xfrm>
            <a:off x="633999" y="1445751"/>
            <a:ext cx="6583227" cy="3703066"/>
          </a:xfrm>
          <a:prstGeom prst="rect">
            <a:avLst/>
          </a:prstGeom>
        </p:spPr>
      </p:pic>
      <p:cxnSp>
        <p:nvCxnSpPr>
          <p:cNvPr id="33" name="Straight Connector 23">
            <a:extLst>
              <a:ext uri="{FF2B5EF4-FFF2-40B4-BE49-F238E27FC236}">
                <a16:creationId xmlns:a16="http://schemas.microsoft.com/office/drawing/2014/main" id="{754A678E-8F30-4E92-A5BF-F5D03D01139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8967" y="2246569"/>
            <a:ext cx="34747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7859485" y="2407436"/>
            <a:ext cx="3690257" cy="3461658"/>
          </a:xfrm>
        </p:spPr>
        <p:txBody>
          <a:bodyPr>
            <a:normAutofit/>
          </a:bodyPr>
          <a:lstStyle/>
          <a:p>
            <a:pPr marL="0" indent="0">
              <a:lnSpc>
                <a:spcPct val="100000"/>
              </a:lnSpc>
              <a:buNone/>
            </a:pPr>
            <a:r>
              <a:rPr lang="en-GB" sz="1300"/>
              <a:t>Leonard, left amnesiac after a violent attack in which his wife was killed, is trying to identify her killer and take revenge. He cannot establish new memories, however, so can never be sure about the new information he receives, about others’ deeds and identities, and his own. He has written and tattooed information related to the crime on his own body.</a:t>
            </a:r>
          </a:p>
          <a:p>
            <a:pPr marL="0" indent="0">
              <a:lnSpc>
                <a:spcPct val="100000"/>
              </a:lnSpc>
              <a:buNone/>
            </a:pPr>
            <a:endParaRPr lang="en-GB" sz="1300"/>
          </a:p>
          <a:p>
            <a:pPr marL="0" indent="0">
              <a:lnSpc>
                <a:spcPct val="100000"/>
              </a:lnSpc>
              <a:buNone/>
            </a:pPr>
            <a:r>
              <a:rPr lang="en-GB" sz="1300"/>
              <a:t>Watch the opening titles and first few minutes of </a:t>
            </a:r>
            <a:r>
              <a:rPr lang="en-GB" sz="1300" i="1"/>
              <a:t>Memento</a:t>
            </a:r>
            <a:r>
              <a:rPr lang="en-GB" sz="1300"/>
              <a:t>. Where might Deleuze’s time-image be manifest? How might we read this film in relation to the ideas about time explored so far? </a:t>
            </a:r>
          </a:p>
        </p:txBody>
      </p:sp>
      <p:sp>
        <p:nvSpPr>
          <p:cNvPr id="34" name="Rectangle 25">
            <a:extLst>
              <a:ext uri="{FF2B5EF4-FFF2-40B4-BE49-F238E27FC236}">
                <a16:creationId xmlns:a16="http://schemas.microsoft.com/office/drawing/2014/main" id="{F2BDE551-930A-4FE1-8434-09824E3247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9487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Melissa Clarke, ‘Space-Time Image: The Case of Bergson, </a:t>
            </a:r>
            <a:r>
              <a:rPr lang="en-GB" sz="3600" dirty="0" err="1"/>
              <a:t>Deleuze</a:t>
            </a:r>
            <a:r>
              <a:rPr lang="en-GB" sz="3600" dirty="0"/>
              <a:t> and </a:t>
            </a:r>
            <a:r>
              <a:rPr lang="en-GB" sz="3600" i="1" dirty="0"/>
              <a:t>Memento</a:t>
            </a:r>
            <a:r>
              <a:rPr lang="en-GB" sz="3600" dirty="0"/>
              <a:t>’</a:t>
            </a:r>
          </a:p>
        </p:txBody>
      </p:sp>
      <p:sp>
        <p:nvSpPr>
          <p:cNvPr id="3" name="Content Placeholder 2"/>
          <p:cNvSpPr>
            <a:spLocks noGrp="1"/>
          </p:cNvSpPr>
          <p:nvPr>
            <p:ph idx="1"/>
          </p:nvPr>
        </p:nvSpPr>
        <p:spPr/>
        <p:txBody>
          <a:bodyPr/>
          <a:lstStyle/>
          <a:p>
            <a:r>
              <a:rPr lang="en-GB" dirty="0"/>
              <a:t>Leonard meets a series of people, and we are given a plausible explanation of how he knows them. Later in the film, however, doubt is cast on these explanations.</a:t>
            </a:r>
          </a:p>
          <a:p>
            <a:r>
              <a:rPr lang="en-GB" dirty="0"/>
              <a:t>“The </a:t>
            </a:r>
            <a:r>
              <a:rPr lang="en-GB" dirty="0" err="1"/>
              <a:t>irresolvability</a:t>
            </a:r>
            <a:r>
              <a:rPr lang="en-GB" dirty="0"/>
              <a:t> of truth in the [different] presents shows each is contingent on its connection with one among several alternative, coexisting pasts.” (Clarke, 176)</a:t>
            </a:r>
          </a:p>
          <a:p>
            <a:r>
              <a:rPr lang="en-GB" dirty="0"/>
              <a:t>Those gaps in Leonard’s memory still exist as parts of the ‘social past’, however, as pasts to his present, whether or not he can remember them. Duration persists even in the face of the failure of individual memory. </a:t>
            </a:r>
          </a:p>
        </p:txBody>
      </p:sp>
    </p:spTree>
    <p:extLst>
      <p:ext uri="{BB962C8B-B14F-4D97-AF65-F5344CB8AC3E}">
        <p14:creationId xmlns:p14="http://schemas.microsoft.com/office/powerpoint/2010/main" val="4024006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person, indoor, woman, young&#10;&#10;Description generated with very high confidence">
            <a:extLst>
              <a:ext uri="{FF2B5EF4-FFF2-40B4-BE49-F238E27FC236}">
                <a16:creationId xmlns:a16="http://schemas.microsoft.com/office/drawing/2014/main" id="{7B2FC5B4-1918-41AB-ABFC-010113BC2BE4}"/>
              </a:ext>
            </a:extLst>
          </p:cNvPr>
          <p:cNvPicPr>
            <a:picLocks noChangeAspect="1"/>
          </p:cNvPicPr>
          <p:nvPr/>
        </p:nvPicPr>
        <p:blipFill rotWithShape="1">
          <a:blip r:embed="rId4"/>
          <a:srcRect l="13178" r="3179" b="1"/>
          <a:stretch/>
        </p:blipFill>
        <p:spPr>
          <a:xfrm>
            <a:off x="7848600" y="10"/>
            <a:ext cx="4343400" cy="2907946"/>
          </a:xfrm>
          <a:prstGeom prst="rect">
            <a:avLst/>
          </a:prstGeom>
        </p:spPr>
      </p:pic>
      <p:pic>
        <p:nvPicPr>
          <p:cNvPr id="5" name="Picture 4" descr="A person wearing a suit and tie&#10;&#10;Description generated with very high confidence">
            <a:extLst>
              <a:ext uri="{FF2B5EF4-FFF2-40B4-BE49-F238E27FC236}">
                <a16:creationId xmlns:a16="http://schemas.microsoft.com/office/drawing/2014/main" id="{29C98297-43CE-4546-9CE7-C22929AC5E75}"/>
              </a:ext>
            </a:extLst>
          </p:cNvPr>
          <p:cNvPicPr>
            <a:picLocks noChangeAspect="1"/>
          </p:cNvPicPr>
          <p:nvPr/>
        </p:nvPicPr>
        <p:blipFill rotWithShape="1">
          <a:blip r:embed="rId5"/>
          <a:srcRect l="22712" r="15711" b="-1"/>
          <a:stretch/>
        </p:blipFill>
        <p:spPr>
          <a:xfrm>
            <a:off x="7848600" y="2907956"/>
            <a:ext cx="4343400" cy="3950043"/>
          </a:xfrm>
          <a:prstGeom prst="rect">
            <a:avLst/>
          </a:prstGeom>
        </p:spPr>
      </p:pic>
      <p:sp>
        <p:nvSpPr>
          <p:cNvPr id="3" name="Content Placeholder 2"/>
          <p:cNvSpPr>
            <a:spLocks noGrp="1"/>
          </p:cNvSpPr>
          <p:nvPr>
            <p:ph idx="1"/>
          </p:nvPr>
        </p:nvSpPr>
        <p:spPr>
          <a:xfrm>
            <a:off x="1120000" y="1825625"/>
            <a:ext cx="6184314" cy="4351338"/>
          </a:xfrm>
        </p:spPr>
        <p:txBody>
          <a:bodyPr>
            <a:normAutofit fontScale="77500" lnSpcReduction="20000"/>
          </a:bodyPr>
          <a:lstStyle/>
          <a:p>
            <a:pPr marL="0" indent="0">
              <a:buNone/>
            </a:pPr>
            <a:endParaRPr lang="en-GB" sz="1800" dirty="0"/>
          </a:p>
          <a:p>
            <a:pPr marL="0" indent="0">
              <a:buNone/>
            </a:pPr>
            <a:endParaRPr lang="en-GB" sz="1800" dirty="0"/>
          </a:p>
          <a:p>
            <a:pPr marL="0" indent="0">
              <a:buNone/>
            </a:pPr>
            <a:endParaRPr lang="en-GB" sz="1800" dirty="0"/>
          </a:p>
          <a:p>
            <a:pPr marL="0" indent="0">
              <a:buNone/>
            </a:pPr>
            <a:r>
              <a:rPr lang="en-GB" sz="2400" dirty="0"/>
              <a:t>The essence of time is that it goes by. (Bergson, 1991, 137) </a:t>
            </a:r>
          </a:p>
          <a:p>
            <a:pPr marL="0" indent="0">
              <a:buNone/>
            </a:pPr>
            <a:endParaRPr lang="en-GB" sz="2400" dirty="0"/>
          </a:p>
          <a:p>
            <a:pPr marL="0" indent="0">
              <a:buNone/>
            </a:pPr>
            <a:r>
              <a:rPr lang="en-GB" sz="2400" dirty="0"/>
              <a:t>Change: “time is the dimension of change, a fact which distinguishes it from the three dimensions of space” (Ted </a:t>
            </a:r>
            <a:r>
              <a:rPr lang="en-GB" sz="2400" dirty="0" err="1"/>
              <a:t>Honderich</a:t>
            </a:r>
            <a:r>
              <a:rPr lang="en-GB" sz="2400" dirty="0"/>
              <a:t>) </a:t>
            </a:r>
          </a:p>
          <a:p>
            <a:pPr marL="0" indent="0">
              <a:buNone/>
            </a:pPr>
            <a:endParaRPr lang="en-GB" sz="1800" dirty="0">
              <a:hlinkClick r:id=""/>
            </a:endParaRPr>
          </a:p>
          <a:p>
            <a:pPr marL="0" indent="0">
              <a:buNone/>
            </a:pPr>
            <a:endParaRPr lang="en-GB" sz="1800" dirty="0">
              <a:hlinkClick r:id=""/>
            </a:endParaRPr>
          </a:p>
          <a:p>
            <a:pPr marL="0" indent="0">
              <a:buNone/>
            </a:pPr>
            <a:r>
              <a:rPr lang="en-GB" sz="1800" dirty="0">
                <a:hlinkClick r:id=""/>
              </a:rPr>
              <a:t>https://www.youtube.com/watch?v=2RomMlPHGqU</a:t>
            </a:r>
            <a:endParaRPr lang="en-GB" sz="1800" dirty="0"/>
          </a:p>
          <a:p>
            <a:pPr marL="0" indent="0">
              <a:buNone/>
            </a:pPr>
            <a:endParaRPr lang="en-GB" sz="1800" dirty="0"/>
          </a:p>
        </p:txBody>
      </p:sp>
      <p:pic>
        <p:nvPicPr>
          <p:cNvPr id="2" name="Online Media 1" title="As Time Goes By ,  piano version">
            <a:hlinkClick r:id="" action="ppaction://media"/>
            <a:extLst>
              <a:ext uri="{FF2B5EF4-FFF2-40B4-BE49-F238E27FC236}">
                <a16:creationId xmlns:a16="http://schemas.microsoft.com/office/drawing/2014/main" id="{E16E7F8A-87AD-4990-83A3-A719641D7548}"/>
              </a:ext>
            </a:extLst>
          </p:cNvPr>
          <p:cNvPicPr>
            <a:picLocks noRot="1" noChangeAspect="1"/>
          </p:cNvPicPr>
          <p:nvPr>
            <a:videoFile r:link="rId1"/>
          </p:nvPr>
        </p:nvPicPr>
        <p:blipFill>
          <a:blip r:embed="rId6"/>
          <a:stretch>
            <a:fillRect/>
          </a:stretch>
        </p:blipFill>
        <p:spPr>
          <a:xfrm>
            <a:off x="10946087" y="2656840"/>
            <a:ext cx="61003" cy="45719"/>
          </a:xfrm>
          <a:prstGeom prst="rect">
            <a:avLst/>
          </a:prstGeom>
        </p:spPr>
      </p:pic>
    </p:spTree>
    <p:extLst>
      <p:ext uri="{BB962C8B-B14F-4D97-AF65-F5344CB8AC3E}">
        <p14:creationId xmlns:p14="http://schemas.microsoft.com/office/powerpoint/2010/main" val="112943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B4D0E555-16F6-44D0-BF56-AF5FF5BDE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117041D-1A7B-4ECA-AB68-3CFDB6726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6220" y="0"/>
            <a:ext cx="4641314" cy="6858000"/>
          </a:xfrm>
          <a:prstGeom prst="rect">
            <a:avLst/>
          </a:prstGeom>
          <a:solidFill>
            <a:srgbClr val="6A2E1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F76CB32-901A-4DA0-AA8A-9A7B5A88BFCD}"/>
              </a:ext>
            </a:extLst>
          </p:cNvPr>
          <p:cNvSpPr>
            <a:spLocks noGrp="1"/>
          </p:cNvSpPr>
          <p:nvPr>
            <p:ph type="title"/>
          </p:nvPr>
        </p:nvSpPr>
        <p:spPr>
          <a:xfrm>
            <a:off x="435869" y="640080"/>
            <a:ext cx="3659246" cy="2862699"/>
          </a:xfrm>
        </p:spPr>
        <p:txBody>
          <a:bodyPr vert="horz" lIns="91440" tIns="45720" rIns="91440" bIns="45720" rtlCol="0" anchor="b">
            <a:normAutofit/>
          </a:bodyPr>
          <a:lstStyle/>
          <a:p>
            <a:r>
              <a:rPr lang="en-US" sz="4400" dirty="0">
                <a:solidFill>
                  <a:srgbClr val="FFFFFF"/>
                </a:solidFill>
              </a:rPr>
              <a:t>Diegetic sound in </a:t>
            </a:r>
            <a:r>
              <a:rPr lang="en-US" sz="4400" i="1" dirty="0">
                <a:solidFill>
                  <a:srgbClr val="FFFFFF"/>
                </a:solidFill>
              </a:rPr>
              <a:t>The Shining</a:t>
            </a:r>
            <a:endParaRPr lang="en-US" sz="4400" dirty="0">
              <a:solidFill>
                <a:srgbClr val="FFFFFF"/>
              </a:solidFill>
            </a:endParaRPr>
          </a:p>
        </p:txBody>
      </p:sp>
      <p:cxnSp>
        <p:nvCxnSpPr>
          <p:cNvPr id="18" name="Straight Connector 17">
            <a:extLst>
              <a:ext uri="{FF2B5EF4-FFF2-40B4-BE49-F238E27FC236}">
                <a16:creationId xmlns:a16="http://schemas.microsoft.com/office/drawing/2014/main" id="{ABCD2462-4C1E-401A-AC2D-F799A138B2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3852" y="3663649"/>
            <a:ext cx="3383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5" name="Online Media 4" title="The Shining - Danny's Wheels">
            <a:hlinkClick r:id="" action="ppaction://media"/>
            <a:extLst>
              <a:ext uri="{FF2B5EF4-FFF2-40B4-BE49-F238E27FC236}">
                <a16:creationId xmlns:a16="http://schemas.microsoft.com/office/drawing/2014/main" id="{F1889B81-9CFD-4475-A8B7-49A8634F9902}"/>
              </a:ext>
            </a:extLst>
          </p:cNvPr>
          <p:cNvPicPr>
            <a:picLocks noGrp="1" noRot="1" noChangeAspect="1"/>
          </p:cNvPicPr>
          <p:nvPr>
            <p:ph idx="1"/>
            <a:videoFile r:link="rId2"/>
          </p:nvPr>
        </p:nvPicPr>
        <p:blipFill>
          <a:blip r:embed="rId4"/>
          <a:stretch>
            <a:fillRect/>
          </a:stretch>
        </p:blipFill>
        <p:spPr>
          <a:xfrm>
            <a:off x="5282335" y="1075625"/>
            <a:ext cx="6275667" cy="4706750"/>
          </a:xfrm>
          <a:prstGeom prst="rect">
            <a:avLst/>
          </a:prstGeom>
        </p:spPr>
      </p:pic>
    </p:spTree>
    <p:extLst>
      <p:ext uri="{BB962C8B-B14F-4D97-AF65-F5344CB8AC3E}">
        <p14:creationId xmlns:p14="http://schemas.microsoft.com/office/powerpoint/2010/main" val="2482546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8CB54FC-0B2A-4107-9A70-958B90B765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1F809B-0A73-4614-9FB4-94CE7F5C152B}"/>
              </a:ext>
            </a:extLst>
          </p:cNvPr>
          <p:cNvSpPr>
            <a:spLocks noGrp="1"/>
          </p:cNvSpPr>
          <p:nvPr>
            <p:ph type="title"/>
          </p:nvPr>
        </p:nvSpPr>
        <p:spPr>
          <a:xfrm>
            <a:off x="6411685" y="634946"/>
            <a:ext cx="5127171" cy="1450757"/>
          </a:xfrm>
        </p:spPr>
        <p:txBody>
          <a:bodyPr>
            <a:normAutofit/>
          </a:bodyPr>
          <a:lstStyle/>
          <a:p>
            <a:r>
              <a:rPr lang="en-GB" dirty="0"/>
              <a:t>Spatial analogies </a:t>
            </a:r>
          </a:p>
        </p:txBody>
      </p:sp>
      <p:pic>
        <p:nvPicPr>
          <p:cNvPr id="4" name="Online Media 3" title="Samuel Beckett Quad">
            <a:hlinkClick r:id="" action="ppaction://media"/>
            <a:extLst>
              <a:ext uri="{FF2B5EF4-FFF2-40B4-BE49-F238E27FC236}">
                <a16:creationId xmlns:a16="http://schemas.microsoft.com/office/drawing/2014/main" id="{53C7E5A9-7D36-45DE-B3D0-DF97C653E46E}"/>
              </a:ext>
            </a:extLst>
          </p:cNvPr>
          <p:cNvPicPr>
            <a:picLocks noRot="1" noChangeAspect="1"/>
          </p:cNvPicPr>
          <p:nvPr>
            <a:videoFile r:link="rId1"/>
          </p:nvPr>
        </p:nvPicPr>
        <p:blipFill>
          <a:blip r:embed="rId3"/>
          <a:stretch>
            <a:fillRect/>
          </a:stretch>
        </p:blipFill>
        <p:spPr>
          <a:xfrm>
            <a:off x="643192" y="1350724"/>
            <a:ext cx="5115347" cy="3836510"/>
          </a:xfrm>
          <a:prstGeom prst="rect">
            <a:avLst/>
          </a:prstGeom>
        </p:spPr>
      </p:pic>
      <p:cxnSp>
        <p:nvCxnSpPr>
          <p:cNvPr id="11" name="Straight Connector 10">
            <a:extLst>
              <a:ext uri="{FF2B5EF4-FFF2-40B4-BE49-F238E27FC236}">
                <a16:creationId xmlns:a16="http://schemas.microsoft.com/office/drawing/2014/main" id="{7855A9B5-1710-4B19-B0F1-CDFDD4ED5B7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14044" y="2246569"/>
            <a:ext cx="45720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C331C91-CD4D-4D45-8C48-23CDD40A9333}"/>
              </a:ext>
            </a:extLst>
          </p:cNvPr>
          <p:cNvSpPr>
            <a:spLocks noGrp="1"/>
          </p:cNvSpPr>
          <p:nvPr>
            <p:ph idx="1"/>
          </p:nvPr>
        </p:nvSpPr>
        <p:spPr>
          <a:xfrm>
            <a:off x="6411684" y="2407436"/>
            <a:ext cx="5127172" cy="3461658"/>
          </a:xfrm>
        </p:spPr>
        <p:txBody>
          <a:bodyPr>
            <a:normAutofit/>
          </a:bodyPr>
          <a:lstStyle/>
          <a:p>
            <a:r>
              <a:rPr lang="en-GB" dirty="0"/>
              <a:t>Ways of thinking about the physical external world – mechanism, logic, quantity – are imported into the way we think about mental life. But spatial conceptualization is </a:t>
            </a:r>
            <a:r>
              <a:rPr lang="en-GB" i="1" dirty="0"/>
              <a:t>reversible</a:t>
            </a:r>
            <a:r>
              <a:rPr lang="en-GB" dirty="0"/>
              <a:t> (an equation can go forwards or backwards). </a:t>
            </a:r>
            <a:r>
              <a:rPr lang="en-GB" b="1" dirty="0"/>
              <a:t>Not true for time. </a:t>
            </a:r>
            <a:r>
              <a:rPr lang="en-GB" dirty="0"/>
              <a:t>So spatial analogies for time are problematic.</a:t>
            </a:r>
          </a:p>
          <a:p>
            <a:r>
              <a:rPr lang="en-GB" dirty="0"/>
              <a:t> </a:t>
            </a:r>
          </a:p>
          <a:p>
            <a:endParaRPr lang="en-GB" dirty="0"/>
          </a:p>
        </p:txBody>
      </p:sp>
      <p:sp>
        <p:nvSpPr>
          <p:cNvPr id="13" name="Rectangle 12">
            <a:extLst>
              <a:ext uri="{FF2B5EF4-FFF2-40B4-BE49-F238E27FC236}">
                <a16:creationId xmlns:a16="http://schemas.microsoft.com/office/drawing/2014/main" id="{9AA76026-5689-4584-8D93-D71D739E6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9101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close up of a logo&#10;&#10;Description generated with very high confidence">
            <a:extLst>
              <a:ext uri="{FF2B5EF4-FFF2-40B4-BE49-F238E27FC236}">
                <a16:creationId xmlns:a16="http://schemas.microsoft.com/office/drawing/2014/main" id="{81A4913E-DC6A-4DEA-B9D1-3F3EFE34CC53}"/>
              </a:ext>
            </a:extLst>
          </p:cNvPr>
          <p:cNvPicPr>
            <a:picLocks noGrp="1" noChangeAspect="1"/>
          </p:cNvPicPr>
          <p:nvPr>
            <p:ph idx="1"/>
          </p:nvPr>
        </p:nvPicPr>
        <p:blipFill>
          <a:blip r:embed="rId2"/>
          <a:stretch>
            <a:fillRect/>
          </a:stretch>
        </p:blipFill>
        <p:spPr>
          <a:xfrm>
            <a:off x="1629596" y="701263"/>
            <a:ext cx="9497750" cy="5707465"/>
          </a:xfrm>
        </p:spPr>
      </p:pic>
    </p:spTree>
    <p:extLst>
      <p:ext uri="{BB962C8B-B14F-4D97-AF65-F5344CB8AC3E}">
        <p14:creationId xmlns:p14="http://schemas.microsoft.com/office/powerpoint/2010/main" val="302432180"/>
      </p:ext>
    </p:extLst>
  </p:cSld>
  <p:clrMapOvr>
    <a:masterClrMapping/>
  </p:clrMapOvr>
  <mc:AlternateContent xmlns:mc="http://schemas.openxmlformats.org/markup-compatibility/2006" xmlns:p14="http://schemas.microsoft.com/office/powerpoint/2010/main">
    <mc:Choice Requires="p14">
      <p:transition p14:dur="50" advClick="0" advTm="20000"/>
    </mc:Choice>
    <mc:Fallback xmlns="">
      <p:transition advClick="0" advTm="20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7B74F2B-9534-4540-96B0-5C8E958B9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172074" y="286603"/>
            <a:ext cx="5983605" cy="1450757"/>
          </a:xfrm>
        </p:spPr>
        <p:txBody>
          <a:bodyPr>
            <a:normAutofit/>
          </a:bodyPr>
          <a:lstStyle/>
          <a:p>
            <a:r>
              <a:rPr lang="en-GB" dirty="0"/>
              <a:t>Henri Bergson, </a:t>
            </a:r>
            <a:r>
              <a:rPr lang="en-GB" i="1" dirty="0"/>
              <a:t>Time and Free Will</a:t>
            </a:r>
            <a:r>
              <a:rPr lang="en-GB" dirty="0"/>
              <a:t> 	</a:t>
            </a:r>
          </a:p>
        </p:txBody>
      </p:sp>
      <p:pic>
        <p:nvPicPr>
          <p:cNvPr id="5" name="Picture 4">
            <a:extLst>
              <a:ext uri="{FF2B5EF4-FFF2-40B4-BE49-F238E27FC236}">
                <a16:creationId xmlns:a16="http://schemas.microsoft.com/office/drawing/2014/main" id="{836A6177-81F2-44D2-8A21-DA8D81A7C600}"/>
              </a:ext>
            </a:extLst>
          </p:cNvPr>
          <p:cNvPicPr>
            <a:picLocks noChangeAspect="1"/>
          </p:cNvPicPr>
          <p:nvPr/>
        </p:nvPicPr>
        <p:blipFill rotWithShape="1">
          <a:blip r:embed="rId2"/>
          <a:srcRect r="10559" b="3"/>
          <a:stretch/>
        </p:blipFill>
        <p:spPr>
          <a:xfrm>
            <a:off x="20" y="10"/>
            <a:ext cx="4580077" cy="6400784"/>
          </a:xfrm>
          <a:prstGeom prst="rect">
            <a:avLst/>
          </a:prstGeom>
        </p:spPr>
      </p:pic>
      <p:cxnSp>
        <p:nvCxnSpPr>
          <p:cNvPr id="11" name="Straight Connector 10">
            <a:extLst>
              <a:ext uri="{FF2B5EF4-FFF2-40B4-BE49-F238E27FC236}">
                <a16:creationId xmlns:a16="http://schemas.microsoft.com/office/drawing/2014/main" id="{33BECB2B-2CFA-412C-880F-C4B6097493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42903" y="1917852"/>
            <a:ext cx="59436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5172074" y="2108201"/>
            <a:ext cx="5983606" cy="3760891"/>
          </a:xfrm>
        </p:spPr>
        <p:txBody>
          <a:bodyPr>
            <a:normAutofit/>
          </a:bodyPr>
          <a:lstStyle/>
          <a:p>
            <a:pPr marL="0" indent="0">
              <a:lnSpc>
                <a:spcPct val="100000"/>
              </a:lnSpc>
              <a:buNone/>
            </a:pPr>
            <a:r>
              <a:rPr lang="en-GB" sz="1800" dirty="0"/>
              <a:t>Duration: “the form which the succession of our conscious states assumes when our ego lets itself live, when it refrains from separating its present state from its former state” (100). </a:t>
            </a:r>
          </a:p>
          <a:p>
            <a:pPr>
              <a:lnSpc>
                <a:spcPct val="100000"/>
              </a:lnSpc>
            </a:pPr>
            <a:r>
              <a:rPr lang="en-GB" sz="1800" dirty="0"/>
              <a:t>“…as happens when we recall the notes of a tune, melting, so to speak, into one another” (100).</a:t>
            </a:r>
          </a:p>
          <a:p>
            <a:pPr>
              <a:lnSpc>
                <a:spcPct val="100000"/>
              </a:lnSpc>
            </a:pPr>
            <a:r>
              <a:rPr lang="en-GB" sz="1800" dirty="0"/>
              <a:t>Feelings are not distinct or discrete; ‘real’ time (duration) is only encountered via intuition. Every moment of duration overlaps with every other. </a:t>
            </a:r>
          </a:p>
          <a:p>
            <a:pPr>
              <a:lnSpc>
                <a:spcPct val="100000"/>
              </a:lnSpc>
            </a:pPr>
            <a:r>
              <a:rPr lang="en-GB" sz="1800" dirty="0"/>
              <a:t>Influences philosophers like Max Scheler, psychiatrists like Eugene </a:t>
            </a:r>
            <a:r>
              <a:rPr lang="en-GB" sz="1800" dirty="0" err="1"/>
              <a:t>Minkowski</a:t>
            </a:r>
            <a:r>
              <a:rPr lang="en-GB" sz="1800" dirty="0"/>
              <a:t> and psychoanalysts like (Woolf’s sister in law) Karin Stephen. </a:t>
            </a:r>
          </a:p>
        </p:txBody>
      </p:sp>
      <p:sp>
        <p:nvSpPr>
          <p:cNvPr id="13" name="Rectangle 12">
            <a:extLst>
              <a:ext uri="{FF2B5EF4-FFF2-40B4-BE49-F238E27FC236}">
                <a16:creationId xmlns:a16="http://schemas.microsoft.com/office/drawing/2014/main" id="{C1B60310-C5C3-46A0-A452-2A0B008434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21637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 </a:t>
            </a:r>
            <a:r>
              <a:rPr lang="en-GB" sz="4000" dirty="0"/>
              <a:t>Bergson’s time as psychological</a:t>
            </a:r>
          </a:p>
        </p:txBody>
      </p:sp>
      <p:sp>
        <p:nvSpPr>
          <p:cNvPr id="3" name="Content Placeholder 2"/>
          <p:cNvSpPr>
            <a:spLocks noGrp="1"/>
          </p:cNvSpPr>
          <p:nvPr>
            <p:ph idx="1"/>
          </p:nvPr>
        </p:nvSpPr>
        <p:spPr>
          <a:xfrm>
            <a:off x="1120000" y="1600200"/>
            <a:ext cx="10233800" cy="4576763"/>
          </a:xfrm>
        </p:spPr>
        <p:txBody>
          <a:bodyPr>
            <a:normAutofit/>
          </a:bodyPr>
          <a:lstStyle/>
          <a:p>
            <a:endParaRPr lang="en-GB" i="1" dirty="0"/>
          </a:p>
          <a:p>
            <a:pPr marL="0" indent="0">
              <a:buNone/>
            </a:pPr>
            <a:r>
              <a:rPr lang="en-GB" i="1" dirty="0"/>
              <a:t>Duration</a:t>
            </a:r>
            <a:r>
              <a:rPr lang="en-GB" dirty="0"/>
              <a:t>: the varying speed at which the mind apprehends the length of experiences according to their different intensities, contents and meaning for each individual. [So radically HETEROGENEOUS.]</a:t>
            </a:r>
          </a:p>
          <a:p>
            <a:pPr marL="0" indent="0">
              <a:buNone/>
            </a:pPr>
            <a:endParaRPr lang="en-GB" dirty="0"/>
          </a:p>
          <a:p>
            <a:r>
              <a:rPr lang="en-GB" dirty="0"/>
              <a:t>“Bergson’s view of time removes the external standard and replaces it with what the internal sense of time reveals—that real time is that in which people live and it is qualitative, not quantitative in nature” (Mary Ann Gillies, ‘</a:t>
            </a:r>
            <a:r>
              <a:rPr lang="en-GB" dirty="0" err="1"/>
              <a:t>Bergsonism</a:t>
            </a:r>
            <a:r>
              <a:rPr lang="en-GB" dirty="0"/>
              <a:t>: ‘Time out of Mind’’, </a:t>
            </a:r>
            <a:r>
              <a:rPr lang="en-GB" i="1" dirty="0"/>
              <a:t>A Concise Companion to Modernism</a:t>
            </a:r>
            <a:r>
              <a:rPr lang="en-GB" dirty="0"/>
              <a:t>, 102).</a:t>
            </a:r>
          </a:p>
        </p:txBody>
      </p:sp>
    </p:spTree>
    <p:extLst>
      <p:ext uri="{BB962C8B-B14F-4D97-AF65-F5344CB8AC3E}">
        <p14:creationId xmlns:p14="http://schemas.microsoft.com/office/powerpoint/2010/main" val="1677744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1"/>
            <a:ext cx="4648593"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F10FAE31-5A6B-49E3-AB6E-92ABC26FA862}"/>
              </a:ext>
            </a:extLst>
          </p:cNvPr>
          <p:cNvSpPr>
            <a:spLocks noGrp="1"/>
          </p:cNvSpPr>
          <p:nvPr>
            <p:ph idx="1"/>
          </p:nvPr>
        </p:nvSpPr>
        <p:spPr>
          <a:xfrm>
            <a:off x="5231958" y="605896"/>
            <a:ext cx="5923721" cy="5646208"/>
          </a:xfrm>
        </p:spPr>
        <p:txBody>
          <a:bodyPr anchor="ctr">
            <a:normAutofit/>
          </a:bodyPr>
          <a:lstStyle/>
          <a:p>
            <a:pPr>
              <a:lnSpc>
                <a:spcPct val="100000"/>
              </a:lnSpc>
            </a:pPr>
            <a:endParaRPr lang="en-GB"/>
          </a:p>
          <a:p>
            <a:pPr>
              <a:lnSpc>
                <a:spcPct val="100000"/>
              </a:lnSpc>
            </a:pPr>
            <a:r>
              <a:rPr lang="en-GB" dirty="0"/>
              <a:t>“In the </a:t>
            </a:r>
            <a:r>
              <a:rPr lang="en-GB"/>
              <a:t>Bergsonian</a:t>
            </a:r>
            <a:r>
              <a:rPr lang="en-GB" dirty="0"/>
              <a:t> construction of reality, though real living goes on in the indivisible realm of </a:t>
            </a:r>
            <a:r>
              <a:rPr lang="en-GB" i="1" dirty="0"/>
              <a:t>durée </a:t>
            </a:r>
            <a:r>
              <a:rPr lang="en-GB" dirty="0"/>
              <a:t>(duration), this world is broken into segments in order to explain, </a:t>
            </a:r>
            <a:r>
              <a:rPr lang="en-GB"/>
              <a:t>analyze</a:t>
            </a:r>
            <a:r>
              <a:rPr lang="en-GB" dirty="0"/>
              <a:t>, and even understand the nature of experience.  The conscious reconstruction of our experiences [e.g. via images] distorts them, but this distortion is inevitable because of the impossibility of ever halting the flow of </a:t>
            </a:r>
            <a:r>
              <a:rPr lang="en-GB" i="1" dirty="0"/>
              <a:t>durée</a:t>
            </a:r>
            <a:r>
              <a:rPr lang="en-GB" dirty="0"/>
              <a:t> and because of the equally inevitable human need to violate this flow in order to assert our will over the natural environment” (Mary Ann Gillies, </a:t>
            </a:r>
            <a:r>
              <a:rPr lang="en-GB" i="1" dirty="0"/>
              <a:t>ibid</a:t>
            </a:r>
            <a:r>
              <a:rPr lang="en-GB" dirty="0"/>
              <a:t>.)</a:t>
            </a:r>
            <a:endParaRPr lang="en-GB"/>
          </a:p>
          <a:p>
            <a:pPr>
              <a:lnSpc>
                <a:spcPct val="100000"/>
              </a:lnSpc>
            </a:pPr>
            <a:r>
              <a:rPr lang="en-GB" dirty="0"/>
              <a:t>Images can only reveal duration indirectly; it is only apprehended through intuition and imagination.  </a:t>
            </a:r>
            <a:endParaRPr lang="en-GB"/>
          </a:p>
          <a:p>
            <a:pPr>
              <a:lnSpc>
                <a:spcPct val="100000"/>
              </a:lnSpc>
            </a:pPr>
            <a:r>
              <a:rPr lang="en-GB" dirty="0"/>
              <a:t>Does reality have an intrinsic structure or is it “an incessant shower of innumerable atoms” (Woolf, ‘Modern Fiction’)?</a:t>
            </a:r>
            <a:endParaRPr lang="en-GB"/>
          </a:p>
        </p:txBody>
      </p:sp>
      <p:sp>
        <p:nvSpPr>
          <p:cNvPr id="12" name="Rectangle 11">
            <a:extLst>
              <a:ext uri="{FF2B5EF4-FFF2-40B4-BE49-F238E27FC236}">
                <a16:creationId xmlns:a16="http://schemas.microsoft.com/office/drawing/2014/main" id="{FCAEED9E-BB91-43A0-911B-1ACD8803E3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85260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648593"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EE53CBDB-3BA1-4F7B-9874-CB739C776930}"/>
              </a:ext>
            </a:extLst>
          </p:cNvPr>
          <p:cNvSpPr>
            <a:spLocks noGrp="1"/>
          </p:cNvSpPr>
          <p:nvPr>
            <p:ph type="title"/>
          </p:nvPr>
        </p:nvSpPr>
        <p:spPr>
          <a:xfrm>
            <a:off x="492369" y="605896"/>
            <a:ext cx="3642309" cy="5646208"/>
          </a:xfrm>
        </p:spPr>
        <p:txBody>
          <a:bodyPr anchor="ctr">
            <a:normAutofit/>
          </a:bodyPr>
          <a:lstStyle/>
          <a:p>
            <a:r>
              <a:rPr lang="en-GB" sz="4400">
                <a:solidFill>
                  <a:srgbClr val="FFFFFF"/>
                </a:solidFill>
              </a:rPr>
              <a:t>Bergson and Woolf</a:t>
            </a:r>
          </a:p>
        </p:txBody>
      </p:sp>
      <p:sp>
        <p:nvSpPr>
          <p:cNvPr id="3" name="Content Placeholder 2">
            <a:extLst>
              <a:ext uri="{FF2B5EF4-FFF2-40B4-BE49-F238E27FC236}">
                <a16:creationId xmlns:a16="http://schemas.microsoft.com/office/drawing/2014/main" id="{72228032-9A39-4A33-B1B6-00835CC1709F}"/>
              </a:ext>
            </a:extLst>
          </p:cNvPr>
          <p:cNvSpPr>
            <a:spLocks noGrp="1"/>
          </p:cNvSpPr>
          <p:nvPr>
            <p:ph idx="1"/>
          </p:nvPr>
        </p:nvSpPr>
        <p:spPr>
          <a:xfrm>
            <a:off x="5231958" y="605896"/>
            <a:ext cx="5923721" cy="5646208"/>
          </a:xfrm>
        </p:spPr>
        <p:txBody>
          <a:bodyPr anchor="ctr">
            <a:normAutofit/>
          </a:bodyPr>
          <a:lstStyle/>
          <a:p>
            <a:pPr>
              <a:lnSpc>
                <a:spcPct val="90000"/>
              </a:lnSpc>
            </a:pPr>
            <a:r>
              <a:rPr lang="en-GB" sz="2000" dirty="0"/>
              <a:t>Critics vary on whether they think Bergson a direct influence on Woolf or not – there is no very concrete evidence that she read him. (Leonard Woolf said ‘no’, but it seems </a:t>
            </a:r>
            <a:r>
              <a:rPr lang="en-GB" sz="2000" dirty="0" err="1"/>
              <a:t>unlike;y</a:t>
            </a:r>
            <a:r>
              <a:rPr lang="en-GB" sz="2000" dirty="0"/>
              <a:t> that she didn’t as much as glance </a:t>
            </a:r>
            <a:r>
              <a:rPr lang="en-GB" sz="2000" dirty="0" err="1"/>
              <a:t>aat</a:t>
            </a:r>
            <a:r>
              <a:rPr lang="en-GB" sz="2000" dirty="0"/>
              <a:t> her sister-</a:t>
            </a:r>
            <a:r>
              <a:rPr lang="en-GB" sz="2000" dirty="0" err="1"/>
              <a:t>inlaw</a:t>
            </a:r>
            <a:r>
              <a:rPr lang="en-GB" sz="2000" dirty="0"/>
              <a:t>, Karin Stephen’s book on him.) But she spent time with lots of philosophers and read them and others, and Bergson was a huge presence in early C20 thought. </a:t>
            </a:r>
          </a:p>
          <a:p>
            <a:pPr>
              <a:lnSpc>
                <a:spcPct val="90000"/>
              </a:lnSpc>
            </a:pPr>
            <a:r>
              <a:rPr lang="en-GB" sz="2000" dirty="0"/>
              <a:t>They share a central concern with three things:</a:t>
            </a:r>
          </a:p>
          <a:p>
            <a:pPr marL="457200" lvl="1" indent="0">
              <a:lnSpc>
                <a:spcPct val="90000"/>
              </a:lnSpc>
              <a:buNone/>
            </a:pPr>
            <a:r>
              <a:rPr lang="en-GB" sz="2000" dirty="0"/>
              <a:t>Time</a:t>
            </a:r>
          </a:p>
          <a:p>
            <a:pPr marL="457200" lvl="1" indent="0">
              <a:lnSpc>
                <a:spcPct val="90000"/>
              </a:lnSpc>
              <a:buNone/>
            </a:pPr>
            <a:r>
              <a:rPr lang="en-GB" sz="2000" dirty="0"/>
              <a:t>Intuition </a:t>
            </a:r>
          </a:p>
          <a:p>
            <a:pPr marL="457200" lvl="1" indent="0">
              <a:lnSpc>
                <a:spcPct val="90000"/>
              </a:lnSpc>
              <a:buNone/>
            </a:pPr>
            <a:r>
              <a:rPr lang="en-GB" sz="2000" dirty="0"/>
              <a:t>Memory </a:t>
            </a:r>
          </a:p>
          <a:p>
            <a:pPr marL="0" indent="0">
              <a:lnSpc>
                <a:spcPct val="90000"/>
              </a:lnSpc>
              <a:buNone/>
            </a:pPr>
            <a:r>
              <a:rPr lang="en-GB" sz="2000" dirty="0"/>
              <a:t>Woolf seems to treat these in a way very consistent with Bergson’s thought (Mary Ann Gillies, </a:t>
            </a:r>
            <a:r>
              <a:rPr lang="en-GB" sz="2000" i="1" dirty="0"/>
              <a:t>Henri Bergson and British Modernism,</a:t>
            </a:r>
            <a:r>
              <a:rPr lang="en-GB" sz="2000" dirty="0"/>
              <a:t> 108)</a:t>
            </a:r>
          </a:p>
        </p:txBody>
      </p:sp>
    </p:spTree>
    <p:extLst>
      <p:ext uri="{BB962C8B-B14F-4D97-AF65-F5344CB8AC3E}">
        <p14:creationId xmlns:p14="http://schemas.microsoft.com/office/powerpoint/2010/main" val="2011392041"/>
      </p:ext>
    </p:extLst>
  </p:cSld>
  <p:clrMapOvr>
    <a:masterClrMapping/>
  </p:clrMapOvr>
</p:sld>
</file>

<file path=ppt/theme/theme1.xml><?xml version="1.0" encoding="utf-8"?>
<a:theme xmlns:a="http://schemas.openxmlformats.org/drawingml/2006/main" name="1_RetrospectVTI">
  <a:themeElements>
    <a:clrScheme name="Custom 34">
      <a:dk1>
        <a:sysClr val="windowText" lastClr="000000"/>
      </a:dk1>
      <a:lt1>
        <a:sysClr val="window" lastClr="FFFFFF"/>
      </a:lt1>
      <a:dk2>
        <a:srgbClr val="39302A"/>
      </a:dk2>
      <a:lt2>
        <a:srgbClr val="E5DEDB"/>
      </a:lt2>
      <a:accent1>
        <a:srgbClr val="EC7016"/>
      </a:accent1>
      <a:accent2>
        <a:srgbClr val="F8931D"/>
      </a:accent2>
      <a:accent3>
        <a:srgbClr val="CE8D3E"/>
      </a:accent3>
      <a:accent4>
        <a:srgbClr val="E64823"/>
      </a:accent4>
      <a:accent5>
        <a:srgbClr val="FFCA08"/>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41">
    <a:dk1>
      <a:sysClr val="windowText" lastClr="000000"/>
    </a:dk1>
    <a:lt1>
      <a:sysClr val="window" lastClr="FFFFFF"/>
    </a:lt1>
    <a:dk2>
      <a:srgbClr val="39302A"/>
    </a:dk2>
    <a:lt2>
      <a:srgbClr val="E5DEDB"/>
    </a:lt2>
    <a:accent1>
      <a:srgbClr val="F36826"/>
    </a:accent1>
    <a:accent2>
      <a:srgbClr val="FB8E09"/>
    </a:accent2>
    <a:accent3>
      <a:srgbClr val="D48B32"/>
    </a:accent3>
    <a:accent4>
      <a:srgbClr val="E64823"/>
    </a:accent4>
    <a:accent5>
      <a:srgbClr val="FFCA08"/>
    </a:accent5>
    <a:accent6>
      <a:srgbClr val="AF695B"/>
    </a:accent6>
    <a:hlink>
      <a:srgbClr val="2998E3"/>
    </a:hlink>
    <a:folHlink>
      <a:srgbClr val="7F723D"/>
    </a:folHlink>
  </a:clrScheme>
</a:themeOverride>
</file>

<file path=ppt/theme/themeOverride2.xml><?xml version="1.0" encoding="utf-8"?>
<a:themeOverride xmlns:a="http://schemas.openxmlformats.org/drawingml/2006/main">
  <a:clrScheme name="Custom 41">
    <a:dk1>
      <a:sysClr val="windowText" lastClr="000000"/>
    </a:dk1>
    <a:lt1>
      <a:sysClr val="window" lastClr="FFFFFF"/>
    </a:lt1>
    <a:dk2>
      <a:srgbClr val="39302A"/>
    </a:dk2>
    <a:lt2>
      <a:srgbClr val="E5DEDB"/>
    </a:lt2>
    <a:accent1>
      <a:srgbClr val="F36826"/>
    </a:accent1>
    <a:accent2>
      <a:srgbClr val="FB8E09"/>
    </a:accent2>
    <a:accent3>
      <a:srgbClr val="D48B32"/>
    </a:accent3>
    <a:accent4>
      <a:srgbClr val="E64823"/>
    </a:accent4>
    <a:accent5>
      <a:srgbClr val="FFCA08"/>
    </a:accent5>
    <a:accent6>
      <a:srgbClr val="AF695B"/>
    </a:accent6>
    <a:hlink>
      <a:srgbClr val="2998E3"/>
    </a:hlink>
    <a:folHlink>
      <a:srgbClr val="7F723D"/>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5B1FD9-3BB6-4DA9-A089-3B68C2323D4F}">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638A3B04-B0F3-4C12-A722-52B5CF6D9723}">
  <ds:schemaRefs>
    <ds:schemaRef ds:uri="http://schemas.microsoft.com/sharepoint/v3/contenttype/forms"/>
  </ds:schemaRefs>
</ds:datastoreItem>
</file>

<file path=customXml/itemProps3.xml><?xml version="1.0" encoding="utf-8"?>
<ds:datastoreItem xmlns:ds="http://schemas.openxmlformats.org/officeDocument/2006/customXml" ds:itemID="{1747A963-53E0-44AF-AF13-963FE676C6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3554</TotalTime>
  <Words>1771</Words>
  <Application>Microsoft Office PowerPoint</Application>
  <PresentationFormat>Widescreen</PresentationFormat>
  <Paragraphs>75</Paragraphs>
  <Slides>18</Slides>
  <Notes>1</Notes>
  <HiddenSlides>0</HiddenSlides>
  <MMClips>4</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Bookman Old Style</vt:lpstr>
      <vt:lpstr>Calibri</vt:lpstr>
      <vt:lpstr>Franklin Gothic Book</vt:lpstr>
      <vt:lpstr>1_RetrospectVTI</vt:lpstr>
      <vt:lpstr>Phenomenological Time: Bergson and Deleuze </vt:lpstr>
      <vt:lpstr>PowerPoint Presentation</vt:lpstr>
      <vt:lpstr>Diegetic sound in The Shining</vt:lpstr>
      <vt:lpstr>Spatial analogies </vt:lpstr>
      <vt:lpstr>PowerPoint Presentation</vt:lpstr>
      <vt:lpstr>Henri Bergson, Time and Free Will  </vt:lpstr>
      <vt:lpstr> Bergson’s time as psychological</vt:lpstr>
      <vt:lpstr>PowerPoint Presentation</vt:lpstr>
      <vt:lpstr>Bergson and Woolf</vt:lpstr>
      <vt:lpstr>PowerPoint Presentation</vt:lpstr>
      <vt:lpstr>Bergson and Mrs Dalloway</vt:lpstr>
      <vt:lpstr>Bergson, Matter and Memory (1988, 150)</vt:lpstr>
      <vt:lpstr>Deleuze, ‘Preface’, Cinema 2: movement-image gives way to time-image </vt:lpstr>
      <vt:lpstr>PowerPoint Presentation</vt:lpstr>
      <vt:lpstr>PowerPoint Presentation</vt:lpstr>
      <vt:lpstr>PowerPoint Presentation</vt:lpstr>
      <vt:lpstr>Memento (2000), dir. Christopher Nolan</vt:lpstr>
      <vt:lpstr>Melissa Clarke, ‘Space-Time Image: The Case of Bergson, Deleuze and Memento’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Barry</dc:creator>
  <cp:lastModifiedBy>Liz</cp:lastModifiedBy>
  <cp:revision>2</cp:revision>
  <dcterms:created xsi:type="dcterms:W3CDTF">2020-11-03T10:08:47Z</dcterms:created>
  <dcterms:modified xsi:type="dcterms:W3CDTF">2020-11-05T21:23:27Z</dcterms:modified>
</cp:coreProperties>
</file>