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56" r:id="rId2"/>
    <p:sldId id="257" r:id="rId3"/>
    <p:sldId id="258" r:id="rId4"/>
    <p:sldId id="259" r:id="rId5"/>
    <p:sldId id="263" r:id="rId6"/>
    <p:sldId id="262" r:id="rId7"/>
    <p:sldId id="260" r:id="rId8"/>
    <p:sldId id="261" r:id="rId9"/>
    <p:sldId id="264" r:id="rId10"/>
    <p:sldId id="265" r:id="rId11"/>
    <p:sldId id="266" r:id="rId12"/>
    <p:sldId id="267" r:id="rId13"/>
    <p:sldId id="268" r:id="rId14"/>
    <p:sldId id="270" r:id="rId15"/>
    <p:sldId id="269" r:id="rId16"/>
    <p:sldId id="271" r:id="rId17"/>
    <p:sldId id="273"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C4A08E-8950-4898-9545-96E42AF2C822}" v="10" dt="2021-02-09T10:23:38.9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9" autoAdjust="0"/>
    <p:restoredTop sz="34959" autoAdjust="0"/>
  </p:normalViewPr>
  <p:slideViewPr>
    <p:cSldViewPr snapToGrid="0">
      <p:cViewPr varScale="1">
        <p:scale>
          <a:sx n="40" d="100"/>
          <a:sy n="40" d="100"/>
        </p:scale>
        <p:origin x="240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userId="9b71a293-527e-4f3a-a7ca-532900a6e0fe" providerId="ADAL" clId="{7AC4A08E-8950-4898-9545-96E42AF2C822}"/>
    <pc:docChg chg="undo custSel addSld delSld modSld sldOrd">
      <pc:chgData name="Liz" userId="9b71a293-527e-4f3a-a7ca-532900a6e0fe" providerId="ADAL" clId="{7AC4A08E-8950-4898-9545-96E42AF2C822}" dt="2021-02-10T23:02:20.270" v="8776" actId="20577"/>
      <pc:docMkLst>
        <pc:docMk/>
      </pc:docMkLst>
      <pc:sldChg chg="modSp mod">
        <pc:chgData name="Liz" userId="9b71a293-527e-4f3a-a7ca-532900a6e0fe" providerId="ADAL" clId="{7AC4A08E-8950-4898-9545-96E42AF2C822}" dt="2021-02-09T10:21:46.291" v="6369" actId="14100"/>
        <pc:sldMkLst>
          <pc:docMk/>
          <pc:sldMk cId="1568807898" sldId="258"/>
        </pc:sldMkLst>
        <pc:spChg chg="mod">
          <ac:chgData name="Liz" userId="9b71a293-527e-4f3a-a7ca-532900a6e0fe" providerId="ADAL" clId="{7AC4A08E-8950-4898-9545-96E42AF2C822}" dt="2021-02-09T10:21:31.939" v="6366" actId="20577"/>
          <ac:spMkLst>
            <pc:docMk/>
            <pc:sldMk cId="1568807898" sldId="258"/>
            <ac:spMk id="2" creationId="{CFB5D6AA-B36F-4B1B-93C7-55A6597BC11B}"/>
          </ac:spMkLst>
        </pc:spChg>
        <pc:picChg chg="mod">
          <ac:chgData name="Liz" userId="9b71a293-527e-4f3a-a7ca-532900a6e0fe" providerId="ADAL" clId="{7AC4A08E-8950-4898-9545-96E42AF2C822}" dt="2021-02-09T10:21:37.243" v="6367" actId="14100"/>
          <ac:picMkLst>
            <pc:docMk/>
            <pc:sldMk cId="1568807898" sldId="258"/>
            <ac:picMk id="5" creationId="{1A9D4427-61FC-47D3-A2FA-E7D7C8A4CB00}"/>
          </ac:picMkLst>
        </pc:picChg>
        <pc:picChg chg="mod">
          <ac:chgData name="Liz" userId="9b71a293-527e-4f3a-a7ca-532900a6e0fe" providerId="ADAL" clId="{7AC4A08E-8950-4898-9545-96E42AF2C822}" dt="2021-02-09T10:21:46.291" v="6369" actId="14100"/>
          <ac:picMkLst>
            <pc:docMk/>
            <pc:sldMk cId="1568807898" sldId="258"/>
            <ac:picMk id="7" creationId="{190EA058-3350-4CB4-828C-C578E1660F2D}"/>
          </ac:picMkLst>
        </pc:picChg>
      </pc:sldChg>
      <pc:sldChg chg="ord">
        <pc:chgData name="Liz" userId="9b71a293-527e-4f3a-a7ca-532900a6e0fe" providerId="ADAL" clId="{7AC4A08E-8950-4898-9545-96E42AF2C822}" dt="2021-02-08T22:14:58.365" v="1"/>
        <pc:sldMkLst>
          <pc:docMk/>
          <pc:sldMk cId="2959376635" sldId="259"/>
        </pc:sldMkLst>
      </pc:sldChg>
      <pc:sldChg chg="addSp modSp new mod">
        <pc:chgData name="Liz" userId="9b71a293-527e-4f3a-a7ca-532900a6e0fe" providerId="ADAL" clId="{7AC4A08E-8950-4898-9545-96E42AF2C822}" dt="2021-02-08T22:27:19.414" v="590" actId="20577"/>
        <pc:sldMkLst>
          <pc:docMk/>
          <pc:sldMk cId="2802433910" sldId="260"/>
        </pc:sldMkLst>
        <pc:spChg chg="mod">
          <ac:chgData name="Liz" userId="9b71a293-527e-4f3a-a7ca-532900a6e0fe" providerId="ADAL" clId="{7AC4A08E-8950-4898-9545-96E42AF2C822}" dt="2021-02-08T22:17:27.729" v="200" actId="1076"/>
          <ac:spMkLst>
            <pc:docMk/>
            <pc:sldMk cId="2802433910" sldId="260"/>
            <ac:spMk id="2" creationId="{BED67CC2-A015-4D60-8557-A5285021A43C}"/>
          </ac:spMkLst>
        </pc:spChg>
        <pc:spChg chg="mod">
          <ac:chgData name="Liz" userId="9b71a293-527e-4f3a-a7ca-532900a6e0fe" providerId="ADAL" clId="{7AC4A08E-8950-4898-9545-96E42AF2C822}" dt="2021-02-08T22:27:19.414" v="590" actId="20577"/>
          <ac:spMkLst>
            <pc:docMk/>
            <pc:sldMk cId="2802433910" sldId="260"/>
            <ac:spMk id="3" creationId="{BBFC80E3-B7CE-4E7A-972E-62AE1166389E}"/>
          </ac:spMkLst>
        </pc:spChg>
        <pc:spChg chg="add mod">
          <ac:chgData name="Liz" userId="9b71a293-527e-4f3a-a7ca-532900a6e0fe" providerId="ADAL" clId="{7AC4A08E-8950-4898-9545-96E42AF2C822}" dt="2021-02-08T22:17:44.385" v="202" actId="1076"/>
          <ac:spMkLst>
            <pc:docMk/>
            <pc:sldMk cId="2802433910" sldId="260"/>
            <ac:spMk id="5" creationId="{1E967FD9-290F-4CA8-B929-4760E5E8A2B8}"/>
          </ac:spMkLst>
        </pc:spChg>
      </pc:sldChg>
      <pc:sldChg chg="addSp modSp new mod">
        <pc:chgData name="Liz" userId="9b71a293-527e-4f3a-a7ca-532900a6e0fe" providerId="ADAL" clId="{7AC4A08E-8950-4898-9545-96E42AF2C822}" dt="2021-02-09T09:47:21.886" v="2161" actId="27636"/>
        <pc:sldMkLst>
          <pc:docMk/>
          <pc:sldMk cId="2234262787" sldId="261"/>
        </pc:sldMkLst>
        <pc:spChg chg="mod">
          <ac:chgData name="Liz" userId="9b71a293-527e-4f3a-a7ca-532900a6e0fe" providerId="ADAL" clId="{7AC4A08E-8950-4898-9545-96E42AF2C822}" dt="2021-02-09T09:24:56.489" v="731" actId="20577"/>
          <ac:spMkLst>
            <pc:docMk/>
            <pc:sldMk cId="2234262787" sldId="261"/>
            <ac:spMk id="2" creationId="{15BA5170-B071-48E2-8C3E-94F5F47B89F7}"/>
          </ac:spMkLst>
        </pc:spChg>
        <pc:spChg chg="mod">
          <ac:chgData name="Liz" userId="9b71a293-527e-4f3a-a7ca-532900a6e0fe" providerId="ADAL" clId="{7AC4A08E-8950-4898-9545-96E42AF2C822}" dt="2021-02-09T09:47:21.886" v="2161" actId="27636"/>
          <ac:spMkLst>
            <pc:docMk/>
            <pc:sldMk cId="2234262787" sldId="261"/>
            <ac:spMk id="3" creationId="{FA76D70F-66F5-4DCD-8151-F61DA6A7C922}"/>
          </ac:spMkLst>
        </pc:spChg>
        <pc:picChg chg="add mod">
          <ac:chgData name="Liz" userId="9b71a293-527e-4f3a-a7ca-532900a6e0fe" providerId="ADAL" clId="{7AC4A08E-8950-4898-9545-96E42AF2C822}" dt="2021-02-09T09:47:18.930" v="2159" actId="14100"/>
          <ac:picMkLst>
            <pc:docMk/>
            <pc:sldMk cId="2234262787" sldId="261"/>
            <ac:picMk id="5" creationId="{A4C9CF94-A61C-4259-92E5-0AE6FE276280}"/>
          </ac:picMkLst>
        </pc:picChg>
      </pc:sldChg>
      <pc:sldChg chg="addSp delSp modSp new mod delAnim modAnim">
        <pc:chgData name="Liz" userId="9b71a293-527e-4f3a-a7ca-532900a6e0fe" providerId="ADAL" clId="{7AC4A08E-8950-4898-9545-96E42AF2C822}" dt="2021-02-10T23:02:20.270" v="8776" actId="20577"/>
        <pc:sldMkLst>
          <pc:docMk/>
          <pc:sldMk cId="1505359318" sldId="262"/>
        </pc:sldMkLst>
        <pc:spChg chg="mod">
          <ac:chgData name="Liz" userId="9b71a293-527e-4f3a-a7ca-532900a6e0fe" providerId="ADAL" clId="{7AC4A08E-8950-4898-9545-96E42AF2C822}" dt="2021-02-10T23:02:20.270" v="8776" actId="20577"/>
          <ac:spMkLst>
            <pc:docMk/>
            <pc:sldMk cId="1505359318" sldId="262"/>
            <ac:spMk id="2" creationId="{24C731EE-FE53-4078-A1A5-E7A12397D993}"/>
          </ac:spMkLst>
        </pc:spChg>
        <pc:spChg chg="mod">
          <ac:chgData name="Liz" userId="9b71a293-527e-4f3a-a7ca-532900a6e0fe" providerId="ADAL" clId="{7AC4A08E-8950-4898-9545-96E42AF2C822}" dt="2021-02-08T22:29:44.390" v="697" actId="1076"/>
          <ac:spMkLst>
            <pc:docMk/>
            <pc:sldMk cId="1505359318" sldId="262"/>
            <ac:spMk id="3" creationId="{A886FDB6-748E-4AD4-8E66-BE7D86ECA6D8}"/>
          </ac:spMkLst>
        </pc:spChg>
        <pc:picChg chg="add del mod">
          <ac:chgData name="Liz" userId="9b71a293-527e-4f3a-a7ca-532900a6e0fe" providerId="ADAL" clId="{7AC4A08E-8950-4898-9545-96E42AF2C822}" dt="2021-02-08T22:22:11.222" v="560" actId="478"/>
          <ac:picMkLst>
            <pc:docMk/>
            <pc:sldMk cId="1505359318" sldId="262"/>
            <ac:picMk id="4" creationId="{97015EBE-92C2-478A-AC8A-D2167BAB257D}"/>
          </ac:picMkLst>
        </pc:picChg>
        <pc:picChg chg="add mod">
          <ac:chgData name="Liz" userId="9b71a293-527e-4f3a-a7ca-532900a6e0fe" providerId="ADAL" clId="{7AC4A08E-8950-4898-9545-96E42AF2C822}" dt="2021-02-08T22:28:22.246" v="599" actId="1076"/>
          <ac:picMkLst>
            <pc:docMk/>
            <pc:sldMk cId="1505359318" sldId="262"/>
            <ac:picMk id="6" creationId="{52077516-162F-4372-9981-E741524DBB4C}"/>
          </ac:picMkLst>
        </pc:picChg>
      </pc:sldChg>
      <pc:sldChg chg="addSp delSp modSp new mod modAnim">
        <pc:chgData name="Liz" userId="9b71a293-527e-4f3a-a7ca-532900a6e0fe" providerId="ADAL" clId="{7AC4A08E-8950-4898-9545-96E42AF2C822}" dt="2021-02-10T23:01:52.134" v="8746" actId="14100"/>
        <pc:sldMkLst>
          <pc:docMk/>
          <pc:sldMk cId="530349403" sldId="263"/>
        </pc:sldMkLst>
        <pc:spChg chg="del">
          <ac:chgData name="Liz" userId="9b71a293-527e-4f3a-a7ca-532900a6e0fe" providerId="ADAL" clId="{7AC4A08E-8950-4898-9545-96E42AF2C822}" dt="2021-02-10T23:01:48.837" v="8745" actId="478"/>
          <ac:spMkLst>
            <pc:docMk/>
            <pc:sldMk cId="530349403" sldId="263"/>
            <ac:spMk id="2" creationId="{429AEED9-C7B6-4597-B90C-C00FDAE407B2}"/>
          </ac:spMkLst>
        </pc:spChg>
        <pc:spChg chg="del">
          <ac:chgData name="Liz" userId="9b71a293-527e-4f3a-a7ca-532900a6e0fe" providerId="ADAL" clId="{7AC4A08E-8950-4898-9545-96E42AF2C822}" dt="2021-02-08T22:22:24.048" v="561"/>
          <ac:spMkLst>
            <pc:docMk/>
            <pc:sldMk cId="530349403" sldId="263"/>
            <ac:spMk id="3" creationId="{95AC2FC0-941C-41F4-9C67-3368CE970E80}"/>
          </ac:spMkLst>
        </pc:spChg>
        <pc:picChg chg="add mod">
          <ac:chgData name="Liz" userId="9b71a293-527e-4f3a-a7ca-532900a6e0fe" providerId="ADAL" clId="{7AC4A08E-8950-4898-9545-96E42AF2C822}" dt="2021-02-10T23:01:52.134" v="8746" actId="14100"/>
          <ac:picMkLst>
            <pc:docMk/>
            <pc:sldMk cId="530349403" sldId="263"/>
            <ac:picMk id="4" creationId="{05C3971E-CFD6-4928-A3C4-18D1A9F3C8A9}"/>
          </ac:picMkLst>
        </pc:picChg>
      </pc:sldChg>
      <pc:sldChg chg="addSp modSp new mod">
        <pc:chgData name="Liz" userId="9b71a293-527e-4f3a-a7ca-532900a6e0fe" providerId="ADAL" clId="{7AC4A08E-8950-4898-9545-96E42AF2C822}" dt="2021-02-09T09:48:16.590" v="2163" actId="1076"/>
        <pc:sldMkLst>
          <pc:docMk/>
          <pc:sldMk cId="772898468" sldId="264"/>
        </pc:sldMkLst>
        <pc:spChg chg="mod">
          <ac:chgData name="Liz" userId="9b71a293-527e-4f3a-a7ca-532900a6e0fe" providerId="ADAL" clId="{7AC4A08E-8950-4898-9545-96E42AF2C822}" dt="2021-02-09T09:41:14.150" v="1656" actId="20577"/>
          <ac:spMkLst>
            <pc:docMk/>
            <pc:sldMk cId="772898468" sldId="264"/>
            <ac:spMk id="2" creationId="{90BBBF2E-982D-45D8-9C1E-F964EB538E46}"/>
          </ac:spMkLst>
        </pc:spChg>
        <pc:spChg chg="mod">
          <ac:chgData name="Liz" userId="9b71a293-527e-4f3a-a7ca-532900a6e0fe" providerId="ADAL" clId="{7AC4A08E-8950-4898-9545-96E42AF2C822}" dt="2021-02-09T09:44:45.051" v="1844" actId="20577"/>
          <ac:spMkLst>
            <pc:docMk/>
            <pc:sldMk cId="772898468" sldId="264"/>
            <ac:spMk id="3" creationId="{98D651E5-152C-494A-88D7-D627ED9E5B98}"/>
          </ac:spMkLst>
        </pc:spChg>
        <pc:picChg chg="add mod">
          <ac:chgData name="Liz" userId="9b71a293-527e-4f3a-a7ca-532900a6e0fe" providerId="ADAL" clId="{7AC4A08E-8950-4898-9545-96E42AF2C822}" dt="2021-02-09T09:48:16.590" v="2163" actId="1076"/>
          <ac:picMkLst>
            <pc:docMk/>
            <pc:sldMk cId="772898468" sldId="264"/>
            <ac:picMk id="5" creationId="{D6EA7AA4-56D5-490F-B7B7-440477204AE1}"/>
          </ac:picMkLst>
        </pc:picChg>
      </pc:sldChg>
      <pc:sldChg chg="addSp modSp new mod">
        <pc:chgData name="Liz" userId="9b71a293-527e-4f3a-a7ca-532900a6e0fe" providerId="ADAL" clId="{7AC4A08E-8950-4898-9545-96E42AF2C822}" dt="2021-02-09T09:55:44.600" v="2961" actId="27636"/>
        <pc:sldMkLst>
          <pc:docMk/>
          <pc:sldMk cId="2445333705" sldId="265"/>
        </pc:sldMkLst>
        <pc:spChg chg="mod">
          <ac:chgData name="Liz" userId="9b71a293-527e-4f3a-a7ca-532900a6e0fe" providerId="ADAL" clId="{7AC4A08E-8950-4898-9545-96E42AF2C822}" dt="2021-02-09T09:53:00.871" v="2947" actId="20577"/>
          <ac:spMkLst>
            <pc:docMk/>
            <pc:sldMk cId="2445333705" sldId="265"/>
            <ac:spMk id="2" creationId="{3D430266-A777-42A7-9C5A-EA729EAE536A}"/>
          </ac:spMkLst>
        </pc:spChg>
        <pc:spChg chg="mod">
          <ac:chgData name="Liz" userId="9b71a293-527e-4f3a-a7ca-532900a6e0fe" providerId="ADAL" clId="{7AC4A08E-8950-4898-9545-96E42AF2C822}" dt="2021-02-09T09:55:44.600" v="2961" actId="27636"/>
          <ac:spMkLst>
            <pc:docMk/>
            <pc:sldMk cId="2445333705" sldId="265"/>
            <ac:spMk id="3" creationId="{7249EABD-0E24-4055-A4DC-C7DEFE793899}"/>
          </ac:spMkLst>
        </pc:spChg>
        <pc:picChg chg="add mod">
          <ac:chgData name="Liz" userId="9b71a293-527e-4f3a-a7ca-532900a6e0fe" providerId="ADAL" clId="{7AC4A08E-8950-4898-9545-96E42AF2C822}" dt="2021-02-09T09:55:09.438" v="2958" actId="14100"/>
          <ac:picMkLst>
            <pc:docMk/>
            <pc:sldMk cId="2445333705" sldId="265"/>
            <ac:picMk id="5" creationId="{F5314CD0-6B15-471D-9405-934DF852F596}"/>
          </ac:picMkLst>
        </pc:picChg>
      </pc:sldChg>
      <pc:sldChg chg="addSp delSp modSp new mod">
        <pc:chgData name="Liz" userId="9b71a293-527e-4f3a-a7ca-532900a6e0fe" providerId="ADAL" clId="{7AC4A08E-8950-4898-9545-96E42AF2C822}" dt="2021-02-09T10:10:08.548" v="5260" actId="27636"/>
        <pc:sldMkLst>
          <pc:docMk/>
          <pc:sldMk cId="1454608586" sldId="266"/>
        </pc:sldMkLst>
        <pc:spChg chg="add del mod">
          <ac:chgData name="Liz" userId="9b71a293-527e-4f3a-a7ca-532900a6e0fe" providerId="ADAL" clId="{7AC4A08E-8950-4898-9545-96E42AF2C822}" dt="2021-02-09T10:03:20.230" v="4324" actId="20577"/>
          <ac:spMkLst>
            <pc:docMk/>
            <pc:sldMk cId="1454608586" sldId="266"/>
            <ac:spMk id="2" creationId="{8A68BFAF-06DE-4BB8-B401-CC76F83C6E16}"/>
          </ac:spMkLst>
        </pc:spChg>
        <pc:spChg chg="mod">
          <ac:chgData name="Liz" userId="9b71a293-527e-4f3a-a7ca-532900a6e0fe" providerId="ADAL" clId="{7AC4A08E-8950-4898-9545-96E42AF2C822}" dt="2021-02-09T10:10:08.548" v="5260" actId="27636"/>
          <ac:spMkLst>
            <pc:docMk/>
            <pc:sldMk cId="1454608586" sldId="266"/>
            <ac:spMk id="3" creationId="{AD5B4934-C85C-409D-A48D-1098CFDD54DE}"/>
          </ac:spMkLst>
        </pc:spChg>
      </pc:sldChg>
      <pc:sldChg chg="modSp new mod">
        <pc:chgData name="Liz" userId="9b71a293-527e-4f3a-a7ca-532900a6e0fe" providerId="ADAL" clId="{7AC4A08E-8950-4898-9545-96E42AF2C822}" dt="2021-02-09T10:10:33.366" v="5274" actId="27636"/>
        <pc:sldMkLst>
          <pc:docMk/>
          <pc:sldMk cId="901532384" sldId="267"/>
        </pc:sldMkLst>
        <pc:spChg chg="mod">
          <ac:chgData name="Liz" userId="9b71a293-527e-4f3a-a7ca-532900a6e0fe" providerId="ADAL" clId="{7AC4A08E-8950-4898-9545-96E42AF2C822}" dt="2021-02-09T10:01:06.214" v="4066" actId="20577"/>
          <ac:spMkLst>
            <pc:docMk/>
            <pc:sldMk cId="901532384" sldId="267"/>
            <ac:spMk id="2" creationId="{52E87319-1DDF-4642-BAD1-C9EA5971BE51}"/>
          </ac:spMkLst>
        </pc:spChg>
        <pc:spChg chg="mod">
          <ac:chgData name="Liz" userId="9b71a293-527e-4f3a-a7ca-532900a6e0fe" providerId="ADAL" clId="{7AC4A08E-8950-4898-9545-96E42AF2C822}" dt="2021-02-09T10:10:33.366" v="5274" actId="27636"/>
          <ac:spMkLst>
            <pc:docMk/>
            <pc:sldMk cId="901532384" sldId="267"/>
            <ac:spMk id="3" creationId="{8C489C9A-C60F-4A80-8A40-09EFB5919826}"/>
          </ac:spMkLst>
        </pc:spChg>
      </pc:sldChg>
      <pc:sldChg chg="modSp new mod">
        <pc:chgData name="Liz" userId="9b71a293-527e-4f3a-a7ca-532900a6e0fe" providerId="ADAL" clId="{7AC4A08E-8950-4898-9545-96E42AF2C822}" dt="2021-02-09T10:13:15.950" v="5529" actId="20577"/>
        <pc:sldMkLst>
          <pc:docMk/>
          <pc:sldMk cId="3877526970" sldId="268"/>
        </pc:sldMkLst>
        <pc:spChg chg="mod">
          <ac:chgData name="Liz" userId="9b71a293-527e-4f3a-a7ca-532900a6e0fe" providerId="ADAL" clId="{7AC4A08E-8950-4898-9545-96E42AF2C822}" dt="2021-02-09T10:03:14.341" v="4309" actId="20577"/>
          <ac:spMkLst>
            <pc:docMk/>
            <pc:sldMk cId="3877526970" sldId="268"/>
            <ac:spMk id="2" creationId="{EEDB9EBC-3754-4841-885C-5A9E954784EC}"/>
          </ac:spMkLst>
        </pc:spChg>
        <pc:spChg chg="mod">
          <ac:chgData name="Liz" userId="9b71a293-527e-4f3a-a7ca-532900a6e0fe" providerId="ADAL" clId="{7AC4A08E-8950-4898-9545-96E42AF2C822}" dt="2021-02-09T10:13:15.950" v="5529" actId="20577"/>
          <ac:spMkLst>
            <pc:docMk/>
            <pc:sldMk cId="3877526970" sldId="268"/>
            <ac:spMk id="3" creationId="{A4754B34-2039-41A4-9C0E-BA6F461B0574}"/>
          </ac:spMkLst>
        </pc:spChg>
      </pc:sldChg>
      <pc:sldChg chg="modSp new mod">
        <pc:chgData name="Liz" userId="9b71a293-527e-4f3a-a7ca-532900a6e0fe" providerId="ADAL" clId="{7AC4A08E-8950-4898-9545-96E42AF2C822}" dt="2021-02-09T10:15:03.417" v="5651" actId="20577"/>
        <pc:sldMkLst>
          <pc:docMk/>
          <pc:sldMk cId="3982309663" sldId="269"/>
        </pc:sldMkLst>
        <pc:spChg chg="mod">
          <ac:chgData name="Liz" userId="9b71a293-527e-4f3a-a7ca-532900a6e0fe" providerId="ADAL" clId="{7AC4A08E-8950-4898-9545-96E42AF2C822}" dt="2021-02-09T10:15:03.417" v="5651" actId="20577"/>
          <ac:spMkLst>
            <pc:docMk/>
            <pc:sldMk cId="3982309663" sldId="269"/>
            <ac:spMk id="2" creationId="{E5F7B492-6CC3-4603-8212-B1374A9ED67B}"/>
          </ac:spMkLst>
        </pc:spChg>
        <pc:spChg chg="mod">
          <ac:chgData name="Liz" userId="9b71a293-527e-4f3a-a7ca-532900a6e0fe" providerId="ADAL" clId="{7AC4A08E-8950-4898-9545-96E42AF2C822}" dt="2021-02-09T10:14:38.367" v="5621"/>
          <ac:spMkLst>
            <pc:docMk/>
            <pc:sldMk cId="3982309663" sldId="269"/>
            <ac:spMk id="3" creationId="{18214D08-53CC-405A-94AE-228A5529BE09}"/>
          </ac:spMkLst>
        </pc:spChg>
      </pc:sldChg>
      <pc:sldChg chg="delSp modSp new mod ord">
        <pc:chgData name="Liz" userId="9b71a293-527e-4f3a-a7ca-532900a6e0fe" providerId="ADAL" clId="{7AC4A08E-8950-4898-9545-96E42AF2C822}" dt="2021-02-09T12:04:24.547" v="6379"/>
        <pc:sldMkLst>
          <pc:docMk/>
          <pc:sldMk cId="3301911133" sldId="270"/>
        </pc:sldMkLst>
        <pc:spChg chg="del">
          <ac:chgData name="Liz" userId="9b71a293-527e-4f3a-a7ca-532900a6e0fe" providerId="ADAL" clId="{7AC4A08E-8950-4898-9545-96E42AF2C822}" dt="2021-02-09T10:18:26.444" v="6239" actId="478"/>
          <ac:spMkLst>
            <pc:docMk/>
            <pc:sldMk cId="3301911133" sldId="270"/>
            <ac:spMk id="2" creationId="{4FCBED25-A845-4987-A613-D0574F173BCF}"/>
          </ac:spMkLst>
        </pc:spChg>
        <pc:spChg chg="mod">
          <ac:chgData name="Liz" userId="9b71a293-527e-4f3a-a7ca-532900a6e0fe" providerId="ADAL" clId="{7AC4A08E-8950-4898-9545-96E42AF2C822}" dt="2021-02-09T10:18:58.027" v="6293" actId="20577"/>
          <ac:spMkLst>
            <pc:docMk/>
            <pc:sldMk cId="3301911133" sldId="270"/>
            <ac:spMk id="3" creationId="{43FFD204-98FF-496C-969B-7080FE0D484A}"/>
          </ac:spMkLst>
        </pc:spChg>
      </pc:sldChg>
      <pc:sldChg chg="addSp delSp modSp new mod">
        <pc:chgData name="Liz" userId="9b71a293-527e-4f3a-a7ca-532900a6e0fe" providerId="ADAL" clId="{7AC4A08E-8950-4898-9545-96E42AF2C822}" dt="2021-02-09T12:11:44.883" v="7417" actId="20577"/>
        <pc:sldMkLst>
          <pc:docMk/>
          <pc:sldMk cId="2603985897" sldId="271"/>
        </pc:sldMkLst>
        <pc:spChg chg="mod">
          <ac:chgData name="Liz" userId="9b71a293-527e-4f3a-a7ca-532900a6e0fe" providerId="ADAL" clId="{7AC4A08E-8950-4898-9545-96E42AF2C822}" dt="2021-02-09T12:11:44.883" v="7417" actId="20577"/>
          <ac:spMkLst>
            <pc:docMk/>
            <pc:sldMk cId="2603985897" sldId="271"/>
            <ac:spMk id="2" creationId="{46B02E1E-CA89-4FF1-A104-334222AA8CEE}"/>
          </ac:spMkLst>
        </pc:spChg>
        <pc:spChg chg="add del mod">
          <ac:chgData name="Liz" userId="9b71a293-527e-4f3a-a7ca-532900a6e0fe" providerId="ADAL" clId="{7AC4A08E-8950-4898-9545-96E42AF2C822}" dt="2021-02-09T12:11:40.574" v="7414" actId="20577"/>
          <ac:spMkLst>
            <pc:docMk/>
            <pc:sldMk cId="2603985897" sldId="271"/>
            <ac:spMk id="3" creationId="{59472050-E3B3-4CCC-850B-D35CBC8F7075}"/>
          </ac:spMkLst>
        </pc:spChg>
        <pc:spChg chg="add del mod">
          <ac:chgData name="Liz" userId="9b71a293-527e-4f3a-a7ca-532900a6e0fe" providerId="ADAL" clId="{7AC4A08E-8950-4898-9545-96E42AF2C822}" dt="2021-02-09T10:23:38.916" v="6377"/>
          <ac:spMkLst>
            <pc:docMk/>
            <pc:sldMk cId="2603985897" sldId="271"/>
            <ac:spMk id="4" creationId="{3C11CA37-B9EA-4924-BE3C-55365D02F20E}"/>
          </ac:spMkLst>
        </pc:spChg>
      </pc:sldChg>
      <pc:sldChg chg="addSp delSp modSp new del">
        <pc:chgData name="Liz" userId="9b71a293-527e-4f3a-a7ca-532900a6e0fe" providerId="ADAL" clId="{7AC4A08E-8950-4898-9545-96E42AF2C822}" dt="2021-02-09T10:23:19.132" v="6373" actId="680"/>
        <pc:sldMkLst>
          <pc:docMk/>
          <pc:sldMk cId="4086916032" sldId="271"/>
        </pc:sldMkLst>
        <pc:spChg chg="add del">
          <ac:chgData name="Liz" userId="9b71a293-527e-4f3a-a7ca-532900a6e0fe" providerId="ADAL" clId="{7AC4A08E-8950-4898-9545-96E42AF2C822}" dt="2021-02-09T10:23:17.008" v="6372"/>
          <ac:spMkLst>
            <pc:docMk/>
            <pc:sldMk cId="4086916032" sldId="271"/>
            <ac:spMk id="3" creationId="{66DB7A54-F3BB-4DEE-A7E3-959E73FCE43E}"/>
          </ac:spMkLst>
        </pc:spChg>
        <pc:spChg chg="add del mod">
          <ac:chgData name="Liz" userId="9b71a293-527e-4f3a-a7ca-532900a6e0fe" providerId="ADAL" clId="{7AC4A08E-8950-4898-9545-96E42AF2C822}" dt="2021-02-09T10:23:17.008" v="6372"/>
          <ac:spMkLst>
            <pc:docMk/>
            <pc:sldMk cId="4086916032" sldId="271"/>
            <ac:spMk id="4" creationId="{97B654AE-19CC-4B59-8224-7A229B5D26AC}"/>
          </ac:spMkLst>
        </pc:spChg>
      </pc:sldChg>
      <pc:sldChg chg="modSp new mod">
        <pc:chgData name="Liz" userId="9b71a293-527e-4f3a-a7ca-532900a6e0fe" providerId="ADAL" clId="{7AC4A08E-8950-4898-9545-96E42AF2C822}" dt="2021-02-09T12:26:12.292" v="8744" actId="20577"/>
        <pc:sldMkLst>
          <pc:docMk/>
          <pc:sldMk cId="717669096" sldId="272"/>
        </pc:sldMkLst>
        <pc:spChg chg="mod">
          <ac:chgData name="Liz" userId="9b71a293-527e-4f3a-a7ca-532900a6e0fe" providerId="ADAL" clId="{7AC4A08E-8950-4898-9545-96E42AF2C822}" dt="2021-02-09T12:26:12.292" v="8744" actId="20577"/>
          <ac:spMkLst>
            <pc:docMk/>
            <pc:sldMk cId="717669096" sldId="272"/>
            <ac:spMk id="2" creationId="{ED3FB067-11E1-4548-8D8E-FA1614BBB900}"/>
          </ac:spMkLst>
        </pc:spChg>
        <pc:spChg chg="mod">
          <ac:chgData name="Liz" userId="9b71a293-527e-4f3a-a7ca-532900a6e0fe" providerId="ADAL" clId="{7AC4A08E-8950-4898-9545-96E42AF2C822}" dt="2021-02-09T12:24:53.733" v="8670" actId="20577"/>
          <ac:spMkLst>
            <pc:docMk/>
            <pc:sldMk cId="717669096" sldId="272"/>
            <ac:spMk id="3" creationId="{F2CA2BE5-C30B-45D9-87C8-E1C46B1CDC38}"/>
          </ac:spMkLst>
        </pc:spChg>
      </pc:sldChg>
      <pc:sldChg chg="delSp modSp new mod">
        <pc:chgData name="Liz" userId="9b71a293-527e-4f3a-a7ca-532900a6e0fe" providerId="ADAL" clId="{7AC4A08E-8950-4898-9545-96E42AF2C822}" dt="2021-02-09T12:17:08.693" v="8422" actId="20577"/>
        <pc:sldMkLst>
          <pc:docMk/>
          <pc:sldMk cId="242381608" sldId="273"/>
        </pc:sldMkLst>
        <pc:spChg chg="del">
          <ac:chgData name="Liz" userId="9b71a293-527e-4f3a-a7ca-532900a6e0fe" providerId="ADAL" clId="{7AC4A08E-8950-4898-9545-96E42AF2C822}" dt="2021-02-09T12:16:02.902" v="8297" actId="478"/>
          <ac:spMkLst>
            <pc:docMk/>
            <pc:sldMk cId="242381608" sldId="273"/>
            <ac:spMk id="2" creationId="{E8AAD21A-9429-4A72-9621-5E2FCFBAA66E}"/>
          </ac:spMkLst>
        </pc:spChg>
        <pc:spChg chg="mod">
          <ac:chgData name="Liz" userId="9b71a293-527e-4f3a-a7ca-532900a6e0fe" providerId="ADAL" clId="{7AC4A08E-8950-4898-9545-96E42AF2C822}" dt="2021-02-09T12:17:08.693" v="8422" actId="20577"/>
          <ac:spMkLst>
            <pc:docMk/>
            <pc:sldMk cId="242381608" sldId="273"/>
            <ac:spMk id="3" creationId="{74BA6E23-B6F8-4D57-8376-39FC43AC831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9745EF-2C18-4EF2-BB29-13EC68F07984}" type="datetimeFigureOut">
              <a:rPr lang="en-GB" smtClean="0"/>
              <a:t>09/02/2021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5798BA-829B-4ECB-B56A-51C4980B725C}" type="slidenum">
              <a:rPr lang="en-GB" smtClean="0"/>
              <a:t>‹#›</a:t>
            </a:fld>
            <a:endParaRPr lang="en-GB"/>
          </a:p>
        </p:txBody>
      </p:sp>
    </p:spTree>
    <p:extLst>
      <p:ext uri="{BB962C8B-B14F-4D97-AF65-F5344CB8AC3E}">
        <p14:creationId xmlns:p14="http://schemas.microsoft.com/office/powerpoint/2010/main" val="2310701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B5798BA-829B-4ECB-B56A-51C4980B725C}" type="slidenum">
              <a:rPr lang="en-GB" smtClean="0"/>
              <a:t>17</a:t>
            </a:fld>
            <a:endParaRPr lang="en-GB"/>
          </a:p>
        </p:txBody>
      </p:sp>
    </p:spTree>
    <p:extLst>
      <p:ext uri="{BB962C8B-B14F-4D97-AF65-F5344CB8AC3E}">
        <p14:creationId xmlns:p14="http://schemas.microsoft.com/office/powerpoint/2010/main" val="681580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dirty="0"/>
              <a:t>2/8/2021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dirty="0"/>
              <a:t>2/8/2021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dirty="0"/>
              <a:t>2/8/2021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dirty="0"/>
              <a:t>2/8/2021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5059C3-6A89-4494-99FF-5A4D6FFD50EB}" type="datetimeFigureOut">
              <a:rPr lang="en-US" dirty="0"/>
              <a:t>2/8/2021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dirty="0"/>
              <a:t>2/8/2021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dirty="0"/>
              <a:t>2/8/2021</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dirty="0"/>
              <a:t>2/8/2021</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t>2/8/2021</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D525BB-DA17-4BA0-B3C8-3AC3ABC827E6}" type="datetimeFigureOut">
              <a:rPr lang="en-US" dirty="0"/>
              <a:t>2/8/2021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6C4C9A-3960-41CF-A4E9-2A8FB932454B}" type="datetimeFigureOut">
              <a:rPr lang="en-US" dirty="0"/>
              <a:t>2/8/2021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t>2/8/2021</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f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9NJj12tJzqc?feature=oembed"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8B9DE-E87F-4502-82C9-78DAB1E6CC3C}"/>
              </a:ext>
            </a:extLst>
          </p:cNvPr>
          <p:cNvSpPr>
            <a:spLocks noGrp="1"/>
          </p:cNvSpPr>
          <p:nvPr>
            <p:ph type="ctrTitle"/>
          </p:nvPr>
        </p:nvSpPr>
        <p:spPr/>
        <p:txBody>
          <a:bodyPr/>
          <a:lstStyle/>
          <a:p>
            <a:r>
              <a:rPr lang="en-GB" dirty="0"/>
              <a:t>Race and Time </a:t>
            </a:r>
            <a:br>
              <a:rPr lang="en-GB" dirty="0"/>
            </a:br>
            <a:r>
              <a:rPr lang="en-GB" dirty="0"/>
              <a:t>Week 5</a:t>
            </a:r>
          </a:p>
        </p:txBody>
      </p:sp>
    </p:spTree>
    <p:extLst>
      <p:ext uri="{BB962C8B-B14F-4D97-AF65-F5344CB8AC3E}">
        <p14:creationId xmlns:p14="http://schemas.microsoft.com/office/powerpoint/2010/main" val="1393652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30266-A777-42A7-9C5A-EA729EAE536A}"/>
              </a:ext>
            </a:extLst>
          </p:cNvPr>
          <p:cNvSpPr>
            <a:spLocks noGrp="1"/>
          </p:cNvSpPr>
          <p:nvPr>
            <p:ph type="title"/>
          </p:nvPr>
        </p:nvSpPr>
        <p:spPr>
          <a:xfrm>
            <a:off x="2611808" y="808056"/>
            <a:ext cx="7958331" cy="744973"/>
          </a:xfrm>
        </p:spPr>
        <p:txBody>
          <a:bodyPr/>
          <a:lstStyle/>
          <a:p>
            <a:r>
              <a:rPr lang="en-GB" dirty="0"/>
              <a:t>Hanchard cont.</a:t>
            </a:r>
          </a:p>
        </p:txBody>
      </p:sp>
      <p:sp>
        <p:nvSpPr>
          <p:cNvPr id="3" name="Content Placeholder 2">
            <a:extLst>
              <a:ext uri="{FF2B5EF4-FFF2-40B4-BE49-F238E27FC236}">
                <a16:creationId xmlns:a16="http://schemas.microsoft.com/office/drawing/2014/main" id="{7249EABD-0E24-4055-A4DC-C7DEFE793899}"/>
              </a:ext>
            </a:extLst>
          </p:cNvPr>
          <p:cNvSpPr>
            <a:spLocks noGrp="1"/>
          </p:cNvSpPr>
          <p:nvPr>
            <p:ph idx="1"/>
          </p:nvPr>
        </p:nvSpPr>
        <p:spPr>
          <a:xfrm>
            <a:off x="2773599" y="2104571"/>
            <a:ext cx="7796540" cy="3945373"/>
          </a:xfrm>
        </p:spPr>
        <p:txBody>
          <a:bodyPr>
            <a:normAutofit/>
          </a:bodyPr>
          <a:lstStyle/>
          <a:p>
            <a:r>
              <a:rPr lang="en-GB" dirty="0"/>
              <a:t>African history forgotten, obscured and erased via a kind of </a:t>
            </a:r>
            <a:r>
              <a:rPr lang="en-GB" i="1" dirty="0"/>
              <a:t>tabula rasa</a:t>
            </a:r>
            <a:r>
              <a:rPr lang="en-GB" dirty="0"/>
              <a:t> </a:t>
            </a:r>
          </a:p>
          <a:p>
            <a:r>
              <a:rPr lang="en-GB" dirty="0"/>
              <a:t>Post- World War II, a reconstruction of the past – one of the first pedagogical projects of Afro-Modern activists (Hanchard, 251)</a:t>
            </a:r>
          </a:p>
          <a:p>
            <a:r>
              <a:rPr lang="en-GB" dirty="0"/>
              <a:t>Not just give continuity with African past of diaspora peoples, but give some coherence to their present, continuous lives – the idea of a “future past” (Kirkland) made in the ongoing black consciousness </a:t>
            </a:r>
          </a:p>
        </p:txBody>
      </p:sp>
      <p:pic>
        <p:nvPicPr>
          <p:cNvPr id="5" name="Picture 4" descr="A picture containing text, newspaper&#10;&#10;Description automatically generated">
            <a:extLst>
              <a:ext uri="{FF2B5EF4-FFF2-40B4-BE49-F238E27FC236}">
                <a16:creationId xmlns:a16="http://schemas.microsoft.com/office/drawing/2014/main" id="{F5314CD0-6B15-471D-9405-934DF852F596}"/>
              </a:ext>
            </a:extLst>
          </p:cNvPr>
          <p:cNvPicPr>
            <a:picLocks noChangeAspect="1"/>
          </p:cNvPicPr>
          <p:nvPr/>
        </p:nvPicPr>
        <p:blipFill>
          <a:blip r:embed="rId2"/>
          <a:stretch>
            <a:fillRect/>
          </a:stretch>
        </p:blipFill>
        <p:spPr>
          <a:xfrm>
            <a:off x="73267" y="65314"/>
            <a:ext cx="2850927" cy="2184400"/>
          </a:xfrm>
          <a:prstGeom prst="rect">
            <a:avLst/>
          </a:prstGeom>
        </p:spPr>
      </p:pic>
    </p:spTree>
    <p:extLst>
      <p:ext uri="{BB962C8B-B14F-4D97-AF65-F5344CB8AC3E}">
        <p14:creationId xmlns:p14="http://schemas.microsoft.com/office/powerpoint/2010/main" val="2445333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8BFAF-06DE-4BB8-B401-CC76F83C6E16}"/>
              </a:ext>
            </a:extLst>
          </p:cNvPr>
          <p:cNvSpPr>
            <a:spLocks noGrp="1"/>
          </p:cNvSpPr>
          <p:nvPr>
            <p:ph type="title"/>
          </p:nvPr>
        </p:nvSpPr>
        <p:spPr/>
        <p:txBody>
          <a:bodyPr/>
          <a:lstStyle/>
          <a:p>
            <a:r>
              <a:rPr lang="en-GB" dirty="0"/>
              <a:t>Time inequality</a:t>
            </a:r>
          </a:p>
        </p:txBody>
      </p:sp>
      <p:sp>
        <p:nvSpPr>
          <p:cNvPr id="3" name="Content Placeholder 2">
            <a:extLst>
              <a:ext uri="{FF2B5EF4-FFF2-40B4-BE49-F238E27FC236}">
                <a16:creationId xmlns:a16="http://schemas.microsoft.com/office/drawing/2014/main" id="{AD5B4934-C85C-409D-A48D-1098CFDD54DE}"/>
              </a:ext>
            </a:extLst>
          </p:cNvPr>
          <p:cNvSpPr>
            <a:spLocks noGrp="1"/>
          </p:cNvSpPr>
          <p:nvPr>
            <p:ph idx="1"/>
          </p:nvPr>
        </p:nvSpPr>
        <p:spPr>
          <a:xfrm>
            <a:off x="2442186" y="1743607"/>
            <a:ext cx="8088196" cy="4454004"/>
          </a:xfrm>
        </p:spPr>
        <p:txBody>
          <a:bodyPr>
            <a:normAutofit/>
          </a:bodyPr>
          <a:lstStyle/>
          <a:p>
            <a:r>
              <a:rPr lang="en-GB" dirty="0"/>
              <a:t>An understanding of the past acknowledging the </a:t>
            </a:r>
            <a:r>
              <a:rPr lang="en-GB" b="1" dirty="0"/>
              <a:t>temporal disjuncture </a:t>
            </a:r>
            <a:r>
              <a:rPr lang="en-GB" dirty="0"/>
              <a:t>imposed on African-descended people (displacement and deferral that slavery and imperialism imposed)</a:t>
            </a:r>
          </a:p>
          <a:p>
            <a:r>
              <a:rPr lang="en-GB" dirty="0"/>
              <a:t>Idea that African-derived people had to ‘sophisticate themselves’ through their relation to Western ideals in order to have a relationship with the modern West – either ‘catching up’ or finding themselves looking across a chasm (Hanchard, 252) </a:t>
            </a:r>
          </a:p>
          <a:p>
            <a:r>
              <a:rPr lang="en-GB" dirty="0"/>
              <a:t>Temporal inequality. “Waiting” as a “time structure that is imposed upon us” (Schutz and Luckman) – belated access to </a:t>
            </a:r>
            <a:r>
              <a:rPr lang="en-GB" dirty="0" err="1"/>
              <a:t>instutitions</a:t>
            </a:r>
            <a:r>
              <a:rPr lang="en-GB" dirty="0"/>
              <a:t>, goods, services, resources, power and knowledge. (252)</a:t>
            </a:r>
          </a:p>
        </p:txBody>
      </p:sp>
    </p:spTree>
    <p:extLst>
      <p:ext uri="{BB962C8B-B14F-4D97-AF65-F5344CB8AC3E}">
        <p14:creationId xmlns:p14="http://schemas.microsoft.com/office/powerpoint/2010/main" val="1454608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87319-1DDF-4642-BAD1-C9EA5971BE51}"/>
              </a:ext>
            </a:extLst>
          </p:cNvPr>
          <p:cNvSpPr>
            <a:spLocks noGrp="1"/>
          </p:cNvSpPr>
          <p:nvPr>
            <p:ph type="title"/>
          </p:nvPr>
        </p:nvSpPr>
        <p:spPr/>
        <p:txBody>
          <a:bodyPr/>
          <a:lstStyle/>
          <a:p>
            <a:r>
              <a:rPr lang="en-GB" dirty="0"/>
              <a:t>Slaves and ‘time management’ </a:t>
            </a:r>
          </a:p>
        </p:txBody>
      </p:sp>
      <p:sp>
        <p:nvSpPr>
          <p:cNvPr id="3" name="Content Placeholder 2">
            <a:extLst>
              <a:ext uri="{FF2B5EF4-FFF2-40B4-BE49-F238E27FC236}">
                <a16:creationId xmlns:a16="http://schemas.microsoft.com/office/drawing/2014/main" id="{8C489C9A-C60F-4A80-8A40-09EFB5919826}"/>
              </a:ext>
            </a:extLst>
          </p:cNvPr>
          <p:cNvSpPr>
            <a:spLocks noGrp="1"/>
          </p:cNvSpPr>
          <p:nvPr>
            <p:ph idx="1"/>
          </p:nvPr>
        </p:nvSpPr>
        <p:spPr>
          <a:xfrm>
            <a:off x="2288840" y="2052116"/>
            <a:ext cx="8281299" cy="4325966"/>
          </a:xfrm>
        </p:spPr>
        <p:txBody>
          <a:bodyPr>
            <a:normAutofit fontScale="92500" lnSpcReduction="10000"/>
          </a:bodyPr>
          <a:lstStyle/>
          <a:p>
            <a:r>
              <a:rPr lang="en-GB" dirty="0"/>
              <a:t>Imposition of slave owner’s construction of temporality on the slaves</a:t>
            </a:r>
          </a:p>
          <a:p>
            <a:r>
              <a:rPr lang="en-GB" dirty="0"/>
              <a:t>Work occupied almost all of the time. </a:t>
            </a:r>
          </a:p>
          <a:p>
            <a:r>
              <a:rPr lang="en-GB" dirty="0"/>
              <a:t>“From the calories they expended to the music they played, no aspect of their lives was untouched by their work regimen—its physical and psychological demands, its organization, its seasonal rhythms, and its numerous divisions by skill, age and sex.” (Hanchard 254) </a:t>
            </a:r>
          </a:p>
          <a:p>
            <a:r>
              <a:rPr lang="en-GB" dirty="0"/>
              <a:t>No ‘contract’ such as between even labourer and employer (cf. Marx in Weeks) – </a:t>
            </a:r>
            <a:r>
              <a:rPr lang="en-GB" i="1" dirty="0"/>
              <a:t>total</a:t>
            </a:r>
            <a:r>
              <a:rPr lang="en-GB" dirty="0"/>
              <a:t> labour. No time belonged solely to the slave.</a:t>
            </a:r>
          </a:p>
          <a:p>
            <a:r>
              <a:rPr lang="en-GB" dirty="0"/>
              <a:t>Idea of ‘seasoning’ – slaveowners’ term for the acculturation of slaves to the linguistic, social and labouring practices of the New World</a:t>
            </a:r>
          </a:p>
          <a:p>
            <a:endParaRPr lang="en-GB" dirty="0"/>
          </a:p>
        </p:txBody>
      </p:sp>
    </p:spTree>
    <p:extLst>
      <p:ext uri="{BB962C8B-B14F-4D97-AF65-F5344CB8AC3E}">
        <p14:creationId xmlns:p14="http://schemas.microsoft.com/office/powerpoint/2010/main" val="901532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B9EBC-3754-4841-885C-5A9E954784EC}"/>
              </a:ext>
            </a:extLst>
          </p:cNvPr>
          <p:cNvSpPr>
            <a:spLocks noGrp="1"/>
          </p:cNvSpPr>
          <p:nvPr>
            <p:ph type="title"/>
          </p:nvPr>
        </p:nvSpPr>
        <p:spPr/>
        <p:txBody>
          <a:bodyPr/>
          <a:lstStyle/>
          <a:p>
            <a:r>
              <a:rPr lang="en-GB" dirty="0"/>
              <a:t>Racial Time</a:t>
            </a:r>
          </a:p>
        </p:txBody>
      </p:sp>
      <p:sp>
        <p:nvSpPr>
          <p:cNvPr id="3" name="Content Placeholder 2">
            <a:extLst>
              <a:ext uri="{FF2B5EF4-FFF2-40B4-BE49-F238E27FC236}">
                <a16:creationId xmlns:a16="http://schemas.microsoft.com/office/drawing/2014/main" id="{A4754B34-2039-41A4-9C0E-BA6F461B0574}"/>
              </a:ext>
            </a:extLst>
          </p:cNvPr>
          <p:cNvSpPr>
            <a:spLocks noGrp="1"/>
          </p:cNvSpPr>
          <p:nvPr>
            <p:ph idx="1"/>
          </p:nvPr>
        </p:nvSpPr>
        <p:spPr/>
        <p:txBody>
          <a:bodyPr>
            <a:normAutofit fontScale="92500" lnSpcReduction="20000"/>
          </a:bodyPr>
          <a:lstStyle/>
          <a:p>
            <a:r>
              <a:rPr lang="en-GB" dirty="0"/>
              <a:t>1) Waiting – wait for goods and services delivered first to the dominant group. (Waiting for seats on the bus in the ‘black’ section. Using out of date textbooks after white students had finished with them. Hanchard 263-4) </a:t>
            </a:r>
          </a:p>
          <a:p>
            <a:r>
              <a:rPr lang="en-GB" dirty="0"/>
              <a:t>2) Time appropriation – collective action to ‘seize’ time, e.g. strikes, ‘go-slow’ working, bus boycotts to protest transport apartheid</a:t>
            </a:r>
          </a:p>
          <a:p>
            <a:r>
              <a:rPr lang="en-GB" dirty="0"/>
              <a:t>3) ideas of human progress – eschatological images of racial time – a sometimes vengeful God punishing sinful whites, a time to come in which prejudice will be obliterated. Religion providing language and concept for an impending confrontation (theological time frame but taking place in the current sites of prejudice: plantation, tenement, city, farm). (Hanchard, 257)</a:t>
            </a:r>
          </a:p>
        </p:txBody>
      </p:sp>
    </p:spTree>
    <p:extLst>
      <p:ext uri="{BB962C8B-B14F-4D97-AF65-F5344CB8AC3E}">
        <p14:creationId xmlns:p14="http://schemas.microsoft.com/office/powerpoint/2010/main" val="3877526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FFD204-98FF-496C-969B-7080FE0D484A}"/>
              </a:ext>
            </a:extLst>
          </p:cNvPr>
          <p:cNvSpPr>
            <a:spLocks noGrp="1"/>
          </p:cNvSpPr>
          <p:nvPr>
            <p:ph idx="1"/>
          </p:nvPr>
        </p:nvSpPr>
        <p:spPr>
          <a:xfrm>
            <a:off x="1982147" y="602027"/>
            <a:ext cx="8587992" cy="5447917"/>
          </a:xfrm>
        </p:spPr>
        <p:txBody>
          <a:bodyPr>
            <a:normAutofit/>
          </a:bodyPr>
          <a:lstStyle/>
          <a:p>
            <a:pPr marL="0" indent="0">
              <a:buNone/>
            </a:pPr>
            <a:r>
              <a:rPr lang="en-GB" dirty="0"/>
              <a:t>Hanchard, 265: </a:t>
            </a:r>
          </a:p>
          <a:p>
            <a:r>
              <a:rPr lang="en-GB" dirty="0"/>
              <a:t>Paul </a:t>
            </a:r>
            <a:r>
              <a:rPr lang="en-GB" dirty="0" err="1"/>
              <a:t>Virilio</a:t>
            </a:r>
            <a:r>
              <a:rPr lang="en-GB" dirty="0"/>
              <a:t> on the synthesis of speed and politics: the struggle for black rights as a movement to reduce waiting, to explore the differentials of human time. </a:t>
            </a:r>
          </a:p>
          <a:p>
            <a:r>
              <a:rPr lang="en-GB" dirty="0"/>
              <a:t>Incrementalism (‘bit by bit’ progress) is slow, and therefore conservative. </a:t>
            </a:r>
          </a:p>
          <a:p>
            <a:r>
              <a:rPr lang="en-GB" dirty="0"/>
              <a:t>Acceleration of racial equality was temporally and politically emancipating and thereby good for the “race”	. </a:t>
            </a:r>
          </a:p>
          <a:p>
            <a:r>
              <a:rPr lang="en-GB" dirty="0"/>
              <a:t>Waiting “denotes taking one’s cues from somewhere or someone other than oneself”; the end of waiting means the beginning of autonomy.</a:t>
            </a:r>
          </a:p>
        </p:txBody>
      </p:sp>
    </p:spTree>
    <p:extLst>
      <p:ext uri="{BB962C8B-B14F-4D97-AF65-F5344CB8AC3E}">
        <p14:creationId xmlns:p14="http://schemas.microsoft.com/office/powerpoint/2010/main" val="3301911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7B492-6CC3-4603-8212-B1374A9ED67B}"/>
              </a:ext>
            </a:extLst>
          </p:cNvPr>
          <p:cNvSpPr>
            <a:spLocks noGrp="1"/>
          </p:cNvSpPr>
          <p:nvPr>
            <p:ph type="title"/>
          </p:nvPr>
        </p:nvSpPr>
        <p:spPr/>
        <p:txBody>
          <a:bodyPr/>
          <a:lstStyle/>
          <a:p>
            <a:r>
              <a:rPr lang="en-GB" dirty="0"/>
              <a:t>Martin Luther King, </a:t>
            </a:r>
            <a:r>
              <a:rPr lang="en-GB" i="1" dirty="0"/>
              <a:t>Why We Can’t Wait</a:t>
            </a:r>
            <a:r>
              <a:rPr lang="en-GB" dirty="0"/>
              <a:t>  </a:t>
            </a:r>
          </a:p>
        </p:txBody>
      </p:sp>
      <p:sp>
        <p:nvSpPr>
          <p:cNvPr id="3" name="Content Placeholder 2">
            <a:extLst>
              <a:ext uri="{FF2B5EF4-FFF2-40B4-BE49-F238E27FC236}">
                <a16:creationId xmlns:a16="http://schemas.microsoft.com/office/drawing/2014/main" id="{18214D08-53CC-405A-94AE-228A5529BE09}"/>
              </a:ext>
            </a:extLst>
          </p:cNvPr>
          <p:cNvSpPr>
            <a:spLocks noGrp="1"/>
          </p:cNvSpPr>
          <p:nvPr>
            <p:ph idx="1"/>
          </p:nvPr>
        </p:nvSpPr>
        <p:spPr>
          <a:xfrm>
            <a:off x="2481943" y="1590261"/>
            <a:ext cx="8088196" cy="4459683"/>
          </a:xfrm>
        </p:spPr>
        <p:txBody>
          <a:bodyPr/>
          <a:lstStyle/>
          <a:p>
            <a:r>
              <a:rPr lang="en-GB" dirty="0"/>
              <a:t>“It is important to understand, first of all, that the Revolution is not indicative of a sudden loss of patience within the Negro. The Negro had never really been patient in the pure sense of the word. The posture of silent waiting was forced upon him psychologically because he was shackled physically.”</a:t>
            </a:r>
          </a:p>
          <a:p>
            <a:r>
              <a:rPr lang="en-GB" dirty="0"/>
              <a:t>“We can, of course, try to temporize, negotiate small, inadequate changes and prolong the timetable of freedom in the hope that the narcotics of delay will dull the pain of progress. We can try, but we shall certainly fail. The shape of the world will not permit the luxury of gradualism and procrastination. Not only is it immoral. It will not work.”</a:t>
            </a:r>
          </a:p>
        </p:txBody>
      </p:sp>
    </p:spTree>
    <p:extLst>
      <p:ext uri="{BB962C8B-B14F-4D97-AF65-F5344CB8AC3E}">
        <p14:creationId xmlns:p14="http://schemas.microsoft.com/office/powerpoint/2010/main" val="3982309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02E1E-CA89-4FF1-A104-334222AA8CEE}"/>
              </a:ext>
            </a:extLst>
          </p:cNvPr>
          <p:cNvSpPr>
            <a:spLocks noGrp="1"/>
          </p:cNvSpPr>
          <p:nvPr>
            <p:ph type="title"/>
          </p:nvPr>
        </p:nvSpPr>
        <p:spPr/>
        <p:txBody>
          <a:bodyPr/>
          <a:lstStyle/>
          <a:p>
            <a:r>
              <a:rPr lang="en-GB" dirty="0"/>
              <a:t>Christina Sharpe, </a:t>
            </a:r>
            <a:r>
              <a:rPr lang="en-GB" i="1" dirty="0"/>
              <a:t>In the Wake: On Blackness and Being</a:t>
            </a:r>
            <a:endParaRPr lang="en-GB" dirty="0"/>
          </a:p>
        </p:txBody>
      </p:sp>
      <p:sp>
        <p:nvSpPr>
          <p:cNvPr id="3" name="Content Placeholder 2">
            <a:extLst>
              <a:ext uri="{FF2B5EF4-FFF2-40B4-BE49-F238E27FC236}">
                <a16:creationId xmlns:a16="http://schemas.microsoft.com/office/drawing/2014/main" id="{59472050-E3B3-4CCC-850B-D35CBC8F7075}"/>
              </a:ext>
            </a:extLst>
          </p:cNvPr>
          <p:cNvSpPr>
            <a:spLocks noGrp="1"/>
          </p:cNvSpPr>
          <p:nvPr>
            <p:ph idx="1"/>
          </p:nvPr>
        </p:nvSpPr>
        <p:spPr/>
        <p:txBody>
          <a:bodyPr numCol="1">
            <a:normAutofit fontScale="85000" lnSpcReduction="10000"/>
          </a:bodyPr>
          <a:lstStyle/>
          <a:p>
            <a:pPr marL="0" indent="0">
              <a:buNone/>
            </a:pPr>
            <a:r>
              <a:rPr lang="en-GB" i="1" dirty="0"/>
              <a:t>Wake: the track left on the water’s surface by a ship; the disturbance caused by a body swimming or moved, in water; it is the air currents behind a body in flight; a region of disturbed flow. </a:t>
            </a:r>
            <a:r>
              <a:rPr lang="en-GB" dirty="0"/>
              <a:t>(3)</a:t>
            </a:r>
          </a:p>
          <a:p>
            <a:pPr marL="0" indent="0">
              <a:buNone/>
            </a:pPr>
            <a:r>
              <a:rPr lang="en-GB" i="1" dirty="0" err="1"/>
              <a:t>Wakel</a:t>
            </a:r>
            <a:r>
              <a:rPr lang="en-GB" i="1" dirty="0"/>
              <a:t> in the line of recoil of (a gun). </a:t>
            </a:r>
            <a:r>
              <a:rPr lang="en-GB" dirty="0"/>
              <a:t>(8) </a:t>
            </a:r>
            <a:endParaRPr lang="en-GB" i="1" dirty="0"/>
          </a:p>
          <a:p>
            <a:pPr marL="0" indent="0">
              <a:buNone/>
            </a:pPr>
            <a:r>
              <a:rPr lang="en-GB" dirty="0" err="1"/>
              <a:t>Blanchot</a:t>
            </a:r>
            <a:r>
              <a:rPr lang="en-GB" dirty="0"/>
              <a:t>: ‘The disaster ruins everything, all the while leaving everything intact. …When the disaster comes upon us, it does </a:t>
            </a:r>
            <a:r>
              <a:rPr lang="en-GB" dirty="0" err="1"/>
              <a:t>nont</a:t>
            </a:r>
            <a:r>
              <a:rPr lang="en-GB" dirty="0"/>
              <a:t> come. The disaster is its imminence, but since the future, as we conceive of it in the order of lived time, belongs to the disaster, the disaster has always already withdrawn or dissuaded it; there is no future for the disaster, just as there is no time or space for its accomplishment.’ Transatlantic slavery was and is the disaster. The disaster of Black subjection was and </a:t>
            </a:r>
            <a:r>
              <a:rPr lang="en-GB" i="1" dirty="0"/>
              <a:t>is </a:t>
            </a:r>
            <a:r>
              <a:rPr lang="en-GB" dirty="0"/>
              <a:t>planned; … “terror has a history” (</a:t>
            </a:r>
            <a:r>
              <a:rPr lang="en-GB" dirty="0" err="1"/>
              <a:t>Youngquist</a:t>
            </a:r>
            <a:r>
              <a:rPr lang="en-GB" dirty="0"/>
              <a:t> 2011, 7).  (5)</a:t>
            </a:r>
          </a:p>
        </p:txBody>
      </p:sp>
    </p:spTree>
    <p:extLst>
      <p:ext uri="{BB962C8B-B14F-4D97-AF65-F5344CB8AC3E}">
        <p14:creationId xmlns:p14="http://schemas.microsoft.com/office/powerpoint/2010/main" val="2603985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BA6E23-B6F8-4D57-8376-39FC43AC831F}"/>
              </a:ext>
            </a:extLst>
          </p:cNvPr>
          <p:cNvSpPr>
            <a:spLocks noGrp="1"/>
          </p:cNvSpPr>
          <p:nvPr>
            <p:ph idx="1"/>
          </p:nvPr>
        </p:nvSpPr>
        <p:spPr>
          <a:xfrm>
            <a:off x="2418347" y="180474"/>
            <a:ext cx="8151792" cy="5869470"/>
          </a:xfrm>
        </p:spPr>
        <p:txBody>
          <a:bodyPr>
            <a:normAutofit/>
          </a:bodyPr>
          <a:lstStyle/>
          <a:p>
            <a:r>
              <a:rPr lang="en-GB" dirty="0"/>
              <a:t>Much Black history is, Sharpe suggests, not recorded, or erased, or suppressed. And so both the material and the methods of academic scholarship are not fit for purpose in investigating this history and its influence on the present. </a:t>
            </a:r>
          </a:p>
          <a:p>
            <a:r>
              <a:rPr lang="en-GB" dirty="0"/>
              <a:t>“myriad silences and ruptures in time, space, history, ethics, research, and method as we do our work.”</a:t>
            </a:r>
          </a:p>
          <a:p>
            <a:r>
              <a:rPr lang="en-GB" dirty="0"/>
              <a:t>How can scholarship accommodate the everyday knowledge that comes from “sitting in the room with history” (</a:t>
            </a:r>
            <a:r>
              <a:rPr lang="en-GB" dirty="0" err="1"/>
              <a:t>Diionne</a:t>
            </a:r>
            <a:r>
              <a:rPr lang="en-GB" dirty="0"/>
              <a:t> Brand)? To disregard such knowledge is to do ‘epistemic violence’ on ourselves and others. To be “drafted into the service of a larger destructive force” (Saunders 2008, 67)</a:t>
            </a:r>
          </a:p>
          <a:p>
            <a:r>
              <a:rPr lang="en-GB" dirty="0"/>
              <a:t>How do recover ourselves from a “narratively condemned status” (Sylvia Wynter, 1994, 70) 		(Sharpe 12-13) </a:t>
            </a:r>
          </a:p>
        </p:txBody>
      </p:sp>
    </p:spTree>
    <p:extLst>
      <p:ext uri="{BB962C8B-B14F-4D97-AF65-F5344CB8AC3E}">
        <p14:creationId xmlns:p14="http://schemas.microsoft.com/office/powerpoint/2010/main" val="2423816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FB067-11E1-4548-8D8E-FA1614BBB900}"/>
              </a:ext>
            </a:extLst>
          </p:cNvPr>
          <p:cNvSpPr>
            <a:spLocks noGrp="1"/>
          </p:cNvSpPr>
          <p:nvPr>
            <p:ph type="title"/>
          </p:nvPr>
        </p:nvSpPr>
        <p:spPr>
          <a:xfrm>
            <a:off x="1974135" y="378592"/>
            <a:ext cx="7958331" cy="1077229"/>
          </a:xfrm>
        </p:spPr>
        <p:txBody>
          <a:bodyPr/>
          <a:lstStyle/>
          <a:p>
            <a:r>
              <a:rPr lang="en-GB" sz="2800" dirty="0"/>
              <a:t>Dionne Brand, </a:t>
            </a:r>
            <a:r>
              <a:rPr lang="en-GB" sz="2800" i="1" dirty="0"/>
              <a:t>A Map to the Door of No Return </a:t>
            </a:r>
            <a:r>
              <a:rPr lang="en-GB" sz="2800" dirty="0"/>
              <a:t>memoir (2001)</a:t>
            </a:r>
            <a:r>
              <a:rPr lang="en-GB" i="1" dirty="0"/>
              <a:t> </a:t>
            </a:r>
            <a:endParaRPr lang="en-GB" dirty="0"/>
          </a:p>
        </p:txBody>
      </p:sp>
      <p:sp>
        <p:nvSpPr>
          <p:cNvPr id="3" name="Content Placeholder 2">
            <a:extLst>
              <a:ext uri="{FF2B5EF4-FFF2-40B4-BE49-F238E27FC236}">
                <a16:creationId xmlns:a16="http://schemas.microsoft.com/office/drawing/2014/main" id="{F2CA2BE5-C30B-45D9-87C8-E1C46B1CDC38}"/>
              </a:ext>
            </a:extLst>
          </p:cNvPr>
          <p:cNvSpPr>
            <a:spLocks noGrp="1"/>
          </p:cNvSpPr>
          <p:nvPr>
            <p:ph idx="1"/>
          </p:nvPr>
        </p:nvSpPr>
        <p:spPr>
          <a:xfrm>
            <a:off x="2773599" y="1455821"/>
            <a:ext cx="7796540" cy="4594123"/>
          </a:xfrm>
        </p:spPr>
        <p:txBody>
          <a:bodyPr>
            <a:normAutofit fontScale="85000" lnSpcReduction="10000"/>
          </a:bodyPr>
          <a:lstStyle/>
          <a:p>
            <a:r>
              <a:rPr lang="en-GB" b="0" i="0" dirty="0">
                <a:effectLst/>
                <a:latin typeface="Verdana" panose="020B0604030504040204" pitchFamily="34" charset="0"/>
              </a:rPr>
              <a:t>The door: “that place where our ancestors departed one world for another; the Old World for the New. The place where all names were forgotten and all beginnings recast” (Brand, p.5).</a:t>
            </a:r>
          </a:p>
          <a:p>
            <a:r>
              <a:rPr lang="en-GB" dirty="0">
                <a:latin typeface="Verdana" panose="020B0604030504040204" pitchFamily="34" charset="0"/>
              </a:rPr>
              <a:t>Learning that neither her father nor her grandfather know which African nation they are descended from:</a:t>
            </a:r>
            <a:r>
              <a:rPr lang="en-GB" dirty="0"/>
              <a:t> “A small space opened in me. I carried this space with me . . . the rupture this exchange with my grandfather revealed was greater than the need for familial bonds. It was a rupture in history, a rupture in the quality of being” (4–5).</a:t>
            </a:r>
          </a:p>
          <a:p>
            <a:r>
              <a:rPr lang="en-GB" dirty="0"/>
              <a:t>Her identity “a place emptied of beginnings” (6) </a:t>
            </a:r>
          </a:p>
          <a:p>
            <a:r>
              <a:rPr lang="en-GB" dirty="0"/>
              <a:t>“this door exists as through a prism, distorted and shimmering . . . An absent presence” (11) </a:t>
            </a:r>
          </a:p>
          <a:p>
            <a:r>
              <a:rPr lang="en-GB" dirty="0"/>
              <a:t>Yet: “every gesture our bodies make somehow gestures to this door” (25), “my body feels always in the middle of a journey” (87|)</a:t>
            </a:r>
          </a:p>
        </p:txBody>
      </p:sp>
    </p:spTree>
    <p:extLst>
      <p:ext uri="{BB962C8B-B14F-4D97-AF65-F5344CB8AC3E}">
        <p14:creationId xmlns:p14="http://schemas.microsoft.com/office/powerpoint/2010/main" val="717669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736A1-8531-4D94-95A8-609E55B59548}"/>
              </a:ext>
            </a:extLst>
          </p:cNvPr>
          <p:cNvSpPr>
            <a:spLocks noGrp="1"/>
          </p:cNvSpPr>
          <p:nvPr>
            <p:ph type="title"/>
          </p:nvPr>
        </p:nvSpPr>
        <p:spPr>
          <a:xfrm>
            <a:off x="2032527" y="561690"/>
            <a:ext cx="8433380" cy="665407"/>
          </a:xfrm>
        </p:spPr>
        <p:txBody>
          <a:bodyPr/>
          <a:lstStyle/>
          <a:p>
            <a:pPr algn="l"/>
            <a:r>
              <a:rPr lang="en-GB" dirty="0"/>
              <a:t>	‘Coal’ by Audre Lorde</a:t>
            </a:r>
          </a:p>
        </p:txBody>
      </p:sp>
      <p:sp>
        <p:nvSpPr>
          <p:cNvPr id="3" name="Content Placeholder 2">
            <a:extLst>
              <a:ext uri="{FF2B5EF4-FFF2-40B4-BE49-F238E27FC236}">
                <a16:creationId xmlns:a16="http://schemas.microsoft.com/office/drawing/2014/main" id="{6AD4408D-EDC0-4452-8B38-9D6AFDEF3713}"/>
              </a:ext>
            </a:extLst>
          </p:cNvPr>
          <p:cNvSpPr>
            <a:spLocks noGrp="1"/>
          </p:cNvSpPr>
          <p:nvPr>
            <p:ph idx="1"/>
          </p:nvPr>
        </p:nvSpPr>
        <p:spPr>
          <a:xfrm>
            <a:off x="2662583" y="1227097"/>
            <a:ext cx="8580253" cy="5424809"/>
          </a:xfrm>
        </p:spPr>
        <p:txBody>
          <a:bodyPr numCol="2">
            <a:noAutofit/>
          </a:bodyPr>
          <a:lstStyle/>
          <a:p>
            <a:pPr marL="0" indent="0" fontAlgn="base">
              <a:lnSpc>
                <a:spcPct val="100000"/>
              </a:lnSpc>
              <a:spcBef>
                <a:spcPts val="0"/>
              </a:spcBef>
              <a:spcAft>
                <a:spcPts val="0"/>
              </a:spcAft>
              <a:buNone/>
            </a:pPr>
            <a:endParaRPr lang="en-GB" sz="1800" dirty="0">
              <a:effectLst/>
              <a:latin typeface="inherit"/>
            </a:endParaRPr>
          </a:p>
          <a:p>
            <a:pPr fontAlgn="base">
              <a:lnSpc>
                <a:spcPct val="100000"/>
              </a:lnSpc>
              <a:spcBef>
                <a:spcPts val="0"/>
              </a:spcBef>
              <a:spcAft>
                <a:spcPts val="0"/>
              </a:spcAft>
            </a:pPr>
            <a:r>
              <a:rPr lang="en-GB" sz="1800" dirty="0">
                <a:latin typeface="inherit"/>
              </a:rPr>
              <a:t>I</a:t>
            </a:r>
          </a:p>
          <a:p>
            <a:pPr fontAlgn="base">
              <a:lnSpc>
                <a:spcPct val="100000"/>
              </a:lnSpc>
              <a:spcBef>
                <a:spcPts val="0"/>
              </a:spcBef>
              <a:spcAft>
                <a:spcPts val="0"/>
              </a:spcAft>
            </a:pPr>
            <a:r>
              <a:rPr lang="en-GB" sz="1800" dirty="0">
                <a:effectLst/>
                <a:latin typeface="inherit"/>
              </a:rPr>
              <a:t>Is the total black, being spoken</a:t>
            </a:r>
          </a:p>
          <a:p>
            <a:pPr fontAlgn="base">
              <a:lnSpc>
                <a:spcPct val="100000"/>
              </a:lnSpc>
              <a:spcBef>
                <a:spcPts val="0"/>
              </a:spcBef>
              <a:spcAft>
                <a:spcPts val="0"/>
              </a:spcAft>
            </a:pPr>
            <a:r>
              <a:rPr lang="en-GB" sz="1800" dirty="0">
                <a:effectLst/>
                <a:latin typeface="inherit"/>
              </a:rPr>
              <a:t>From the earth's inside.</a:t>
            </a:r>
          </a:p>
          <a:p>
            <a:pPr fontAlgn="base">
              <a:lnSpc>
                <a:spcPct val="100000"/>
              </a:lnSpc>
              <a:spcBef>
                <a:spcPts val="0"/>
              </a:spcBef>
              <a:spcAft>
                <a:spcPts val="0"/>
              </a:spcAft>
            </a:pPr>
            <a:r>
              <a:rPr lang="en-GB" sz="1800" dirty="0">
                <a:effectLst/>
                <a:latin typeface="inherit"/>
              </a:rPr>
              <a:t>There are many kinds of open.</a:t>
            </a:r>
          </a:p>
          <a:p>
            <a:pPr fontAlgn="base">
              <a:lnSpc>
                <a:spcPct val="100000"/>
              </a:lnSpc>
              <a:spcBef>
                <a:spcPts val="0"/>
              </a:spcBef>
              <a:spcAft>
                <a:spcPts val="0"/>
              </a:spcAft>
            </a:pPr>
            <a:r>
              <a:rPr lang="en-GB" sz="1800" dirty="0">
                <a:effectLst/>
                <a:latin typeface="inherit"/>
              </a:rPr>
              <a:t>How a diamond comes into a knot of flame   </a:t>
            </a:r>
          </a:p>
          <a:p>
            <a:pPr fontAlgn="base">
              <a:lnSpc>
                <a:spcPct val="100000"/>
              </a:lnSpc>
              <a:spcBef>
                <a:spcPts val="0"/>
              </a:spcBef>
              <a:spcAft>
                <a:spcPts val="0"/>
              </a:spcAft>
            </a:pPr>
            <a:r>
              <a:rPr lang="en-GB" sz="1800" dirty="0">
                <a:effectLst/>
                <a:latin typeface="inherit"/>
              </a:rPr>
              <a:t>How a sound comes into a word, coloured   </a:t>
            </a:r>
          </a:p>
          <a:p>
            <a:pPr fontAlgn="base">
              <a:lnSpc>
                <a:spcPct val="100000"/>
              </a:lnSpc>
              <a:spcBef>
                <a:spcPts val="0"/>
              </a:spcBef>
              <a:spcAft>
                <a:spcPts val="0"/>
              </a:spcAft>
            </a:pPr>
            <a:r>
              <a:rPr lang="en-GB" sz="1800" dirty="0">
                <a:effectLst/>
                <a:latin typeface="inherit"/>
              </a:rPr>
              <a:t>By who pays what for speaking.</a:t>
            </a:r>
          </a:p>
          <a:p>
            <a:pPr fontAlgn="base">
              <a:lnSpc>
                <a:spcPct val="100000"/>
              </a:lnSpc>
              <a:spcBef>
                <a:spcPts val="0"/>
              </a:spcBef>
              <a:spcAft>
                <a:spcPts val="0"/>
              </a:spcAft>
            </a:pPr>
            <a:endParaRPr lang="en-GB" sz="1800" dirty="0">
              <a:effectLst/>
              <a:latin typeface="inherit"/>
            </a:endParaRPr>
          </a:p>
          <a:p>
            <a:pPr fontAlgn="base">
              <a:lnSpc>
                <a:spcPct val="100000"/>
              </a:lnSpc>
              <a:spcBef>
                <a:spcPts val="0"/>
              </a:spcBef>
              <a:spcAft>
                <a:spcPts val="0"/>
              </a:spcAft>
            </a:pPr>
            <a:r>
              <a:rPr lang="en-GB" sz="1800" dirty="0">
                <a:effectLst/>
                <a:latin typeface="inherit"/>
              </a:rPr>
              <a:t>Some words are open</a:t>
            </a:r>
          </a:p>
          <a:p>
            <a:pPr fontAlgn="base">
              <a:lnSpc>
                <a:spcPct val="100000"/>
              </a:lnSpc>
              <a:spcBef>
                <a:spcPts val="0"/>
              </a:spcBef>
              <a:spcAft>
                <a:spcPts val="0"/>
              </a:spcAft>
            </a:pPr>
            <a:r>
              <a:rPr lang="en-GB" sz="1800" dirty="0">
                <a:effectLst/>
                <a:latin typeface="inherit"/>
              </a:rPr>
              <a:t>Like a diamond on glass windows</a:t>
            </a:r>
          </a:p>
          <a:p>
            <a:pPr fontAlgn="base">
              <a:lnSpc>
                <a:spcPct val="100000"/>
              </a:lnSpc>
              <a:spcBef>
                <a:spcPts val="0"/>
              </a:spcBef>
              <a:spcAft>
                <a:spcPts val="0"/>
              </a:spcAft>
            </a:pPr>
            <a:r>
              <a:rPr lang="en-GB" sz="1800" dirty="0">
                <a:effectLst/>
                <a:latin typeface="inherit"/>
              </a:rPr>
              <a:t>Singing out within the crash of passing sun</a:t>
            </a:r>
          </a:p>
          <a:p>
            <a:pPr fontAlgn="base">
              <a:lnSpc>
                <a:spcPct val="100000"/>
              </a:lnSpc>
              <a:spcBef>
                <a:spcPts val="0"/>
              </a:spcBef>
              <a:spcAft>
                <a:spcPts val="0"/>
              </a:spcAft>
            </a:pPr>
            <a:r>
              <a:rPr lang="en-GB" sz="1800" dirty="0">
                <a:effectLst/>
                <a:latin typeface="inherit"/>
              </a:rPr>
              <a:t>Then there are words like stapled wagers</a:t>
            </a:r>
          </a:p>
          <a:p>
            <a:pPr fontAlgn="base">
              <a:lnSpc>
                <a:spcPct val="100000"/>
              </a:lnSpc>
              <a:spcBef>
                <a:spcPts val="0"/>
              </a:spcBef>
              <a:spcAft>
                <a:spcPts val="0"/>
              </a:spcAft>
            </a:pPr>
            <a:r>
              <a:rPr lang="en-GB" sz="1800" dirty="0">
                <a:effectLst/>
                <a:latin typeface="inherit"/>
              </a:rPr>
              <a:t>In a perforated book—buy and sign and tear apart—</a:t>
            </a:r>
          </a:p>
          <a:p>
            <a:pPr fontAlgn="base">
              <a:lnSpc>
                <a:spcPct val="100000"/>
              </a:lnSpc>
              <a:spcBef>
                <a:spcPts val="0"/>
              </a:spcBef>
              <a:spcAft>
                <a:spcPts val="0"/>
              </a:spcAft>
            </a:pPr>
            <a:endParaRPr lang="en-GB" sz="1800" dirty="0">
              <a:effectLst/>
              <a:latin typeface="inherit"/>
            </a:endParaRPr>
          </a:p>
          <a:p>
            <a:pPr fontAlgn="base">
              <a:lnSpc>
                <a:spcPct val="100000"/>
              </a:lnSpc>
              <a:spcBef>
                <a:spcPts val="0"/>
              </a:spcBef>
              <a:spcAft>
                <a:spcPts val="0"/>
              </a:spcAft>
            </a:pPr>
            <a:endParaRPr lang="en-GB" sz="1800" dirty="0">
              <a:latin typeface="inherit"/>
            </a:endParaRPr>
          </a:p>
          <a:p>
            <a:pPr fontAlgn="base">
              <a:lnSpc>
                <a:spcPct val="100000"/>
              </a:lnSpc>
              <a:spcBef>
                <a:spcPts val="0"/>
              </a:spcBef>
              <a:spcAft>
                <a:spcPts val="0"/>
              </a:spcAft>
            </a:pPr>
            <a:endParaRPr lang="en-GB" sz="1800" dirty="0">
              <a:effectLst/>
              <a:latin typeface="inherit"/>
            </a:endParaRPr>
          </a:p>
          <a:p>
            <a:pPr fontAlgn="base">
              <a:lnSpc>
                <a:spcPct val="100000"/>
              </a:lnSpc>
              <a:spcBef>
                <a:spcPts val="0"/>
              </a:spcBef>
              <a:spcAft>
                <a:spcPts val="0"/>
              </a:spcAft>
            </a:pPr>
            <a:endParaRPr lang="en-GB" sz="1800" dirty="0">
              <a:latin typeface="inherit"/>
            </a:endParaRPr>
          </a:p>
          <a:p>
            <a:pPr fontAlgn="base">
              <a:lnSpc>
                <a:spcPct val="100000"/>
              </a:lnSpc>
              <a:spcBef>
                <a:spcPts val="0"/>
              </a:spcBef>
              <a:spcAft>
                <a:spcPts val="0"/>
              </a:spcAft>
            </a:pPr>
            <a:endParaRPr lang="en-GB" sz="1800" dirty="0">
              <a:effectLst/>
              <a:latin typeface="inherit"/>
            </a:endParaRPr>
          </a:p>
          <a:p>
            <a:pPr fontAlgn="base">
              <a:lnSpc>
                <a:spcPct val="100000"/>
              </a:lnSpc>
              <a:spcBef>
                <a:spcPts val="0"/>
              </a:spcBef>
              <a:spcAft>
                <a:spcPts val="0"/>
              </a:spcAft>
            </a:pPr>
            <a:r>
              <a:rPr lang="en-GB" sz="1800" dirty="0">
                <a:effectLst/>
                <a:latin typeface="inherit"/>
              </a:rPr>
              <a:t>And come whatever wills all chances</a:t>
            </a:r>
          </a:p>
          <a:p>
            <a:pPr fontAlgn="base">
              <a:lnSpc>
                <a:spcPct val="100000"/>
              </a:lnSpc>
              <a:spcBef>
                <a:spcPts val="0"/>
              </a:spcBef>
              <a:spcAft>
                <a:spcPts val="0"/>
              </a:spcAft>
            </a:pPr>
            <a:r>
              <a:rPr lang="en-GB" sz="1800" dirty="0">
                <a:effectLst/>
                <a:latin typeface="inherit"/>
              </a:rPr>
              <a:t>The stub remains</a:t>
            </a:r>
          </a:p>
          <a:p>
            <a:pPr fontAlgn="base">
              <a:lnSpc>
                <a:spcPct val="100000"/>
              </a:lnSpc>
              <a:spcBef>
                <a:spcPts val="0"/>
              </a:spcBef>
              <a:spcAft>
                <a:spcPts val="0"/>
              </a:spcAft>
            </a:pPr>
            <a:r>
              <a:rPr lang="en-GB" sz="1800" dirty="0">
                <a:effectLst/>
                <a:latin typeface="inherit"/>
              </a:rPr>
              <a:t>An ill-pulled tooth with a ragged edge.</a:t>
            </a:r>
          </a:p>
          <a:p>
            <a:pPr fontAlgn="base">
              <a:lnSpc>
                <a:spcPct val="100000"/>
              </a:lnSpc>
              <a:spcBef>
                <a:spcPts val="0"/>
              </a:spcBef>
              <a:spcAft>
                <a:spcPts val="0"/>
              </a:spcAft>
            </a:pPr>
            <a:r>
              <a:rPr lang="en-GB" sz="1800" dirty="0">
                <a:effectLst/>
                <a:latin typeface="inherit"/>
              </a:rPr>
              <a:t>Some words live in my throat</a:t>
            </a:r>
          </a:p>
          <a:p>
            <a:pPr fontAlgn="base">
              <a:lnSpc>
                <a:spcPct val="100000"/>
              </a:lnSpc>
              <a:spcBef>
                <a:spcPts val="0"/>
              </a:spcBef>
              <a:spcAft>
                <a:spcPts val="0"/>
              </a:spcAft>
            </a:pPr>
            <a:r>
              <a:rPr lang="en-GB" sz="1800" dirty="0">
                <a:effectLst/>
                <a:latin typeface="inherit"/>
              </a:rPr>
              <a:t>Breeding like adders. Others know sun</a:t>
            </a:r>
          </a:p>
          <a:p>
            <a:pPr fontAlgn="base">
              <a:lnSpc>
                <a:spcPct val="100000"/>
              </a:lnSpc>
              <a:spcBef>
                <a:spcPts val="0"/>
              </a:spcBef>
              <a:spcAft>
                <a:spcPts val="0"/>
              </a:spcAft>
            </a:pPr>
            <a:r>
              <a:rPr lang="en-GB" sz="1800" dirty="0">
                <a:effectLst/>
                <a:latin typeface="inherit"/>
              </a:rPr>
              <a:t>Seeking like gypsies over my tongue</a:t>
            </a:r>
          </a:p>
          <a:p>
            <a:pPr fontAlgn="base">
              <a:lnSpc>
                <a:spcPct val="100000"/>
              </a:lnSpc>
              <a:spcBef>
                <a:spcPts val="0"/>
              </a:spcBef>
              <a:spcAft>
                <a:spcPts val="0"/>
              </a:spcAft>
            </a:pPr>
            <a:r>
              <a:rPr lang="en-GB" sz="1800" dirty="0">
                <a:effectLst/>
                <a:latin typeface="inherit"/>
              </a:rPr>
              <a:t>To explode through my lips</a:t>
            </a:r>
          </a:p>
          <a:p>
            <a:pPr fontAlgn="base">
              <a:lnSpc>
                <a:spcPct val="100000"/>
              </a:lnSpc>
              <a:spcBef>
                <a:spcPts val="0"/>
              </a:spcBef>
              <a:spcAft>
                <a:spcPts val="0"/>
              </a:spcAft>
            </a:pPr>
            <a:r>
              <a:rPr lang="en-GB" sz="1800" dirty="0">
                <a:effectLst/>
                <a:latin typeface="inherit"/>
              </a:rPr>
              <a:t>Like young sparrows bursting from shell.</a:t>
            </a:r>
          </a:p>
          <a:p>
            <a:pPr fontAlgn="base">
              <a:lnSpc>
                <a:spcPct val="100000"/>
              </a:lnSpc>
              <a:spcBef>
                <a:spcPts val="0"/>
              </a:spcBef>
              <a:spcAft>
                <a:spcPts val="0"/>
              </a:spcAft>
            </a:pPr>
            <a:r>
              <a:rPr lang="en-GB" sz="1800" dirty="0">
                <a:effectLst/>
                <a:latin typeface="inherit"/>
              </a:rPr>
              <a:t>Some words</a:t>
            </a:r>
          </a:p>
          <a:p>
            <a:pPr fontAlgn="base">
              <a:lnSpc>
                <a:spcPct val="100000"/>
              </a:lnSpc>
              <a:spcBef>
                <a:spcPts val="0"/>
              </a:spcBef>
              <a:spcAft>
                <a:spcPts val="0"/>
              </a:spcAft>
            </a:pPr>
            <a:r>
              <a:rPr lang="en-GB" sz="1800" dirty="0">
                <a:effectLst/>
                <a:latin typeface="inherit"/>
              </a:rPr>
              <a:t>Bedevil me.</a:t>
            </a:r>
          </a:p>
          <a:p>
            <a:pPr fontAlgn="base">
              <a:lnSpc>
                <a:spcPct val="100000"/>
              </a:lnSpc>
              <a:spcBef>
                <a:spcPts val="0"/>
              </a:spcBef>
              <a:spcAft>
                <a:spcPts val="0"/>
              </a:spcAft>
            </a:pPr>
            <a:endParaRPr lang="en-GB" sz="1800" dirty="0">
              <a:effectLst/>
              <a:latin typeface="inherit"/>
            </a:endParaRPr>
          </a:p>
          <a:p>
            <a:pPr fontAlgn="base">
              <a:lnSpc>
                <a:spcPct val="100000"/>
              </a:lnSpc>
              <a:spcBef>
                <a:spcPts val="0"/>
              </a:spcBef>
              <a:spcAft>
                <a:spcPts val="0"/>
              </a:spcAft>
            </a:pPr>
            <a:r>
              <a:rPr lang="en-GB" sz="1800" dirty="0">
                <a:effectLst/>
                <a:latin typeface="inherit"/>
              </a:rPr>
              <a:t>Love is a word another kind of open—</a:t>
            </a:r>
          </a:p>
          <a:p>
            <a:pPr fontAlgn="base">
              <a:lnSpc>
                <a:spcPct val="100000"/>
              </a:lnSpc>
              <a:spcBef>
                <a:spcPts val="0"/>
              </a:spcBef>
              <a:spcAft>
                <a:spcPts val="0"/>
              </a:spcAft>
            </a:pPr>
            <a:r>
              <a:rPr lang="en-GB" sz="1800" dirty="0">
                <a:effectLst/>
                <a:latin typeface="inherit"/>
              </a:rPr>
              <a:t>As a diamond comes into a knot of flame</a:t>
            </a:r>
          </a:p>
          <a:p>
            <a:pPr fontAlgn="base">
              <a:lnSpc>
                <a:spcPct val="100000"/>
              </a:lnSpc>
              <a:spcBef>
                <a:spcPts val="0"/>
              </a:spcBef>
              <a:spcAft>
                <a:spcPts val="0"/>
              </a:spcAft>
            </a:pPr>
            <a:r>
              <a:rPr lang="en-GB" sz="1800" dirty="0">
                <a:effectLst/>
                <a:latin typeface="inherit"/>
              </a:rPr>
              <a:t>I am black because I come from the earth's inside   </a:t>
            </a:r>
          </a:p>
          <a:p>
            <a:pPr fontAlgn="base">
              <a:lnSpc>
                <a:spcPct val="100000"/>
              </a:lnSpc>
              <a:spcBef>
                <a:spcPts val="0"/>
              </a:spcBef>
              <a:spcAft>
                <a:spcPts val="0"/>
              </a:spcAft>
            </a:pPr>
            <a:r>
              <a:rPr lang="en-GB" sz="1800" dirty="0">
                <a:effectLst/>
                <a:latin typeface="inherit"/>
              </a:rPr>
              <a:t>Take my word for jewel in your open light.</a:t>
            </a:r>
            <a:br>
              <a:rPr lang="en-GB" sz="1800" dirty="0">
                <a:effectLst/>
                <a:latin typeface="inherit"/>
              </a:rPr>
            </a:br>
            <a:endParaRPr lang="en-GB" sz="1800" dirty="0">
              <a:effectLst/>
              <a:latin typeface="inherit"/>
            </a:endParaRPr>
          </a:p>
          <a:p>
            <a:pPr>
              <a:lnSpc>
                <a:spcPct val="100000"/>
              </a:lnSpc>
            </a:pPr>
            <a:br>
              <a:rPr lang="en-GB" sz="1600" dirty="0">
                <a:effectLst/>
                <a:latin typeface="inherit"/>
              </a:rPr>
            </a:br>
            <a:endParaRPr lang="en-GB" sz="1600" dirty="0"/>
          </a:p>
        </p:txBody>
      </p:sp>
      <p:pic>
        <p:nvPicPr>
          <p:cNvPr id="5" name="Picture 4" descr="A picture containing text, book, shelf, several&#10;&#10;Description automatically generated">
            <a:extLst>
              <a:ext uri="{FF2B5EF4-FFF2-40B4-BE49-F238E27FC236}">
                <a16:creationId xmlns:a16="http://schemas.microsoft.com/office/drawing/2014/main" id="{0CCE335C-097E-48D8-A60D-3DB21C190120}"/>
              </a:ext>
            </a:extLst>
          </p:cNvPr>
          <p:cNvPicPr>
            <a:picLocks noChangeAspect="1"/>
          </p:cNvPicPr>
          <p:nvPr/>
        </p:nvPicPr>
        <p:blipFill>
          <a:blip r:embed="rId2"/>
          <a:stretch>
            <a:fillRect/>
          </a:stretch>
        </p:blipFill>
        <p:spPr>
          <a:xfrm>
            <a:off x="431055" y="400050"/>
            <a:ext cx="1601472" cy="2408900"/>
          </a:xfrm>
          <a:prstGeom prst="rect">
            <a:avLst/>
          </a:prstGeom>
        </p:spPr>
      </p:pic>
      <p:pic>
        <p:nvPicPr>
          <p:cNvPr id="7" name="Picture 6" descr="A picture containing person, smiling, posing&#10;&#10;Description automatically generated">
            <a:extLst>
              <a:ext uri="{FF2B5EF4-FFF2-40B4-BE49-F238E27FC236}">
                <a16:creationId xmlns:a16="http://schemas.microsoft.com/office/drawing/2014/main" id="{6D8FA585-7736-4BF9-B6F5-331B9B4408C3}"/>
              </a:ext>
            </a:extLst>
          </p:cNvPr>
          <p:cNvPicPr>
            <a:picLocks noChangeAspect="1"/>
          </p:cNvPicPr>
          <p:nvPr/>
        </p:nvPicPr>
        <p:blipFill>
          <a:blip r:embed="rId3"/>
          <a:stretch>
            <a:fillRect/>
          </a:stretch>
        </p:blipFill>
        <p:spPr>
          <a:xfrm>
            <a:off x="431055" y="2780498"/>
            <a:ext cx="1601472" cy="2393312"/>
          </a:xfrm>
          <a:prstGeom prst="rect">
            <a:avLst/>
          </a:prstGeom>
        </p:spPr>
      </p:pic>
    </p:spTree>
    <p:extLst>
      <p:ext uri="{BB962C8B-B14F-4D97-AF65-F5344CB8AC3E}">
        <p14:creationId xmlns:p14="http://schemas.microsoft.com/office/powerpoint/2010/main" val="4095478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5D6AA-B36F-4B1B-93C7-55A6597BC11B}"/>
              </a:ext>
            </a:extLst>
          </p:cNvPr>
          <p:cNvSpPr>
            <a:spLocks noGrp="1"/>
          </p:cNvSpPr>
          <p:nvPr>
            <p:ph type="title"/>
          </p:nvPr>
        </p:nvSpPr>
        <p:spPr/>
        <p:txBody>
          <a:bodyPr/>
          <a:lstStyle/>
          <a:p>
            <a:r>
              <a:rPr lang="en-GB" dirty="0"/>
              <a:t>Emmet Till and Art at the Witney Biennial, New York, 2017</a:t>
            </a:r>
          </a:p>
        </p:txBody>
      </p:sp>
      <p:pic>
        <p:nvPicPr>
          <p:cNvPr id="5" name="Content Placeholder 4" descr="A picture containing text&#10;&#10;Description automatically generated">
            <a:extLst>
              <a:ext uri="{FF2B5EF4-FFF2-40B4-BE49-F238E27FC236}">
                <a16:creationId xmlns:a16="http://schemas.microsoft.com/office/drawing/2014/main" id="{1A9D4427-61FC-47D3-A2FA-E7D7C8A4CB00}"/>
              </a:ext>
            </a:extLst>
          </p:cNvPr>
          <p:cNvPicPr>
            <a:picLocks noGrp="1" noChangeAspect="1"/>
          </p:cNvPicPr>
          <p:nvPr>
            <p:ph idx="1"/>
          </p:nvPr>
        </p:nvPicPr>
        <p:blipFill>
          <a:blip r:embed="rId2"/>
          <a:stretch>
            <a:fillRect/>
          </a:stretch>
        </p:blipFill>
        <p:spPr>
          <a:xfrm>
            <a:off x="1402377" y="2236656"/>
            <a:ext cx="4248788" cy="3107756"/>
          </a:xfrm>
        </p:spPr>
      </p:pic>
      <p:pic>
        <p:nvPicPr>
          <p:cNvPr id="7" name="Picture 6" descr="A picture containing text&#10;&#10;Description automatically generated">
            <a:extLst>
              <a:ext uri="{FF2B5EF4-FFF2-40B4-BE49-F238E27FC236}">
                <a16:creationId xmlns:a16="http://schemas.microsoft.com/office/drawing/2014/main" id="{190EA058-3350-4CB4-828C-C578E1660F2D}"/>
              </a:ext>
            </a:extLst>
          </p:cNvPr>
          <p:cNvPicPr>
            <a:picLocks noChangeAspect="1"/>
          </p:cNvPicPr>
          <p:nvPr/>
        </p:nvPicPr>
        <p:blipFill>
          <a:blip r:embed="rId3"/>
          <a:stretch>
            <a:fillRect/>
          </a:stretch>
        </p:blipFill>
        <p:spPr>
          <a:xfrm>
            <a:off x="6590973" y="2463191"/>
            <a:ext cx="4294741" cy="3425056"/>
          </a:xfrm>
          <a:prstGeom prst="rect">
            <a:avLst/>
          </a:prstGeom>
        </p:spPr>
      </p:pic>
      <p:sp>
        <p:nvSpPr>
          <p:cNvPr id="8" name="TextBox 7">
            <a:extLst>
              <a:ext uri="{FF2B5EF4-FFF2-40B4-BE49-F238E27FC236}">
                <a16:creationId xmlns:a16="http://schemas.microsoft.com/office/drawing/2014/main" id="{8F19DD7D-208A-4924-A88E-32CFFE59DC5B}"/>
              </a:ext>
            </a:extLst>
          </p:cNvPr>
          <p:cNvSpPr txBox="1"/>
          <p:nvPr/>
        </p:nvSpPr>
        <p:spPr>
          <a:xfrm>
            <a:off x="6488216" y="5983718"/>
            <a:ext cx="4294741" cy="646331"/>
          </a:xfrm>
          <a:prstGeom prst="rect">
            <a:avLst/>
          </a:prstGeom>
          <a:noFill/>
        </p:spPr>
        <p:txBody>
          <a:bodyPr wrap="square" rtlCol="0">
            <a:spAutoFit/>
          </a:bodyPr>
          <a:lstStyle/>
          <a:p>
            <a:r>
              <a:rPr lang="en-GB" dirty="0"/>
              <a:t>Parker Bright, ‘Confronting My Own Possible Death’ (2018)</a:t>
            </a:r>
          </a:p>
        </p:txBody>
      </p:sp>
      <p:sp>
        <p:nvSpPr>
          <p:cNvPr id="9" name="TextBox 8">
            <a:extLst>
              <a:ext uri="{FF2B5EF4-FFF2-40B4-BE49-F238E27FC236}">
                <a16:creationId xmlns:a16="http://schemas.microsoft.com/office/drawing/2014/main" id="{318BBB6A-DC8C-4080-AD04-A3D32101610F}"/>
              </a:ext>
            </a:extLst>
          </p:cNvPr>
          <p:cNvSpPr txBox="1"/>
          <p:nvPr/>
        </p:nvSpPr>
        <p:spPr>
          <a:xfrm>
            <a:off x="1511799" y="5457371"/>
            <a:ext cx="3633516" cy="646331"/>
          </a:xfrm>
          <a:prstGeom prst="rect">
            <a:avLst/>
          </a:prstGeom>
          <a:noFill/>
        </p:spPr>
        <p:txBody>
          <a:bodyPr wrap="square" rtlCol="0">
            <a:spAutoFit/>
          </a:bodyPr>
          <a:lstStyle/>
          <a:p>
            <a:r>
              <a:rPr lang="en-GB" dirty="0"/>
              <a:t>Dana Schutz, ‘Open Casket’ (2016)</a:t>
            </a:r>
          </a:p>
        </p:txBody>
      </p:sp>
    </p:spTree>
    <p:extLst>
      <p:ext uri="{BB962C8B-B14F-4D97-AF65-F5344CB8AC3E}">
        <p14:creationId xmlns:p14="http://schemas.microsoft.com/office/powerpoint/2010/main" val="1568807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2F737-D0A1-4C5C-B7BA-A6096FEEB5E9}"/>
              </a:ext>
            </a:extLst>
          </p:cNvPr>
          <p:cNvSpPr>
            <a:spLocks noGrp="1"/>
          </p:cNvSpPr>
          <p:nvPr>
            <p:ph type="title"/>
          </p:nvPr>
        </p:nvSpPr>
        <p:spPr/>
        <p:txBody>
          <a:bodyPr/>
          <a:lstStyle/>
          <a:p>
            <a:pPr algn="l"/>
            <a:r>
              <a:rPr lang="en-GB" dirty="0"/>
              <a:t>‘</a:t>
            </a:r>
            <a:r>
              <a:rPr lang="en-GB" dirty="0" err="1"/>
              <a:t>Whitewalling</a:t>
            </a:r>
            <a:r>
              <a:rPr lang="en-GB" dirty="0"/>
              <a:t>’</a:t>
            </a:r>
          </a:p>
        </p:txBody>
      </p:sp>
      <p:sp>
        <p:nvSpPr>
          <p:cNvPr id="3" name="Content Placeholder 2">
            <a:extLst>
              <a:ext uri="{FF2B5EF4-FFF2-40B4-BE49-F238E27FC236}">
                <a16:creationId xmlns:a16="http://schemas.microsoft.com/office/drawing/2014/main" id="{86D96480-BC1E-42DD-9E6A-2AF8D1FF9094}"/>
              </a:ext>
            </a:extLst>
          </p:cNvPr>
          <p:cNvSpPr>
            <a:spLocks noGrp="1"/>
          </p:cNvSpPr>
          <p:nvPr>
            <p:ph idx="1"/>
          </p:nvPr>
        </p:nvSpPr>
        <p:spPr>
          <a:xfrm>
            <a:off x="1503599" y="2187550"/>
            <a:ext cx="7796540" cy="4260901"/>
          </a:xfrm>
        </p:spPr>
        <p:txBody>
          <a:bodyPr>
            <a:normAutofit/>
          </a:bodyPr>
          <a:lstStyle/>
          <a:p>
            <a:r>
              <a:rPr lang="en-GB" b="0" i="0" dirty="0" err="1">
                <a:effectLst/>
                <a:latin typeface="Times New Roman" panose="02020603050405020304" pitchFamily="18" charset="0"/>
              </a:rPr>
              <a:t>Aruna</a:t>
            </a:r>
            <a:r>
              <a:rPr lang="en-GB" b="0" i="0" dirty="0">
                <a:effectLst/>
                <a:latin typeface="Times New Roman" panose="02020603050405020304" pitchFamily="18" charset="0"/>
              </a:rPr>
              <a:t> D’Souza, </a:t>
            </a:r>
            <a:r>
              <a:rPr lang="en-GB" b="0" i="1" dirty="0" err="1">
                <a:effectLst/>
                <a:latin typeface="Times New Roman" panose="02020603050405020304" pitchFamily="18" charset="0"/>
              </a:rPr>
              <a:t>Whitewalling</a:t>
            </a:r>
            <a:r>
              <a:rPr lang="en-GB" b="0" i="1" dirty="0">
                <a:effectLst/>
                <a:latin typeface="Times New Roman" panose="02020603050405020304" pitchFamily="18" charset="0"/>
              </a:rPr>
              <a:t>: Art, Race and Protest in 3 Acts</a:t>
            </a:r>
            <a:r>
              <a:rPr lang="en-GB" b="0" dirty="0">
                <a:effectLst/>
                <a:latin typeface="Times New Roman" panose="02020603050405020304" pitchFamily="18" charset="0"/>
              </a:rPr>
              <a:t> </a:t>
            </a:r>
            <a:endParaRPr lang="en-GB" b="0" i="0" dirty="0">
              <a:effectLst/>
              <a:latin typeface="Times New Roman" panose="02020603050405020304" pitchFamily="18" charset="0"/>
            </a:endParaRPr>
          </a:p>
          <a:p>
            <a:r>
              <a:rPr lang="en-GB" dirty="0">
                <a:latin typeface="Times New Roman" panose="02020603050405020304" pitchFamily="18" charset="0"/>
              </a:rPr>
              <a:t>“</a:t>
            </a:r>
            <a:r>
              <a:rPr lang="en-GB" b="0" i="0" dirty="0" err="1">
                <a:effectLst/>
                <a:latin typeface="Times New Roman" panose="02020603050405020304" pitchFamily="18" charset="0"/>
              </a:rPr>
              <a:t>whitewalling</a:t>
            </a:r>
            <a:r>
              <a:rPr lang="en-GB" b="0" i="0" dirty="0">
                <a:effectLst/>
                <a:latin typeface="Times New Roman" panose="02020603050405020304" pitchFamily="18" charset="0"/>
              </a:rPr>
              <a:t>,” which D’Souza defines in her introduction as “a neologism that expands in many directions: the literal site of contention, i.e., the white walls of the gallery; the idea of ‘blackballing’ or excluding someone; the notion of ‘whitewashing,’ or covering over that which we prefer to ignore or suppress; the idea of putting a wall around whiteness, of fencing it off, of defending it against incursion.”</a:t>
            </a:r>
            <a:endParaRPr lang="en-GB" dirty="0"/>
          </a:p>
        </p:txBody>
      </p:sp>
      <p:pic>
        <p:nvPicPr>
          <p:cNvPr id="5" name="Picture 4" descr="Text, letter&#10;&#10;Description automatically generated">
            <a:extLst>
              <a:ext uri="{FF2B5EF4-FFF2-40B4-BE49-F238E27FC236}">
                <a16:creationId xmlns:a16="http://schemas.microsoft.com/office/drawing/2014/main" id="{DBED8E51-B20F-4B85-9D8F-8EB54320E2F2}"/>
              </a:ext>
            </a:extLst>
          </p:cNvPr>
          <p:cNvPicPr>
            <a:picLocks noChangeAspect="1"/>
          </p:cNvPicPr>
          <p:nvPr/>
        </p:nvPicPr>
        <p:blipFill>
          <a:blip r:embed="rId2"/>
          <a:stretch>
            <a:fillRect/>
          </a:stretch>
        </p:blipFill>
        <p:spPr>
          <a:xfrm>
            <a:off x="8101119" y="318860"/>
            <a:ext cx="2587282" cy="2199368"/>
          </a:xfrm>
          <a:prstGeom prst="rect">
            <a:avLst/>
          </a:prstGeom>
        </p:spPr>
      </p:pic>
    </p:spTree>
    <p:extLst>
      <p:ext uri="{BB962C8B-B14F-4D97-AF65-F5344CB8AC3E}">
        <p14:creationId xmlns:p14="http://schemas.microsoft.com/office/powerpoint/2010/main" val="2959376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Moonlight | Official Trailer HD | A24">
            <a:hlinkClick r:id="" action="ppaction://media"/>
            <a:extLst>
              <a:ext uri="{FF2B5EF4-FFF2-40B4-BE49-F238E27FC236}">
                <a16:creationId xmlns:a16="http://schemas.microsoft.com/office/drawing/2014/main" id="{05C3971E-CFD6-4928-A3C4-18D1A9F3C8A9}"/>
              </a:ext>
            </a:extLst>
          </p:cNvPr>
          <p:cNvPicPr>
            <a:picLocks noGrp="1" noRot="1" noChangeAspect="1"/>
          </p:cNvPicPr>
          <p:nvPr>
            <p:ph idx="1"/>
            <a:videoFile r:link="rId1"/>
          </p:nvPr>
        </p:nvPicPr>
        <p:blipFill>
          <a:blip r:embed="rId3"/>
          <a:stretch>
            <a:fillRect/>
          </a:stretch>
        </p:blipFill>
        <p:spPr>
          <a:xfrm>
            <a:off x="1838798" y="1167063"/>
            <a:ext cx="9125551" cy="5155516"/>
          </a:xfrm>
          <a:prstGeom prst="rect">
            <a:avLst/>
          </a:prstGeom>
        </p:spPr>
      </p:pic>
    </p:spTree>
    <p:extLst>
      <p:ext uri="{BB962C8B-B14F-4D97-AF65-F5344CB8AC3E}">
        <p14:creationId xmlns:p14="http://schemas.microsoft.com/office/powerpoint/2010/main" val="53034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731EE-FE53-4078-A1A5-E7A12397D993}"/>
              </a:ext>
            </a:extLst>
          </p:cNvPr>
          <p:cNvSpPr>
            <a:spLocks noGrp="1"/>
          </p:cNvSpPr>
          <p:nvPr>
            <p:ph type="title"/>
          </p:nvPr>
        </p:nvSpPr>
        <p:spPr>
          <a:xfrm>
            <a:off x="2243404" y="455927"/>
            <a:ext cx="8245839" cy="1077229"/>
          </a:xfrm>
        </p:spPr>
        <p:txBody>
          <a:bodyPr>
            <a:noAutofit/>
          </a:bodyPr>
          <a:lstStyle/>
          <a:p>
            <a:r>
              <a:rPr lang="en-GB" sz="2800" dirty="0" err="1"/>
              <a:t>Tarell</a:t>
            </a:r>
            <a:r>
              <a:rPr lang="en-GB" sz="2800" dirty="0"/>
              <a:t> Alvin McCraney, </a:t>
            </a:r>
            <a:r>
              <a:rPr lang="en-GB" sz="2800" i="1" dirty="0"/>
              <a:t>In Moonlight, Black Boys Look Blue </a:t>
            </a:r>
            <a:r>
              <a:rPr lang="en-GB" sz="2800" dirty="0"/>
              <a:t>(unpublished) </a:t>
            </a:r>
            <a:br>
              <a:rPr lang="en-GB" sz="2800" dirty="0"/>
            </a:br>
            <a:br>
              <a:rPr lang="en-GB" sz="2800" dirty="0"/>
            </a:br>
            <a:r>
              <a:rPr lang="en-GB" sz="2800" dirty="0"/>
              <a:t>becomes </a:t>
            </a:r>
            <a:r>
              <a:rPr lang="en-GB" sz="2800" i="1" dirty="0"/>
              <a:t>Moonlight </a:t>
            </a:r>
            <a:r>
              <a:rPr lang="en-GB" sz="2800" dirty="0"/>
              <a:t>(2016), dir. </a:t>
            </a:r>
            <a:r>
              <a:rPr lang="en-GB" sz="2800"/>
              <a:t>Barry Jenkins</a:t>
            </a:r>
            <a:endParaRPr lang="en-GB" sz="2800" dirty="0"/>
          </a:p>
        </p:txBody>
      </p:sp>
      <p:sp>
        <p:nvSpPr>
          <p:cNvPr id="3" name="Content Placeholder 2">
            <a:extLst>
              <a:ext uri="{FF2B5EF4-FFF2-40B4-BE49-F238E27FC236}">
                <a16:creationId xmlns:a16="http://schemas.microsoft.com/office/drawing/2014/main" id="{A886FDB6-748E-4AD4-8E66-BE7D86ECA6D8}"/>
              </a:ext>
            </a:extLst>
          </p:cNvPr>
          <p:cNvSpPr>
            <a:spLocks noGrp="1"/>
          </p:cNvSpPr>
          <p:nvPr>
            <p:ph idx="1"/>
          </p:nvPr>
        </p:nvSpPr>
        <p:spPr>
          <a:xfrm>
            <a:off x="2738139" y="2574630"/>
            <a:ext cx="7796540" cy="3997828"/>
          </a:xfrm>
        </p:spPr>
        <p:txBody>
          <a:bodyPr/>
          <a:lstStyle/>
          <a:p>
            <a:r>
              <a:rPr lang="en-GB" dirty="0">
                <a:latin typeface="Georgia" panose="02040502050405020303" pitchFamily="18" charset="0"/>
              </a:rPr>
              <a:t>Original play: “</a:t>
            </a:r>
            <a:r>
              <a:rPr lang="en-GB" b="0" i="0" dirty="0">
                <a:effectLst/>
                <a:latin typeface="Georgia" panose="02040502050405020303" pitchFamily="18" charset="0"/>
              </a:rPr>
              <a:t>the circular structure of the play, with the three different versions of the character playing out their lives at the same time.”</a:t>
            </a:r>
          </a:p>
          <a:p>
            <a:r>
              <a:rPr lang="en-GB" dirty="0">
                <a:latin typeface="Georgia" panose="02040502050405020303" pitchFamily="18" charset="0"/>
              </a:rPr>
              <a:t>Film makes this circular structure linear, but film progresses by a series of disconnected ‘moments’. Features Chiron, the central character, at 11, 16 and 25. </a:t>
            </a:r>
          </a:p>
          <a:p>
            <a:r>
              <a:rPr lang="en-GB" dirty="0">
                <a:latin typeface="Georgia" panose="02040502050405020303" pitchFamily="18" charset="0"/>
              </a:rPr>
              <a:t>Th</a:t>
            </a:r>
            <a:r>
              <a:rPr lang="en-GB" b="0" i="0" dirty="0">
                <a:effectLst/>
                <a:latin typeface="Georgia" panose="02040502050405020303" pitchFamily="18" charset="0"/>
              </a:rPr>
              <a:t>e film doesn’t proceed according to the “normal” rules of narrative development: cause–effect logic, clear linear development, steady pacing.</a:t>
            </a:r>
          </a:p>
          <a:p>
            <a:endParaRPr lang="en-GB" dirty="0"/>
          </a:p>
        </p:txBody>
      </p:sp>
      <p:pic>
        <p:nvPicPr>
          <p:cNvPr id="6" name="Picture 5" descr="A picture containing text&#10;&#10;Description automatically generated">
            <a:extLst>
              <a:ext uri="{FF2B5EF4-FFF2-40B4-BE49-F238E27FC236}">
                <a16:creationId xmlns:a16="http://schemas.microsoft.com/office/drawing/2014/main" id="{52077516-162F-4372-9981-E741524DBB4C}"/>
              </a:ext>
            </a:extLst>
          </p:cNvPr>
          <p:cNvPicPr>
            <a:picLocks noChangeAspect="1"/>
          </p:cNvPicPr>
          <p:nvPr/>
        </p:nvPicPr>
        <p:blipFill>
          <a:blip r:embed="rId2"/>
          <a:stretch>
            <a:fillRect/>
          </a:stretch>
        </p:blipFill>
        <p:spPr>
          <a:xfrm>
            <a:off x="306944" y="639649"/>
            <a:ext cx="2304864" cy="3415601"/>
          </a:xfrm>
          <a:prstGeom prst="rect">
            <a:avLst/>
          </a:prstGeom>
        </p:spPr>
      </p:pic>
    </p:spTree>
    <p:extLst>
      <p:ext uri="{BB962C8B-B14F-4D97-AF65-F5344CB8AC3E}">
        <p14:creationId xmlns:p14="http://schemas.microsoft.com/office/powerpoint/2010/main" val="1505359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7CC2-A015-4D60-8557-A5285021A43C}"/>
              </a:ext>
            </a:extLst>
          </p:cNvPr>
          <p:cNvSpPr>
            <a:spLocks noGrp="1"/>
          </p:cNvSpPr>
          <p:nvPr>
            <p:ph type="title"/>
          </p:nvPr>
        </p:nvSpPr>
        <p:spPr>
          <a:xfrm>
            <a:off x="1169977" y="531058"/>
            <a:ext cx="7958331" cy="1077229"/>
          </a:xfrm>
        </p:spPr>
        <p:txBody>
          <a:bodyPr/>
          <a:lstStyle/>
          <a:p>
            <a:pPr algn="l"/>
            <a:r>
              <a:rPr lang="en-GB" dirty="0"/>
              <a:t>Pamela </a:t>
            </a:r>
            <a:r>
              <a:rPr lang="en-GB" dirty="0" err="1"/>
              <a:t>Demory</a:t>
            </a:r>
            <a:r>
              <a:rPr lang="en-GB" dirty="0"/>
              <a:t> on ‘queer time’ in </a:t>
            </a:r>
            <a:r>
              <a:rPr lang="en-GB" i="1" dirty="0"/>
              <a:t>Moonlight</a:t>
            </a:r>
            <a:r>
              <a:rPr lang="en-GB" dirty="0"/>
              <a:t> (2016)</a:t>
            </a:r>
          </a:p>
        </p:txBody>
      </p:sp>
      <p:sp>
        <p:nvSpPr>
          <p:cNvPr id="3" name="Content Placeholder 2">
            <a:extLst>
              <a:ext uri="{FF2B5EF4-FFF2-40B4-BE49-F238E27FC236}">
                <a16:creationId xmlns:a16="http://schemas.microsoft.com/office/drawing/2014/main" id="{BBFC80E3-B7CE-4E7A-972E-62AE1166389E}"/>
              </a:ext>
            </a:extLst>
          </p:cNvPr>
          <p:cNvSpPr>
            <a:spLocks noGrp="1"/>
          </p:cNvSpPr>
          <p:nvPr>
            <p:ph idx="1"/>
          </p:nvPr>
        </p:nvSpPr>
        <p:spPr>
          <a:xfrm>
            <a:off x="1169977" y="1941241"/>
            <a:ext cx="9859618" cy="2414938"/>
          </a:xfrm>
        </p:spPr>
        <p:txBody>
          <a:bodyPr>
            <a:normAutofit fontScale="92500" lnSpcReduction="10000"/>
          </a:bodyPr>
          <a:lstStyle/>
          <a:p>
            <a:r>
              <a:rPr lang="en-GB" b="0" i="0" dirty="0">
                <a:effectLst/>
                <a:latin typeface="Georgia" panose="02040502050405020303" pitchFamily="18" charset="0"/>
              </a:rPr>
              <a:t>Judith Halberstam writes in </a:t>
            </a:r>
            <a:r>
              <a:rPr lang="en-GB" b="0" i="1" dirty="0">
                <a:effectLst/>
                <a:latin typeface="Georgia" panose="02040502050405020303" pitchFamily="18" charset="0"/>
              </a:rPr>
              <a:t>In a Queer Time and Place</a:t>
            </a:r>
            <a:r>
              <a:rPr lang="en-GB" b="0" i="0" dirty="0">
                <a:effectLst/>
                <a:latin typeface="Georgia" panose="02040502050405020303" pitchFamily="18" charset="0"/>
              </a:rPr>
              <a:t> that the threat of having “no future” produced an “urgency of being [that] also expands the potential of the moment and … squeezes new possibilities out of the time at hand” (2). Halberstam argues that this queer temporality—the intense focus on “the now”—applies also to “women, transgenders, and queers,” particularly “queer people of </a:t>
            </a:r>
            <a:r>
              <a:rPr lang="en-GB" b="0" i="0" dirty="0" err="1">
                <a:effectLst/>
                <a:latin typeface="Georgia" panose="02040502050405020303" pitchFamily="18" charset="0"/>
              </a:rPr>
              <a:t>color</a:t>
            </a:r>
            <a:r>
              <a:rPr lang="en-GB" b="0" i="0" dirty="0">
                <a:effectLst/>
                <a:latin typeface="Georgia" panose="02040502050405020303" pitchFamily="18" charset="0"/>
              </a:rPr>
              <a:t>” (3). It would also apply to the characters in </a:t>
            </a:r>
            <a:r>
              <a:rPr lang="en-GB" b="0" i="1" dirty="0">
                <a:effectLst/>
                <a:latin typeface="Georgia" panose="02040502050405020303" pitchFamily="18" charset="0"/>
              </a:rPr>
              <a:t>Moonlight</a:t>
            </a:r>
            <a:r>
              <a:rPr lang="en-GB" b="0" i="0" dirty="0">
                <a:effectLst/>
                <a:latin typeface="Georgia" panose="02040502050405020303" pitchFamily="18" charset="0"/>
              </a:rPr>
              <a:t>, who are living under a similar threat of “no future”—in this case due to pervasive poverty, violence, and drugs.</a:t>
            </a:r>
            <a:endParaRPr lang="en-GB" dirty="0"/>
          </a:p>
        </p:txBody>
      </p:sp>
      <p:sp>
        <p:nvSpPr>
          <p:cNvPr id="5" name="TextBox 4">
            <a:extLst>
              <a:ext uri="{FF2B5EF4-FFF2-40B4-BE49-F238E27FC236}">
                <a16:creationId xmlns:a16="http://schemas.microsoft.com/office/drawing/2014/main" id="{1E967FD9-290F-4CA8-B929-4760E5E8A2B8}"/>
              </a:ext>
            </a:extLst>
          </p:cNvPr>
          <p:cNvSpPr txBox="1"/>
          <p:nvPr/>
        </p:nvSpPr>
        <p:spPr>
          <a:xfrm>
            <a:off x="1499388" y="4480283"/>
            <a:ext cx="9473411" cy="1846659"/>
          </a:xfrm>
          <a:prstGeom prst="rect">
            <a:avLst/>
          </a:prstGeom>
          <a:noFill/>
        </p:spPr>
        <p:txBody>
          <a:bodyPr wrap="square">
            <a:spAutoFit/>
          </a:bodyPr>
          <a:lstStyle/>
          <a:p>
            <a:r>
              <a:rPr lang="en-GB" sz="1900" dirty="0" err="1">
                <a:latin typeface="Georgia" panose="02040502050405020303" pitchFamily="18" charset="0"/>
              </a:rPr>
              <a:t>Tarell</a:t>
            </a:r>
            <a:r>
              <a:rPr lang="en-GB" sz="1900" dirty="0">
                <a:latin typeface="Georgia" panose="02040502050405020303" pitchFamily="18" charset="0"/>
              </a:rPr>
              <a:t> Alvin McCraney (who wrote the original play the film is based on]</a:t>
            </a:r>
            <a:r>
              <a:rPr lang="en-GB" sz="1900" b="0" i="0" dirty="0">
                <a:effectLst/>
                <a:latin typeface="Georgia" panose="02040502050405020303" pitchFamily="18" charset="0"/>
              </a:rPr>
              <a:t> says he often tells people his plays take place in “the distant present,” a phrasing that suggests a time that is “just out of reach, yet not quite fully in the time of the now. But it is close enough to register as familiar” (Roman 188). The concept is similar to what Valerie </a:t>
            </a:r>
            <a:r>
              <a:rPr lang="en-GB" sz="1900" b="0" i="0" dirty="0" err="1">
                <a:effectLst/>
                <a:latin typeface="Georgia" panose="02040502050405020303" pitchFamily="18" charset="0"/>
              </a:rPr>
              <a:t>Rohy</a:t>
            </a:r>
            <a:r>
              <a:rPr lang="en-GB" sz="1900" b="0" i="0" dirty="0">
                <a:effectLst/>
                <a:latin typeface="Georgia" panose="02040502050405020303" pitchFamily="18" charset="0"/>
              </a:rPr>
              <a:t> calls an “expanded present tense” (253) or what Carolyn </a:t>
            </a:r>
            <a:r>
              <a:rPr lang="en-GB" sz="1900" b="0" i="0" dirty="0" err="1">
                <a:effectLst/>
                <a:latin typeface="Georgia" panose="02040502050405020303" pitchFamily="18" charset="0"/>
              </a:rPr>
              <a:t>Dinshaw</a:t>
            </a:r>
            <a:r>
              <a:rPr lang="en-GB" sz="1900" b="0" i="0" dirty="0">
                <a:effectLst/>
                <a:latin typeface="Georgia" panose="02040502050405020303" pitchFamily="18" charset="0"/>
              </a:rPr>
              <a:t> calls “the </a:t>
            </a:r>
            <a:r>
              <a:rPr lang="en-GB" sz="1900" b="0" i="0" dirty="0" err="1">
                <a:effectLst/>
                <a:latin typeface="Georgia" panose="02040502050405020303" pitchFamily="18" charset="0"/>
              </a:rPr>
              <a:t>multitemporality</a:t>
            </a:r>
            <a:r>
              <a:rPr lang="en-GB" sz="1900" b="0" i="0" dirty="0">
                <a:effectLst/>
                <a:latin typeface="Georgia" panose="02040502050405020303" pitchFamily="18" charset="0"/>
              </a:rPr>
              <a:t> of the </a:t>
            </a:r>
            <a:r>
              <a:rPr lang="en-GB" sz="1900" b="0" i="1" dirty="0">
                <a:effectLst/>
                <a:latin typeface="Georgia" panose="02040502050405020303" pitchFamily="18" charset="0"/>
              </a:rPr>
              <a:t>now</a:t>
            </a:r>
            <a:r>
              <a:rPr lang="en-GB" sz="1900" b="0" i="0" dirty="0">
                <a:effectLst/>
                <a:latin typeface="Georgia" panose="02040502050405020303" pitchFamily="18" charset="0"/>
              </a:rPr>
              <a:t>” (qtd. in </a:t>
            </a:r>
            <a:r>
              <a:rPr lang="en-GB" sz="1900" b="0" i="0" dirty="0" err="1">
                <a:effectLst/>
                <a:latin typeface="Georgia" panose="02040502050405020303" pitchFamily="18" charset="0"/>
              </a:rPr>
              <a:t>Rohy</a:t>
            </a:r>
            <a:r>
              <a:rPr lang="en-GB" sz="1900" b="0" i="0" dirty="0">
                <a:effectLst/>
                <a:latin typeface="Georgia" panose="02040502050405020303" pitchFamily="18" charset="0"/>
              </a:rPr>
              <a:t> 253)</a:t>
            </a:r>
            <a:endParaRPr lang="en-GB" sz="1900" dirty="0"/>
          </a:p>
        </p:txBody>
      </p:sp>
    </p:spTree>
    <p:extLst>
      <p:ext uri="{BB962C8B-B14F-4D97-AF65-F5344CB8AC3E}">
        <p14:creationId xmlns:p14="http://schemas.microsoft.com/office/powerpoint/2010/main" val="2802433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5170-B071-48E2-8C3E-94F5F47B89F7}"/>
              </a:ext>
            </a:extLst>
          </p:cNvPr>
          <p:cNvSpPr>
            <a:spLocks noGrp="1"/>
          </p:cNvSpPr>
          <p:nvPr>
            <p:ph type="title"/>
          </p:nvPr>
        </p:nvSpPr>
        <p:spPr/>
        <p:txBody>
          <a:bodyPr/>
          <a:lstStyle/>
          <a:p>
            <a:r>
              <a:rPr lang="en-GB" dirty="0"/>
              <a:t>Michael Hanchard, ‘Afro-Modernity</a:t>
            </a:r>
          </a:p>
        </p:txBody>
      </p:sp>
      <p:sp>
        <p:nvSpPr>
          <p:cNvPr id="3" name="Content Placeholder 2">
            <a:extLst>
              <a:ext uri="{FF2B5EF4-FFF2-40B4-BE49-F238E27FC236}">
                <a16:creationId xmlns:a16="http://schemas.microsoft.com/office/drawing/2014/main" id="{FA76D70F-66F5-4DCD-8151-F61DA6A7C922}"/>
              </a:ext>
            </a:extLst>
          </p:cNvPr>
          <p:cNvSpPr>
            <a:spLocks noGrp="1"/>
          </p:cNvSpPr>
          <p:nvPr>
            <p:ph idx="1"/>
          </p:nvPr>
        </p:nvSpPr>
        <p:spPr>
          <a:xfrm>
            <a:off x="3091544" y="2052116"/>
            <a:ext cx="7478596" cy="3997828"/>
          </a:xfrm>
        </p:spPr>
        <p:txBody>
          <a:bodyPr>
            <a:normAutofit fontScale="92500" lnSpcReduction="10000"/>
          </a:bodyPr>
          <a:lstStyle/>
          <a:p>
            <a:r>
              <a:rPr lang="en-GB" dirty="0"/>
              <a:t>Transnational black movements of C19 and C20 used ideas of their time (of modernity): nation state, universal human rights, racial selfhood and collective identity, democracy, international socialism, etc. </a:t>
            </a:r>
          </a:p>
          <a:p>
            <a:r>
              <a:rPr lang="en-GB" dirty="0"/>
              <a:t>Industrial and nationalist revolutions offered conditions and discourse for critique of subordinated position of black people</a:t>
            </a:r>
          </a:p>
          <a:p>
            <a:r>
              <a:rPr lang="en-GB" dirty="0"/>
              <a:t>Diaspora: the displacement of African people across the globe, often forcibly and violently through slavery. </a:t>
            </a:r>
          </a:p>
          <a:p>
            <a:r>
              <a:rPr lang="en-GB" dirty="0"/>
              <a:t>Middle Passage: ‘triangular trade’ in people between Africa, North America and Europe </a:t>
            </a:r>
          </a:p>
        </p:txBody>
      </p:sp>
      <p:pic>
        <p:nvPicPr>
          <p:cNvPr id="5" name="Graphic 4">
            <a:extLst>
              <a:ext uri="{FF2B5EF4-FFF2-40B4-BE49-F238E27FC236}">
                <a16:creationId xmlns:a16="http://schemas.microsoft.com/office/drawing/2014/main" id="{A4C9CF94-A61C-4259-92E5-0AE6FE2762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3273" y="350552"/>
            <a:ext cx="3032297" cy="2878877"/>
          </a:xfrm>
          <a:prstGeom prst="rect">
            <a:avLst/>
          </a:prstGeom>
        </p:spPr>
      </p:pic>
    </p:spTree>
    <p:extLst>
      <p:ext uri="{BB962C8B-B14F-4D97-AF65-F5344CB8AC3E}">
        <p14:creationId xmlns:p14="http://schemas.microsoft.com/office/powerpoint/2010/main" val="2234262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BBF2E-982D-45D8-9C1E-F964EB538E46}"/>
              </a:ext>
            </a:extLst>
          </p:cNvPr>
          <p:cNvSpPr>
            <a:spLocks noGrp="1"/>
          </p:cNvSpPr>
          <p:nvPr>
            <p:ph type="title"/>
          </p:nvPr>
        </p:nvSpPr>
        <p:spPr/>
        <p:txBody>
          <a:bodyPr/>
          <a:lstStyle/>
          <a:p>
            <a:r>
              <a:rPr lang="en-GB" dirty="0"/>
              <a:t>Black Atlantic </a:t>
            </a:r>
          </a:p>
        </p:txBody>
      </p:sp>
      <p:sp>
        <p:nvSpPr>
          <p:cNvPr id="3" name="Content Placeholder 2">
            <a:extLst>
              <a:ext uri="{FF2B5EF4-FFF2-40B4-BE49-F238E27FC236}">
                <a16:creationId xmlns:a16="http://schemas.microsoft.com/office/drawing/2014/main" id="{98D651E5-152C-494A-88D7-D627ED9E5B98}"/>
              </a:ext>
            </a:extLst>
          </p:cNvPr>
          <p:cNvSpPr>
            <a:spLocks noGrp="1"/>
          </p:cNvSpPr>
          <p:nvPr>
            <p:ph idx="1"/>
          </p:nvPr>
        </p:nvSpPr>
        <p:spPr>
          <a:xfrm>
            <a:off x="2493302" y="1556184"/>
            <a:ext cx="8076837" cy="4493760"/>
          </a:xfrm>
        </p:spPr>
        <p:txBody>
          <a:bodyPr>
            <a:normAutofit fontScale="92500" lnSpcReduction="20000"/>
          </a:bodyPr>
          <a:lstStyle/>
          <a:p>
            <a:r>
              <a:rPr lang="en-GB" dirty="0">
                <a:latin typeface="Calibri" panose="020F0502020204030204" pitchFamily="34" charset="0"/>
                <a:cs typeface="Calibri" panose="020F0502020204030204" pitchFamily="34" charset="0"/>
              </a:rPr>
              <a:t>Black Atlantic arts movement: term used by Paul Gilroy in his book of 1993, who argued that the Atlantic world and its culture had been deeply influenced by slavery and the slave trade.</a:t>
            </a:r>
          </a:p>
          <a:p>
            <a:r>
              <a:rPr lang="en-GB" b="0" i="0" dirty="0">
                <a:effectLst/>
                <a:latin typeface="Calibri" panose="020F0502020204030204" pitchFamily="34" charset="0"/>
                <a:cs typeface="Calibri" panose="020F0502020204030204" pitchFamily="34" charset="0"/>
              </a:rPr>
              <a:t>Between 1492 and 1820 about two-thirds of the people who crossed the Atlantic to the Americas were African, and this violently brutal migration played a key role in the development of a black consciousness in the Americas and Europe.</a:t>
            </a:r>
          </a:p>
          <a:p>
            <a:r>
              <a:rPr lang="en-GB" dirty="0">
                <a:latin typeface="Calibri" panose="020F0502020204030204" pitchFamily="34" charset="0"/>
                <a:cs typeface="Calibri" panose="020F0502020204030204" pitchFamily="34" charset="0"/>
              </a:rPr>
              <a:t>“</a:t>
            </a:r>
            <a:r>
              <a:rPr lang="en-GB" b="0" i="0" dirty="0">
                <a:effectLst/>
                <a:latin typeface="Chronicle Text"/>
              </a:rPr>
              <a:t>a [black Atlantic] culture that is not specifically African, American, Caribbean, or British, but all of these at once” (Gilroy)</a:t>
            </a:r>
            <a:endParaRPr lang="en-GB" b="0" i="0" dirty="0">
              <a:effectLst/>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Black consciousness has engaged with white culture and played a key part in the development of modernism </a:t>
            </a:r>
          </a:p>
          <a:p>
            <a:r>
              <a:rPr lang="en-GB" dirty="0">
                <a:latin typeface="Calibri" panose="020F0502020204030204" pitchFamily="34" charset="0"/>
                <a:cs typeface="Calibri" panose="020F0502020204030204" pitchFamily="34" charset="0"/>
              </a:rPr>
              <a:t>The Black Atlantic has constituted a black nationalism without a nation</a:t>
            </a:r>
          </a:p>
        </p:txBody>
      </p:sp>
      <p:pic>
        <p:nvPicPr>
          <p:cNvPr id="5" name="Picture 4">
            <a:extLst>
              <a:ext uri="{FF2B5EF4-FFF2-40B4-BE49-F238E27FC236}">
                <a16:creationId xmlns:a16="http://schemas.microsoft.com/office/drawing/2014/main" id="{D6EA7AA4-56D5-490F-B7B7-440477204AE1}"/>
              </a:ext>
            </a:extLst>
          </p:cNvPr>
          <p:cNvPicPr>
            <a:picLocks noChangeAspect="1"/>
          </p:cNvPicPr>
          <p:nvPr/>
        </p:nvPicPr>
        <p:blipFill>
          <a:blip r:embed="rId2"/>
          <a:stretch>
            <a:fillRect/>
          </a:stretch>
        </p:blipFill>
        <p:spPr>
          <a:xfrm>
            <a:off x="280307" y="655864"/>
            <a:ext cx="2095500" cy="3238500"/>
          </a:xfrm>
          <a:prstGeom prst="rect">
            <a:avLst/>
          </a:prstGeom>
        </p:spPr>
      </p:pic>
    </p:spTree>
    <p:extLst>
      <p:ext uri="{BB962C8B-B14F-4D97-AF65-F5344CB8AC3E}">
        <p14:creationId xmlns:p14="http://schemas.microsoft.com/office/powerpoint/2010/main" val="7728984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{0C4790F6-E113-4FAB-88A0-225EAA305523}tf16401375</Template>
  <TotalTime>2968</TotalTime>
  <Words>2135</Words>
  <Application>Microsoft Office PowerPoint</Application>
  <PresentationFormat>Widescreen</PresentationFormat>
  <Paragraphs>102</Paragraphs>
  <Slides>18</Slides>
  <Notes>1</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Arial</vt:lpstr>
      <vt:lpstr>Calibri</vt:lpstr>
      <vt:lpstr>Chronicle Text</vt:lpstr>
      <vt:lpstr>Georgia</vt:lpstr>
      <vt:lpstr>inherit</vt:lpstr>
      <vt:lpstr>MS Shell Dlg 2</vt:lpstr>
      <vt:lpstr>Times New Roman</vt:lpstr>
      <vt:lpstr>Verdana</vt:lpstr>
      <vt:lpstr>Wingdings</vt:lpstr>
      <vt:lpstr>Wingdings 3</vt:lpstr>
      <vt:lpstr>Madison</vt:lpstr>
      <vt:lpstr>Race and Time  Week 5</vt:lpstr>
      <vt:lpstr> ‘Coal’ by Audre Lorde</vt:lpstr>
      <vt:lpstr>Emmet Till and Art at the Witney Biennial, New York, 2017</vt:lpstr>
      <vt:lpstr>‘Whitewalling’</vt:lpstr>
      <vt:lpstr>PowerPoint Presentation</vt:lpstr>
      <vt:lpstr>Tarell Alvin McCraney, In Moonlight, Black Boys Look Blue (unpublished)   becomes Moonlight (2016), dir. Barry Jenkins</vt:lpstr>
      <vt:lpstr>Pamela Demory on ‘queer time’ in Moonlight (2016)</vt:lpstr>
      <vt:lpstr>Michael Hanchard, ‘Afro-Modernity</vt:lpstr>
      <vt:lpstr>Black Atlantic </vt:lpstr>
      <vt:lpstr>Hanchard cont.</vt:lpstr>
      <vt:lpstr>Time inequality</vt:lpstr>
      <vt:lpstr>Slaves and ‘time management’ </vt:lpstr>
      <vt:lpstr>Racial Time</vt:lpstr>
      <vt:lpstr>PowerPoint Presentation</vt:lpstr>
      <vt:lpstr>Martin Luther King, Why We Can’t Wait  </vt:lpstr>
      <vt:lpstr>Christina Sharpe, In the Wake: On Blackness and Being</vt:lpstr>
      <vt:lpstr>PowerPoint Presentation</vt:lpstr>
      <vt:lpstr>Dionne Brand, A Map to the Door of No Return memoir (2001)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Race and Time  Week 5</dc:title>
  <dc:creator>Elizabeth Barry</dc:creator>
  <cp:lastModifiedBy>Elizabeth Barry</cp:lastModifiedBy>
  <cp:revision>4</cp:revision>
  <dcterms:created xsi:type="dcterms:W3CDTF">2021-02-08T21:33:38Z</dcterms:created>
  <dcterms:modified xsi:type="dcterms:W3CDTF">2021-02-10T23:02:21Z</dcterms:modified>
</cp:coreProperties>
</file>