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2"/>
  </p:notesMasterIdLst>
  <p:sldIdLst>
    <p:sldId id="256" r:id="rId2"/>
    <p:sldId id="257" r:id="rId3"/>
    <p:sldId id="261" r:id="rId4"/>
    <p:sldId id="260" r:id="rId5"/>
    <p:sldId id="262" r:id="rId6"/>
    <p:sldId id="258" r:id="rId7"/>
    <p:sldId id="267" r:id="rId8"/>
    <p:sldId id="269" r:id="rId9"/>
    <p:sldId id="264" r:id="rId10"/>
    <p:sldId id="268" r:id="rId11"/>
    <p:sldId id="259" r:id="rId12"/>
    <p:sldId id="263" r:id="rId13"/>
    <p:sldId id="270" r:id="rId14"/>
    <p:sldId id="265" r:id="rId15"/>
    <p:sldId id="266" r:id="rId16"/>
    <p:sldId id="272" r:id="rId17"/>
    <p:sldId id="292" r:id="rId18"/>
    <p:sldId id="302" r:id="rId19"/>
    <p:sldId id="291" r:id="rId20"/>
    <p:sldId id="273" r:id="rId21"/>
  </p:sldIdLst>
  <p:sldSz cx="12192000" cy="6858000"/>
  <p:notesSz cx="6858000" cy="91440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7" autoAdjust="0"/>
    <p:restoredTop sz="94660"/>
  </p:normalViewPr>
  <p:slideViewPr>
    <p:cSldViewPr snapToGrid="0">
      <p:cViewPr>
        <p:scale>
          <a:sx n="73" d="100"/>
          <a:sy n="73" d="100"/>
        </p:scale>
        <p:origin x="48"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69C7BA-674B-4923-BFCF-0A77F1137B24}" type="datetimeFigureOut">
              <a:rPr lang="en-GB" smtClean="0"/>
              <a:t>26/10/2020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9637A8-FA9E-4F94-B1D2-B738CB30AB5F}" type="slidenum">
              <a:rPr lang="en-GB" smtClean="0"/>
              <a:t>‹#›</a:t>
            </a:fld>
            <a:endParaRPr lang="en-GB"/>
          </a:p>
        </p:txBody>
      </p:sp>
    </p:spTree>
    <p:extLst>
      <p:ext uri="{BB962C8B-B14F-4D97-AF65-F5344CB8AC3E}">
        <p14:creationId xmlns:p14="http://schemas.microsoft.com/office/powerpoint/2010/main" val="167366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Sepia_ton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Passage from </a:t>
            </a:r>
            <a:r>
              <a:rPr lang="en-GB" i="1" dirty="0"/>
              <a:t>Mrs Dalloway</a:t>
            </a:r>
            <a:r>
              <a:rPr lang="en-GB" i="0" dirty="0"/>
              <a:t> – word, phrase, image, object – in or through which time and space connected with one another. Your word or phrase that starts to explain how (time word, time-freighted emotion word, scientific word, literary </a:t>
            </a:r>
            <a:r>
              <a:rPr lang="en-GB" i="0" dirty="0" err="1"/>
              <a:t>crit</a:t>
            </a:r>
            <a:r>
              <a:rPr lang="en-GB" i="0" dirty="0"/>
              <a:t>/narratology word (not </a:t>
            </a:r>
            <a:r>
              <a:rPr lang="en-GB" i="0" dirty="0" err="1"/>
              <a:t>chronotope</a:t>
            </a:r>
            <a:r>
              <a:rPr lang="en-GB" i="0" dirty="0"/>
              <a:t>!) – or something else). </a:t>
            </a:r>
            <a:endParaRPr lang="en-GB" dirty="0"/>
          </a:p>
        </p:txBody>
      </p:sp>
      <p:sp>
        <p:nvSpPr>
          <p:cNvPr id="4" name="Slide Number Placeholder 3"/>
          <p:cNvSpPr>
            <a:spLocks noGrp="1"/>
          </p:cNvSpPr>
          <p:nvPr>
            <p:ph type="sldNum" sz="quarter" idx="5"/>
          </p:nvPr>
        </p:nvSpPr>
        <p:spPr/>
        <p:txBody>
          <a:bodyPr/>
          <a:lstStyle/>
          <a:p>
            <a:fld id="{239637A8-FA9E-4F94-B1D2-B738CB30AB5F}" type="slidenum">
              <a:rPr lang="en-GB" smtClean="0"/>
              <a:t>6</a:t>
            </a:fld>
            <a:endParaRPr lang="en-GB"/>
          </a:p>
        </p:txBody>
      </p:sp>
    </p:spTree>
    <p:extLst>
      <p:ext uri="{BB962C8B-B14F-4D97-AF65-F5344CB8AC3E}">
        <p14:creationId xmlns:p14="http://schemas.microsoft.com/office/powerpoint/2010/main" val="3377080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immediate family as well as that of the Russian people as a whole during the tumultuous events of the twentieth century. In an effort to represent these themes visually, the film combines contemporary scenes with childhood memories, dreams, and newsreel footage. Its cinematography slips, often unpredictably, between </a:t>
            </a:r>
            <a:r>
              <a:rPr lang="en-GB" sz="1200" b="0" i="0" u="none" strike="noStrike" kern="1200" dirty="0" err="1">
                <a:solidFill>
                  <a:schemeClr val="tx1"/>
                </a:solidFill>
                <a:effectLst/>
                <a:latin typeface="+mn-lt"/>
                <a:ea typeface="+mn-ea"/>
                <a:cs typeface="+mn-cs"/>
              </a:rPr>
              <a:t>color</a:t>
            </a:r>
            <a:r>
              <a:rPr lang="en-GB" sz="1200" b="0" i="0" u="none" strike="noStrike" kern="1200" dirty="0">
                <a:solidFill>
                  <a:schemeClr val="tx1"/>
                </a:solidFill>
                <a:effectLst/>
                <a:latin typeface="+mn-lt"/>
                <a:ea typeface="+mn-ea"/>
                <a:cs typeface="+mn-cs"/>
              </a:rPr>
              <a:t>, black-and-white, and </a:t>
            </a:r>
            <a:r>
              <a:rPr lang="en-GB" sz="1200" b="0" i="0" u="none" strike="noStrike" kern="1200" dirty="0">
                <a:solidFill>
                  <a:schemeClr val="tx1"/>
                </a:solidFill>
                <a:effectLst/>
                <a:latin typeface="+mn-lt"/>
                <a:ea typeface="+mn-ea"/>
                <a:cs typeface="+mn-cs"/>
                <a:hlinkClick r:id="rId3" tooltip="Sepia tone"/>
              </a:rPr>
              <a:t>sepia</a:t>
            </a:r>
            <a:r>
              <a:rPr lang="en-GB" sz="1200" b="0" i="0" u="none" strike="noStrike" kern="1200" dirty="0">
                <a:solidFill>
                  <a:schemeClr val="tx1"/>
                </a:solidFill>
                <a:effectLst/>
                <a:latin typeface="+mn-lt"/>
                <a:ea typeface="+mn-ea"/>
                <a:cs typeface="+mn-cs"/>
              </a:rPr>
              <a:t>. Compared to modernist stream of consciousness… Moments in Woolf, touched on last week, where the very distant (even geological) past is touched on, even on some imaginative level ‘accessed’ – and possibly the future too. Your moments that connect you to a past beyond your living memory (or to historical events that you didn’t actively participate in)? </a:t>
            </a:r>
            <a:endParaRPr lang="en-GB" dirty="0"/>
          </a:p>
        </p:txBody>
      </p:sp>
      <p:sp>
        <p:nvSpPr>
          <p:cNvPr id="4" name="Slide Number Placeholder 3"/>
          <p:cNvSpPr>
            <a:spLocks noGrp="1"/>
          </p:cNvSpPr>
          <p:nvPr>
            <p:ph type="sldNum" sz="quarter" idx="5"/>
          </p:nvPr>
        </p:nvSpPr>
        <p:spPr/>
        <p:txBody>
          <a:bodyPr/>
          <a:lstStyle/>
          <a:p>
            <a:fld id="{239637A8-FA9E-4F94-B1D2-B738CB30AB5F}" type="slidenum">
              <a:rPr lang="en-GB" smtClean="0"/>
              <a:t>11</a:t>
            </a:fld>
            <a:endParaRPr lang="en-GB"/>
          </a:p>
        </p:txBody>
      </p:sp>
    </p:spTree>
    <p:extLst>
      <p:ext uri="{BB962C8B-B14F-4D97-AF65-F5344CB8AC3E}">
        <p14:creationId xmlns:p14="http://schemas.microsoft.com/office/powerpoint/2010/main" val="380775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8ABE3C1-DBE1-495D-B57B-2849774B866A}" type="datetimeFigureOut">
              <a:rPr lang="en-US" smtClean="0"/>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014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68283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70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45574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8187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92906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10/26/2020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00055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10/26/2020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248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4A7AC-904D-4781-85BA-7D10C17ED021}" type="datetimeFigureOut">
              <a:rPr lang="en-US" smtClean="0"/>
              <a:t>10/26/2020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77137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69670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461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D6E9DEC-419B-4CC5-A080-3B06BD5A8291}" type="datetimeFigureOut">
              <a:rPr lang="en-US" smtClean="0"/>
              <a:t>10/26/2020</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D22F896-40B5-4ADD-8801-0D06FADFA095}"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88664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youtube.com/watch?v=uXYfRkuA3c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youtu.be/0Dc0Oj08S7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0-www-fulcrum-org.pugwash.lib.warwick.ac.uk/concern/monographs/br86b409j" TargetMode="Externa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65B75-0644-4891-8E74-75DB7186B60E}"/>
              </a:ext>
            </a:extLst>
          </p:cNvPr>
          <p:cNvSpPr>
            <a:spLocks noGrp="1"/>
          </p:cNvSpPr>
          <p:nvPr>
            <p:ph type="ctrTitle"/>
          </p:nvPr>
        </p:nvSpPr>
        <p:spPr/>
        <p:txBody>
          <a:bodyPr/>
          <a:lstStyle/>
          <a:p>
            <a:r>
              <a:rPr lang="en-GB" dirty="0"/>
              <a:t>Space and Time: Mikhail Bakhtin and the </a:t>
            </a:r>
            <a:r>
              <a:rPr lang="en-GB" dirty="0" err="1"/>
              <a:t>Chronotope</a:t>
            </a:r>
            <a:r>
              <a:rPr lang="en-GB" dirty="0"/>
              <a:t> </a:t>
            </a:r>
          </a:p>
        </p:txBody>
      </p:sp>
      <p:sp>
        <p:nvSpPr>
          <p:cNvPr id="3" name="Subtitle 2">
            <a:extLst>
              <a:ext uri="{FF2B5EF4-FFF2-40B4-BE49-F238E27FC236}">
                <a16:creationId xmlns:a16="http://schemas.microsoft.com/office/drawing/2014/main" id="{0AE5775B-8F16-4BD3-80F2-EE94E8D9484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16658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B5892B-DA09-4FD8-A9DE-EA96BFC4D2C1}"/>
              </a:ext>
            </a:extLst>
          </p:cNvPr>
          <p:cNvSpPr>
            <a:spLocks noGrp="1"/>
          </p:cNvSpPr>
          <p:nvPr>
            <p:ph idx="1"/>
          </p:nvPr>
        </p:nvSpPr>
        <p:spPr>
          <a:xfrm>
            <a:off x="1024128" y="837127"/>
            <a:ext cx="8018271" cy="5472233"/>
          </a:xfrm>
        </p:spPr>
        <p:txBody>
          <a:bodyPr>
            <a:normAutofit/>
          </a:bodyPr>
          <a:lstStyle/>
          <a:p>
            <a:r>
              <a:rPr lang="en-GB" sz="4200" dirty="0"/>
              <a:t>Bakhtin and Popular Culture</a:t>
            </a:r>
          </a:p>
          <a:p>
            <a:endParaRPr lang="en-GB" dirty="0"/>
          </a:p>
          <a:p>
            <a:r>
              <a:rPr lang="en-GB" sz="2600" dirty="0"/>
              <a:t>When </a:t>
            </a:r>
            <a:r>
              <a:rPr lang="en-GB" sz="2600" dirty="0" err="1"/>
              <a:t>chronotopes</a:t>
            </a:r>
            <a:r>
              <a:rPr lang="en-GB" sz="2600" dirty="0"/>
              <a:t> become semantically unproductive or inadequate in ‘high’ culture [or even when they don’t], they can be recycled in popular culture. </a:t>
            </a:r>
          </a:p>
          <a:p>
            <a:r>
              <a:rPr lang="en-GB" sz="2600" dirty="0"/>
              <a:t>Creative recycling of features of the </a:t>
            </a:r>
            <a:r>
              <a:rPr lang="en-GB" sz="2600" i="1" dirty="0"/>
              <a:t>adventure </a:t>
            </a:r>
            <a:r>
              <a:rPr lang="en-GB" sz="2600" i="1" dirty="0" err="1"/>
              <a:t>chronotope</a:t>
            </a:r>
            <a:r>
              <a:rPr lang="en-GB" sz="2600" dirty="0"/>
              <a:t> in Hollywood movies (</a:t>
            </a:r>
            <a:r>
              <a:rPr lang="en-GB" sz="2600" dirty="0" err="1"/>
              <a:t>Morson</a:t>
            </a:r>
            <a:r>
              <a:rPr lang="en-GB" sz="2600" dirty="0"/>
              <a:t> and Emerson, 1990: 371-2)</a:t>
            </a:r>
          </a:p>
          <a:p>
            <a:r>
              <a:rPr lang="en-GB" sz="2600" dirty="0"/>
              <a:t>Picaresque journey </a:t>
            </a:r>
            <a:r>
              <a:rPr lang="en-GB" sz="2600" dirty="0">
                <a:sym typeface="Wingdings" panose="05000000000000000000" pitchFamily="2" charset="2"/>
              </a:rPr>
              <a:t> road movie?  </a:t>
            </a:r>
            <a:endParaRPr lang="en-GB" sz="2600" dirty="0"/>
          </a:p>
          <a:p>
            <a:r>
              <a:rPr lang="en-GB" sz="2600" dirty="0"/>
              <a:t>Marriage plot </a:t>
            </a:r>
            <a:r>
              <a:rPr lang="en-GB" sz="2600" dirty="0">
                <a:sym typeface="Wingdings" panose="05000000000000000000" pitchFamily="2" charset="2"/>
              </a:rPr>
              <a:t></a:t>
            </a:r>
            <a:r>
              <a:rPr lang="en-GB" sz="2600" dirty="0"/>
              <a:t> Shakespearean comedy to Hollywood romantic comedy? </a:t>
            </a:r>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1598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B7C6F6-4579-4D42-9857-ED1B2EE07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4382347"/>
            <a:ext cx="5688020" cy="215391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6DE11A-3638-403E-BC53-47838BF3F796}"/>
              </a:ext>
            </a:extLst>
          </p:cNvPr>
          <p:cNvSpPr>
            <a:spLocks noGrp="1"/>
          </p:cNvSpPr>
          <p:nvPr>
            <p:ph type="title"/>
          </p:nvPr>
        </p:nvSpPr>
        <p:spPr>
          <a:xfrm>
            <a:off x="573024" y="4608575"/>
            <a:ext cx="5242560" cy="1765715"/>
          </a:xfrm>
        </p:spPr>
        <p:txBody>
          <a:bodyPr>
            <a:normAutofit/>
          </a:bodyPr>
          <a:lstStyle/>
          <a:p>
            <a:pPr algn="r"/>
            <a:r>
              <a:rPr lang="en-GB" sz="4400">
                <a:solidFill>
                  <a:srgbClr val="FFFFFF"/>
                </a:solidFill>
              </a:rPr>
              <a:t>Tarkofsky, </a:t>
            </a:r>
            <a:r>
              <a:rPr lang="en-GB" sz="4400" i="1">
                <a:solidFill>
                  <a:srgbClr val="FFFFFF"/>
                </a:solidFill>
              </a:rPr>
              <a:t>Mirror</a:t>
            </a:r>
            <a:r>
              <a:rPr lang="en-GB" sz="4400">
                <a:solidFill>
                  <a:srgbClr val="FFFFFF"/>
                </a:solidFill>
              </a:rPr>
              <a:t>  (1975)</a:t>
            </a:r>
          </a:p>
        </p:txBody>
      </p:sp>
      <p:pic>
        <p:nvPicPr>
          <p:cNvPr id="5" name="Picture 4">
            <a:extLst>
              <a:ext uri="{FF2B5EF4-FFF2-40B4-BE49-F238E27FC236}">
                <a16:creationId xmlns:a16="http://schemas.microsoft.com/office/drawing/2014/main" id="{1DC73FBE-DDA2-465A-BC46-833BB856FE72}"/>
              </a:ext>
            </a:extLst>
          </p:cNvPr>
          <p:cNvPicPr>
            <a:picLocks noChangeAspect="1"/>
          </p:cNvPicPr>
          <p:nvPr/>
        </p:nvPicPr>
        <p:blipFill rotWithShape="1">
          <a:blip r:embed="rId3"/>
          <a:srcRect l="18047" r="1" b="1"/>
          <a:stretch/>
        </p:blipFill>
        <p:spPr>
          <a:xfrm>
            <a:off x="327547" y="321733"/>
            <a:ext cx="5688020" cy="3899748"/>
          </a:xfrm>
          <a:prstGeom prst="rect">
            <a:avLst/>
          </a:prstGeom>
        </p:spPr>
      </p:pic>
      <p:sp>
        <p:nvSpPr>
          <p:cNvPr id="12" name="Rectangle 11">
            <a:extLst>
              <a:ext uri="{FF2B5EF4-FFF2-40B4-BE49-F238E27FC236}">
                <a16:creationId xmlns:a16="http://schemas.microsoft.com/office/drawing/2014/main" id="{7E6D8249-E901-4E71-B15A-A7F5D7F7B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rgbClr val="426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A67EB11-D96C-4D51-B95B-F59184F562C9}"/>
              </a:ext>
            </a:extLst>
          </p:cNvPr>
          <p:cNvSpPr>
            <a:spLocks noGrp="1"/>
          </p:cNvSpPr>
          <p:nvPr>
            <p:ph idx="1"/>
          </p:nvPr>
        </p:nvSpPr>
        <p:spPr>
          <a:xfrm>
            <a:off x="6661065" y="974875"/>
            <a:ext cx="4724573" cy="4852362"/>
          </a:xfrm>
        </p:spPr>
        <p:txBody>
          <a:bodyPr anchor="ctr">
            <a:normAutofit/>
          </a:bodyPr>
          <a:lstStyle/>
          <a:p>
            <a:r>
              <a:rPr lang="en-GB" sz="2000" dirty="0">
                <a:solidFill>
                  <a:srgbClr val="FFFFFF"/>
                </a:solidFill>
              </a:rPr>
              <a:t>A film in which Russian director uses the medium to try to present images that ‘stop’ time, exploiting the capacity of film to create particular effects in relation to time and space. </a:t>
            </a:r>
          </a:p>
          <a:p>
            <a:r>
              <a:rPr lang="en-GB" sz="2000" dirty="0">
                <a:solidFill>
                  <a:srgbClr val="FFFFFF"/>
                </a:solidFill>
              </a:rPr>
              <a:t>The mirror is a </a:t>
            </a:r>
            <a:r>
              <a:rPr lang="en-GB" sz="2000" dirty="0" err="1">
                <a:solidFill>
                  <a:srgbClr val="FFFFFF"/>
                </a:solidFill>
              </a:rPr>
              <a:t>chronotope</a:t>
            </a:r>
            <a:r>
              <a:rPr lang="en-GB" sz="2000" dirty="0">
                <a:solidFill>
                  <a:srgbClr val="FFFFFF"/>
                </a:solidFill>
              </a:rPr>
              <a:t> in this film: a means by which one can encounter oneself, a mechanism by which time is refracted, a metaphorical portal to other moments in time, memory and consciousness. </a:t>
            </a:r>
          </a:p>
          <a:p>
            <a:endParaRPr lang="en-GB" sz="2000" dirty="0">
              <a:solidFill>
                <a:srgbClr val="FFFFFF"/>
              </a:solidFill>
            </a:endParaRPr>
          </a:p>
          <a:p>
            <a:endParaRPr lang="en-GB" sz="2000" dirty="0">
              <a:solidFill>
                <a:srgbClr val="FFFFFF"/>
              </a:solidFill>
            </a:endParaRPr>
          </a:p>
          <a:p>
            <a:r>
              <a:rPr lang="en-GB" sz="2000" dirty="0">
                <a:solidFill>
                  <a:srgbClr val="FFFFFF"/>
                </a:solidFill>
                <a:hlinkClick r:id="rId4"/>
              </a:rPr>
              <a:t>https://www.youtube.com/watch?v=uXYfRkuA3cM</a:t>
            </a:r>
            <a:endParaRPr lang="en-GB" sz="2000" dirty="0">
              <a:solidFill>
                <a:srgbClr val="FFFFFF"/>
              </a:solidFill>
            </a:endParaRPr>
          </a:p>
        </p:txBody>
      </p:sp>
    </p:spTree>
    <p:extLst>
      <p:ext uri="{BB962C8B-B14F-4D97-AF65-F5344CB8AC3E}">
        <p14:creationId xmlns:p14="http://schemas.microsoft.com/office/powerpoint/2010/main" val="4223619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09556B-EAE9-4435-B409-0519F2CBDB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52267" cy="6858000"/>
          </a:xfrm>
          <a:prstGeom prst="rect">
            <a:avLst/>
          </a:prstGeom>
          <a:solidFill>
            <a:srgbClr val="546A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50672E-9173-48A3-8504-E62872F1C7F3}"/>
              </a:ext>
            </a:extLst>
          </p:cNvPr>
          <p:cNvSpPr>
            <a:spLocks noGrp="1"/>
          </p:cNvSpPr>
          <p:nvPr>
            <p:ph type="title"/>
          </p:nvPr>
        </p:nvSpPr>
        <p:spPr>
          <a:xfrm>
            <a:off x="1024128" y="585216"/>
            <a:ext cx="6007027" cy="1499616"/>
          </a:xfrm>
        </p:spPr>
        <p:txBody>
          <a:bodyPr>
            <a:normAutofit/>
          </a:bodyPr>
          <a:lstStyle/>
          <a:p>
            <a:r>
              <a:rPr lang="en-GB" dirty="0" err="1">
                <a:solidFill>
                  <a:srgbClr val="FFFFFF"/>
                </a:solidFill>
              </a:rPr>
              <a:t>Chronotope</a:t>
            </a:r>
            <a:r>
              <a:rPr lang="en-GB" dirty="0">
                <a:solidFill>
                  <a:srgbClr val="FFFFFF"/>
                </a:solidFill>
              </a:rPr>
              <a:t> and the road Movie</a:t>
            </a:r>
          </a:p>
        </p:txBody>
      </p:sp>
      <p:cxnSp>
        <p:nvCxnSpPr>
          <p:cNvPr id="12" name="Straight Connector 11">
            <a:extLst>
              <a:ext uri="{FF2B5EF4-FFF2-40B4-BE49-F238E27FC236}">
                <a16:creationId xmlns:a16="http://schemas.microsoft.com/office/drawing/2014/main" id="{5814CCBE-423E-41B2-A9F3-82679F490E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BE7C270-BA01-4E11-9481-73181F6D87FD}"/>
              </a:ext>
            </a:extLst>
          </p:cNvPr>
          <p:cNvSpPr>
            <a:spLocks noGrp="1"/>
          </p:cNvSpPr>
          <p:nvPr>
            <p:ph idx="1"/>
          </p:nvPr>
        </p:nvSpPr>
        <p:spPr>
          <a:xfrm>
            <a:off x="861593" y="1912513"/>
            <a:ext cx="6007027" cy="4023360"/>
          </a:xfrm>
        </p:spPr>
        <p:txBody>
          <a:bodyPr>
            <a:normAutofit/>
          </a:bodyPr>
          <a:lstStyle/>
          <a:p>
            <a:pPr marL="0" indent="0">
              <a:buNone/>
            </a:pPr>
            <a:r>
              <a:rPr lang="en-GB" sz="2000" dirty="0">
                <a:solidFill>
                  <a:srgbClr val="FFFFFF"/>
                </a:solidFill>
                <a:hlinkClick r:id="rId2"/>
              </a:rPr>
              <a:t>https://youtu.be/0Dc0Oj08S7M</a:t>
            </a:r>
            <a:endParaRPr lang="en-GB" sz="2000" dirty="0">
              <a:solidFill>
                <a:srgbClr val="FFFFFF"/>
              </a:solidFill>
            </a:endParaRPr>
          </a:p>
          <a:p>
            <a:pPr marL="0" indent="0">
              <a:buNone/>
            </a:pPr>
            <a:r>
              <a:rPr lang="en-GB" sz="2000" dirty="0">
                <a:solidFill>
                  <a:srgbClr val="FFFFFF"/>
                </a:solidFill>
              </a:rPr>
              <a:t>the road </a:t>
            </a:r>
            <a:r>
              <a:rPr lang="en-GB" sz="2000" dirty="0" err="1">
                <a:solidFill>
                  <a:srgbClr val="FFFFFF"/>
                </a:solidFill>
              </a:rPr>
              <a:t>chronotope</a:t>
            </a:r>
            <a:r>
              <a:rPr lang="en-GB" sz="2000" dirty="0">
                <a:solidFill>
                  <a:srgbClr val="FFFFFF"/>
                </a:solidFill>
              </a:rPr>
              <a:t> as a metaphor "made real” (Bakhtin, 84)</a:t>
            </a:r>
          </a:p>
          <a:p>
            <a:pPr marL="0" indent="0">
              <a:buNone/>
            </a:pPr>
            <a:r>
              <a:rPr lang="en-GB" sz="2000" dirty="0">
                <a:solidFill>
                  <a:srgbClr val="FFFFFF"/>
                </a:solidFill>
              </a:rPr>
              <a:t>A typically spatial effect of the road </a:t>
            </a:r>
            <a:r>
              <a:rPr lang="en-GB" sz="2000" dirty="0" err="1">
                <a:solidFill>
                  <a:srgbClr val="FFFFFF"/>
                </a:solidFill>
              </a:rPr>
              <a:t>chronotope</a:t>
            </a:r>
            <a:r>
              <a:rPr lang="en-GB" sz="2000" dirty="0">
                <a:solidFill>
                  <a:srgbClr val="FFFFFF"/>
                </a:solidFill>
              </a:rPr>
              <a:t>: the "snowballing" effect (in Thelma and Louise, for instance), with actions gaining momentum as the protagonists drive across a space that is anything but empty. </a:t>
            </a:r>
          </a:p>
          <a:p>
            <a:pPr marL="0" indent="0">
              <a:buNone/>
            </a:pPr>
            <a:r>
              <a:rPr lang="en-GB" sz="2000" dirty="0">
                <a:solidFill>
                  <a:srgbClr val="FFFFFF"/>
                </a:solidFill>
              </a:rPr>
              <a:t>A </a:t>
            </a:r>
            <a:r>
              <a:rPr lang="en-GB" sz="2000" dirty="0" err="1">
                <a:solidFill>
                  <a:srgbClr val="FFFFFF"/>
                </a:solidFill>
              </a:rPr>
              <a:t>chronotope</a:t>
            </a:r>
            <a:r>
              <a:rPr lang="en-GB" sz="2000" dirty="0">
                <a:solidFill>
                  <a:srgbClr val="FFFFFF"/>
                </a:solidFill>
              </a:rPr>
              <a:t> that intersects with the road: that of chance. The time of random contingency: "Should something happen a minute earlier or a minute later, that is, should there be no chance simultaneity or chance disjunctions in time, there would be no plot at all" (Bakhtin, 92).</a:t>
            </a:r>
          </a:p>
          <a:p>
            <a:endParaRPr lang="en-GB" sz="2000" dirty="0">
              <a:solidFill>
                <a:srgbClr val="FFFFFF"/>
              </a:solidFill>
            </a:endParaRPr>
          </a:p>
        </p:txBody>
      </p:sp>
      <p:pic>
        <p:nvPicPr>
          <p:cNvPr id="5" name="Picture 4" descr="A picture containing car, road, outdoor, sky&#10;&#10;Description generated with very high confidence">
            <a:extLst>
              <a:ext uri="{FF2B5EF4-FFF2-40B4-BE49-F238E27FC236}">
                <a16:creationId xmlns:a16="http://schemas.microsoft.com/office/drawing/2014/main" id="{E4C4C541-52B3-4ADB-BA66-07AA7AC792C7}"/>
              </a:ext>
            </a:extLst>
          </p:cNvPr>
          <p:cNvPicPr>
            <a:picLocks noChangeAspect="1"/>
          </p:cNvPicPr>
          <p:nvPr/>
        </p:nvPicPr>
        <p:blipFill rotWithShape="1">
          <a:blip r:embed="rId3"/>
          <a:srcRect l="40102" r="21842"/>
          <a:stretch/>
        </p:blipFill>
        <p:spPr>
          <a:xfrm>
            <a:off x="7552266" y="10"/>
            <a:ext cx="4639734" cy="6857990"/>
          </a:xfrm>
          <a:prstGeom prst="rect">
            <a:avLst/>
          </a:prstGeom>
        </p:spPr>
      </p:pic>
    </p:spTree>
    <p:extLst>
      <p:ext uri="{BB962C8B-B14F-4D97-AF65-F5344CB8AC3E}">
        <p14:creationId xmlns:p14="http://schemas.microsoft.com/office/powerpoint/2010/main" val="147844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B707B-DAE9-4001-BAD3-F016032BE664}"/>
              </a:ext>
            </a:extLst>
          </p:cNvPr>
          <p:cNvSpPr>
            <a:spLocks noGrp="1"/>
          </p:cNvSpPr>
          <p:nvPr>
            <p:ph type="title"/>
          </p:nvPr>
        </p:nvSpPr>
        <p:spPr>
          <a:xfrm>
            <a:off x="1024128" y="585216"/>
            <a:ext cx="5027048" cy="1094571"/>
          </a:xfrm>
        </p:spPr>
        <p:txBody>
          <a:bodyPr vert="horz" lIns="91440" tIns="45720" rIns="91440" bIns="45720" rtlCol="0" anchor="ctr">
            <a:normAutofit fontScale="90000"/>
          </a:bodyPr>
          <a:lstStyle/>
          <a:p>
            <a:r>
              <a:rPr lang="en-US" sz="4300" dirty="0"/>
              <a:t>The </a:t>
            </a:r>
            <a:r>
              <a:rPr lang="en-US" sz="4300" dirty="0" err="1"/>
              <a:t>Chronotope</a:t>
            </a:r>
            <a:r>
              <a:rPr lang="en-US" sz="4300" dirty="0"/>
              <a:t> and ‘lounge time’ in </a:t>
            </a:r>
            <a:r>
              <a:rPr lang="en-US" sz="4300" i="1" dirty="0"/>
              <a:t>Memento</a:t>
            </a:r>
            <a:endParaRPr lang="en-US" sz="4300" dirty="0"/>
          </a:p>
        </p:txBody>
      </p:sp>
      <p:sp>
        <p:nvSpPr>
          <p:cNvPr id="12" name="TextBox 11">
            <a:extLst>
              <a:ext uri="{FF2B5EF4-FFF2-40B4-BE49-F238E27FC236}">
                <a16:creationId xmlns:a16="http://schemas.microsoft.com/office/drawing/2014/main" id="{62C16804-ED33-4E7F-89CF-8D157CC374D5}"/>
              </a:ext>
            </a:extLst>
          </p:cNvPr>
          <p:cNvSpPr txBox="1"/>
          <p:nvPr/>
        </p:nvSpPr>
        <p:spPr>
          <a:xfrm>
            <a:off x="1024129" y="1808479"/>
            <a:ext cx="5027048" cy="4944533"/>
          </a:xfrm>
          <a:prstGeom prst="rect">
            <a:avLst/>
          </a:prstGeom>
        </p:spPr>
        <p:txBody>
          <a:bodyPr vert="horz" lIns="45720" tIns="45720" rIns="45720" bIns="45720" rtlCol="0">
            <a:normAutofit lnSpcReduction="10000"/>
          </a:bodyPr>
          <a:lstStyle/>
          <a:p>
            <a:pPr defTabSz="914400">
              <a:lnSpc>
                <a:spcPct val="90000"/>
              </a:lnSpc>
              <a:spcAft>
                <a:spcPts val="600"/>
              </a:spcAft>
              <a:buClr>
                <a:schemeClr val="accent1"/>
              </a:buClr>
            </a:pPr>
            <a:r>
              <a:rPr lang="en-US" sz="2000" dirty="0"/>
              <a:t>Producer sought out locations that were ‘no-places’, where a character might get, in director Nolan’s words, “lost in a landscape.” </a:t>
            </a:r>
          </a:p>
          <a:p>
            <a:pPr defTabSz="914400">
              <a:lnSpc>
                <a:spcPct val="90000"/>
              </a:lnSpc>
              <a:spcAft>
                <a:spcPts val="600"/>
              </a:spcAft>
              <a:buClr>
                <a:schemeClr val="accent1"/>
              </a:buClr>
            </a:pPr>
            <a:endParaRPr lang="en-US" sz="2000" dirty="0"/>
          </a:p>
          <a:p>
            <a:pPr defTabSz="914400">
              <a:lnSpc>
                <a:spcPct val="90000"/>
              </a:lnSpc>
              <a:spcAft>
                <a:spcPts val="600"/>
              </a:spcAft>
              <a:buClr>
                <a:schemeClr val="accent1"/>
              </a:buClr>
            </a:pPr>
            <a:r>
              <a:rPr lang="en-US" sz="2000" dirty="0"/>
              <a:t>Leonard is trapped in what Vivian </a:t>
            </a:r>
            <a:r>
              <a:rPr lang="en-US" sz="2000" dirty="0" err="1"/>
              <a:t>Sobchack</a:t>
            </a:r>
            <a:r>
              <a:rPr lang="en-US" sz="2000" dirty="0"/>
              <a:t> calls ‘lounge time’ –represented by </a:t>
            </a:r>
            <a:r>
              <a:rPr lang="en-US" sz="2000" dirty="0" err="1"/>
              <a:t>chronotopic</a:t>
            </a:r>
            <a:r>
              <a:rPr lang="en-US" sz="2000" dirty="0"/>
              <a:t> structures like cocktail bars or hotel rooms – threats to the traditional function, continuity, contiguity, and security of domestic space and time.  They substitute for and fragment into ‘broken’ status the nurturant functions of another . . . </a:t>
            </a:r>
            <a:r>
              <a:rPr lang="en-US" sz="2000" dirty="0" err="1"/>
              <a:t>chronotope</a:t>
            </a:r>
            <a:r>
              <a:rPr lang="en-US" sz="2000" dirty="0"/>
              <a:t> . . . : the home”</a:t>
            </a:r>
          </a:p>
          <a:p>
            <a:pPr defTabSz="914400">
              <a:lnSpc>
                <a:spcPct val="90000"/>
              </a:lnSpc>
              <a:spcAft>
                <a:spcPts val="600"/>
              </a:spcAft>
              <a:buClr>
                <a:schemeClr val="accent1"/>
              </a:buClr>
            </a:pPr>
            <a:r>
              <a:rPr lang="en-US" sz="2000" dirty="0"/>
              <a:t>(</a:t>
            </a:r>
            <a:r>
              <a:rPr lang="en-US" sz="2000" dirty="0" err="1">
                <a:hlinkClick r:id="rId2"/>
              </a:rPr>
              <a:t>Sobchack</a:t>
            </a:r>
            <a:r>
              <a:rPr lang="en-US" sz="2000" dirty="0">
                <a:hlinkClick r:id="rId2"/>
              </a:rPr>
              <a:t>, 'Lounge Time'</a:t>
            </a:r>
            <a:r>
              <a:rPr lang="en-US" sz="2000" dirty="0"/>
              <a:t>, 1998: 156-7)</a:t>
            </a:r>
          </a:p>
          <a:p>
            <a:pPr defTabSz="914400">
              <a:lnSpc>
                <a:spcPct val="90000"/>
              </a:lnSpc>
              <a:spcAft>
                <a:spcPts val="600"/>
              </a:spcAft>
              <a:buClr>
                <a:schemeClr val="accent1"/>
              </a:buClr>
            </a:pPr>
            <a:endParaRPr lang="en-US" sz="2000" dirty="0"/>
          </a:p>
          <a:p>
            <a:pPr defTabSz="914400">
              <a:lnSpc>
                <a:spcPct val="90000"/>
              </a:lnSpc>
              <a:spcAft>
                <a:spcPts val="600"/>
              </a:spcAft>
              <a:buClr>
                <a:schemeClr val="accent1"/>
              </a:buClr>
            </a:pPr>
            <a:r>
              <a:rPr lang="en-US" sz="2000" dirty="0"/>
              <a:t>Substitute “impersonal, incoherent, discontinuous and rented space for personal, intelligible, unified, and generated space” (1998: 158)</a:t>
            </a:r>
          </a:p>
        </p:txBody>
      </p:sp>
      <p:pic>
        <p:nvPicPr>
          <p:cNvPr id="11" name="Picture 10" descr="A room filled with luggage&#10;&#10;Description automatically generated">
            <a:extLst>
              <a:ext uri="{FF2B5EF4-FFF2-40B4-BE49-F238E27FC236}">
                <a16:creationId xmlns:a16="http://schemas.microsoft.com/office/drawing/2014/main" id="{1A78CBBD-F779-4469-86E1-4AE63136B68C}"/>
              </a:ext>
            </a:extLst>
          </p:cNvPr>
          <p:cNvPicPr>
            <a:picLocks noChangeAspect="1"/>
          </p:cNvPicPr>
          <p:nvPr/>
        </p:nvPicPr>
        <p:blipFill rotWithShape="1">
          <a:blip r:embed="rId3"/>
          <a:srcRect l="31164" r="10694" b="-3"/>
          <a:stretch/>
        </p:blipFill>
        <p:spPr>
          <a:xfrm>
            <a:off x="6408277" y="481265"/>
            <a:ext cx="2213811" cy="2855799"/>
          </a:xfrm>
          <a:prstGeom prst="rect">
            <a:avLst/>
          </a:prstGeom>
        </p:spPr>
      </p:pic>
      <p:pic>
        <p:nvPicPr>
          <p:cNvPr id="5" name="Content Placeholder 4" descr="A car parked in front of a building&#10;&#10;Description automatically generated">
            <a:extLst>
              <a:ext uri="{FF2B5EF4-FFF2-40B4-BE49-F238E27FC236}">
                <a16:creationId xmlns:a16="http://schemas.microsoft.com/office/drawing/2014/main" id="{819EFE99-F326-4C22-9437-44FA7FA70EFA}"/>
              </a:ext>
            </a:extLst>
          </p:cNvPr>
          <p:cNvPicPr>
            <a:picLocks noGrp="1" noChangeAspect="1"/>
          </p:cNvPicPr>
          <p:nvPr>
            <p:ph idx="1"/>
          </p:nvPr>
        </p:nvPicPr>
        <p:blipFill rotWithShape="1">
          <a:blip r:embed="rId4"/>
          <a:srcRect t="4787" r="-3" b="-3"/>
          <a:stretch/>
        </p:blipFill>
        <p:spPr>
          <a:xfrm>
            <a:off x="8776090" y="476166"/>
            <a:ext cx="2931277" cy="1862970"/>
          </a:xfrm>
          <a:prstGeom prst="rect">
            <a:avLst/>
          </a:prstGeom>
        </p:spPr>
      </p:pic>
      <p:pic>
        <p:nvPicPr>
          <p:cNvPr id="7" name="Picture 6" descr="A sign on the side of a road&#10;&#10;Description automatically generated">
            <a:extLst>
              <a:ext uri="{FF2B5EF4-FFF2-40B4-BE49-F238E27FC236}">
                <a16:creationId xmlns:a16="http://schemas.microsoft.com/office/drawing/2014/main" id="{EB7681EC-FBBA-444C-84C1-A54CB16A10C3}"/>
              </a:ext>
            </a:extLst>
          </p:cNvPr>
          <p:cNvPicPr>
            <a:picLocks noChangeAspect="1"/>
          </p:cNvPicPr>
          <p:nvPr/>
        </p:nvPicPr>
        <p:blipFill rotWithShape="1">
          <a:blip r:embed="rId5"/>
          <a:srcRect l="18805" r="30067" b="-2"/>
          <a:stretch/>
        </p:blipFill>
        <p:spPr>
          <a:xfrm>
            <a:off x="6398651" y="3497931"/>
            <a:ext cx="2223437" cy="2902868"/>
          </a:xfrm>
          <a:prstGeom prst="rect">
            <a:avLst/>
          </a:prstGeom>
        </p:spPr>
      </p:pic>
      <p:pic>
        <p:nvPicPr>
          <p:cNvPr id="9" name="Picture 8" descr="A sign on the side of a building&#10;&#10;Description automatically generated">
            <a:extLst>
              <a:ext uri="{FF2B5EF4-FFF2-40B4-BE49-F238E27FC236}">
                <a16:creationId xmlns:a16="http://schemas.microsoft.com/office/drawing/2014/main" id="{360C84AC-6664-47FB-86CC-4EFE3BA1BF27}"/>
              </a:ext>
            </a:extLst>
          </p:cNvPr>
          <p:cNvPicPr>
            <a:picLocks noChangeAspect="1"/>
          </p:cNvPicPr>
          <p:nvPr/>
        </p:nvPicPr>
        <p:blipFill rotWithShape="1">
          <a:blip r:embed="rId6"/>
          <a:srcRect l="24293" r="25500" b="2"/>
          <a:stretch/>
        </p:blipFill>
        <p:spPr>
          <a:xfrm>
            <a:off x="8776091" y="2503727"/>
            <a:ext cx="2931277" cy="3897073"/>
          </a:xfrm>
          <a:prstGeom prst="rect">
            <a:avLst/>
          </a:prstGeom>
        </p:spPr>
      </p:pic>
    </p:spTree>
    <p:extLst>
      <p:ext uri="{BB962C8B-B14F-4D97-AF65-F5344CB8AC3E}">
        <p14:creationId xmlns:p14="http://schemas.microsoft.com/office/powerpoint/2010/main" val="1291774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6FA87-CF45-46E0-A5F7-1D2493F21B16}"/>
              </a:ext>
            </a:extLst>
          </p:cNvPr>
          <p:cNvSpPr>
            <a:spLocks noGrp="1"/>
          </p:cNvSpPr>
          <p:nvPr>
            <p:ph type="title"/>
          </p:nvPr>
        </p:nvSpPr>
        <p:spPr/>
        <p:txBody>
          <a:bodyPr>
            <a:normAutofit fontScale="90000"/>
          </a:bodyPr>
          <a:lstStyle/>
          <a:p>
            <a:r>
              <a:rPr lang="en-GB" dirty="0"/>
              <a:t>Bart </a:t>
            </a:r>
            <a:r>
              <a:rPr lang="en-GB" dirty="0" err="1"/>
              <a:t>Keunen</a:t>
            </a:r>
            <a:r>
              <a:rPr lang="en-GB" dirty="0"/>
              <a:t>, Cited in </a:t>
            </a:r>
            <a:r>
              <a:rPr lang="en-GB" i="1" dirty="0"/>
              <a:t>Bakhtin’s theory of the literary </a:t>
            </a:r>
            <a:r>
              <a:rPr lang="en-GB" i="1" dirty="0" err="1"/>
              <a:t>chronotope</a:t>
            </a:r>
            <a:r>
              <a:rPr lang="en-GB" i="1" dirty="0"/>
              <a:t>: Reflections, applications, perspectives</a:t>
            </a:r>
            <a:r>
              <a:rPr lang="en-GB" dirty="0"/>
              <a:t>, 7-8</a:t>
            </a:r>
          </a:p>
        </p:txBody>
      </p:sp>
      <p:sp>
        <p:nvSpPr>
          <p:cNvPr id="3" name="Content Placeholder 2">
            <a:extLst>
              <a:ext uri="{FF2B5EF4-FFF2-40B4-BE49-F238E27FC236}">
                <a16:creationId xmlns:a16="http://schemas.microsoft.com/office/drawing/2014/main" id="{64E5D85E-CB8C-483A-80D3-E199E8F63787}"/>
              </a:ext>
            </a:extLst>
          </p:cNvPr>
          <p:cNvSpPr>
            <a:spLocks noGrp="1"/>
          </p:cNvSpPr>
          <p:nvPr>
            <p:ph idx="1"/>
          </p:nvPr>
        </p:nvSpPr>
        <p:spPr/>
        <p:txBody>
          <a:bodyPr>
            <a:normAutofit/>
          </a:bodyPr>
          <a:lstStyle/>
          <a:p>
            <a:r>
              <a:rPr lang="en-GB" dirty="0"/>
              <a:t>1) Micro-</a:t>
            </a:r>
            <a:r>
              <a:rPr lang="en-GB" dirty="0" err="1"/>
              <a:t>chronotopes</a:t>
            </a:r>
            <a:r>
              <a:rPr lang="en-GB" dirty="0"/>
              <a:t> (</a:t>
            </a:r>
            <a:r>
              <a:rPr lang="en-GB" dirty="0" err="1"/>
              <a:t>Ladin</a:t>
            </a:r>
            <a:r>
              <a:rPr lang="en-GB" dirty="0"/>
              <a:t>, 1999: 215). Units of language (with time/space properties) smaller than the sentence “charged with </a:t>
            </a:r>
            <a:r>
              <a:rPr lang="en-GB" dirty="0" err="1"/>
              <a:t>chronotopic</a:t>
            </a:r>
            <a:r>
              <a:rPr lang="en-GB" dirty="0"/>
              <a:t> energy”. </a:t>
            </a:r>
          </a:p>
          <a:p>
            <a:r>
              <a:rPr lang="en-GB" dirty="0"/>
              <a:t>2) Minor </a:t>
            </a:r>
            <a:r>
              <a:rPr lang="en-GB" dirty="0" err="1"/>
              <a:t>chronotopes</a:t>
            </a:r>
            <a:r>
              <a:rPr lang="en-GB" dirty="0"/>
              <a:t> (</a:t>
            </a:r>
            <a:r>
              <a:rPr lang="en-GB" dirty="0" err="1"/>
              <a:t>Ladin’s</a:t>
            </a:r>
            <a:r>
              <a:rPr lang="en-GB" dirty="0"/>
              <a:t> local </a:t>
            </a:r>
            <a:r>
              <a:rPr lang="en-GB" dirty="0" err="1"/>
              <a:t>chronotopes</a:t>
            </a:r>
            <a:r>
              <a:rPr lang="en-GB" dirty="0"/>
              <a:t>) – motifs such as the meeting, the road, the castle, the salon, the provincial town, the threshold, the public square. </a:t>
            </a:r>
          </a:p>
          <a:p>
            <a:r>
              <a:rPr lang="en-GB" dirty="0"/>
              <a:t>3) Major or dominant </a:t>
            </a:r>
            <a:r>
              <a:rPr lang="en-GB" dirty="0" err="1"/>
              <a:t>chronotopes</a:t>
            </a:r>
            <a:r>
              <a:rPr lang="en-GB" dirty="0"/>
              <a:t> – units of narrative that leave the reader with an overarching impression (the day in </a:t>
            </a:r>
            <a:r>
              <a:rPr lang="en-GB" i="1" dirty="0"/>
              <a:t>Mrs Dalloway</a:t>
            </a:r>
            <a:r>
              <a:rPr lang="en-GB" dirty="0"/>
              <a:t>? The amnesia trope </a:t>
            </a:r>
            <a:r>
              <a:rPr lang="en-GB"/>
              <a:t>in </a:t>
            </a:r>
            <a:r>
              <a:rPr lang="en-GB" i="1"/>
              <a:t>Memento</a:t>
            </a:r>
            <a:r>
              <a:rPr lang="en-GB"/>
              <a:t>?) </a:t>
            </a:r>
            <a:r>
              <a:rPr lang="en-GB" dirty="0"/>
              <a:t>but doesn’t define a genre. </a:t>
            </a:r>
          </a:p>
          <a:p>
            <a:r>
              <a:rPr lang="en-GB" dirty="0"/>
              <a:t>4) Generic </a:t>
            </a:r>
            <a:r>
              <a:rPr lang="en-GB" dirty="0" err="1"/>
              <a:t>chronotopes</a:t>
            </a:r>
            <a:r>
              <a:rPr lang="en-GB" dirty="0"/>
              <a:t> – fictional worlds or general characteristics of such a world that are shared by many narratives (and are constitutive of their genre – e.g. the quest, the homecoming). [The ‘single day’ novel actually a (small) subgenre – </a:t>
            </a:r>
            <a:r>
              <a:rPr lang="en-GB" dirty="0" err="1"/>
              <a:t>cf.</a:t>
            </a:r>
            <a:r>
              <a:rPr lang="en-GB" i="1" dirty="0" err="1"/>
              <a:t>Ulysses</a:t>
            </a:r>
            <a:r>
              <a:rPr lang="en-GB" i="1" dirty="0"/>
              <a:t>,</a:t>
            </a:r>
            <a:r>
              <a:rPr lang="en-GB" dirty="0"/>
              <a:t> McEwan’s </a:t>
            </a:r>
            <a:r>
              <a:rPr lang="en-GB" i="1" dirty="0"/>
              <a:t>Saturday</a:t>
            </a:r>
            <a:r>
              <a:rPr lang="en-GB" dirty="0"/>
              <a:t>??] </a:t>
            </a:r>
          </a:p>
        </p:txBody>
      </p:sp>
    </p:spTree>
    <p:extLst>
      <p:ext uri="{BB962C8B-B14F-4D97-AF65-F5344CB8AC3E}">
        <p14:creationId xmlns:p14="http://schemas.microsoft.com/office/powerpoint/2010/main" val="1906262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EDF00-6E73-48F1-98FF-FE299527A91A}"/>
              </a:ext>
            </a:extLst>
          </p:cNvPr>
          <p:cNvSpPr>
            <a:spLocks noGrp="1"/>
          </p:cNvSpPr>
          <p:nvPr>
            <p:ph type="title"/>
          </p:nvPr>
        </p:nvSpPr>
        <p:spPr>
          <a:xfrm>
            <a:off x="1024128" y="585216"/>
            <a:ext cx="9720072" cy="602234"/>
          </a:xfrm>
        </p:spPr>
        <p:txBody>
          <a:bodyPr>
            <a:normAutofit fontScale="90000"/>
          </a:bodyPr>
          <a:lstStyle/>
          <a:p>
            <a:r>
              <a:rPr lang="en-GB" dirty="0" err="1"/>
              <a:t>Keunen</a:t>
            </a:r>
            <a:r>
              <a:rPr lang="en-GB" dirty="0"/>
              <a:t>, Cont.</a:t>
            </a:r>
          </a:p>
        </p:txBody>
      </p:sp>
      <p:sp>
        <p:nvSpPr>
          <p:cNvPr id="3" name="Content Placeholder 2">
            <a:extLst>
              <a:ext uri="{FF2B5EF4-FFF2-40B4-BE49-F238E27FC236}">
                <a16:creationId xmlns:a16="http://schemas.microsoft.com/office/drawing/2014/main" id="{83342A24-E57D-461F-8ADF-9A806D6D07FB}"/>
              </a:ext>
            </a:extLst>
          </p:cNvPr>
          <p:cNvSpPr>
            <a:spLocks noGrp="1"/>
          </p:cNvSpPr>
          <p:nvPr>
            <p:ph idx="1"/>
          </p:nvPr>
        </p:nvSpPr>
        <p:spPr>
          <a:xfrm>
            <a:off x="1024128" y="1619250"/>
            <a:ext cx="9720073" cy="4690110"/>
          </a:xfrm>
        </p:spPr>
        <p:txBody>
          <a:bodyPr>
            <a:normAutofit/>
          </a:bodyPr>
          <a:lstStyle/>
          <a:p>
            <a:r>
              <a:rPr lang="en-GB" dirty="0"/>
              <a:t>5) Plot </a:t>
            </a:r>
            <a:r>
              <a:rPr lang="en-GB" dirty="0" err="1"/>
              <a:t>chronotope</a:t>
            </a:r>
            <a:r>
              <a:rPr lang="en-GB" dirty="0"/>
              <a:t> classes (even beyond e.g. the quest): </a:t>
            </a:r>
          </a:p>
          <a:p>
            <a:r>
              <a:rPr lang="en-GB" i="1" dirty="0"/>
              <a:t>teleological </a:t>
            </a:r>
            <a:r>
              <a:rPr lang="en-GB" i="1" dirty="0" err="1"/>
              <a:t>chronotope</a:t>
            </a:r>
            <a:r>
              <a:rPr lang="en-GB" dirty="0"/>
              <a:t> (whole plot moves towards a final moment), in which suspense created by a move towards or away from equilibrium/ conflict </a:t>
            </a:r>
          </a:p>
          <a:p>
            <a:pPr lvl="1"/>
            <a:r>
              <a:rPr lang="en-GB" i="1" dirty="0"/>
              <a:t>mission </a:t>
            </a:r>
            <a:r>
              <a:rPr lang="en-GB" i="1" dirty="0" err="1"/>
              <a:t>chronotope</a:t>
            </a:r>
            <a:r>
              <a:rPr lang="en-GB" i="1" dirty="0"/>
              <a:t> </a:t>
            </a:r>
            <a:r>
              <a:rPr lang="en-GB" dirty="0"/>
              <a:t>(conflict bracketed by two states of equilibrium – adventure novel, fairy tale, fantasy) </a:t>
            </a:r>
            <a:endParaRPr lang="en-GB" i="1" dirty="0"/>
          </a:p>
          <a:p>
            <a:pPr lvl="1"/>
            <a:r>
              <a:rPr lang="en-GB" dirty="0"/>
              <a:t> </a:t>
            </a:r>
            <a:r>
              <a:rPr lang="en-GB" i="1" dirty="0"/>
              <a:t>regeneration </a:t>
            </a:r>
            <a:r>
              <a:rPr lang="en-GB" i="1" dirty="0" err="1"/>
              <a:t>chronotope</a:t>
            </a:r>
            <a:r>
              <a:rPr lang="en-GB" i="1" dirty="0"/>
              <a:t> </a:t>
            </a:r>
            <a:r>
              <a:rPr lang="en-GB" dirty="0"/>
              <a:t>(series of conflicts overcome in a final equilibrium)</a:t>
            </a:r>
          </a:p>
          <a:p>
            <a:pPr lvl="1"/>
            <a:r>
              <a:rPr lang="en-GB" i="1" dirty="0"/>
              <a:t>degradation </a:t>
            </a:r>
            <a:r>
              <a:rPr lang="en-GB" i="1" dirty="0" err="1"/>
              <a:t>chronotope</a:t>
            </a:r>
            <a:r>
              <a:rPr lang="en-GB" i="1" dirty="0"/>
              <a:t> </a:t>
            </a:r>
            <a:r>
              <a:rPr lang="en-GB" dirty="0"/>
              <a:t>(initial equilibrium becomes lost in an unresolved conflict – tragedies)</a:t>
            </a:r>
            <a:endParaRPr lang="en-GB" i="1" dirty="0"/>
          </a:p>
          <a:p>
            <a:r>
              <a:rPr lang="en-GB" i="1" dirty="0"/>
              <a:t>Dialogical </a:t>
            </a:r>
            <a:r>
              <a:rPr lang="en-GB" i="1" dirty="0" err="1"/>
              <a:t>chronotope</a:t>
            </a:r>
            <a:r>
              <a:rPr lang="en-GB" dirty="0"/>
              <a:t> (network of conflicting situations and junctions that communicate with each other). Conflicts less important than the </a:t>
            </a:r>
            <a:r>
              <a:rPr lang="en-GB" i="1" dirty="0"/>
              <a:t>“Kairos”, </a:t>
            </a:r>
            <a:r>
              <a:rPr lang="en-GB" dirty="0"/>
              <a:t>the critical, decisive moments found in novels since the C19.</a:t>
            </a:r>
          </a:p>
          <a:p>
            <a:pPr lvl="1"/>
            <a:r>
              <a:rPr lang="en-GB" dirty="0"/>
              <a:t>Tragic </a:t>
            </a:r>
            <a:r>
              <a:rPr lang="en-GB" dirty="0" err="1"/>
              <a:t>chronotope</a:t>
            </a:r>
            <a:r>
              <a:rPr lang="en-GB" dirty="0"/>
              <a:t> (conflict characters dominate)</a:t>
            </a:r>
          </a:p>
          <a:p>
            <a:pPr lvl="1"/>
            <a:r>
              <a:rPr lang="en-GB" dirty="0"/>
              <a:t>Comic </a:t>
            </a:r>
            <a:r>
              <a:rPr lang="en-GB" dirty="0" err="1"/>
              <a:t>chronotope</a:t>
            </a:r>
            <a:r>
              <a:rPr lang="en-GB" dirty="0"/>
              <a:t> (balanced characters dominate)</a:t>
            </a:r>
          </a:p>
          <a:p>
            <a:pPr lvl="1"/>
            <a:r>
              <a:rPr lang="en-GB" dirty="0"/>
              <a:t>Tragicomic </a:t>
            </a:r>
            <a:r>
              <a:rPr lang="en-GB" dirty="0" err="1"/>
              <a:t>chronotope</a:t>
            </a:r>
            <a:r>
              <a:rPr lang="en-GB" dirty="0"/>
              <a:t> (no dominating characters) </a:t>
            </a:r>
          </a:p>
          <a:p>
            <a:pPr lvl="1"/>
            <a:endParaRPr lang="en-GB" i="1" dirty="0"/>
          </a:p>
          <a:p>
            <a:endParaRPr lang="en-GB" dirty="0"/>
          </a:p>
        </p:txBody>
      </p:sp>
    </p:spTree>
    <p:extLst>
      <p:ext uri="{BB962C8B-B14F-4D97-AF65-F5344CB8AC3E}">
        <p14:creationId xmlns:p14="http://schemas.microsoft.com/office/powerpoint/2010/main" val="3516825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Henri Bergson, </a:t>
            </a:r>
            <a:r>
              <a:rPr lang="en-GB" i="1" dirty="0"/>
              <a:t>Time and Free Will</a:t>
            </a:r>
            <a:r>
              <a:rPr lang="en-GB" dirty="0"/>
              <a:t> 	</a:t>
            </a:r>
          </a:p>
        </p:txBody>
      </p:sp>
      <p:sp>
        <p:nvSpPr>
          <p:cNvPr id="3" name="Content Placeholder 2"/>
          <p:cNvSpPr>
            <a:spLocks noGrp="1"/>
          </p:cNvSpPr>
          <p:nvPr>
            <p:ph idx="1"/>
          </p:nvPr>
        </p:nvSpPr>
        <p:spPr/>
        <p:txBody>
          <a:bodyPr>
            <a:normAutofit/>
          </a:bodyPr>
          <a:lstStyle/>
          <a:p>
            <a:pPr marL="0" indent="0">
              <a:buNone/>
            </a:pPr>
            <a:r>
              <a:rPr lang="en-GB" dirty="0"/>
              <a:t>Duration: “the form which the succession of our conscious states assumes when our ego lets itself live, when it refrains from separating its present state from its former state” (100). </a:t>
            </a:r>
          </a:p>
          <a:p>
            <a:r>
              <a:rPr lang="en-GB" dirty="0"/>
              <a:t>“…as happens when we recall the notes of a tune, melting, so to speak, into one another” (100).</a:t>
            </a:r>
          </a:p>
          <a:p>
            <a:r>
              <a:rPr lang="en-GB" dirty="0"/>
              <a:t>Feelings are not distinct or discrete; ‘real’ time (duration) is only encountered via intuition. Every moment of duration overlaps with every other. </a:t>
            </a:r>
          </a:p>
          <a:p>
            <a:r>
              <a:rPr lang="en-GB" dirty="0"/>
              <a:t>Influences philosophers like Max Scheler, psychiatrists like Eugene </a:t>
            </a:r>
            <a:r>
              <a:rPr lang="en-GB" dirty="0" err="1"/>
              <a:t>Minkowski</a:t>
            </a:r>
            <a:r>
              <a:rPr lang="en-GB" dirty="0"/>
              <a:t> and psychoanalysts like (Woolf’s sister in law) Karin Stephen.</a:t>
            </a:r>
          </a:p>
        </p:txBody>
      </p:sp>
    </p:spTree>
    <p:extLst>
      <p:ext uri="{BB962C8B-B14F-4D97-AF65-F5344CB8AC3E}">
        <p14:creationId xmlns:p14="http://schemas.microsoft.com/office/powerpoint/2010/main" val="2921637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 </a:t>
            </a:r>
            <a:r>
              <a:rPr lang="en-GB" sz="4000" dirty="0"/>
              <a:t>Bergson’s time as psychological</a:t>
            </a:r>
          </a:p>
        </p:txBody>
      </p:sp>
      <p:sp>
        <p:nvSpPr>
          <p:cNvPr id="3" name="Content Placeholder 2"/>
          <p:cNvSpPr>
            <a:spLocks noGrp="1"/>
          </p:cNvSpPr>
          <p:nvPr>
            <p:ph idx="1"/>
          </p:nvPr>
        </p:nvSpPr>
        <p:spPr>
          <a:xfrm>
            <a:off x="1120000" y="1600200"/>
            <a:ext cx="10233800" cy="4576763"/>
          </a:xfrm>
        </p:spPr>
        <p:txBody>
          <a:bodyPr>
            <a:normAutofit/>
          </a:bodyPr>
          <a:lstStyle/>
          <a:p>
            <a:r>
              <a:rPr lang="en-GB" i="1" dirty="0"/>
              <a:t>Duration</a:t>
            </a:r>
            <a:r>
              <a:rPr lang="en-GB" dirty="0"/>
              <a:t>: the varying speed at which the mind apprehends the length of experiences according to their different intensities, contents and meaning for each individual. [So radically HETEROGENEOUS!]</a:t>
            </a:r>
          </a:p>
          <a:p>
            <a:pPr marL="0" indent="0">
              <a:buNone/>
            </a:pPr>
            <a:endParaRPr lang="en-GB" dirty="0"/>
          </a:p>
          <a:p>
            <a:r>
              <a:rPr lang="en-GB" dirty="0"/>
              <a:t>“Bergson’s view of time removes the external standard and replaces it with what the internal sense of time reveals—that real time is that in which people live and it is qualitative, not quantitative in nature” (Mary Ann Gillies, ‘</a:t>
            </a:r>
            <a:r>
              <a:rPr lang="en-GB" dirty="0" err="1"/>
              <a:t>Bergsonism</a:t>
            </a:r>
            <a:r>
              <a:rPr lang="en-GB" dirty="0"/>
              <a:t>: ‘Time out of Mind’’, </a:t>
            </a:r>
            <a:r>
              <a:rPr lang="en-GB" i="1" dirty="0"/>
              <a:t>A Concise Companion to Modernism</a:t>
            </a:r>
            <a:r>
              <a:rPr lang="en-GB" dirty="0"/>
              <a:t>, 102).</a:t>
            </a:r>
          </a:p>
        </p:txBody>
      </p:sp>
    </p:spTree>
    <p:extLst>
      <p:ext uri="{BB962C8B-B14F-4D97-AF65-F5344CB8AC3E}">
        <p14:creationId xmlns:p14="http://schemas.microsoft.com/office/powerpoint/2010/main" val="1677744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0FAE31-5A6B-49E3-AB6E-92ABC26FA862}"/>
              </a:ext>
            </a:extLst>
          </p:cNvPr>
          <p:cNvSpPr>
            <a:spLocks noGrp="1"/>
          </p:cNvSpPr>
          <p:nvPr>
            <p:ph idx="1"/>
          </p:nvPr>
        </p:nvSpPr>
        <p:spPr>
          <a:xfrm>
            <a:off x="1120000" y="631861"/>
            <a:ext cx="10233800" cy="5545102"/>
          </a:xfrm>
        </p:spPr>
        <p:txBody>
          <a:bodyPr>
            <a:normAutofit/>
          </a:bodyPr>
          <a:lstStyle/>
          <a:p>
            <a:endParaRPr lang="en-GB" dirty="0"/>
          </a:p>
          <a:p>
            <a:r>
              <a:rPr lang="en-GB" dirty="0"/>
              <a:t>“In the </a:t>
            </a:r>
            <a:r>
              <a:rPr lang="en-GB" dirty="0" err="1"/>
              <a:t>Bergsonian</a:t>
            </a:r>
            <a:r>
              <a:rPr lang="en-GB" dirty="0"/>
              <a:t> construction of reality, though real living goes on in the indivisible realm of </a:t>
            </a:r>
            <a:r>
              <a:rPr lang="en-GB" i="1" dirty="0"/>
              <a:t>durée </a:t>
            </a:r>
            <a:r>
              <a:rPr lang="en-GB" dirty="0"/>
              <a:t>(duration), this world is broken into segments in order to explain, </a:t>
            </a:r>
            <a:r>
              <a:rPr lang="en-GB" dirty="0" err="1"/>
              <a:t>analyze</a:t>
            </a:r>
            <a:r>
              <a:rPr lang="en-GB" dirty="0"/>
              <a:t>, and even understand the nature of experience.  The conscious reconstruction of our experiences [e.g. via images] distorts them, but this distortion is inevitable because of the impossibility of ever halting the flow of </a:t>
            </a:r>
            <a:r>
              <a:rPr lang="en-GB" i="1" dirty="0"/>
              <a:t>durée</a:t>
            </a:r>
            <a:r>
              <a:rPr lang="en-GB" dirty="0"/>
              <a:t> and because of the equally inevitable human need to violate this flow in order to assert our will over the natural environment” (Mary Ann Gillies, </a:t>
            </a:r>
            <a:r>
              <a:rPr lang="en-GB" i="1" dirty="0"/>
              <a:t>ibid</a:t>
            </a:r>
            <a:r>
              <a:rPr lang="en-GB" dirty="0"/>
              <a:t>.)</a:t>
            </a:r>
          </a:p>
          <a:p>
            <a:r>
              <a:rPr lang="en-GB" dirty="0"/>
              <a:t>Images can only reveal duration indirectly; it is only apprehended through intuition and imagination.  </a:t>
            </a:r>
          </a:p>
          <a:p>
            <a:r>
              <a:rPr lang="en-GB" dirty="0"/>
              <a:t>Does reality have an intrinsic structure or is it “an incessant shower of innumerable atoms” (Woolf, ‘Modern Fiction’)?</a:t>
            </a:r>
          </a:p>
        </p:txBody>
      </p:sp>
    </p:spTree>
    <p:extLst>
      <p:ext uri="{BB962C8B-B14F-4D97-AF65-F5344CB8AC3E}">
        <p14:creationId xmlns:p14="http://schemas.microsoft.com/office/powerpoint/2010/main" val="1285260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523875"/>
            <a:ext cx="10782300" cy="5653088"/>
          </a:xfrm>
        </p:spPr>
        <p:txBody>
          <a:bodyPr numCol="2"/>
          <a:lstStyle/>
          <a:p>
            <a:pPr marL="0" indent="0">
              <a:buNone/>
            </a:pPr>
            <a:r>
              <a:rPr lang="en-GB" b="1" u="sng" dirty="0"/>
              <a:t>Intellect</a:t>
            </a:r>
            <a:endParaRPr lang="en-GB" b="1" dirty="0"/>
          </a:p>
          <a:p>
            <a:pPr marL="0" indent="0">
              <a:buNone/>
            </a:pPr>
            <a:endParaRPr lang="en-GB" b="1" dirty="0"/>
          </a:p>
          <a:p>
            <a:pPr marL="0" indent="0">
              <a:buNone/>
            </a:pPr>
            <a:r>
              <a:rPr lang="en-GB" b="1" dirty="0"/>
              <a:t>inert objects </a:t>
            </a:r>
          </a:p>
          <a:p>
            <a:pPr marL="0" indent="0">
              <a:buNone/>
            </a:pPr>
            <a:r>
              <a:rPr lang="en-GB" b="1" dirty="0"/>
              <a:t>immobility</a:t>
            </a:r>
          </a:p>
          <a:p>
            <a:pPr marL="0" indent="0">
              <a:buNone/>
            </a:pPr>
            <a:r>
              <a:rPr lang="en-GB" b="1" dirty="0"/>
              <a:t>spatialized time (‘clock time’)</a:t>
            </a:r>
          </a:p>
          <a:p>
            <a:pPr marL="0" indent="0">
              <a:buNone/>
            </a:pPr>
            <a:r>
              <a:rPr lang="en-GB" b="1" dirty="0"/>
              <a:t>‘being’</a:t>
            </a:r>
          </a:p>
          <a:p>
            <a:pPr marL="0" indent="0">
              <a:buNone/>
            </a:pPr>
            <a:r>
              <a:rPr lang="en-GB" dirty="0"/>
              <a:t> </a:t>
            </a:r>
            <a:r>
              <a:rPr lang="en-GB" sz="2000" b="1" dirty="0"/>
              <a:t>(Donato </a:t>
            </a:r>
            <a:r>
              <a:rPr lang="en-GB" sz="2000" b="1" dirty="0" err="1"/>
              <a:t>Totaro</a:t>
            </a:r>
            <a:r>
              <a:rPr lang="en-GB" sz="2000" b="1" dirty="0"/>
              <a:t>, ‘Time, Bergson and the </a:t>
            </a:r>
            <a:r>
              <a:rPr lang="en-GB" sz="2000" b="1" dirty="0" err="1"/>
              <a:t>Cinematographical</a:t>
            </a:r>
            <a:r>
              <a:rPr lang="en-GB" sz="2000" b="1" dirty="0"/>
              <a:t> Mechanism’, </a:t>
            </a:r>
            <a:r>
              <a:rPr lang="en-GB" sz="2000" b="1" i="1" dirty="0"/>
              <a:t>Offscreen</a:t>
            </a:r>
            <a:r>
              <a:rPr lang="en-GB" sz="2000" b="1" dirty="0"/>
              <a:t>, vol. 5, issue 1 (January 2001))</a:t>
            </a:r>
          </a:p>
          <a:p>
            <a:pPr marL="0" indent="0">
              <a:buNone/>
            </a:pPr>
            <a:endParaRPr lang="en-GB" b="1" u="sng" dirty="0"/>
          </a:p>
          <a:p>
            <a:pPr marL="0" indent="0">
              <a:buNone/>
            </a:pPr>
            <a:endParaRPr lang="en-GB" b="1" u="sng" dirty="0"/>
          </a:p>
          <a:p>
            <a:pPr marL="0" indent="0">
              <a:buNone/>
            </a:pPr>
            <a:endParaRPr lang="en-GB" b="1" u="sng" dirty="0"/>
          </a:p>
          <a:p>
            <a:pPr marL="0" indent="0">
              <a:buNone/>
            </a:pPr>
            <a:r>
              <a:rPr lang="en-GB" b="1" u="sng" dirty="0"/>
              <a:t>Intuition</a:t>
            </a:r>
          </a:p>
          <a:p>
            <a:pPr marL="0" indent="0">
              <a:buNone/>
            </a:pPr>
            <a:endParaRPr lang="en-GB" b="1" u="sng" dirty="0"/>
          </a:p>
          <a:p>
            <a:pPr marL="0" indent="0">
              <a:buNone/>
            </a:pPr>
            <a:r>
              <a:rPr lang="en-GB" b="1" dirty="0"/>
              <a:t>movement</a:t>
            </a:r>
          </a:p>
          <a:p>
            <a:pPr marL="0" indent="0">
              <a:buNone/>
            </a:pPr>
            <a:r>
              <a:rPr lang="en-GB" b="1" dirty="0"/>
              <a:t>change</a:t>
            </a:r>
          </a:p>
          <a:p>
            <a:pPr marL="0" indent="0">
              <a:buNone/>
            </a:pPr>
            <a:r>
              <a:rPr lang="en-GB" b="1" dirty="0"/>
              <a:t>time in itself  (duration) </a:t>
            </a:r>
          </a:p>
          <a:p>
            <a:pPr marL="0" indent="0">
              <a:buNone/>
            </a:pPr>
            <a:r>
              <a:rPr lang="en-GB" b="1" dirty="0"/>
              <a:t>‘becoming’   		</a:t>
            </a:r>
          </a:p>
        </p:txBody>
      </p:sp>
    </p:spTree>
    <p:extLst>
      <p:ext uri="{BB962C8B-B14F-4D97-AF65-F5344CB8AC3E}">
        <p14:creationId xmlns:p14="http://schemas.microsoft.com/office/powerpoint/2010/main" val="810487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228866-6603-4DCA-8D39-9B72343D6580}"/>
              </a:ext>
            </a:extLst>
          </p:cNvPr>
          <p:cNvSpPr>
            <a:spLocks noGrp="1"/>
          </p:cNvSpPr>
          <p:nvPr>
            <p:ph type="title"/>
          </p:nvPr>
        </p:nvSpPr>
        <p:spPr>
          <a:xfrm>
            <a:off x="3469327" y="788416"/>
            <a:ext cx="7923264" cy="686215"/>
          </a:xfrm>
        </p:spPr>
        <p:txBody>
          <a:bodyPr>
            <a:normAutofit fontScale="90000"/>
          </a:bodyPr>
          <a:lstStyle/>
          <a:p>
            <a:r>
              <a:rPr lang="en-GB" dirty="0">
                <a:solidFill>
                  <a:srgbClr val="FFFFFF"/>
                </a:solidFill>
              </a:rPr>
              <a:t>Recap: Paul </a:t>
            </a:r>
            <a:r>
              <a:rPr lang="en-GB" dirty="0" err="1">
                <a:solidFill>
                  <a:srgbClr val="FFFFFF"/>
                </a:solidFill>
              </a:rPr>
              <a:t>Ricoeur</a:t>
            </a:r>
            <a:endParaRPr lang="en-GB" dirty="0">
              <a:solidFill>
                <a:srgbClr val="FFFFFF"/>
              </a:solidFill>
            </a:endParaRPr>
          </a:p>
        </p:txBody>
      </p:sp>
      <p:sp>
        <p:nvSpPr>
          <p:cNvPr id="10"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DCFED67-6D44-418D-B70D-880300178A90}"/>
              </a:ext>
            </a:extLst>
          </p:cNvPr>
          <p:cNvSpPr>
            <a:spLocks noGrp="1"/>
          </p:cNvSpPr>
          <p:nvPr>
            <p:ph idx="1"/>
          </p:nvPr>
        </p:nvSpPr>
        <p:spPr>
          <a:xfrm>
            <a:off x="3469327" y="1384480"/>
            <a:ext cx="7923264" cy="4572000"/>
          </a:xfrm>
        </p:spPr>
        <p:txBody>
          <a:bodyPr>
            <a:noAutofit/>
          </a:bodyPr>
          <a:lstStyle/>
          <a:p>
            <a:r>
              <a:rPr lang="en-GB" sz="2000" dirty="0">
                <a:solidFill>
                  <a:srgbClr val="FFFFFF"/>
                </a:solidFill>
              </a:rPr>
              <a:t>London: monumental history and world time</a:t>
            </a:r>
          </a:p>
          <a:p>
            <a:r>
              <a:rPr lang="en-GB" sz="2000" dirty="0">
                <a:solidFill>
                  <a:srgbClr val="FFFFFF"/>
                </a:solidFill>
              </a:rPr>
              <a:t>Big Ben: chronological time: “Clock time, the time of monumental history, the time of authority-figures – the same time!” (106)</a:t>
            </a:r>
          </a:p>
          <a:p>
            <a:r>
              <a:rPr lang="en-GB" sz="2000" dirty="0">
                <a:solidFill>
                  <a:srgbClr val="FFFFFF"/>
                </a:solidFill>
              </a:rPr>
              <a:t>Individual characters: simultaneous but distinct temporal experiences (“living time”) </a:t>
            </a:r>
          </a:p>
          <a:p>
            <a:r>
              <a:rPr lang="en-GB" sz="2000" dirty="0">
                <a:solidFill>
                  <a:srgbClr val="FFFFFF"/>
                </a:solidFill>
              </a:rPr>
              <a:t>Deep time (anticipation of an almost unimaginable future); deep past. </a:t>
            </a:r>
          </a:p>
          <a:p>
            <a:r>
              <a:rPr lang="en-GB" sz="2000" dirty="0">
                <a:solidFill>
                  <a:srgbClr val="FFFFFF"/>
                </a:solidFill>
              </a:rPr>
              <a:t>…flashbacks, that, paradoxically, make the narrated time advance by delaying it, …hollow out from within / the instant of the event in thought, …amplify from within the moments of narrated time, so that the total interval of the narrative, despite its relative brevity, seems rich with an implied immensity. (103-4)</a:t>
            </a:r>
          </a:p>
          <a:p>
            <a:r>
              <a:rPr lang="en-GB" sz="2000" dirty="0">
                <a:solidFill>
                  <a:srgbClr val="FFFFFF"/>
                </a:solidFill>
              </a:rPr>
              <a:t>[The] ability to move from one stream of consciousness to another… the unity of a single instant onto which the narrator grafts the extension of a span of memory… [which] serves </a:t>
            </a:r>
            <a:r>
              <a:rPr lang="en-GB" sz="2000" i="1" dirty="0">
                <a:solidFill>
                  <a:srgbClr val="FFFFFF"/>
                </a:solidFill>
              </a:rPr>
              <a:t>to refigure time itself in our reading</a:t>
            </a:r>
            <a:r>
              <a:rPr lang="en-GB" sz="2000" dirty="0">
                <a:solidFill>
                  <a:srgbClr val="FFFFFF"/>
                </a:solidFill>
              </a:rPr>
              <a:t> (104-5)</a:t>
            </a:r>
          </a:p>
        </p:txBody>
      </p:sp>
    </p:spTree>
    <p:extLst>
      <p:ext uri="{BB962C8B-B14F-4D97-AF65-F5344CB8AC3E}">
        <p14:creationId xmlns:p14="http://schemas.microsoft.com/office/powerpoint/2010/main" val="897284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07912-0039-45EF-A9AF-66138A75733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53568E3-1189-49BF-9013-4DAD1E3819A6}"/>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803097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648C26-0949-4A38-B1CE-5850FB1592B9}"/>
              </a:ext>
            </a:extLst>
          </p:cNvPr>
          <p:cNvSpPr>
            <a:spLocks noGrp="1"/>
          </p:cNvSpPr>
          <p:nvPr>
            <p:ph type="title"/>
          </p:nvPr>
        </p:nvSpPr>
        <p:spPr>
          <a:xfrm>
            <a:off x="3469327" y="788416"/>
            <a:ext cx="7923264" cy="596063"/>
          </a:xfrm>
        </p:spPr>
        <p:txBody>
          <a:bodyPr>
            <a:normAutofit fontScale="90000"/>
          </a:bodyPr>
          <a:lstStyle/>
          <a:p>
            <a:r>
              <a:rPr lang="en-GB" dirty="0" err="1">
                <a:solidFill>
                  <a:srgbClr val="FFFFFF"/>
                </a:solidFill>
              </a:rPr>
              <a:t>Ricoeur</a:t>
            </a:r>
            <a:r>
              <a:rPr lang="en-GB" dirty="0">
                <a:solidFill>
                  <a:srgbClr val="FFFFFF"/>
                </a:solidFill>
              </a:rPr>
              <a:t>, cont.</a:t>
            </a:r>
          </a:p>
        </p:txBody>
      </p:sp>
      <p:sp>
        <p:nvSpPr>
          <p:cNvPr id="10"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7F93BC4-B8D9-428E-A55A-31F146D46C25}"/>
              </a:ext>
            </a:extLst>
          </p:cNvPr>
          <p:cNvSpPr>
            <a:spLocks noGrp="1"/>
          </p:cNvSpPr>
          <p:nvPr>
            <p:ph idx="1"/>
          </p:nvPr>
        </p:nvSpPr>
        <p:spPr>
          <a:xfrm>
            <a:off x="3469327" y="1500389"/>
            <a:ext cx="7923264" cy="4543427"/>
          </a:xfrm>
        </p:spPr>
        <p:txBody>
          <a:bodyPr>
            <a:normAutofit/>
          </a:bodyPr>
          <a:lstStyle/>
          <a:p>
            <a:r>
              <a:rPr lang="en-GB" sz="2000" dirty="0">
                <a:solidFill>
                  <a:srgbClr val="FFFFFF"/>
                </a:solidFill>
              </a:rPr>
              <a:t>V</a:t>
            </a:r>
            <a:r>
              <a:rPr lang="en-GB" dirty="0">
                <a:solidFill>
                  <a:srgbClr val="FFFFFF"/>
                </a:solidFill>
              </a:rPr>
              <a:t>ariety of relations between the characters’ times and monumental time. </a:t>
            </a:r>
          </a:p>
          <a:p>
            <a:r>
              <a:rPr lang="en-GB" dirty="0" err="1">
                <a:solidFill>
                  <a:srgbClr val="FFFFFF"/>
                </a:solidFill>
              </a:rPr>
              <a:t>Septimus</a:t>
            </a:r>
            <a:r>
              <a:rPr lang="en-GB" dirty="0">
                <a:solidFill>
                  <a:srgbClr val="FFFFFF"/>
                </a:solidFill>
              </a:rPr>
              <a:t>: the horror of history – monumental time [gives] to clock time the train of power that transforms time into a radical threat. (108) </a:t>
            </a:r>
          </a:p>
          <a:p>
            <a:r>
              <a:rPr lang="en-GB" dirty="0">
                <a:solidFill>
                  <a:srgbClr val="FFFFFF"/>
                </a:solidFill>
              </a:rPr>
              <a:t>Clarissa – part of her belonging to monumental time; but a love for life which means that she can “rebound from memory”, and plunge “ ‘into the very heart of the moment’” (110-11)</a:t>
            </a:r>
          </a:p>
          <a:p>
            <a:r>
              <a:rPr lang="en-GB" dirty="0">
                <a:solidFill>
                  <a:srgbClr val="FFFFFF"/>
                </a:solidFill>
              </a:rPr>
              <a:t>Harry Jansen, ‘Time, Narrative, and Fiction: The Uneasy Relationship between </a:t>
            </a:r>
            <a:r>
              <a:rPr lang="en-GB" dirty="0" err="1">
                <a:solidFill>
                  <a:srgbClr val="FFFFFF"/>
                </a:solidFill>
              </a:rPr>
              <a:t>Ricoeur</a:t>
            </a:r>
            <a:r>
              <a:rPr lang="en-GB" dirty="0">
                <a:solidFill>
                  <a:srgbClr val="FFFFFF"/>
                </a:solidFill>
              </a:rPr>
              <a:t> and a Heterogeneous Temporality’: </a:t>
            </a:r>
          </a:p>
          <a:p>
            <a:r>
              <a:rPr lang="en-GB" dirty="0">
                <a:solidFill>
                  <a:srgbClr val="FFFFFF"/>
                </a:solidFill>
              </a:rPr>
              <a:t>Clarissa has her past but also “expectations of a near (her party) and a more distant future.” </a:t>
            </a:r>
            <a:r>
              <a:rPr lang="en-GB" dirty="0" err="1">
                <a:solidFill>
                  <a:srgbClr val="FFFFFF"/>
                </a:solidFill>
              </a:rPr>
              <a:t>Septimus</a:t>
            </a:r>
            <a:r>
              <a:rPr lang="en-GB" dirty="0">
                <a:solidFill>
                  <a:srgbClr val="FFFFFF"/>
                </a:solidFill>
              </a:rPr>
              <a:t> and Peter live only “with their pasts, unable to create new expectations.”</a:t>
            </a:r>
          </a:p>
        </p:txBody>
      </p:sp>
    </p:spTree>
    <p:extLst>
      <p:ext uri="{BB962C8B-B14F-4D97-AF65-F5344CB8AC3E}">
        <p14:creationId xmlns:p14="http://schemas.microsoft.com/office/powerpoint/2010/main" val="555164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542133-2508-4EE9-AC50-3639E808B34C}"/>
              </a:ext>
            </a:extLst>
          </p:cNvPr>
          <p:cNvSpPr>
            <a:spLocks noGrp="1"/>
          </p:cNvSpPr>
          <p:nvPr>
            <p:ph type="title"/>
          </p:nvPr>
        </p:nvSpPr>
        <p:spPr>
          <a:xfrm>
            <a:off x="3469327" y="788416"/>
            <a:ext cx="7923264" cy="737730"/>
          </a:xfrm>
        </p:spPr>
        <p:txBody>
          <a:bodyPr>
            <a:normAutofit/>
          </a:bodyPr>
          <a:lstStyle/>
          <a:p>
            <a:r>
              <a:rPr lang="en-GB" dirty="0" err="1">
                <a:solidFill>
                  <a:srgbClr val="FFFFFF"/>
                </a:solidFill>
              </a:rPr>
              <a:t>Ricoeur</a:t>
            </a:r>
            <a:r>
              <a:rPr lang="en-GB" dirty="0">
                <a:solidFill>
                  <a:srgbClr val="FFFFFF"/>
                </a:solidFill>
              </a:rPr>
              <a:t>, cont.</a:t>
            </a:r>
          </a:p>
        </p:txBody>
      </p:sp>
      <p:sp>
        <p:nvSpPr>
          <p:cNvPr id="10"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D30F4FA-EFE9-4F4D-A9DC-243A45B07CAD}"/>
              </a:ext>
            </a:extLst>
          </p:cNvPr>
          <p:cNvSpPr>
            <a:spLocks noGrp="1"/>
          </p:cNvSpPr>
          <p:nvPr>
            <p:ph idx="1"/>
          </p:nvPr>
        </p:nvSpPr>
        <p:spPr>
          <a:xfrm>
            <a:off x="3469327" y="1609859"/>
            <a:ext cx="7923264" cy="4433957"/>
          </a:xfrm>
        </p:spPr>
        <p:txBody>
          <a:bodyPr>
            <a:normAutofit/>
          </a:bodyPr>
          <a:lstStyle/>
          <a:p>
            <a:r>
              <a:rPr lang="en-GB" dirty="0" err="1">
                <a:solidFill>
                  <a:srgbClr val="FFFFFF"/>
                </a:solidFill>
              </a:rPr>
              <a:t>Ricoeur</a:t>
            </a:r>
            <a:r>
              <a:rPr lang="en-GB" dirty="0">
                <a:solidFill>
                  <a:srgbClr val="FFFFFF"/>
                </a:solidFill>
              </a:rPr>
              <a:t> asks towards the end of his section on </a:t>
            </a:r>
            <a:r>
              <a:rPr lang="en-GB" i="1" dirty="0">
                <a:solidFill>
                  <a:srgbClr val="FFFFFF"/>
                </a:solidFill>
              </a:rPr>
              <a:t>Mrs Dalloway </a:t>
            </a:r>
            <a:r>
              <a:rPr lang="en-GB" dirty="0">
                <a:solidFill>
                  <a:srgbClr val="FFFFFF"/>
                </a:solidFill>
              </a:rPr>
              <a:t>in </a:t>
            </a:r>
            <a:r>
              <a:rPr lang="en-GB" i="1" dirty="0">
                <a:solidFill>
                  <a:srgbClr val="FFFFFF"/>
                </a:solidFill>
              </a:rPr>
              <a:t>Time and Narrative II</a:t>
            </a:r>
            <a:r>
              <a:rPr lang="en-GB" dirty="0">
                <a:solidFill>
                  <a:srgbClr val="FFFFFF"/>
                </a:solidFill>
              </a:rPr>
              <a:t>:</a:t>
            </a:r>
          </a:p>
          <a:p>
            <a:r>
              <a:rPr lang="en-GB" dirty="0">
                <a:solidFill>
                  <a:srgbClr val="FFFFFF"/>
                </a:solidFill>
              </a:rPr>
              <a:t>[M]ay we speak of a single experience of time in Mrs. Dalloway?</a:t>
            </a:r>
          </a:p>
          <a:p>
            <a:r>
              <a:rPr lang="en-GB" dirty="0">
                <a:solidFill>
                  <a:srgbClr val="FFFFFF"/>
                </a:solidFill>
              </a:rPr>
              <a:t>No: the destinies of the characters and their worldviews remain juxtaposed.</a:t>
            </a:r>
          </a:p>
          <a:p>
            <a:r>
              <a:rPr lang="en-GB" dirty="0">
                <a:solidFill>
                  <a:srgbClr val="FFFFFF"/>
                </a:solidFill>
              </a:rPr>
              <a:t>Yes: The experience of time is neither that of Clarissa nor that of </a:t>
            </a:r>
            <a:r>
              <a:rPr lang="en-GB" dirty="0" err="1">
                <a:solidFill>
                  <a:srgbClr val="FFFFFF"/>
                </a:solidFill>
              </a:rPr>
              <a:t>Septimus</a:t>
            </a:r>
            <a:r>
              <a:rPr lang="en-GB" dirty="0">
                <a:solidFill>
                  <a:srgbClr val="FFFFFF"/>
                </a:solidFill>
              </a:rPr>
              <a:t>; it is neither that of Peter nor that of any other character. Instead, it is suggested to the reader by the reverberation . . . of one solitary experience in another solitary experience. It is this network, taken as a whole, that is the experience of time in </a:t>
            </a:r>
            <a:r>
              <a:rPr lang="en-GB" i="1" dirty="0">
                <a:solidFill>
                  <a:srgbClr val="FFFFFF"/>
                </a:solidFill>
              </a:rPr>
              <a:t>Mrs. Dalloway</a:t>
            </a:r>
            <a:r>
              <a:rPr lang="en-GB" dirty="0">
                <a:solidFill>
                  <a:srgbClr val="FFFFFF"/>
                </a:solidFill>
              </a:rPr>
              <a:t>. </a:t>
            </a:r>
          </a:p>
          <a:p>
            <a:endParaRPr lang="en-GB" sz="2000" dirty="0">
              <a:solidFill>
                <a:srgbClr val="FFFFFF"/>
              </a:solidFill>
            </a:endParaRPr>
          </a:p>
          <a:p>
            <a:endParaRPr lang="en-GB" sz="2000" dirty="0">
              <a:solidFill>
                <a:srgbClr val="FFFFFF"/>
              </a:solidFill>
            </a:endParaRPr>
          </a:p>
        </p:txBody>
      </p:sp>
    </p:spTree>
    <p:extLst>
      <p:ext uri="{BB962C8B-B14F-4D97-AF65-F5344CB8AC3E}">
        <p14:creationId xmlns:p14="http://schemas.microsoft.com/office/powerpoint/2010/main" val="3042452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BFA14D-8E4F-42D4-B5A0-9588A6A454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5" y="321731"/>
            <a:ext cx="11551187" cy="62145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E1DD81-F0E8-45DE-8322-2EED816364BC}"/>
              </a:ext>
            </a:extLst>
          </p:cNvPr>
          <p:cNvSpPr>
            <a:spLocks noGrp="1"/>
          </p:cNvSpPr>
          <p:nvPr>
            <p:ph type="title"/>
          </p:nvPr>
        </p:nvSpPr>
        <p:spPr>
          <a:xfrm>
            <a:off x="1024129" y="585216"/>
            <a:ext cx="10329671" cy="767066"/>
          </a:xfrm>
        </p:spPr>
        <p:txBody>
          <a:bodyPr>
            <a:normAutofit/>
          </a:bodyPr>
          <a:lstStyle/>
          <a:p>
            <a:r>
              <a:rPr lang="en-GB" dirty="0">
                <a:solidFill>
                  <a:srgbClr val="FFFFFF"/>
                </a:solidFill>
              </a:rPr>
              <a:t>Mark Currie, </a:t>
            </a:r>
            <a:r>
              <a:rPr lang="en-GB" i="1" dirty="0">
                <a:solidFill>
                  <a:srgbClr val="FFFFFF"/>
                </a:solidFill>
              </a:rPr>
              <a:t>About Time</a:t>
            </a:r>
            <a:r>
              <a:rPr lang="en-GB" dirty="0">
                <a:solidFill>
                  <a:srgbClr val="FFFFFF"/>
                </a:solidFill>
              </a:rPr>
              <a:t> </a:t>
            </a:r>
          </a:p>
        </p:txBody>
      </p:sp>
      <p:cxnSp>
        <p:nvCxnSpPr>
          <p:cNvPr id="10" name="Straight Connector 9">
            <a:extLst>
              <a:ext uri="{FF2B5EF4-FFF2-40B4-BE49-F238E27FC236}">
                <a16:creationId xmlns:a16="http://schemas.microsoft.com/office/drawing/2014/main" id="{610B2B88-1A1B-486B-9366-918FE2E71D4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21F6656-C001-4F15-AD93-AEC38367C4A8}"/>
              </a:ext>
            </a:extLst>
          </p:cNvPr>
          <p:cNvSpPr>
            <a:spLocks noGrp="1"/>
          </p:cNvSpPr>
          <p:nvPr>
            <p:ph idx="1"/>
          </p:nvPr>
        </p:nvSpPr>
        <p:spPr>
          <a:xfrm>
            <a:off x="1024129" y="1352282"/>
            <a:ext cx="10329671" cy="4796689"/>
          </a:xfrm>
        </p:spPr>
        <p:txBody>
          <a:bodyPr>
            <a:noAutofit/>
          </a:bodyPr>
          <a:lstStyle/>
          <a:p>
            <a:pPr marL="0" indent="0">
              <a:buNone/>
            </a:pPr>
            <a:r>
              <a:rPr lang="en-GB" sz="2000" dirty="0">
                <a:solidFill>
                  <a:srgbClr val="FFFFFF"/>
                </a:solidFill>
              </a:rPr>
              <a:t>Almost all fiction operates in the narrative past tense, i.e. by the </a:t>
            </a:r>
            <a:r>
              <a:rPr lang="en-GB" sz="2000" b="1" dirty="0">
                <a:solidFill>
                  <a:srgbClr val="FFFFFF"/>
                </a:solidFill>
              </a:rPr>
              <a:t>anticipation of retrospection</a:t>
            </a:r>
            <a:r>
              <a:rPr lang="en-GB" sz="2000" dirty="0">
                <a:solidFill>
                  <a:srgbClr val="FFFFFF"/>
                </a:solidFill>
              </a:rPr>
              <a:t>.  (29)</a:t>
            </a:r>
          </a:p>
          <a:p>
            <a:pPr marL="0" indent="0">
              <a:buNone/>
            </a:pPr>
            <a:r>
              <a:rPr lang="en-GB" sz="2000" i="1" dirty="0">
                <a:solidFill>
                  <a:srgbClr val="FFFFFF"/>
                </a:solidFill>
              </a:rPr>
              <a:t>Mrs Dalloway: </a:t>
            </a:r>
            <a:r>
              <a:rPr lang="en-GB" sz="2000" dirty="0">
                <a:solidFill>
                  <a:srgbClr val="FFFFFF"/>
                </a:solidFill>
              </a:rPr>
              <a:t>Events of a single day recounted according to a rigorous linearity. </a:t>
            </a:r>
            <a:br>
              <a:rPr lang="en-GB" sz="2000" dirty="0">
                <a:solidFill>
                  <a:srgbClr val="FFFFFF"/>
                </a:solidFill>
              </a:rPr>
            </a:br>
            <a:r>
              <a:rPr lang="en-GB" sz="2000" dirty="0">
                <a:solidFill>
                  <a:srgbClr val="FFFFFF"/>
                </a:solidFill>
              </a:rPr>
              <a:t>But because events are mostly mental, memories </a:t>
            </a:r>
            <a:r>
              <a:rPr lang="en-GB" sz="2000" dirty="0">
                <a:solidFill>
                  <a:srgbClr val="FFFFFF"/>
                </a:solidFill>
                <a:sym typeface="Wingdings" panose="05000000000000000000" pitchFamily="2" charset="2"/>
              </a:rPr>
              <a:t> constant flashback. </a:t>
            </a:r>
          </a:p>
          <a:p>
            <a:pPr marL="0" indent="0">
              <a:buNone/>
            </a:pPr>
            <a:r>
              <a:rPr lang="en-GB" sz="2000" dirty="0">
                <a:solidFill>
                  <a:srgbClr val="FFFFFF"/>
                </a:solidFill>
                <a:sym typeface="Wingdings" panose="05000000000000000000" pitchFamily="2" charset="2"/>
              </a:rPr>
              <a:t>Critique of </a:t>
            </a:r>
            <a:r>
              <a:rPr lang="en-GB" sz="2000" dirty="0" err="1">
                <a:solidFill>
                  <a:srgbClr val="FFFFFF"/>
                </a:solidFill>
                <a:sym typeface="Wingdings" panose="05000000000000000000" pitchFamily="2" charset="2"/>
              </a:rPr>
              <a:t>Ricoeur</a:t>
            </a:r>
            <a:r>
              <a:rPr lang="en-GB" sz="2000" dirty="0">
                <a:solidFill>
                  <a:srgbClr val="FFFFFF"/>
                </a:solidFill>
                <a:sym typeface="Wingdings" panose="05000000000000000000" pitchFamily="2" charset="2"/>
              </a:rPr>
              <a:t>: This </a:t>
            </a:r>
            <a:r>
              <a:rPr lang="en-GB" sz="2000" dirty="0" err="1">
                <a:solidFill>
                  <a:srgbClr val="FFFFFF"/>
                </a:solidFill>
                <a:sym typeface="Wingdings" panose="05000000000000000000" pitchFamily="2" charset="2"/>
              </a:rPr>
              <a:t>analepsis</a:t>
            </a:r>
            <a:r>
              <a:rPr lang="en-GB" sz="2000" dirty="0">
                <a:solidFill>
                  <a:srgbClr val="FFFFFF"/>
                </a:solidFill>
                <a:sym typeface="Wingdings" panose="05000000000000000000" pitchFamily="2" charset="2"/>
              </a:rPr>
              <a:t> is </a:t>
            </a:r>
            <a:r>
              <a:rPr lang="en-GB" sz="2000" b="1" dirty="0">
                <a:solidFill>
                  <a:srgbClr val="FFFFFF"/>
                </a:solidFill>
                <a:sym typeface="Wingdings" panose="05000000000000000000" pitchFamily="2" charset="2"/>
              </a:rPr>
              <a:t>not really </a:t>
            </a:r>
            <a:r>
              <a:rPr lang="en-GB" sz="2000" b="1" dirty="0" err="1">
                <a:solidFill>
                  <a:srgbClr val="FFFFFF"/>
                </a:solidFill>
                <a:sym typeface="Wingdings" panose="05000000000000000000" pitchFamily="2" charset="2"/>
              </a:rPr>
              <a:t>anachrony</a:t>
            </a:r>
            <a:r>
              <a:rPr lang="en-GB" sz="2000" b="1" dirty="0">
                <a:solidFill>
                  <a:srgbClr val="FFFFFF"/>
                </a:solidFill>
                <a:sym typeface="Wingdings" panose="05000000000000000000" pitchFamily="2" charset="2"/>
              </a:rPr>
              <a:t> at all,</a:t>
            </a:r>
            <a:r>
              <a:rPr lang="en-GB" sz="2000" dirty="0">
                <a:solidFill>
                  <a:srgbClr val="FFFFFF"/>
                </a:solidFill>
                <a:sym typeface="Wingdings" panose="05000000000000000000" pitchFamily="2" charset="2"/>
              </a:rPr>
              <a:t> but effect is anachronous because of the complex temporal structure of the events being narrated. (36)</a:t>
            </a:r>
          </a:p>
          <a:p>
            <a:pPr marL="0" indent="0">
              <a:buNone/>
            </a:pPr>
            <a:r>
              <a:rPr lang="en-GB" sz="2000" i="1" dirty="0">
                <a:solidFill>
                  <a:srgbClr val="FFFFFF"/>
                </a:solidFill>
                <a:sym typeface="Wingdings" panose="05000000000000000000" pitchFamily="2" charset="2"/>
              </a:rPr>
              <a:t>Mrs Dalloway</a:t>
            </a:r>
            <a:r>
              <a:rPr lang="en-GB" sz="2000" dirty="0">
                <a:solidFill>
                  <a:srgbClr val="FFFFFF"/>
                </a:solidFill>
                <a:sym typeface="Wingdings" panose="05000000000000000000" pitchFamily="2" charset="2"/>
              </a:rPr>
              <a:t> doesn’t question the forward movement of time. But it is </a:t>
            </a:r>
            <a:r>
              <a:rPr lang="en-GB" sz="2000" b="1" dirty="0">
                <a:solidFill>
                  <a:srgbClr val="FFFFFF"/>
                </a:solidFill>
                <a:sym typeface="Wingdings" panose="05000000000000000000" pitchFamily="2" charset="2"/>
              </a:rPr>
              <a:t>a detailed examination of the way that we experience time. </a:t>
            </a:r>
          </a:p>
          <a:p>
            <a:pPr marL="0" indent="0">
              <a:buNone/>
            </a:pPr>
            <a:r>
              <a:rPr lang="en-GB" sz="2000" dirty="0">
                <a:solidFill>
                  <a:srgbClr val="FFFFFF"/>
                </a:solidFill>
                <a:sym typeface="Wingdings" panose="05000000000000000000" pitchFamily="2" charset="2"/>
              </a:rPr>
              <a:t>The subjective and objective aspects of time represented in this [and any other] novel may seem incompatible, but not in such a way that the forward direction of time is put into question. </a:t>
            </a:r>
          </a:p>
          <a:p>
            <a:pPr marL="0" indent="0">
              <a:buNone/>
            </a:pPr>
            <a:r>
              <a:rPr lang="en-GB" sz="2000" dirty="0">
                <a:solidFill>
                  <a:srgbClr val="FFFFFF"/>
                </a:solidFill>
                <a:sym typeface="Wingdings" panose="05000000000000000000" pitchFamily="2" charset="2"/>
              </a:rPr>
              <a:t>Phenomenologically, time is experienced as a crossed structure of </a:t>
            </a:r>
            <a:r>
              <a:rPr lang="en-GB" sz="2000" dirty="0" err="1">
                <a:solidFill>
                  <a:srgbClr val="FFFFFF"/>
                </a:solidFill>
                <a:sym typeface="Wingdings" panose="05000000000000000000" pitchFamily="2" charset="2"/>
              </a:rPr>
              <a:t>protentions</a:t>
            </a:r>
            <a:r>
              <a:rPr lang="en-GB" sz="2000" dirty="0">
                <a:solidFill>
                  <a:srgbClr val="FFFFFF"/>
                </a:solidFill>
                <a:sym typeface="Wingdings" panose="05000000000000000000" pitchFamily="2" charset="2"/>
              </a:rPr>
              <a:t> and retentions, but we can (and also have to) think cosmological time or clock time (so it isn’t as simple as ‘inner/outer’). </a:t>
            </a:r>
          </a:p>
          <a:p>
            <a:pPr marL="0" indent="0">
              <a:buNone/>
            </a:pPr>
            <a:r>
              <a:rPr lang="en-GB" sz="2000" dirty="0">
                <a:solidFill>
                  <a:srgbClr val="FFFFFF"/>
                </a:solidFill>
              </a:rPr>
              <a:t>Remembered events are intelligible </a:t>
            </a:r>
            <a:r>
              <a:rPr lang="en-GB" sz="2000" b="1" dirty="0">
                <a:solidFill>
                  <a:srgbClr val="FFFFFF"/>
                </a:solidFill>
              </a:rPr>
              <a:t>only by reconstructing their chronological order</a:t>
            </a:r>
            <a:r>
              <a:rPr lang="en-GB" sz="2000" dirty="0">
                <a:solidFill>
                  <a:srgbClr val="FFFFFF"/>
                </a:solidFill>
              </a:rPr>
              <a:t>. (76-78)</a:t>
            </a:r>
          </a:p>
        </p:txBody>
      </p:sp>
    </p:spTree>
    <p:extLst>
      <p:ext uri="{BB962C8B-B14F-4D97-AF65-F5344CB8AC3E}">
        <p14:creationId xmlns:p14="http://schemas.microsoft.com/office/powerpoint/2010/main" val="165188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CB467-63FC-4361-8238-BB664DC561BC}"/>
              </a:ext>
            </a:extLst>
          </p:cNvPr>
          <p:cNvSpPr>
            <a:spLocks noGrp="1"/>
          </p:cNvSpPr>
          <p:nvPr>
            <p:ph type="title"/>
          </p:nvPr>
        </p:nvSpPr>
        <p:spPr>
          <a:xfrm>
            <a:off x="1024128" y="585216"/>
            <a:ext cx="8018272" cy="1499616"/>
          </a:xfrm>
        </p:spPr>
        <p:txBody>
          <a:bodyPr>
            <a:normAutofit/>
          </a:bodyPr>
          <a:lstStyle/>
          <a:p>
            <a:r>
              <a:rPr lang="en-GB" sz="4300" dirty="0"/>
              <a:t>Bakhtin, ‘Forms of time and </a:t>
            </a:r>
            <a:r>
              <a:rPr lang="en-GB" sz="4300" dirty="0" err="1"/>
              <a:t>chronotope</a:t>
            </a:r>
            <a:r>
              <a:rPr lang="en-GB" sz="4300" dirty="0"/>
              <a:t> in the novel’, </a:t>
            </a:r>
            <a:r>
              <a:rPr lang="en-GB" sz="4300" i="1" dirty="0"/>
              <a:t>The Dialogic Imagination</a:t>
            </a:r>
            <a:endParaRPr lang="en-GB" sz="4300" dirty="0"/>
          </a:p>
        </p:txBody>
      </p:sp>
      <p:sp>
        <p:nvSpPr>
          <p:cNvPr id="3" name="Content Placeholder 2">
            <a:extLst>
              <a:ext uri="{FF2B5EF4-FFF2-40B4-BE49-F238E27FC236}">
                <a16:creationId xmlns:a16="http://schemas.microsoft.com/office/drawing/2014/main" id="{3D14103A-280A-4448-A1AA-EC494696FE6C}"/>
              </a:ext>
            </a:extLst>
          </p:cNvPr>
          <p:cNvSpPr>
            <a:spLocks noGrp="1"/>
          </p:cNvSpPr>
          <p:nvPr>
            <p:ph idx="1"/>
          </p:nvPr>
        </p:nvSpPr>
        <p:spPr>
          <a:xfrm>
            <a:off x="1024128" y="2286000"/>
            <a:ext cx="8018271" cy="4023360"/>
          </a:xfrm>
        </p:spPr>
        <p:txBody>
          <a:bodyPr>
            <a:normAutofit/>
          </a:bodyPr>
          <a:lstStyle/>
          <a:p>
            <a:pPr marL="0" indent="0">
              <a:buNone/>
            </a:pPr>
            <a:r>
              <a:rPr lang="en-GB" sz="2000" dirty="0"/>
              <a:t>Time and space intrinsically linked, and configured as such in fiction. The </a:t>
            </a:r>
            <a:r>
              <a:rPr lang="en-GB" sz="2000" dirty="0" err="1"/>
              <a:t>chronotope</a:t>
            </a:r>
            <a:r>
              <a:rPr lang="en-GB" sz="2000" dirty="0"/>
              <a:t> is both the fictional world within which the events and speech acts of fiction happen, and the elements of that world that are used to reveal its temporo-spatial nature. </a:t>
            </a:r>
          </a:p>
          <a:p>
            <a:r>
              <a:rPr lang="en-GB" sz="2000" dirty="0"/>
              <a:t>A </a:t>
            </a:r>
            <a:r>
              <a:rPr lang="en-GB" sz="2000" dirty="0" err="1"/>
              <a:t>chronotope</a:t>
            </a:r>
            <a:r>
              <a:rPr lang="en-GB" sz="2000" dirty="0"/>
              <a:t> operates “almost as a metaphor (almost, but not entirely). What counts for us is the fact that it expresses the inseparability of space and time (time as the fourth dimension of space).” (84)</a:t>
            </a:r>
            <a:br>
              <a:rPr lang="en-GB" sz="2000" dirty="0"/>
            </a:br>
            <a:r>
              <a:rPr lang="en-GB" sz="2000" dirty="0"/>
              <a:t>- “the intrinsic connectedness of temporal and spatial relationships that are artistically expressed in literature” (84).</a:t>
            </a:r>
            <a:br>
              <a:rPr lang="en-GB" sz="2000" dirty="0"/>
            </a:br>
            <a:r>
              <a:rPr lang="en-GB" sz="2000" dirty="0"/>
              <a:t>- “Time, as it were, thickens, takes on flesh, becomes artistically visible; likewise, space becomes charged and responsive to the movements of time, plot and history” (84).</a:t>
            </a:r>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3091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78A80-BADC-4C74-B611-CCA0309142CB}"/>
              </a:ext>
            </a:extLst>
          </p:cNvPr>
          <p:cNvSpPr>
            <a:spLocks noGrp="1"/>
          </p:cNvSpPr>
          <p:nvPr>
            <p:ph type="title"/>
          </p:nvPr>
        </p:nvSpPr>
        <p:spPr>
          <a:xfrm>
            <a:off x="1024128" y="585216"/>
            <a:ext cx="8018272" cy="1499616"/>
          </a:xfrm>
        </p:spPr>
        <p:txBody>
          <a:bodyPr>
            <a:normAutofit/>
          </a:bodyPr>
          <a:lstStyle/>
          <a:p>
            <a:r>
              <a:rPr lang="en-GB" dirty="0" err="1"/>
              <a:t>Chronotopes</a:t>
            </a:r>
            <a:r>
              <a:rPr lang="en-GB" dirty="0"/>
              <a:t> and Genre Theory	</a:t>
            </a:r>
          </a:p>
        </p:txBody>
      </p:sp>
      <p:sp>
        <p:nvSpPr>
          <p:cNvPr id="3" name="Content Placeholder 2">
            <a:extLst>
              <a:ext uri="{FF2B5EF4-FFF2-40B4-BE49-F238E27FC236}">
                <a16:creationId xmlns:a16="http://schemas.microsoft.com/office/drawing/2014/main" id="{25430BE5-EFB6-4878-9E06-60941A4A27D7}"/>
              </a:ext>
            </a:extLst>
          </p:cNvPr>
          <p:cNvSpPr>
            <a:spLocks noGrp="1"/>
          </p:cNvSpPr>
          <p:nvPr>
            <p:ph idx="1"/>
          </p:nvPr>
        </p:nvSpPr>
        <p:spPr>
          <a:xfrm>
            <a:off x="1024128" y="1893194"/>
            <a:ext cx="8018271" cy="4416166"/>
          </a:xfrm>
        </p:spPr>
        <p:txBody>
          <a:bodyPr>
            <a:noAutofit/>
          </a:bodyPr>
          <a:lstStyle/>
          <a:p>
            <a:r>
              <a:rPr lang="en-GB" dirty="0"/>
              <a:t>History of Western novel, via concepts such as </a:t>
            </a:r>
          </a:p>
          <a:p>
            <a:r>
              <a:rPr lang="en-GB" dirty="0"/>
              <a:t>- the adventure novel of ordeal, </a:t>
            </a:r>
          </a:p>
          <a:p>
            <a:r>
              <a:rPr lang="en-GB" dirty="0"/>
              <a:t>- the adventure novel of everyday life, </a:t>
            </a:r>
          </a:p>
          <a:p>
            <a:r>
              <a:rPr lang="en-GB" dirty="0"/>
              <a:t>- the chivalric romance</a:t>
            </a:r>
          </a:p>
          <a:p>
            <a:r>
              <a:rPr lang="en-GB" dirty="0"/>
              <a:t>Equated in subsequent scholarship to the </a:t>
            </a:r>
            <a:r>
              <a:rPr lang="en-GB" i="1" dirty="0"/>
              <a:t>world view</a:t>
            </a:r>
            <a:r>
              <a:rPr lang="en-GB" dirty="0"/>
              <a:t> of a text.</a:t>
            </a:r>
          </a:p>
          <a:p>
            <a:r>
              <a:rPr lang="en-GB" dirty="0"/>
              <a:t>View of literary history as becoming increasingly time-concerned: absence of historical time (e.g. in Greek romance novels of 1st century (C1) AD, C12 Byzantine novels), subsequent stages (time with embryonic biographical significance in Roman adventure novel of everyday life; ancient biography; picaresque novel), C19 realism (</a:t>
            </a:r>
            <a:r>
              <a:rPr lang="en-GB" i="1" dirty="0"/>
              <a:t>real historical time</a:t>
            </a:r>
            <a:r>
              <a:rPr lang="en-GB" dirty="0"/>
              <a:t>); modernist novel where time is </a:t>
            </a:r>
            <a:r>
              <a:rPr lang="en-GB" i="1" dirty="0"/>
              <a:t>theme</a:t>
            </a:r>
            <a:r>
              <a:rPr lang="en-GB" dirty="0"/>
              <a:t>. </a:t>
            </a:r>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60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C5642-F483-4E29-9898-ABC7B9A1000C}"/>
              </a:ext>
            </a:extLst>
          </p:cNvPr>
          <p:cNvSpPr>
            <a:spLocks noGrp="1"/>
          </p:cNvSpPr>
          <p:nvPr>
            <p:ph type="title"/>
          </p:nvPr>
        </p:nvSpPr>
        <p:spPr>
          <a:xfrm>
            <a:off x="1024128" y="585216"/>
            <a:ext cx="9720072" cy="662739"/>
          </a:xfrm>
        </p:spPr>
        <p:txBody>
          <a:bodyPr>
            <a:normAutofit fontScale="90000"/>
          </a:bodyPr>
          <a:lstStyle/>
          <a:p>
            <a:r>
              <a:rPr lang="en-GB" dirty="0"/>
              <a:t>Bakhtin’s genres </a:t>
            </a:r>
          </a:p>
        </p:txBody>
      </p:sp>
      <p:pic>
        <p:nvPicPr>
          <p:cNvPr id="5" name="Content Placeholder 4" descr="A screenshot of text&#10;&#10;Description automatically generated">
            <a:extLst>
              <a:ext uri="{FF2B5EF4-FFF2-40B4-BE49-F238E27FC236}">
                <a16:creationId xmlns:a16="http://schemas.microsoft.com/office/drawing/2014/main" id="{ACC6874C-7B80-463F-B85B-61FBFFB89CED}"/>
              </a:ext>
            </a:extLst>
          </p:cNvPr>
          <p:cNvPicPr>
            <a:picLocks noGrp="1" noChangeAspect="1"/>
          </p:cNvPicPr>
          <p:nvPr>
            <p:ph idx="1"/>
          </p:nvPr>
        </p:nvPicPr>
        <p:blipFill>
          <a:blip r:embed="rId2"/>
          <a:stretch>
            <a:fillRect/>
          </a:stretch>
        </p:blipFill>
        <p:spPr>
          <a:xfrm>
            <a:off x="792588" y="1374475"/>
            <a:ext cx="8177581" cy="4694537"/>
          </a:xfrm>
        </p:spPr>
      </p:pic>
    </p:spTree>
    <p:extLst>
      <p:ext uri="{BB962C8B-B14F-4D97-AF65-F5344CB8AC3E}">
        <p14:creationId xmlns:p14="http://schemas.microsoft.com/office/powerpoint/2010/main" val="3390760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57BC7-956B-4487-850F-679B2939E48D}"/>
              </a:ext>
            </a:extLst>
          </p:cNvPr>
          <p:cNvSpPr>
            <a:spLocks noGrp="1"/>
          </p:cNvSpPr>
          <p:nvPr>
            <p:ph type="title"/>
          </p:nvPr>
        </p:nvSpPr>
        <p:spPr>
          <a:xfrm>
            <a:off x="1024128" y="585216"/>
            <a:ext cx="8018272" cy="1499616"/>
          </a:xfrm>
        </p:spPr>
        <p:txBody>
          <a:bodyPr>
            <a:normAutofit/>
          </a:bodyPr>
          <a:lstStyle/>
          <a:p>
            <a:r>
              <a:rPr lang="en-GB" dirty="0"/>
              <a:t>Significance of </a:t>
            </a:r>
            <a:r>
              <a:rPr lang="en-GB" dirty="0" err="1"/>
              <a:t>Chronotopes</a:t>
            </a:r>
            <a:r>
              <a:rPr lang="en-GB" dirty="0"/>
              <a:t> (‘Concluding Remarks’, 250-1) </a:t>
            </a:r>
          </a:p>
        </p:txBody>
      </p:sp>
      <p:sp>
        <p:nvSpPr>
          <p:cNvPr id="3" name="Content Placeholder 2">
            <a:extLst>
              <a:ext uri="{FF2B5EF4-FFF2-40B4-BE49-F238E27FC236}">
                <a16:creationId xmlns:a16="http://schemas.microsoft.com/office/drawing/2014/main" id="{C0B7ADF7-DFD9-4289-B405-E635960C9992}"/>
              </a:ext>
            </a:extLst>
          </p:cNvPr>
          <p:cNvSpPr>
            <a:spLocks noGrp="1"/>
          </p:cNvSpPr>
          <p:nvPr>
            <p:ph idx="1"/>
          </p:nvPr>
        </p:nvSpPr>
        <p:spPr>
          <a:xfrm>
            <a:off x="1024128" y="2286000"/>
            <a:ext cx="8018271" cy="4023360"/>
          </a:xfrm>
        </p:spPr>
        <p:txBody>
          <a:bodyPr>
            <a:normAutofit fontScale="77500" lnSpcReduction="20000"/>
          </a:bodyPr>
          <a:lstStyle/>
          <a:p>
            <a:r>
              <a:rPr lang="en-GB" dirty="0"/>
              <a:t>1. They have narrative, plot-generating significance.  (Big Ben counts out the time frame of </a:t>
            </a:r>
            <a:r>
              <a:rPr lang="en-GB" i="1" dirty="0"/>
              <a:t>Mrs Dalloway – </a:t>
            </a:r>
            <a:r>
              <a:rPr lang="en-GB" dirty="0"/>
              <a:t>a woman’s life in a single day…) </a:t>
            </a:r>
          </a:p>
          <a:p>
            <a:r>
              <a:rPr lang="en-GB" dirty="0"/>
              <a:t>2. They have representational significance – represent something specific about a place or a time (e.g. we learn about the character of 1920s London)</a:t>
            </a:r>
          </a:p>
          <a:p>
            <a:r>
              <a:rPr lang="en-GB" dirty="0"/>
              <a:t>3. They “provide the basis for distinguishing generic types.” – distinguishing one genre from another </a:t>
            </a:r>
          </a:p>
          <a:p>
            <a:r>
              <a:rPr lang="en-GB" dirty="0"/>
              <a:t>4. They have semantic significance – e.g. they can tell us something about a character (the windows at which Clarissa and </a:t>
            </a:r>
            <a:r>
              <a:rPr lang="en-GB" dirty="0" err="1"/>
              <a:t>Septimus</a:t>
            </a:r>
            <a:r>
              <a:rPr lang="en-GB" dirty="0"/>
              <a:t> stand)  </a:t>
            </a:r>
          </a:p>
          <a:p>
            <a:pPr marL="0" indent="0">
              <a:buNone/>
            </a:pPr>
            <a:r>
              <a:rPr lang="en-GB" dirty="0"/>
              <a:t>Scholars distinguish ‘major’ and ‘minor’ </a:t>
            </a:r>
            <a:r>
              <a:rPr lang="en-GB" dirty="0" err="1"/>
              <a:t>chronotopes</a:t>
            </a:r>
            <a:r>
              <a:rPr lang="en-GB" dirty="0"/>
              <a:t>, ‘</a:t>
            </a:r>
            <a:r>
              <a:rPr lang="en-GB" dirty="0" err="1"/>
              <a:t>chronotopic</a:t>
            </a:r>
            <a:r>
              <a:rPr lang="en-GB" dirty="0"/>
              <a:t> motifs’, ‘</a:t>
            </a:r>
            <a:r>
              <a:rPr lang="en-GB" dirty="0" err="1"/>
              <a:t>chronotopes</a:t>
            </a:r>
            <a:r>
              <a:rPr lang="en-GB" dirty="0"/>
              <a:t> of whole genres’.  </a:t>
            </a:r>
          </a:p>
          <a:p>
            <a:pPr marL="0" indent="0">
              <a:buNone/>
            </a:pPr>
            <a:r>
              <a:rPr lang="en-GB" dirty="0"/>
              <a:t>Minor/local </a:t>
            </a:r>
            <a:r>
              <a:rPr lang="en-GB" dirty="0" err="1"/>
              <a:t>chronotopes</a:t>
            </a:r>
            <a:r>
              <a:rPr lang="en-GB" dirty="0"/>
              <a:t> – motifs such as the meeting, the road, the castle, the salon, the provincial town, the threshold, the public square (or the park, the shopping street, the doctor’s consulting room…)</a:t>
            </a:r>
          </a:p>
          <a:p>
            <a:pPr marL="0" indent="0">
              <a:buNone/>
            </a:pPr>
            <a:r>
              <a:rPr lang="en-GB" dirty="0"/>
              <a:t>Generic </a:t>
            </a:r>
            <a:r>
              <a:rPr lang="en-GB" dirty="0" err="1"/>
              <a:t>chronotopes</a:t>
            </a:r>
            <a:r>
              <a:rPr lang="en-GB" dirty="0"/>
              <a:t> – fictional worlds or general characteristics of such a world that are shared by many narratives (quest; homecoming)</a:t>
            </a:r>
          </a:p>
          <a:p>
            <a:pPr marL="0" indent="0">
              <a:buNone/>
            </a:pPr>
            <a:endParaRPr lang="en-GB" dirty="0"/>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6706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65a9a8f-7f9b-4037-a340-1cf4e2097a0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1564</TotalTime>
  <Words>2500</Words>
  <Application>Microsoft Office PowerPoint</Application>
  <PresentationFormat>Widescreen</PresentationFormat>
  <Paragraphs>118</Paragraphs>
  <Slides>20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Calibri</vt:lpstr>
      <vt:lpstr>Tw Cen MT</vt:lpstr>
      <vt:lpstr>Tw Cen MT Condensed</vt:lpstr>
      <vt:lpstr>Wingdings 3</vt:lpstr>
      <vt:lpstr>Integral</vt:lpstr>
      <vt:lpstr>Space and Time: Mikhail Bakhtin and the Chronotope </vt:lpstr>
      <vt:lpstr>Recap: Paul Ricoeur</vt:lpstr>
      <vt:lpstr>Ricoeur, cont.</vt:lpstr>
      <vt:lpstr>Ricoeur, cont.</vt:lpstr>
      <vt:lpstr>Mark Currie, About Time </vt:lpstr>
      <vt:lpstr>Bakhtin, ‘Forms of time and chronotope in the novel’, The Dialogic Imagination</vt:lpstr>
      <vt:lpstr>Chronotopes and Genre Theory </vt:lpstr>
      <vt:lpstr>Bakhtin’s genres </vt:lpstr>
      <vt:lpstr>Significance of Chronotopes (‘Concluding Remarks’, 250-1) </vt:lpstr>
      <vt:lpstr>PowerPoint Presentation</vt:lpstr>
      <vt:lpstr>Tarkofsky, Mirror  (1975)</vt:lpstr>
      <vt:lpstr>Chronotope and the road Movie</vt:lpstr>
      <vt:lpstr>The Chronotope and ‘lounge time’ in Memento</vt:lpstr>
      <vt:lpstr>Bart Keunen, Cited in Bakhtin’s theory of the literary chronotope: Reflections, applications, perspectives, 7-8</vt:lpstr>
      <vt:lpstr>Keunen, Cont.</vt:lpstr>
      <vt:lpstr>Henri Bergson, Time and Free Will  </vt:lpstr>
      <vt:lpstr> Bergson’s time as psychological</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and Time: Mikhail Bakhtin and the Chronotope </dc:title>
  <dc:creator>Elizabeth Barry</dc:creator>
  <cp:lastModifiedBy>Elizabeth Barry</cp:lastModifiedBy>
  <cp:revision>12</cp:revision>
  <dcterms:created xsi:type="dcterms:W3CDTF">2020-10-18T16:19:31Z</dcterms:created>
  <dcterms:modified xsi:type="dcterms:W3CDTF">2020-10-27T14:02:03Z</dcterms:modified>
</cp:coreProperties>
</file>