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sldIdLst>
    <p:sldId id="257" r:id="rId2"/>
    <p:sldId id="291" r:id="rId3"/>
    <p:sldId id="269" r:id="rId4"/>
    <p:sldId id="278" r:id="rId5"/>
    <p:sldId id="288" r:id="rId6"/>
    <p:sldId id="277" r:id="rId7"/>
    <p:sldId id="273" r:id="rId8"/>
    <p:sldId id="294" r:id="rId9"/>
    <p:sldId id="260" r:id="rId10"/>
    <p:sldId id="265" r:id="rId11"/>
    <p:sldId id="289" r:id="rId12"/>
    <p:sldId id="261" r:id="rId13"/>
    <p:sldId id="26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zabeth Barry" initials="EB" lastIdx="1" clrIdx="0">
    <p:extLst>
      <p:ext uri="{19B8F6BF-5375-455C-9EA6-DF929625EA0E}">
        <p15:presenceInfo xmlns:p15="http://schemas.microsoft.com/office/powerpoint/2012/main" userId="8cf2a31d9e362d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4D71B1-4C75-405A-89D5-D735839ADA4D}" v="21" dt="2020-11-24T09:57:44.0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6" autoAdjust="0"/>
    <p:restoredTop sz="94660"/>
  </p:normalViewPr>
  <p:slideViewPr>
    <p:cSldViewPr snapToGrid="0">
      <p:cViewPr varScale="1">
        <p:scale>
          <a:sx n="133" d="100"/>
          <a:sy n="133" d="100"/>
        </p:scale>
        <p:origin x="108" y="10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userId="9b71a293-527e-4f3a-a7ca-532900a6e0fe" providerId="ADAL" clId="{274D71B1-4C75-405A-89D5-D735839ADA4D}"/>
    <pc:docChg chg="undo custSel addSld delSld modSld sldOrd">
      <pc:chgData name="Liz" userId="9b71a293-527e-4f3a-a7ca-532900a6e0fe" providerId="ADAL" clId="{274D71B1-4C75-405A-89D5-D735839ADA4D}" dt="2020-11-24T16:20:37.012" v="502" actId="47"/>
      <pc:docMkLst>
        <pc:docMk/>
      </pc:docMkLst>
      <pc:sldChg chg="ord">
        <pc:chgData name="Liz" userId="9b71a293-527e-4f3a-a7ca-532900a6e0fe" providerId="ADAL" clId="{274D71B1-4C75-405A-89D5-D735839ADA4D}" dt="2020-11-24T16:20:24.696" v="495"/>
        <pc:sldMkLst>
          <pc:docMk/>
          <pc:sldMk cId="3607650761" sldId="260"/>
        </pc:sldMkLst>
      </pc:sldChg>
      <pc:sldChg chg="modSp mod ord">
        <pc:chgData name="Liz" userId="9b71a293-527e-4f3a-a7ca-532900a6e0fe" providerId="ADAL" clId="{274D71B1-4C75-405A-89D5-D735839ADA4D}" dt="2020-11-24T16:20:35.279" v="501"/>
        <pc:sldMkLst>
          <pc:docMk/>
          <pc:sldMk cId="2256850857" sldId="262"/>
        </pc:sldMkLst>
        <pc:spChg chg="mod">
          <ac:chgData name="Liz" userId="9b71a293-527e-4f3a-a7ca-532900a6e0fe" providerId="ADAL" clId="{274D71B1-4C75-405A-89D5-D735839ADA4D}" dt="2020-11-24T10:01:35.745" v="430" actId="20577"/>
          <ac:spMkLst>
            <pc:docMk/>
            <pc:sldMk cId="2256850857" sldId="262"/>
            <ac:spMk id="3" creationId="{1CFD52A3-80F4-4F09-A77F-D9CA54DD0A3C}"/>
          </ac:spMkLst>
        </pc:spChg>
      </pc:sldChg>
      <pc:sldChg chg="modSp mod ord">
        <pc:chgData name="Liz" userId="9b71a293-527e-4f3a-a7ca-532900a6e0fe" providerId="ADAL" clId="{274D71B1-4C75-405A-89D5-D735839ADA4D}" dt="2020-11-24T16:20:26.194" v="497"/>
        <pc:sldMkLst>
          <pc:docMk/>
          <pc:sldMk cId="3855567048" sldId="265"/>
        </pc:sldMkLst>
        <pc:spChg chg="mod">
          <ac:chgData name="Liz" userId="9b71a293-527e-4f3a-a7ca-532900a6e0fe" providerId="ADAL" clId="{274D71B1-4C75-405A-89D5-D735839ADA4D}" dt="2020-11-24T10:00:26.554" v="342" actId="20577"/>
          <ac:spMkLst>
            <pc:docMk/>
            <pc:sldMk cId="3855567048" sldId="265"/>
            <ac:spMk id="3" creationId="{F112F298-F01A-480A-AD09-4A9ACD749118}"/>
          </ac:spMkLst>
        </pc:spChg>
      </pc:sldChg>
      <pc:sldChg chg="modSp add del mod setBg">
        <pc:chgData name="Liz" userId="9b71a293-527e-4f3a-a7ca-532900a6e0fe" providerId="ADAL" clId="{274D71B1-4C75-405A-89D5-D735839ADA4D}" dt="2020-11-24T09:48:05.392" v="150" actId="1076"/>
        <pc:sldMkLst>
          <pc:docMk/>
          <pc:sldMk cId="3578546337" sldId="273"/>
        </pc:sldMkLst>
        <pc:spChg chg="mod">
          <ac:chgData name="Liz" userId="9b71a293-527e-4f3a-a7ca-532900a6e0fe" providerId="ADAL" clId="{274D71B1-4C75-405A-89D5-D735839ADA4D}" dt="2020-11-24T09:48:05.392" v="150" actId="1076"/>
          <ac:spMkLst>
            <pc:docMk/>
            <pc:sldMk cId="3578546337" sldId="273"/>
            <ac:spMk id="8" creationId="{E13A6467-D627-4F6A-B525-B95C0B8A65FB}"/>
          </ac:spMkLst>
        </pc:spChg>
      </pc:sldChg>
      <pc:sldChg chg="modSp mod">
        <pc:chgData name="Liz" userId="9b71a293-527e-4f3a-a7ca-532900a6e0fe" providerId="ADAL" clId="{274D71B1-4C75-405A-89D5-D735839ADA4D}" dt="2020-11-24T09:48:40.019" v="179" actId="1076"/>
        <pc:sldMkLst>
          <pc:docMk/>
          <pc:sldMk cId="2281369765" sldId="277"/>
        </pc:sldMkLst>
        <pc:spChg chg="mod">
          <ac:chgData name="Liz" userId="9b71a293-527e-4f3a-a7ca-532900a6e0fe" providerId="ADAL" clId="{274D71B1-4C75-405A-89D5-D735839ADA4D}" dt="2020-11-24T09:33:57.410" v="110" actId="1076"/>
          <ac:spMkLst>
            <pc:docMk/>
            <pc:sldMk cId="2281369765" sldId="277"/>
            <ac:spMk id="7" creationId="{00000000-0000-0000-0000-000000000000}"/>
          </ac:spMkLst>
        </pc:spChg>
        <pc:spChg chg="mod">
          <ac:chgData name="Liz" userId="9b71a293-527e-4f3a-a7ca-532900a6e0fe" providerId="ADAL" clId="{274D71B1-4C75-405A-89D5-D735839ADA4D}" dt="2020-11-24T09:48:40.019" v="179" actId="1076"/>
          <ac:spMkLst>
            <pc:docMk/>
            <pc:sldMk cId="2281369765" sldId="277"/>
            <ac:spMk id="8" creationId="{00000000-0000-0000-0000-000000000000}"/>
          </ac:spMkLst>
        </pc:spChg>
        <pc:spChg chg="mod">
          <ac:chgData name="Liz" userId="9b71a293-527e-4f3a-a7ca-532900a6e0fe" providerId="ADAL" clId="{274D71B1-4C75-405A-89D5-D735839ADA4D}" dt="2020-11-24T09:33:50.715" v="109" actId="1076"/>
          <ac:spMkLst>
            <pc:docMk/>
            <pc:sldMk cId="2281369765" sldId="277"/>
            <ac:spMk id="10" creationId="{00000000-0000-0000-0000-000000000000}"/>
          </ac:spMkLst>
        </pc:spChg>
        <pc:picChg chg="mod">
          <ac:chgData name="Liz" userId="9b71a293-527e-4f3a-a7ca-532900a6e0fe" providerId="ADAL" clId="{274D71B1-4C75-405A-89D5-D735839ADA4D}" dt="2020-11-24T09:31:57.065" v="59" actId="1076"/>
          <ac:picMkLst>
            <pc:docMk/>
            <pc:sldMk cId="2281369765" sldId="277"/>
            <ac:picMk id="6" creationId="{00000000-0000-0000-0000-000000000000}"/>
          </ac:picMkLst>
        </pc:picChg>
      </pc:sldChg>
      <pc:sldChg chg="addSp delSp modSp mod">
        <pc:chgData name="Liz" userId="9b71a293-527e-4f3a-a7ca-532900a6e0fe" providerId="ADAL" clId="{274D71B1-4C75-405A-89D5-D735839ADA4D}" dt="2020-11-24T09:52:26.639" v="228" actId="1076"/>
        <pc:sldMkLst>
          <pc:docMk/>
          <pc:sldMk cId="527886624" sldId="278"/>
        </pc:sldMkLst>
        <pc:spChg chg="mod">
          <ac:chgData name="Liz" userId="9b71a293-527e-4f3a-a7ca-532900a6e0fe" providerId="ADAL" clId="{274D71B1-4C75-405A-89D5-D735839ADA4D}" dt="2020-11-24T09:49:42.628" v="211" actId="20577"/>
          <ac:spMkLst>
            <pc:docMk/>
            <pc:sldMk cId="527886624" sldId="278"/>
            <ac:spMk id="3" creationId="{2E9302BC-E05C-4C28-90B0-7A072BC78FDC}"/>
          </ac:spMkLst>
        </pc:spChg>
        <pc:picChg chg="add mod">
          <ac:chgData name="Liz" userId="9b71a293-527e-4f3a-a7ca-532900a6e0fe" providerId="ADAL" clId="{274D71B1-4C75-405A-89D5-D735839ADA4D}" dt="2020-11-24T09:50:02.160" v="215" actId="1076"/>
          <ac:picMkLst>
            <pc:docMk/>
            <pc:sldMk cId="527886624" sldId="278"/>
            <ac:picMk id="5" creationId="{B72A7D3A-2A36-46AE-9989-49B86B464751}"/>
          </ac:picMkLst>
        </pc:picChg>
        <pc:picChg chg="add del mod">
          <ac:chgData name="Liz" userId="9b71a293-527e-4f3a-a7ca-532900a6e0fe" providerId="ADAL" clId="{274D71B1-4C75-405A-89D5-D735839ADA4D}" dt="2020-11-24T09:50:41.387" v="217" actId="931"/>
          <ac:picMkLst>
            <pc:docMk/>
            <pc:sldMk cId="527886624" sldId="278"/>
            <ac:picMk id="7" creationId="{0D15C4A4-142B-475C-8DDA-8E681EB876BF}"/>
          </ac:picMkLst>
        </pc:picChg>
        <pc:picChg chg="add mod">
          <ac:chgData name="Liz" userId="9b71a293-527e-4f3a-a7ca-532900a6e0fe" providerId="ADAL" clId="{274D71B1-4C75-405A-89D5-D735839ADA4D}" dt="2020-11-24T09:52:26.639" v="228" actId="1076"/>
          <ac:picMkLst>
            <pc:docMk/>
            <pc:sldMk cId="527886624" sldId="278"/>
            <ac:picMk id="9" creationId="{8FE26498-9D74-4A8A-A307-71C3A469E900}"/>
          </ac:picMkLst>
        </pc:picChg>
        <pc:picChg chg="add mod">
          <ac:chgData name="Liz" userId="9b71a293-527e-4f3a-a7ca-532900a6e0fe" providerId="ADAL" clId="{274D71B1-4C75-405A-89D5-D735839ADA4D}" dt="2020-11-24T09:52:23.888" v="227" actId="1076"/>
          <ac:picMkLst>
            <pc:docMk/>
            <pc:sldMk cId="527886624" sldId="278"/>
            <ac:picMk id="11" creationId="{E8128DFF-E835-4D63-879B-08A68E758389}"/>
          </ac:picMkLst>
        </pc:picChg>
      </pc:sldChg>
      <pc:sldChg chg="addSp modSp mod ord">
        <pc:chgData name="Liz" userId="9b71a293-527e-4f3a-a7ca-532900a6e0fe" providerId="ADAL" clId="{274D71B1-4C75-405A-89D5-D735839ADA4D}" dt="2020-11-24T12:21:31.787" v="493"/>
        <pc:sldMkLst>
          <pc:docMk/>
          <pc:sldMk cId="1033804970" sldId="288"/>
        </pc:sldMkLst>
        <pc:spChg chg="mod">
          <ac:chgData name="Liz" userId="9b71a293-527e-4f3a-a7ca-532900a6e0fe" providerId="ADAL" clId="{274D71B1-4C75-405A-89D5-D735839ADA4D}" dt="2020-11-24T09:54:37.561" v="240" actId="27636"/>
          <ac:spMkLst>
            <pc:docMk/>
            <pc:sldMk cId="1033804970" sldId="288"/>
            <ac:spMk id="3" creationId="{47D6806B-8F44-4ADC-B97D-3D26F6DBB904}"/>
          </ac:spMkLst>
        </pc:spChg>
        <pc:spChg chg="add mod">
          <ac:chgData name="Liz" userId="9b71a293-527e-4f3a-a7ca-532900a6e0fe" providerId="ADAL" clId="{274D71B1-4C75-405A-89D5-D735839ADA4D}" dt="2020-11-24T09:58:36.431" v="305" actId="1076"/>
          <ac:spMkLst>
            <pc:docMk/>
            <pc:sldMk cId="1033804970" sldId="288"/>
            <ac:spMk id="5" creationId="{C0DCAFE9-1F89-4811-B398-52FF2931E176}"/>
          </ac:spMkLst>
        </pc:spChg>
        <pc:picChg chg="add mod">
          <ac:chgData name="Liz" userId="9b71a293-527e-4f3a-a7ca-532900a6e0fe" providerId="ADAL" clId="{274D71B1-4C75-405A-89D5-D735839ADA4D}" dt="2020-11-24T09:57:54.006" v="294" actId="1076"/>
          <ac:picMkLst>
            <pc:docMk/>
            <pc:sldMk cId="1033804970" sldId="288"/>
            <ac:picMk id="4" creationId="{D54260D9-86E7-4C62-8BB1-6F68E8506F91}"/>
          </ac:picMkLst>
        </pc:picChg>
        <pc:picChg chg="add mod">
          <ac:chgData name="Liz" userId="9b71a293-527e-4f3a-a7ca-532900a6e0fe" providerId="ADAL" clId="{274D71B1-4C75-405A-89D5-D735839ADA4D}" dt="2020-11-24T09:58:39.934" v="306" actId="1076"/>
          <ac:picMkLst>
            <pc:docMk/>
            <pc:sldMk cId="1033804970" sldId="288"/>
            <ac:picMk id="7" creationId="{47BA1ECC-B5DA-4196-AB1F-2C883E6FC7D9}"/>
          </ac:picMkLst>
        </pc:picChg>
      </pc:sldChg>
      <pc:sldChg chg="modSp mod ord">
        <pc:chgData name="Liz" userId="9b71a293-527e-4f3a-a7ca-532900a6e0fe" providerId="ADAL" clId="{274D71B1-4C75-405A-89D5-D735839ADA4D}" dt="2020-11-24T16:20:30.919" v="499"/>
        <pc:sldMkLst>
          <pc:docMk/>
          <pc:sldMk cId="683806619" sldId="289"/>
        </pc:sldMkLst>
        <pc:spChg chg="mod">
          <ac:chgData name="Liz" userId="9b71a293-527e-4f3a-a7ca-532900a6e0fe" providerId="ADAL" clId="{274D71B1-4C75-405A-89D5-D735839ADA4D}" dt="2020-11-24T10:02:31.286" v="489" actId="20577"/>
          <ac:spMkLst>
            <pc:docMk/>
            <pc:sldMk cId="683806619" sldId="289"/>
            <ac:spMk id="3" creationId="{AFB3C665-6F26-4554-BFE0-ECF3CE033202}"/>
          </ac:spMkLst>
        </pc:spChg>
      </pc:sldChg>
      <pc:sldChg chg="del">
        <pc:chgData name="Liz" userId="9b71a293-527e-4f3a-a7ca-532900a6e0fe" providerId="ADAL" clId="{274D71B1-4C75-405A-89D5-D735839ADA4D}" dt="2020-11-24T16:20:37.012" v="502" actId="47"/>
        <pc:sldMkLst>
          <pc:docMk/>
          <pc:sldMk cId="779762277" sldId="290"/>
        </pc:sldMkLst>
      </pc:sldChg>
      <pc:sldChg chg="modSp mod">
        <pc:chgData name="Liz" userId="9b71a293-527e-4f3a-a7ca-532900a6e0fe" providerId="ADAL" clId="{274D71B1-4C75-405A-89D5-D735839ADA4D}" dt="2020-11-24T09:30:46.098" v="55" actId="20577"/>
        <pc:sldMkLst>
          <pc:docMk/>
          <pc:sldMk cId="1521718517" sldId="291"/>
        </pc:sldMkLst>
        <pc:spChg chg="mod">
          <ac:chgData name="Liz" userId="9b71a293-527e-4f3a-a7ca-532900a6e0fe" providerId="ADAL" clId="{274D71B1-4C75-405A-89D5-D735839ADA4D}" dt="2020-11-24T09:30:46.098" v="55" actId="20577"/>
          <ac:spMkLst>
            <pc:docMk/>
            <pc:sldMk cId="1521718517" sldId="291"/>
            <ac:spMk id="2" creationId="{14469D86-70DF-436A-90F1-27963E2D6E11}"/>
          </ac:spMkLst>
        </pc:spChg>
        <pc:spChg chg="mod">
          <ac:chgData name="Liz" userId="9b71a293-527e-4f3a-a7ca-532900a6e0fe" providerId="ADAL" clId="{274D71B1-4C75-405A-89D5-D735839ADA4D}" dt="2020-11-24T09:29:45.167" v="5" actId="20577"/>
          <ac:spMkLst>
            <pc:docMk/>
            <pc:sldMk cId="1521718517" sldId="291"/>
            <ac:spMk id="3" creationId="{7EAD5633-9983-49CD-A4A4-80BFD87F783F}"/>
          </ac:spMkLst>
        </pc:spChg>
      </pc:sldChg>
      <pc:sldChg chg="new del">
        <pc:chgData name="Liz" userId="9b71a293-527e-4f3a-a7ca-532900a6e0fe" providerId="ADAL" clId="{274D71B1-4C75-405A-89D5-D735839ADA4D}" dt="2020-11-24T09:39:25.686" v="118" actId="47"/>
        <pc:sldMkLst>
          <pc:docMk/>
          <pc:sldMk cId="1533411492" sldId="292"/>
        </pc:sldMkLst>
      </pc:sldChg>
      <pc:sldChg chg="new del">
        <pc:chgData name="Liz" userId="9b71a293-527e-4f3a-a7ca-532900a6e0fe" providerId="ADAL" clId="{274D71B1-4C75-405A-89D5-D735839ADA4D}" dt="2020-11-24T09:35:57.075" v="113" actId="47"/>
        <pc:sldMkLst>
          <pc:docMk/>
          <pc:sldMk cId="1926052942" sldId="292"/>
        </pc:sldMkLst>
      </pc:sldChg>
      <pc:sldChg chg="delSp modSp add del mod setBg delDesignElem">
        <pc:chgData name="Liz" userId="9b71a293-527e-4f3a-a7ca-532900a6e0fe" providerId="ADAL" clId="{274D71B1-4C75-405A-89D5-D735839ADA4D}" dt="2020-11-24T09:47:41.672" v="147" actId="47"/>
        <pc:sldMkLst>
          <pc:docMk/>
          <pc:sldMk cId="184847328" sldId="293"/>
        </pc:sldMkLst>
        <pc:spChg chg="mod">
          <ac:chgData name="Liz" userId="9b71a293-527e-4f3a-a7ca-532900a6e0fe" providerId="ADAL" clId="{274D71B1-4C75-405A-89D5-D735839ADA4D}" dt="2020-11-24T09:39:23.206" v="117" actId="27636"/>
          <ac:spMkLst>
            <pc:docMk/>
            <pc:sldMk cId="184847328" sldId="293"/>
            <ac:spMk id="3" creationId="{00000000-0000-0000-0000-000000000000}"/>
          </ac:spMkLst>
        </pc:spChg>
        <pc:spChg chg="del">
          <ac:chgData name="Liz" userId="9b71a293-527e-4f3a-a7ca-532900a6e0fe" providerId="ADAL" clId="{274D71B1-4C75-405A-89D5-D735839ADA4D}" dt="2020-11-24T09:39:23.143" v="116"/>
          <ac:spMkLst>
            <pc:docMk/>
            <pc:sldMk cId="184847328" sldId="293"/>
            <ac:spMk id="24" creationId="{3956D6BE-9F42-4257-AF86-F7ADD2F939C9}"/>
          </ac:spMkLst>
        </pc:spChg>
        <pc:spChg chg="del">
          <ac:chgData name="Liz" userId="9b71a293-527e-4f3a-a7ca-532900a6e0fe" providerId="ADAL" clId="{274D71B1-4C75-405A-89D5-D735839ADA4D}" dt="2020-11-24T09:39:23.143" v="116"/>
          <ac:spMkLst>
            <pc:docMk/>
            <pc:sldMk cId="184847328" sldId="293"/>
            <ac:spMk id="25" creationId="{52837CF7-EFEC-4B29-A2F8-CE22A481B322}"/>
          </ac:spMkLst>
        </pc:spChg>
      </pc:sldChg>
      <pc:sldChg chg="new del">
        <pc:chgData name="Liz" userId="9b71a293-527e-4f3a-a7ca-532900a6e0fe" providerId="ADAL" clId="{274D71B1-4C75-405A-89D5-D735839ADA4D}" dt="2020-11-24T09:40:32.365" v="133" actId="680"/>
        <pc:sldMkLst>
          <pc:docMk/>
          <pc:sldMk cId="2163236425" sldId="294"/>
        </pc:sldMkLst>
      </pc:sldChg>
      <pc:sldChg chg="delSp modSp new mod">
        <pc:chgData name="Liz" userId="9b71a293-527e-4f3a-a7ca-532900a6e0fe" providerId="ADAL" clId="{274D71B1-4C75-405A-89D5-D735839ADA4D}" dt="2020-11-24T10:02:57.257" v="491" actId="14100"/>
        <pc:sldMkLst>
          <pc:docMk/>
          <pc:sldMk cId="2644986461" sldId="294"/>
        </pc:sldMkLst>
        <pc:spChg chg="del">
          <ac:chgData name="Liz" userId="9b71a293-527e-4f3a-a7ca-532900a6e0fe" providerId="ADAL" clId="{274D71B1-4C75-405A-89D5-D735839ADA4D}" dt="2020-11-24T10:02:54.173" v="490" actId="478"/>
          <ac:spMkLst>
            <pc:docMk/>
            <pc:sldMk cId="2644986461" sldId="294"/>
            <ac:spMk id="2" creationId="{2FF2DE45-CB47-444D-A411-22F4AC1CC4DB}"/>
          </ac:spMkLst>
        </pc:spChg>
        <pc:spChg chg="mod">
          <ac:chgData name="Liz" userId="9b71a293-527e-4f3a-a7ca-532900a6e0fe" providerId="ADAL" clId="{274D71B1-4C75-405A-89D5-D735839ADA4D}" dt="2020-11-24T10:02:57.257" v="491" actId="14100"/>
          <ac:spMkLst>
            <pc:docMk/>
            <pc:sldMk cId="2644986461" sldId="294"/>
            <ac:spMk id="3" creationId="{8F0ECEA4-EFAB-43B4-9189-BD9E269753B2}"/>
          </ac:spMkLst>
        </pc:spChg>
      </pc:sldChg>
      <pc:sldChg chg="add del">
        <pc:chgData name="Liz" userId="9b71a293-527e-4f3a-a7ca-532900a6e0fe" providerId="ADAL" clId="{274D71B1-4C75-405A-89D5-D735839ADA4D}" dt="2020-11-24T09:40:26.951" v="126"/>
        <pc:sldMkLst>
          <pc:docMk/>
          <pc:sldMk cId="432257896" sldId="295"/>
        </pc:sldMkLst>
      </pc:sldChg>
      <pc:sldChg chg="new del">
        <pc:chgData name="Liz" userId="9b71a293-527e-4f3a-a7ca-532900a6e0fe" providerId="ADAL" clId="{274D71B1-4C75-405A-89D5-D735839ADA4D}" dt="2020-11-24T09:47:39.152" v="146" actId="47"/>
        <pc:sldMkLst>
          <pc:docMk/>
          <pc:sldMk cId="1590667544" sldId="295"/>
        </pc:sldMkLst>
      </pc:sldChg>
      <pc:sldChg chg="add del">
        <pc:chgData name="Liz" userId="9b71a293-527e-4f3a-a7ca-532900a6e0fe" providerId="ADAL" clId="{274D71B1-4C75-405A-89D5-D735839ADA4D}" dt="2020-11-24T09:40:31.062" v="132"/>
        <pc:sldMkLst>
          <pc:docMk/>
          <pc:sldMk cId="2016322735" sldId="295"/>
        </pc:sldMkLst>
      </pc:sldChg>
      <pc:sldChg chg="add del">
        <pc:chgData name="Liz" userId="9b71a293-527e-4f3a-a7ca-532900a6e0fe" providerId="ADAL" clId="{274D71B1-4C75-405A-89D5-D735839ADA4D}" dt="2020-11-24T09:40:30.880" v="131"/>
        <pc:sldMkLst>
          <pc:docMk/>
          <pc:sldMk cId="961175182" sldId="296"/>
        </pc:sldMkLst>
      </pc:sldChg>
      <pc:sldChg chg="add del">
        <pc:chgData name="Liz" userId="9b71a293-527e-4f3a-a7ca-532900a6e0fe" providerId="ADAL" clId="{274D71B1-4C75-405A-89D5-D735839ADA4D}" dt="2020-11-24T09:40:26.529" v="125"/>
        <pc:sldMkLst>
          <pc:docMk/>
          <pc:sldMk cId="3318271714" sldId="296"/>
        </pc:sldMkLst>
      </pc:sldChg>
      <pc:sldChg chg="add del">
        <pc:chgData name="Liz" userId="9b71a293-527e-4f3a-a7ca-532900a6e0fe" providerId="ADAL" clId="{274D71B1-4C75-405A-89D5-D735839ADA4D}" dt="2020-11-24T09:40:30.672" v="130"/>
        <pc:sldMkLst>
          <pc:docMk/>
          <pc:sldMk cId="4269471566" sldId="297"/>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6-10-08T11:45:49.027" idx="1">
    <p:pos x="10" y="10"/>
    <p:text>1872 cable from Madras to Australia -- telegraphic route</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227F6B-F359-44AE-A9E6-6A273614A4E4}" type="datetimeFigureOut">
              <a:rPr lang="en-GB" smtClean="0"/>
              <a:t>24/11/2020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DCA216-BD9E-4F13-98B6-C0A2B3DB4AF1}" type="slidenum">
              <a:rPr lang="en-GB" smtClean="0"/>
              <a:t>‹#›</a:t>
            </a:fld>
            <a:endParaRPr lang="en-GB"/>
          </a:p>
        </p:txBody>
      </p:sp>
    </p:spTree>
    <p:extLst>
      <p:ext uri="{BB962C8B-B14F-4D97-AF65-F5344CB8AC3E}">
        <p14:creationId xmlns:p14="http://schemas.microsoft.com/office/powerpoint/2010/main" val="3828710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561FA1-9675-47E5-864E-E213662689FE}" type="slidenum">
              <a:rPr lang="en-GB" smtClean="0"/>
              <a:t>7</a:t>
            </a:fld>
            <a:endParaRPr lang="en-GB"/>
          </a:p>
        </p:txBody>
      </p:sp>
    </p:spTree>
    <p:extLst>
      <p:ext uri="{BB962C8B-B14F-4D97-AF65-F5344CB8AC3E}">
        <p14:creationId xmlns:p14="http://schemas.microsoft.com/office/powerpoint/2010/main" val="2818785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691027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43295D-F225-4E71-8B9C-6EE226CD0792}" type="datetimeFigureOut">
              <a:rPr lang="en-GB" smtClean="0"/>
              <a:t>23/11/2020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302741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123993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402802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3368541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4018658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607111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576608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071810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10943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263040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149026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43295D-F225-4E71-8B9C-6EE226CD0792}" type="datetimeFigureOut">
              <a:rPr lang="en-GB" smtClean="0"/>
              <a:t>23/11/2020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044905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43295D-F225-4E71-8B9C-6EE226CD0792}" type="datetimeFigureOut">
              <a:rPr lang="en-GB" smtClean="0"/>
              <a:t>23/11/2020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418195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502754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2581741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E043295D-F225-4E71-8B9C-6EE226CD0792}" type="datetimeFigureOut">
              <a:rPr lang="en-GB" smtClean="0"/>
              <a:t>23/11/2020</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804140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43295D-F225-4E71-8B9C-6EE226CD0792}" type="datetimeFigureOut">
              <a:rPr lang="en-GB" smtClean="0"/>
              <a:t>23/11/2020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1AF0C7-C42E-4179-931E-7C12DC4A9475}" type="slidenum">
              <a:rPr lang="en-GB" smtClean="0"/>
              <a:t>‹#›</a:t>
            </a:fld>
            <a:endParaRPr lang="en-GB"/>
          </a:p>
        </p:txBody>
      </p:sp>
    </p:spTree>
    <p:extLst>
      <p:ext uri="{BB962C8B-B14F-4D97-AF65-F5344CB8AC3E}">
        <p14:creationId xmlns:p14="http://schemas.microsoft.com/office/powerpoint/2010/main" val="1543508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043295D-F225-4E71-8B9C-6EE226CD0792}" type="datetimeFigureOut">
              <a:rPr lang="en-GB" smtClean="0"/>
              <a:t>23/11/2020</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81AF0C7-C42E-4179-931E-7C12DC4A9475}" type="slidenum">
              <a:rPr lang="en-GB" smtClean="0"/>
              <a:t>‹#›</a:t>
            </a:fld>
            <a:endParaRPr lang="en-GB"/>
          </a:p>
        </p:txBody>
      </p:sp>
    </p:spTree>
    <p:extLst>
      <p:ext uri="{BB962C8B-B14F-4D97-AF65-F5344CB8AC3E}">
        <p14:creationId xmlns:p14="http://schemas.microsoft.com/office/powerpoint/2010/main" val="1051884614"/>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lrb.co.uk/the-paper/v06/n1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638CD-DA59-4467-BF0E-FDA94B4111E9}"/>
              </a:ext>
            </a:extLst>
          </p:cNvPr>
          <p:cNvSpPr>
            <a:spLocks noGrp="1"/>
          </p:cNvSpPr>
          <p:nvPr>
            <p:ph type="ctrTitle"/>
          </p:nvPr>
        </p:nvSpPr>
        <p:spPr/>
        <p:txBody>
          <a:bodyPr/>
          <a:lstStyle/>
          <a:p>
            <a:r>
              <a:rPr lang="en-GB" dirty="0"/>
              <a:t>The Future</a:t>
            </a:r>
          </a:p>
        </p:txBody>
      </p:sp>
      <p:sp>
        <p:nvSpPr>
          <p:cNvPr id="3" name="Subtitle 2">
            <a:extLst>
              <a:ext uri="{FF2B5EF4-FFF2-40B4-BE49-F238E27FC236}">
                <a16:creationId xmlns:a16="http://schemas.microsoft.com/office/drawing/2014/main" id="{E64B32CE-2CF2-4BEB-878A-796FAF8F63B4}"/>
              </a:ext>
            </a:extLst>
          </p:cNvPr>
          <p:cNvSpPr>
            <a:spLocks noGrp="1"/>
          </p:cNvSpPr>
          <p:nvPr>
            <p:ph type="subTitle" idx="1"/>
          </p:nvPr>
        </p:nvSpPr>
        <p:spPr/>
        <p:txBody>
          <a:bodyPr/>
          <a:lstStyle/>
          <a:p>
            <a:r>
              <a:rPr lang="en-GB" dirty="0"/>
              <a:t>Literature, Theory and Time: Week 8</a:t>
            </a:r>
          </a:p>
        </p:txBody>
      </p:sp>
    </p:spTree>
    <p:extLst>
      <p:ext uri="{BB962C8B-B14F-4D97-AF65-F5344CB8AC3E}">
        <p14:creationId xmlns:p14="http://schemas.microsoft.com/office/powerpoint/2010/main" val="1864887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B396A-39B6-464D-8178-02EBD46131A6}"/>
              </a:ext>
            </a:extLst>
          </p:cNvPr>
          <p:cNvSpPr>
            <a:spLocks noGrp="1"/>
          </p:cNvSpPr>
          <p:nvPr>
            <p:ph type="title"/>
          </p:nvPr>
        </p:nvSpPr>
        <p:spPr>
          <a:xfrm>
            <a:off x="646111" y="452718"/>
            <a:ext cx="9404723" cy="675995"/>
          </a:xfrm>
        </p:spPr>
        <p:txBody>
          <a:bodyPr/>
          <a:lstStyle/>
          <a:p>
            <a:r>
              <a:rPr lang="en-GB" sz="3200" dirty="0"/>
              <a:t>Tina Chanter, </a:t>
            </a:r>
            <a:r>
              <a:rPr lang="en-GB" sz="3200" i="1" dirty="0"/>
              <a:t>Time, Death and the Feminine,</a:t>
            </a:r>
            <a:r>
              <a:rPr lang="en-GB" sz="3200" dirty="0"/>
              <a:t> xiv-xv</a:t>
            </a:r>
          </a:p>
        </p:txBody>
      </p:sp>
      <p:sp>
        <p:nvSpPr>
          <p:cNvPr id="3" name="Content Placeholder 2">
            <a:extLst>
              <a:ext uri="{FF2B5EF4-FFF2-40B4-BE49-F238E27FC236}">
                <a16:creationId xmlns:a16="http://schemas.microsoft.com/office/drawing/2014/main" id="{F112F298-F01A-480A-AD09-4A9ACD749118}"/>
              </a:ext>
            </a:extLst>
          </p:cNvPr>
          <p:cNvSpPr>
            <a:spLocks noGrp="1"/>
          </p:cNvSpPr>
          <p:nvPr>
            <p:ph idx="1"/>
          </p:nvPr>
        </p:nvSpPr>
        <p:spPr>
          <a:xfrm>
            <a:off x="1104293" y="1809751"/>
            <a:ext cx="8946541" cy="4833936"/>
          </a:xfrm>
        </p:spPr>
        <p:txBody>
          <a:bodyPr>
            <a:normAutofit/>
          </a:bodyPr>
          <a:lstStyle/>
          <a:p>
            <a:r>
              <a:rPr lang="en-GB" dirty="0"/>
              <a:t>For Martin Heidegger, the whole of metaphysics from Aristotle on has been sustained by a concept of time that is based on a confusion about being and time. He characterizes the tradition as adhering to a naïve metaphysics of presence. […] Western metaphysics has inherited from the Greeks a concept of time that privileges the present. The assumed priority of the present is based on a particular conception of being. </a:t>
            </a:r>
          </a:p>
          <a:p>
            <a:r>
              <a:rPr lang="en-GB" dirty="0"/>
              <a:t>Since our finitude is integral to our being-human, H argues that it is the future that should have priority in thinking time, and not the present. </a:t>
            </a:r>
          </a:p>
          <a:p>
            <a:r>
              <a:rPr lang="en-GB" dirty="0"/>
              <a:t>Dasein (authentic being) is individuated by death (no one can die our death for us) – mortality is a structuring part of life. Death, for H, becomes the ground of possibility. </a:t>
            </a:r>
          </a:p>
        </p:txBody>
      </p:sp>
    </p:spTree>
    <p:extLst>
      <p:ext uri="{BB962C8B-B14F-4D97-AF65-F5344CB8AC3E}">
        <p14:creationId xmlns:p14="http://schemas.microsoft.com/office/powerpoint/2010/main" val="3855567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B3C665-6F26-4554-BFE0-ECF3CE033202}"/>
              </a:ext>
            </a:extLst>
          </p:cNvPr>
          <p:cNvSpPr>
            <a:spLocks noGrp="1"/>
          </p:cNvSpPr>
          <p:nvPr>
            <p:ph sz="quarter" idx="13"/>
          </p:nvPr>
        </p:nvSpPr>
        <p:spPr>
          <a:xfrm>
            <a:off x="961620" y="1299111"/>
            <a:ext cx="10363826" cy="4991819"/>
          </a:xfrm>
        </p:spPr>
        <p:txBody>
          <a:bodyPr>
            <a:normAutofit lnSpcReduction="10000"/>
          </a:bodyPr>
          <a:lstStyle/>
          <a:p>
            <a:r>
              <a:rPr lang="en-GB" dirty="0"/>
              <a:t>Time (i.e., the experienced passage of time) appears to be an integral part of an individual’s psychological makeup, since most human experiences (e.g., emotional experiences, relationships) occur more in the domain of time than in space (Rollo May, ‘Contributions of existential psychotherapy’, 1958). </a:t>
            </a:r>
          </a:p>
          <a:p>
            <a:r>
              <a:rPr lang="en-GB" dirty="0"/>
              <a:t>Existential thinkers like May [following thinkers like Martin Heidegger] view the dominant mode of time for humans as being the future, and therefore a basic question of each individual is thought to be what they are becoming, what they are pointing toward, or what they will be in the immediate future. Individuals can theoretically understand themselves only as they projects themselves forward in time. (see Rappaport et al [on death anxiety], 1993) </a:t>
            </a:r>
          </a:p>
          <a:p>
            <a:endParaRPr lang="en-GB" dirty="0"/>
          </a:p>
          <a:p>
            <a:r>
              <a:rPr lang="en-GB" dirty="0"/>
              <a:t>Rollo May (1958), ‘Contributions of existential psychotherapy’. In R. May, E. Angel, &amp; H. Ellenberger (Eds.), </a:t>
            </a:r>
            <a:r>
              <a:rPr lang="en-GB" i="1" dirty="0"/>
              <a:t>Existence</a:t>
            </a:r>
            <a:r>
              <a:rPr lang="en-GB" dirty="0"/>
              <a:t>. New York: Simon &amp; Schuster</a:t>
            </a:r>
          </a:p>
          <a:p>
            <a:r>
              <a:rPr lang="en-GB" dirty="0"/>
              <a:t>Herbert Rappaport , Robert J. </a:t>
            </a:r>
            <a:r>
              <a:rPr lang="en-GB" dirty="0" err="1"/>
              <a:t>Fossler</a:t>
            </a:r>
            <a:r>
              <a:rPr lang="en-GB" dirty="0"/>
              <a:t> , Laura S. </a:t>
            </a:r>
            <a:r>
              <a:rPr lang="en-GB" dirty="0" err="1"/>
              <a:t>Bross</a:t>
            </a:r>
            <a:r>
              <a:rPr lang="en-GB" dirty="0"/>
              <a:t> &amp; Dona </a:t>
            </a:r>
            <a:r>
              <a:rPr lang="en-GB" dirty="0" err="1"/>
              <a:t>Gilden</a:t>
            </a:r>
            <a:r>
              <a:rPr lang="en-GB" dirty="0"/>
              <a:t> (1993) ‘Future time, death anxiety, and life purpose among older adults’, </a:t>
            </a:r>
            <a:r>
              <a:rPr lang="en-GB" i="1" dirty="0"/>
              <a:t>Death Studies</a:t>
            </a:r>
            <a:r>
              <a:rPr lang="en-GB" dirty="0"/>
              <a:t>, 17:4, 369-379</a:t>
            </a:r>
          </a:p>
        </p:txBody>
      </p:sp>
    </p:spTree>
    <p:extLst>
      <p:ext uri="{BB962C8B-B14F-4D97-AF65-F5344CB8AC3E}">
        <p14:creationId xmlns:p14="http://schemas.microsoft.com/office/powerpoint/2010/main" val="683806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5D16A-490C-407A-8668-1C92FA4D88F6}"/>
              </a:ext>
            </a:extLst>
          </p:cNvPr>
          <p:cNvSpPr>
            <a:spLocks noGrp="1"/>
          </p:cNvSpPr>
          <p:nvPr>
            <p:ph type="title"/>
          </p:nvPr>
        </p:nvSpPr>
        <p:spPr>
          <a:xfrm>
            <a:off x="913775" y="618518"/>
            <a:ext cx="10364451" cy="1020502"/>
          </a:xfrm>
        </p:spPr>
        <p:txBody>
          <a:bodyPr/>
          <a:lstStyle/>
          <a:p>
            <a:r>
              <a:rPr lang="en-GB" dirty="0"/>
              <a:t>Dasein and anxiety </a:t>
            </a:r>
          </a:p>
        </p:txBody>
      </p:sp>
      <p:sp>
        <p:nvSpPr>
          <p:cNvPr id="3" name="Content Placeholder 2">
            <a:extLst>
              <a:ext uri="{FF2B5EF4-FFF2-40B4-BE49-F238E27FC236}">
                <a16:creationId xmlns:a16="http://schemas.microsoft.com/office/drawing/2014/main" id="{3F42DD87-142D-427B-8786-04B3382DDA0C}"/>
              </a:ext>
            </a:extLst>
          </p:cNvPr>
          <p:cNvSpPr>
            <a:spLocks noGrp="1"/>
          </p:cNvSpPr>
          <p:nvPr>
            <p:ph idx="1"/>
          </p:nvPr>
        </p:nvSpPr>
        <p:spPr>
          <a:xfrm>
            <a:off x="913775" y="1547005"/>
            <a:ext cx="10364452" cy="4244196"/>
          </a:xfrm>
        </p:spPr>
        <p:txBody>
          <a:bodyPr>
            <a:normAutofit lnSpcReduction="10000"/>
          </a:bodyPr>
          <a:lstStyle/>
          <a:p>
            <a:r>
              <a:rPr lang="en-GB" dirty="0"/>
              <a:t>The whole of </a:t>
            </a:r>
            <a:r>
              <a:rPr lang="en-GB" i="1" dirty="0"/>
              <a:t>Being and Time</a:t>
            </a:r>
            <a:r>
              <a:rPr lang="en-GB" dirty="0"/>
              <a:t> is concerned with one question: the question of the meaning of Being (See Mulhall, </a:t>
            </a:r>
            <a:r>
              <a:rPr lang="en-GB" i="1" dirty="0"/>
              <a:t>Heidegger and Being and Time</a:t>
            </a:r>
            <a:r>
              <a:rPr lang="en-GB" dirty="0"/>
              <a:t>, 2) </a:t>
            </a:r>
          </a:p>
          <a:p>
            <a:r>
              <a:rPr lang="en-GB" dirty="0"/>
              <a:t>Authentic being in the world (</a:t>
            </a:r>
            <a:r>
              <a:rPr lang="en-GB" i="1" dirty="0"/>
              <a:t>Dasein</a:t>
            </a:r>
            <a:r>
              <a:rPr lang="en-GB" dirty="0"/>
              <a:t>)</a:t>
            </a:r>
          </a:p>
          <a:p>
            <a:r>
              <a:rPr lang="en-GB" dirty="0"/>
              <a:t>Anxiety, or angst, can pivot Dasein from being lost in anonymity, ‘das man’, to an authentic grasp of itself, the world and Being.  (Mulhall, </a:t>
            </a:r>
            <a:r>
              <a:rPr lang="en-GB" i="1" dirty="0"/>
              <a:t>ibid</a:t>
            </a:r>
            <a:r>
              <a:rPr lang="en-GB" dirty="0"/>
              <a:t>. xii) </a:t>
            </a:r>
          </a:p>
          <a:p>
            <a:r>
              <a:rPr lang="en-GB" dirty="0"/>
              <a:t>Anxiety isn’t about anything specific; it is about nothing in the sense that it is expressly not about any given </a:t>
            </a:r>
            <a:r>
              <a:rPr lang="en-GB" i="1" dirty="0"/>
              <a:t>thing</a:t>
            </a:r>
            <a:r>
              <a:rPr lang="en-GB" dirty="0"/>
              <a:t>. But it is about the world as world, the idea of being that underlies any given instance of being, any existing thing. (</a:t>
            </a:r>
            <a:r>
              <a:rPr lang="en-GB" i="1" dirty="0"/>
              <a:t>Being and Time</a:t>
            </a:r>
            <a:r>
              <a:rPr lang="en-GB" dirty="0"/>
              <a:t>, I.iv.187, p. 181) </a:t>
            </a:r>
          </a:p>
          <a:p>
            <a:r>
              <a:rPr lang="en-GB" dirty="0"/>
              <a:t>In anxiety, one has an “uncanny” feeling. […a] not-being-at-home, [which] fetches Dasein back out of its entangled absorption in the “world”. ((</a:t>
            </a:r>
            <a:r>
              <a:rPr lang="en-GB" i="1" dirty="0"/>
              <a:t>Being and Time</a:t>
            </a:r>
            <a:r>
              <a:rPr lang="en-GB" dirty="0"/>
              <a:t>, p.182)  </a:t>
            </a:r>
          </a:p>
        </p:txBody>
      </p:sp>
    </p:spTree>
    <p:extLst>
      <p:ext uri="{BB962C8B-B14F-4D97-AF65-F5344CB8AC3E}">
        <p14:creationId xmlns:p14="http://schemas.microsoft.com/office/powerpoint/2010/main" val="2617283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FBE60-8A75-4D62-88EC-C9DB3C30C112}"/>
              </a:ext>
            </a:extLst>
          </p:cNvPr>
          <p:cNvSpPr>
            <a:spLocks noGrp="1"/>
          </p:cNvSpPr>
          <p:nvPr>
            <p:ph type="title"/>
          </p:nvPr>
        </p:nvSpPr>
        <p:spPr>
          <a:xfrm>
            <a:off x="646111" y="452718"/>
            <a:ext cx="9404723" cy="962014"/>
          </a:xfrm>
        </p:spPr>
        <p:txBody>
          <a:bodyPr/>
          <a:lstStyle/>
          <a:p>
            <a:r>
              <a:rPr lang="en-GB" sz="3200" dirty="0"/>
              <a:t>Death anxiety (see Rappaport et al, 1993)</a:t>
            </a:r>
            <a:r>
              <a:rPr lang="en-GB" dirty="0"/>
              <a:t> </a:t>
            </a:r>
          </a:p>
        </p:txBody>
      </p:sp>
      <p:sp>
        <p:nvSpPr>
          <p:cNvPr id="3" name="Content Placeholder 2">
            <a:extLst>
              <a:ext uri="{FF2B5EF4-FFF2-40B4-BE49-F238E27FC236}">
                <a16:creationId xmlns:a16="http://schemas.microsoft.com/office/drawing/2014/main" id="{1CFD52A3-80F4-4F09-A77F-D9CA54DD0A3C}"/>
              </a:ext>
            </a:extLst>
          </p:cNvPr>
          <p:cNvSpPr>
            <a:spLocks noGrp="1"/>
          </p:cNvSpPr>
          <p:nvPr>
            <p:ph idx="1"/>
          </p:nvPr>
        </p:nvSpPr>
        <p:spPr>
          <a:xfrm>
            <a:off x="1034301" y="1331259"/>
            <a:ext cx="8946541" cy="4989028"/>
          </a:xfrm>
        </p:spPr>
        <p:txBody>
          <a:bodyPr>
            <a:normAutofit lnSpcReduction="10000"/>
          </a:bodyPr>
          <a:lstStyle/>
          <a:p>
            <a:r>
              <a:rPr lang="en-GB" dirty="0"/>
              <a:t>Existential theorists such as Heidegger (</a:t>
            </a:r>
            <a:r>
              <a:rPr lang="en-GB" i="1" dirty="0"/>
              <a:t>Being and Time</a:t>
            </a:r>
            <a:r>
              <a:rPr lang="en-GB" dirty="0"/>
              <a:t>,1926) have focused on the importance of death, postulating that an individual must accept the inevitability and finality of death, and must ultimately find the meaning of human existence in the fact of his [or her] own death. </a:t>
            </a:r>
          </a:p>
          <a:p>
            <a:r>
              <a:rPr lang="en-GB" dirty="0"/>
              <a:t>Following Heidegger, psychiatrist Eugene </a:t>
            </a:r>
            <a:r>
              <a:rPr lang="en-GB" dirty="0" err="1"/>
              <a:t>Minkowski</a:t>
            </a:r>
            <a:r>
              <a:rPr lang="en-GB" dirty="0"/>
              <a:t> (1933) hypothesized that existence takes on vitality and immediacy with the act of confronting death or “nonbeing.”</a:t>
            </a:r>
          </a:p>
          <a:p>
            <a:r>
              <a:rPr lang="en-GB" dirty="0"/>
              <a:t>An awareness of death results in “being toward a possibility,” in that humans have the unique capacity to consider multiple possibilities for life or to design different potentialities for living (Binswanger, 1958; Heidegger, 1926)</a:t>
            </a:r>
          </a:p>
          <a:p>
            <a:r>
              <a:rPr lang="en-GB" dirty="0"/>
              <a:t>The terror of death is a principal source of motivation, and avoidance of this fact results in a depersonalized, empty life which seems to hold little meaning or purpose (Heidegger, 1926)</a:t>
            </a:r>
          </a:p>
        </p:txBody>
      </p:sp>
    </p:spTree>
    <p:extLst>
      <p:ext uri="{BB962C8B-B14F-4D97-AF65-F5344CB8AC3E}">
        <p14:creationId xmlns:p14="http://schemas.microsoft.com/office/powerpoint/2010/main" val="2256850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9D86-70DF-436A-90F1-27963E2D6E11}"/>
              </a:ext>
            </a:extLst>
          </p:cNvPr>
          <p:cNvSpPr>
            <a:spLocks noGrp="1"/>
          </p:cNvSpPr>
          <p:nvPr>
            <p:ph type="title"/>
          </p:nvPr>
        </p:nvSpPr>
        <p:spPr>
          <a:xfrm>
            <a:off x="646111" y="452719"/>
            <a:ext cx="9404723" cy="853568"/>
          </a:xfrm>
        </p:spPr>
        <p:txBody>
          <a:bodyPr/>
          <a:lstStyle/>
          <a:p>
            <a:r>
              <a:rPr lang="en-GB" sz="2800" dirty="0"/>
              <a:t>Stephen Kern, </a:t>
            </a:r>
            <a:r>
              <a:rPr lang="en-GB" sz="2800" i="1" dirty="0"/>
              <a:t>The Culture of Time and Space 1800-1918 </a:t>
            </a:r>
            <a:r>
              <a:rPr lang="en-GB" sz="2800" dirty="0"/>
              <a:t>(Weidenfeld and Nicolson, 1983)</a:t>
            </a:r>
          </a:p>
        </p:txBody>
      </p:sp>
      <p:sp>
        <p:nvSpPr>
          <p:cNvPr id="3" name="Content Placeholder 2">
            <a:extLst>
              <a:ext uri="{FF2B5EF4-FFF2-40B4-BE49-F238E27FC236}">
                <a16:creationId xmlns:a16="http://schemas.microsoft.com/office/drawing/2014/main" id="{7EAD5633-9983-49CD-A4A4-80BFD87F783F}"/>
              </a:ext>
            </a:extLst>
          </p:cNvPr>
          <p:cNvSpPr>
            <a:spLocks noGrp="1"/>
          </p:cNvSpPr>
          <p:nvPr>
            <p:ph idx="1"/>
          </p:nvPr>
        </p:nvSpPr>
        <p:spPr>
          <a:xfrm>
            <a:off x="1103312" y="1488332"/>
            <a:ext cx="8946541" cy="5214547"/>
          </a:xfrm>
        </p:spPr>
        <p:txBody>
          <a:bodyPr>
            <a:normAutofit fontScale="92500" lnSpcReduction="10000"/>
          </a:bodyPr>
          <a:lstStyle/>
          <a:p>
            <a:r>
              <a:rPr lang="en-GB" b="0" i="0" dirty="0">
                <a:effectLst/>
                <a:latin typeface="Quadraat"/>
              </a:rPr>
              <a:t>Stephen Kern explores the ways in which private notions of time (and space) were profoundly altered and extended in the thirty years before the First World War. </a:t>
            </a:r>
            <a:endParaRPr lang="en-GB" dirty="0">
              <a:latin typeface="Quadraat"/>
            </a:endParaRPr>
          </a:p>
          <a:p>
            <a:r>
              <a:rPr lang="en-GB" dirty="0">
                <a:latin typeface="Quadraat"/>
              </a:rPr>
              <a:t>The </a:t>
            </a:r>
            <a:r>
              <a:rPr lang="en-GB" b="0" i="0" dirty="0">
                <a:effectLst/>
                <a:latin typeface="Quadraat"/>
              </a:rPr>
              <a:t>very period which saw the establishment of public time brought about a reaction in thinking about private time (and space). As the measurement of time became more public and precise, so the perception of time became more private and pluralistic. Not for nothing did Conrad’s secret agent set out to blow up the Greenwich Observatory, the supreme symbol of standard time. </a:t>
            </a:r>
          </a:p>
          <a:p>
            <a:r>
              <a:rPr lang="en-GB" b="0" i="0" dirty="0">
                <a:effectLst/>
                <a:latin typeface="Quadraat"/>
              </a:rPr>
              <a:t>The development of the phonograph and the cinema meant that the past was no longer something finished, separate and discrete, but actively persisted into the present in a new and immediate way.</a:t>
            </a:r>
          </a:p>
          <a:p>
            <a:r>
              <a:rPr lang="en-GB" b="0" i="0" dirty="0">
                <a:effectLst/>
                <a:latin typeface="Quadraat"/>
              </a:rPr>
              <a:t>There was a reaction against the public past of history towards the private past of the mind. It was there that Freud sought the sources of individual neuroses; he stressed the crucial importance of childhood experience in influencing later life; and he argued that all subsequent experiences, too, left traces in the mind that shaped future responses.  </a:t>
            </a:r>
          </a:p>
          <a:p>
            <a:pPr marL="0" indent="0">
              <a:buNone/>
            </a:pPr>
            <a:r>
              <a:rPr lang="en-GB" b="0" i="0" dirty="0">
                <a:effectLst/>
                <a:latin typeface="Quadraat"/>
              </a:rPr>
              <a:t>(David </a:t>
            </a:r>
            <a:r>
              <a:rPr lang="en-GB" b="0" i="0" dirty="0" err="1">
                <a:effectLst/>
                <a:latin typeface="Quadraat"/>
              </a:rPr>
              <a:t>Cannadine</a:t>
            </a:r>
            <a:r>
              <a:rPr lang="en-GB" b="0" i="0" dirty="0">
                <a:effectLst/>
                <a:latin typeface="Quadraat"/>
              </a:rPr>
              <a:t>, ‘Time, Gentlemen, Please’ [review of Stephen Kern’s book, </a:t>
            </a:r>
            <a:r>
              <a:rPr lang="en-GB" b="0" i="1" dirty="0">
                <a:effectLst/>
                <a:latin typeface="Quadraat"/>
              </a:rPr>
              <a:t>London Review of Books</a:t>
            </a:r>
            <a:r>
              <a:rPr lang="en-GB" b="0" dirty="0">
                <a:effectLst/>
                <a:latin typeface="Quadraat"/>
              </a:rPr>
              <a:t>, </a:t>
            </a:r>
            <a:r>
              <a:rPr lang="en-GB" b="0" i="0" u="none" strike="noStrike" dirty="0">
                <a:effectLst/>
                <a:latin typeface="Ideal Sans"/>
                <a:hlinkClick r:id="rId2">
                  <a:extLst>
                    <a:ext uri="{A12FA001-AC4F-418D-AE19-62706E023703}">
                      <ahyp:hlinkClr xmlns:ahyp="http://schemas.microsoft.com/office/drawing/2018/hyperlinkcolor" val="tx"/>
                    </a:ext>
                  </a:extLst>
                </a:hlinkClick>
              </a:rPr>
              <a:t>Vol. 6 No. 13 · 19 July 1984</a:t>
            </a:r>
            <a:r>
              <a:rPr lang="en-GB" b="0" i="0" u="none" strike="noStrike" dirty="0">
                <a:effectLst/>
                <a:latin typeface="Ideal Sans"/>
              </a:rPr>
              <a:t>)</a:t>
            </a:r>
            <a:endParaRPr lang="en-GB" dirty="0"/>
          </a:p>
        </p:txBody>
      </p:sp>
    </p:spTree>
    <p:extLst>
      <p:ext uri="{BB962C8B-B14F-4D97-AF65-F5344CB8AC3E}">
        <p14:creationId xmlns:p14="http://schemas.microsoft.com/office/powerpoint/2010/main" val="1521718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DDDBA-98FB-4474-8B0E-B49DB9278CE3}"/>
              </a:ext>
            </a:extLst>
          </p:cNvPr>
          <p:cNvSpPr>
            <a:spLocks noGrp="1"/>
          </p:cNvSpPr>
          <p:nvPr>
            <p:ph type="title"/>
          </p:nvPr>
        </p:nvSpPr>
        <p:spPr/>
        <p:txBody>
          <a:bodyPr/>
          <a:lstStyle/>
          <a:p>
            <a:r>
              <a:rPr lang="en-GB" sz="3200" dirty="0"/>
              <a:t>Stephen Kern, </a:t>
            </a:r>
            <a:r>
              <a:rPr lang="en-GB" sz="3200" i="1" dirty="0"/>
              <a:t>The Culture of Time and Space </a:t>
            </a:r>
            <a:r>
              <a:rPr lang="en-GB" sz="3200" dirty="0"/>
              <a:t>on ‘The Future’ 1880-1918</a:t>
            </a:r>
          </a:p>
        </p:txBody>
      </p:sp>
      <p:sp>
        <p:nvSpPr>
          <p:cNvPr id="3" name="Content Placeholder 2">
            <a:extLst>
              <a:ext uri="{FF2B5EF4-FFF2-40B4-BE49-F238E27FC236}">
                <a16:creationId xmlns:a16="http://schemas.microsoft.com/office/drawing/2014/main" id="{74CF05FF-034B-4C4E-A16D-DFE251654A47}"/>
              </a:ext>
            </a:extLst>
          </p:cNvPr>
          <p:cNvSpPr>
            <a:spLocks noGrp="1"/>
          </p:cNvSpPr>
          <p:nvPr>
            <p:ph idx="1"/>
          </p:nvPr>
        </p:nvSpPr>
        <p:spPr>
          <a:xfrm>
            <a:off x="1103312" y="2052918"/>
            <a:ext cx="8946541" cy="4195481"/>
          </a:xfrm>
        </p:spPr>
        <p:txBody>
          <a:bodyPr>
            <a:normAutofit/>
          </a:bodyPr>
          <a:lstStyle/>
          <a:p>
            <a:pPr marL="0" indent="0">
              <a:buNone/>
            </a:pPr>
            <a:r>
              <a:rPr lang="en-GB" dirty="0"/>
              <a:t>Two modes: </a:t>
            </a:r>
          </a:p>
          <a:p>
            <a:r>
              <a:rPr lang="en-GB" dirty="0"/>
              <a:t>Eugene </a:t>
            </a:r>
            <a:r>
              <a:rPr lang="en-GB" dirty="0" err="1"/>
              <a:t>Minkowski</a:t>
            </a:r>
            <a:endParaRPr lang="en-GB" dirty="0"/>
          </a:p>
          <a:p>
            <a:pPr lvl="1"/>
            <a:r>
              <a:rPr lang="en-GB" dirty="0"/>
              <a:t>Activity – the individual goes towards the future, driving into the surroundings in control of events</a:t>
            </a:r>
          </a:p>
          <a:p>
            <a:pPr lvl="1"/>
            <a:r>
              <a:rPr lang="en-GB" dirty="0"/>
              <a:t>Expectation – the future comes towards the individual, who contracts against an overpowering environment</a:t>
            </a:r>
          </a:p>
          <a:p>
            <a:r>
              <a:rPr lang="en-GB" dirty="0"/>
              <a:t>H.G. Wells</a:t>
            </a:r>
          </a:p>
          <a:p>
            <a:pPr lvl="1"/>
            <a:r>
              <a:rPr lang="en-GB" dirty="0"/>
              <a:t> retrospective, a ‘legal or submissive mind’ – precedents to decide how to deal with the future (passive);</a:t>
            </a:r>
          </a:p>
          <a:p>
            <a:pPr lvl="1"/>
            <a:r>
              <a:rPr lang="en-GB" dirty="0"/>
              <a:t>legislative, creative, organising, masterful (active)</a:t>
            </a:r>
          </a:p>
          <a:p>
            <a:pPr marL="0" indent="0">
              <a:buNone/>
            </a:pPr>
            <a:r>
              <a:rPr lang="en-GB" dirty="0"/>
              <a:t> </a:t>
            </a:r>
          </a:p>
        </p:txBody>
      </p:sp>
    </p:spTree>
    <p:extLst>
      <p:ext uri="{BB962C8B-B14F-4D97-AF65-F5344CB8AC3E}">
        <p14:creationId xmlns:p14="http://schemas.microsoft.com/office/powerpoint/2010/main" val="396336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00230-3A54-477B-9F0D-C34BA71EEECA}"/>
              </a:ext>
            </a:extLst>
          </p:cNvPr>
          <p:cNvSpPr>
            <a:spLocks noGrp="1"/>
          </p:cNvSpPr>
          <p:nvPr>
            <p:ph type="title"/>
          </p:nvPr>
        </p:nvSpPr>
        <p:spPr>
          <a:xfrm>
            <a:off x="646111" y="452718"/>
            <a:ext cx="9404723" cy="733145"/>
          </a:xfrm>
        </p:spPr>
        <p:txBody>
          <a:bodyPr/>
          <a:lstStyle/>
          <a:p>
            <a:r>
              <a:rPr lang="en-GB" dirty="0"/>
              <a:t>The Modernist Future (Kern) </a:t>
            </a:r>
          </a:p>
        </p:txBody>
      </p:sp>
      <p:sp>
        <p:nvSpPr>
          <p:cNvPr id="3" name="Content Placeholder 2">
            <a:extLst>
              <a:ext uri="{FF2B5EF4-FFF2-40B4-BE49-F238E27FC236}">
                <a16:creationId xmlns:a16="http://schemas.microsoft.com/office/drawing/2014/main" id="{2E9302BC-E05C-4C28-90B0-7A072BC78FDC}"/>
              </a:ext>
            </a:extLst>
          </p:cNvPr>
          <p:cNvSpPr>
            <a:spLocks noGrp="1"/>
          </p:cNvSpPr>
          <p:nvPr>
            <p:ph idx="1"/>
          </p:nvPr>
        </p:nvSpPr>
        <p:spPr>
          <a:xfrm>
            <a:off x="1104293" y="1319214"/>
            <a:ext cx="8946541" cy="4929186"/>
          </a:xfrm>
        </p:spPr>
        <p:txBody>
          <a:bodyPr>
            <a:normAutofit fontScale="92500" lnSpcReduction="20000"/>
          </a:bodyPr>
          <a:lstStyle/>
          <a:p>
            <a:r>
              <a:rPr lang="en-GB" dirty="0"/>
              <a:t>The Futurists (Manifesto, </a:t>
            </a:r>
            <a:r>
              <a:rPr lang="en-GB" i="1" dirty="0"/>
              <a:t>Le Figaro</a:t>
            </a:r>
            <a:r>
              <a:rPr lang="en-GB" dirty="0"/>
              <a:t>, 1909): “Why should we look back, when what we want is to break down the mysterious doors of the impossible?”</a:t>
            </a:r>
          </a:p>
          <a:p>
            <a:r>
              <a:rPr lang="en-GB" dirty="0"/>
              <a:t>“We intend to sing the love of danger, the habit of energy and fearlessness […] We live in the absolute, because we have created eternal, omnipresent speed.”</a:t>
            </a:r>
          </a:p>
          <a:p>
            <a:r>
              <a:rPr lang="en-GB" dirty="0"/>
              <a:t>The promise of new technology (Futurists)</a:t>
            </a:r>
          </a:p>
          <a:p>
            <a:r>
              <a:rPr lang="en-GB" dirty="0"/>
              <a:t>The telephone – increased the imminence and importance of the immediate future (changed the nature of waiting)</a:t>
            </a:r>
          </a:p>
          <a:p>
            <a:r>
              <a:rPr lang="en-GB" dirty="0"/>
              <a:t>Imperialism: expansion into the future as expansion into the world</a:t>
            </a:r>
          </a:p>
          <a:p>
            <a:r>
              <a:rPr lang="en-GB" dirty="0"/>
              <a:t>Philosophy: </a:t>
            </a:r>
          </a:p>
          <a:p>
            <a:pPr lvl="1"/>
            <a:r>
              <a:rPr lang="en-GB" dirty="0"/>
              <a:t>Bergson: the possibility of freedom required that there be an unknown future. On the one hand, that the individual had to wait to see what unfolded in it (passive); on the other that the individual had the energy/will (</a:t>
            </a:r>
            <a:r>
              <a:rPr lang="en-GB" i="1" dirty="0" err="1"/>
              <a:t>elan</a:t>
            </a:r>
            <a:r>
              <a:rPr lang="en-GB" i="1" dirty="0"/>
              <a:t> vital</a:t>
            </a:r>
            <a:r>
              <a:rPr lang="en-GB" dirty="0"/>
              <a:t>) to act in it, “pressing against the future and cutting into it unceasingly”</a:t>
            </a:r>
          </a:p>
          <a:p>
            <a:pPr lvl="1"/>
            <a:r>
              <a:rPr lang="en-GB" dirty="0"/>
              <a:t>Heidegger: human existence as future-oriented; being-toward (death)</a:t>
            </a:r>
          </a:p>
        </p:txBody>
      </p:sp>
      <p:pic>
        <p:nvPicPr>
          <p:cNvPr id="5" name="Picture 4">
            <a:extLst>
              <a:ext uri="{FF2B5EF4-FFF2-40B4-BE49-F238E27FC236}">
                <a16:creationId xmlns:a16="http://schemas.microsoft.com/office/drawing/2014/main" id="{B72A7D3A-2A36-46AE-9989-49B86B4647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0582" y="382731"/>
            <a:ext cx="2123064" cy="1984171"/>
          </a:xfrm>
          <a:prstGeom prst="rect">
            <a:avLst/>
          </a:prstGeom>
        </p:spPr>
      </p:pic>
      <p:pic>
        <p:nvPicPr>
          <p:cNvPr id="9" name="Picture 8" descr="A picture containing text, newspaper&#10;&#10;Description automatically generated">
            <a:extLst>
              <a:ext uri="{FF2B5EF4-FFF2-40B4-BE49-F238E27FC236}">
                <a16:creationId xmlns:a16="http://schemas.microsoft.com/office/drawing/2014/main" id="{8FE26498-9D74-4A8A-A307-71C3A469E9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2377" y="2184731"/>
            <a:ext cx="2767446" cy="1844964"/>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E8128DFF-E835-4D63-879B-08A68E7583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50582" y="3907560"/>
            <a:ext cx="1938620" cy="2567709"/>
          </a:xfrm>
          <a:prstGeom prst="rect">
            <a:avLst/>
          </a:prstGeom>
        </p:spPr>
      </p:pic>
    </p:spTree>
    <p:extLst>
      <p:ext uri="{BB962C8B-B14F-4D97-AF65-F5344CB8AC3E}">
        <p14:creationId xmlns:p14="http://schemas.microsoft.com/office/powerpoint/2010/main" val="527886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D6806B-8F44-4ADC-B97D-3D26F6DBB904}"/>
              </a:ext>
            </a:extLst>
          </p:cNvPr>
          <p:cNvSpPr>
            <a:spLocks noGrp="1"/>
          </p:cNvSpPr>
          <p:nvPr>
            <p:ph idx="1"/>
          </p:nvPr>
        </p:nvSpPr>
        <p:spPr>
          <a:xfrm>
            <a:off x="1075603" y="377209"/>
            <a:ext cx="6101052" cy="5857335"/>
          </a:xfrm>
        </p:spPr>
        <p:txBody>
          <a:bodyPr>
            <a:normAutofit fontScale="92500" lnSpcReduction="10000"/>
          </a:bodyPr>
          <a:lstStyle/>
          <a:p>
            <a:pPr lvl="0"/>
            <a:endParaRPr lang="en-GB" dirty="0"/>
          </a:p>
          <a:p>
            <a:pPr lvl="0"/>
            <a:endParaRPr lang="en-GB" dirty="0"/>
          </a:p>
          <a:p>
            <a:pPr lvl="0"/>
            <a:endParaRPr lang="en-GB" dirty="0"/>
          </a:p>
          <a:p>
            <a:pPr lvl="0"/>
            <a:r>
              <a:rPr lang="en-GB" dirty="0"/>
              <a:t>Can you think of a fictional treatment of a telephone call (or message? Or email?) that draws out the way it affects the relationship to the future of either caller, or person called, or both? </a:t>
            </a:r>
          </a:p>
          <a:p>
            <a:pPr marL="0" indent="0">
              <a:buNone/>
            </a:pPr>
            <a:endParaRPr lang="en-GB" dirty="0"/>
          </a:p>
          <a:p>
            <a:pPr lvl="0"/>
            <a:r>
              <a:rPr lang="en-GB" dirty="0"/>
              <a:t>Is there any evidence (in </a:t>
            </a:r>
            <a:r>
              <a:rPr lang="en-GB" i="1" dirty="0"/>
              <a:t>Mrs Dalloway</a:t>
            </a:r>
            <a:r>
              <a:rPr lang="en-GB" dirty="0"/>
              <a:t>? in </a:t>
            </a:r>
            <a:r>
              <a:rPr lang="en-GB" i="1" dirty="0"/>
              <a:t>The Accidental</a:t>
            </a:r>
            <a:r>
              <a:rPr lang="en-GB" dirty="0"/>
              <a:t>? In other literary works you’ve read? In your experience?) for H. G. </a:t>
            </a:r>
            <a:r>
              <a:rPr lang="en-GB" dirty="0" err="1"/>
              <a:t>Wells’s</a:t>
            </a:r>
            <a:r>
              <a:rPr lang="en-GB" dirty="0"/>
              <a:t> idea (‘The Discovery of the Future’, 1902) that there are two types of mind, the retrospective, a “legal or submissive” mind that looks for precedents to decide how to deal with the future, and another which is “legislative, creative, organising or masterful” and attacks the established order in an active mode? </a:t>
            </a:r>
          </a:p>
          <a:p>
            <a:pPr marL="0" indent="0">
              <a:buNone/>
            </a:pPr>
            <a:endParaRPr lang="en-GB" dirty="0"/>
          </a:p>
        </p:txBody>
      </p:sp>
      <p:pic>
        <p:nvPicPr>
          <p:cNvPr id="4" name="Picture 3" descr="A picture containing text, grass, book, family&#10;&#10;Description automatically generated">
            <a:extLst>
              <a:ext uri="{FF2B5EF4-FFF2-40B4-BE49-F238E27FC236}">
                <a16:creationId xmlns:a16="http://schemas.microsoft.com/office/drawing/2014/main" id="{D54260D9-86E7-4C62-8BB1-6F68E8506F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9091" y="377209"/>
            <a:ext cx="4560394" cy="2825306"/>
          </a:xfrm>
          <a:prstGeom prst="rect">
            <a:avLst/>
          </a:prstGeom>
        </p:spPr>
      </p:pic>
      <p:sp>
        <p:nvSpPr>
          <p:cNvPr id="5" name="TextBox 4">
            <a:extLst>
              <a:ext uri="{FF2B5EF4-FFF2-40B4-BE49-F238E27FC236}">
                <a16:creationId xmlns:a16="http://schemas.microsoft.com/office/drawing/2014/main" id="{C0DCAFE9-1F89-4811-B398-52FF2931E176}"/>
              </a:ext>
            </a:extLst>
          </p:cNvPr>
          <p:cNvSpPr txBox="1"/>
          <p:nvPr/>
        </p:nvSpPr>
        <p:spPr>
          <a:xfrm>
            <a:off x="7390614" y="3178432"/>
            <a:ext cx="1974973" cy="954107"/>
          </a:xfrm>
          <a:prstGeom prst="rect">
            <a:avLst/>
          </a:prstGeom>
          <a:noFill/>
        </p:spPr>
        <p:txBody>
          <a:bodyPr wrap="square" rtlCol="0">
            <a:spAutoFit/>
          </a:bodyPr>
          <a:lstStyle/>
          <a:p>
            <a:r>
              <a:rPr lang="en-GB" sz="1400" b="1" i="0" u="none" strike="noStrike" dirty="0">
                <a:effectLst/>
                <a:latin typeface="Mate"/>
              </a:rPr>
              <a:t>Wireless Private </a:t>
            </a:r>
          </a:p>
          <a:p>
            <a:r>
              <a:rPr lang="en-GB" sz="1400" b="1" i="0" u="none" strike="noStrike" dirty="0">
                <a:effectLst/>
                <a:latin typeface="Mate"/>
              </a:rPr>
              <a:t>Phone and Television. </a:t>
            </a:r>
          </a:p>
          <a:p>
            <a:r>
              <a:rPr lang="en-GB" sz="1400" b="1" i="0" u="none" strike="noStrike" dirty="0">
                <a:effectLst/>
                <a:latin typeface="Mate"/>
              </a:rPr>
              <a:t>(</a:t>
            </a:r>
            <a:r>
              <a:rPr lang="en-GB" sz="1400" b="1" i="0" u="none" strike="noStrike" dirty="0" err="1">
                <a:effectLst/>
                <a:latin typeface="Mate"/>
              </a:rPr>
              <a:t>Echte</a:t>
            </a:r>
            <a:r>
              <a:rPr lang="en-GB" sz="1400" b="1" i="0" u="none" strike="noStrike" dirty="0">
                <a:effectLst/>
                <a:latin typeface="Mate"/>
              </a:rPr>
              <a:t> Wagner, German</a:t>
            </a:r>
          </a:p>
          <a:p>
            <a:r>
              <a:rPr lang="en-GB" sz="1400" b="1" dirty="0">
                <a:latin typeface="Mate"/>
              </a:rPr>
              <a:t>m</a:t>
            </a:r>
            <a:r>
              <a:rPr lang="en-GB" sz="1400" b="1" i="0" u="none" strike="noStrike" dirty="0">
                <a:effectLst/>
                <a:latin typeface="Mate"/>
              </a:rPr>
              <a:t>agazi</a:t>
            </a:r>
            <a:r>
              <a:rPr lang="en-GB" sz="1400" b="1" dirty="0">
                <a:latin typeface="Mate"/>
              </a:rPr>
              <a:t>ne, 1930s)</a:t>
            </a:r>
            <a:endParaRPr lang="en-GB" sz="1400" dirty="0"/>
          </a:p>
        </p:txBody>
      </p:sp>
      <p:pic>
        <p:nvPicPr>
          <p:cNvPr id="7" name="Picture 6" descr="A picture containing text, person&#10;&#10;Description automatically generated">
            <a:extLst>
              <a:ext uri="{FF2B5EF4-FFF2-40B4-BE49-F238E27FC236}">
                <a16:creationId xmlns:a16="http://schemas.microsoft.com/office/drawing/2014/main" id="{47BA1ECC-B5DA-4196-AB1F-2C883E6FC7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8750" y="3244078"/>
            <a:ext cx="2477680" cy="3548038"/>
          </a:xfrm>
          <a:prstGeom prst="rect">
            <a:avLst/>
          </a:prstGeom>
        </p:spPr>
      </p:pic>
    </p:spTree>
    <p:extLst>
      <p:ext uri="{BB962C8B-B14F-4D97-AF65-F5344CB8AC3E}">
        <p14:creationId xmlns:p14="http://schemas.microsoft.com/office/powerpoint/2010/main" val="1033804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5055" y="373713"/>
            <a:ext cx="3347215" cy="2558556"/>
          </a:xfrm>
        </p:spPr>
      </p:pic>
      <p:sp>
        <p:nvSpPr>
          <p:cNvPr id="5" name="TextBox 4"/>
          <p:cNvSpPr txBox="1"/>
          <p:nvPr/>
        </p:nvSpPr>
        <p:spPr>
          <a:xfrm>
            <a:off x="276447" y="2969116"/>
            <a:ext cx="4436918" cy="830997"/>
          </a:xfrm>
          <a:prstGeom prst="rect">
            <a:avLst/>
          </a:prstGeom>
          <a:noFill/>
        </p:spPr>
        <p:txBody>
          <a:bodyPr wrap="square" rtlCol="0">
            <a:spAutoFit/>
          </a:bodyPr>
          <a:lstStyle/>
          <a:p>
            <a:r>
              <a:rPr lang="en-GB" sz="2400" dirty="0"/>
              <a:t>Futurism: Antonio </a:t>
            </a:r>
            <a:r>
              <a:rPr lang="en-GB" sz="2400" dirty="0" err="1"/>
              <a:t>Balla</a:t>
            </a:r>
            <a:r>
              <a:rPr lang="en-GB" sz="2400" dirty="0"/>
              <a:t>, ‘Abstract Speed: The Car Has Passed’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8690" y="4217492"/>
            <a:ext cx="1857375" cy="2457450"/>
          </a:xfrm>
          <a:prstGeom prst="rect">
            <a:avLst/>
          </a:prstGeom>
        </p:spPr>
      </p:pic>
      <p:sp>
        <p:nvSpPr>
          <p:cNvPr id="7" name="TextBox 6"/>
          <p:cNvSpPr txBox="1"/>
          <p:nvPr/>
        </p:nvSpPr>
        <p:spPr>
          <a:xfrm>
            <a:off x="4787981" y="459427"/>
            <a:ext cx="6795654" cy="2308324"/>
          </a:xfrm>
          <a:prstGeom prst="rect">
            <a:avLst/>
          </a:prstGeom>
          <a:noFill/>
        </p:spPr>
        <p:txBody>
          <a:bodyPr wrap="square" rtlCol="0">
            <a:spAutoFit/>
          </a:bodyPr>
          <a:lstStyle/>
          <a:p>
            <a:r>
              <a:rPr lang="en-GB" sz="2400" dirty="0"/>
              <a:t>D. H. Lawrence, </a:t>
            </a:r>
            <a:r>
              <a:rPr lang="en-GB" sz="2400" i="1" dirty="0"/>
              <a:t>The Lost Girl</a:t>
            </a:r>
            <a:r>
              <a:rPr lang="en-GB" sz="2400" dirty="0"/>
              <a:t>: time for the heroine </a:t>
            </a:r>
            <a:r>
              <a:rPr lang="en-GB" sz="2400" dirty="0" err="1"/>
              <a:t>Alvina</a:t>
            </a:r>
            <a:r>
              <a:rPr lang="en-GB" sz="2400" dirty="0"/>
              <a:t> passed “like an express train”.  Earlier, she wishes “with all her force that she could travel like a cablegram to Australia” to see her boyfriend (‘Alexander Graham’…) there. </a:t>
            </a:r>
          </a:p>
        </p:txBody>
      </p:sp>
      <p:sp>
        <p:nvSpPr>
          <p:cNvPr id="8" name="TextBox 7"/>
          <p:cNvSpPr txBox="1"/>
          <p:nvPr/>
        </p:nvSpPr>
        <p:spPr>
          <a:xfrm>
            <a:off x="725055" y="4366618"/>
            <a:ext cx="3264516" cy="2308324"/>
          </a:xfrm>
          <a:prstGeom prst="rect">
            <a:avLst/>
          </a:prstGeom>
          <a:noFill/>
        </p:spPr>
        <p:txBody>
          <a:bodyPr wrap="square" rtlCol="0">
            <a:spAutoFit/>
          </a:bodyPr>
          <a:lstStyle/>
          <a:p>
            <a:r>
              <a:rPr lang="en-GB" sz="2400" dirty="0"/>
              <a:t>Marinetti in </a:t>
            </a:r>
            <a:r>
              <a:rPr lang="en-GB" sz="2400" i="1" dirty="0"/>
              <a:t>Futurist Manifesto </a:t>
            </a:r>
            <a:r>
              <a:rPr lang="en-GB" sz="2400" dirty="0"/>
              <a:t>(1919): a fast car is more beautiful than the ‘Victory of Samothrace’</a:t>
            </a:r>
          </a:p>
        </p:txBody>
      </p:sp>
      <p:sp>
        <p:nvSpPr>
          <p:cNvPr id="10" name="TextBox 9"/>
          <p:cNvSpPr txBox="1"/>
          <p:nvPr/>
        </p:nvSpPr>
        <p:spPr>
          <a:xfrm>
            <a:off x="6971729" y="3019865"/>
            <a:ext cx="4451616" cy="3693319"/>
          </a:xfrm>
          <a:prstGeom prst="rect">
            <a:avLst/>
          </a:prstGeom>
          <a:noFill/>
        </p:spPr>
        <p:txBody>
          <a:bodyPr wrap="square" rtlCol="0">
            <a:spAutoFit/>
          </a:bodyPr>
          <a:lstStyle/>
          <a:p>
            <a:r>
              <a:rPr lang="en-GB" dirty="0"/>
              <a:t>Technologies not a universal way of conceiving of the subject, of course. David Harvey: “superior command over space has always been a vital aspect of class (and intra-class) struggle” (</a:t>
            </a:r>
            <a:r>
              <a:rPr lang="en-GB" i="1" dirty="0"/>
              <a:t>The Condition of Postmodernity</a:t>
            </a:r>
            <a:r>
              <a:rPr lang="en-GB" dirty="0"/>
              <a:t>, 232). Who has access to telecommunications, fast cars, flights?  </a:t>
            </a:r>
            <a:r>
              <a:rPr lang="en-GB" dirty="0" err="1"/>
              <a:t>Kreemo’s</a:t>
            </a:r>
            <a:r>
              <a:rPr lang="en-GB" dirty="0"/>
              <a:t> message is transmitted to more people than the plight of the old woman in the park (though this is no guarantee that it is decipherable). </a:t>
            </a:r>
          </a:p>
        </p:txBody>
      </p:sp>
    </p:spTree>
    <p:extLst>
      <p:ext uri="{BB962C8B-B14F-4D97-AF65-F5344CB8AC3E}">
        <p14:creationId xmlns:p14="http://schemas.microsoft.com/office/powerpoint/2010/main" val="2281369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7419975" cy="1325563"/>
          </a:xfrm>
        </p:spPr>
        <p:txBody>
          <a:bodyPr>
            <a:normAutofit/>
          </a:bodyPr>
          <a:lstStyle/>
          <a:p>
            <a:r>
              <a:rPr lang="en-GB" i="1" dirty="0"/>
              <a:t>Mrs Dalloway</a:t>
            </a:r>
            <a:r>
              <a:rPr lang="en-GB" dirty="0"/>
              <a:t> </a:t>
            </a:r>
            <a:endParaRPr lang="en-GB" i="1" dirty="0"/>
          </a:p>
        </p:txBody>
      </p:sp>
      <p:sp>
        <p:nvSpPr>
          <p:cNvPr id="3" name="Content Placeholder 2"/>
          <p:cNvSpPr>
            <a:spLocks noGrp="1"/>
          </p:cNvSpPr>
          <p:nvPr>
            <p:ph idx="1"/>
          </p:nvPr>
        </p:nvSpPr>
        <p:spPr>
          <a:xfrm>
            <a:off x="1120000" y="1825625"/>
            <a:ext cx="7138174" cy="4351338"/>
          </a:xfrm>
        </p:spPr>
        <p:txBody>
          <a:bodyPr>
            <a:normAutofit/>
          </a:bodyPr>
          <a:lstStyle/>
          <a:p>
            <a:pPr marL="0" indent="0">
              <a:buNone/>
            </a:pPr>
            <a:r>
              <a:rPr lang="en-GB" dirty="0"/>
              <a:t>Away and away the aeroplane shot, till it was nothing but a bright spark; an aspiration; a concentration; a symbol (so it seemed to Mr. Bentley, vigorously rolling his strip of turf at Greenwich) of man’s soul; of his determination, thought Mr. Bentley, sweeping round the cedar tree, to get outside his body, beyond his house, by means of thought, Einstein, speculation, mathematics, the Mendelian theory — away the aeroplane shot.</a:t>
            </a:r>
          </a:p>
        </p:txBody>
      </p:sp>
      <p:pic>
        <p:nvPicPr>
          <p:cNvPr id="10" name="Picture 9">
            <a:extLst>
              <a:ext uri="{FF2B5EF4-FFF2-40B4-BE49-F238E27FC236}">
                <a16:creationId xmlns:a16="http://schemas.microsoft.com/office/drawing/2014/main" id="{AFE5B2E4-0528-494B-BCEF-904DBB28DFF1}"/>
              </a:ext>
            </a:extLst>
          </p:cNvPr>
          <p:cNvPicPr>
            <a:picLocks noChangeAspect="1"/>
          </p:cNvPicPr>
          <p:nvPr/>
        </p:nvPicPr>
        <p:blipFill rotWithShape="1">
          <a:blip r:embed="rId3"/>
          <a:srcRect l="16551" r="33405" b="-1"/>
          <a:stretch/>
        </p:blipFill>
        <p:spPr>
          <a:xfrm>
            <a:off x="8773477" y="640082"/>
            <a:ext cx="2778443" cy="2706625"/>
          </a:xfrm>
          <a:prstGeom prst="rect">
            <a:avLst/>
          </a:prstGeom>
        </p:spPr>
      </p:pic>
      <p:pic>
        <p:nvPicPr>
          <p:cNvPr id="5" name="Picture 4" descr="A picture containing text, bedclothes&#10;&#10;Description automatically generated">
            <a:extLst>
              <a:ext uri="{FF2B5EF4-FFF2-40B4-BE49-F238E27FC236}">
                <a16:creationId xmlns:a16="http://schemas.microsoft.com/office/drawing/2014/main" id="{99B894F7-377A-4FAF-8F5E-1014DD8B82D2}"/>
              </a:ext>
            </a:extLst>
          </p:cNvPr>
          <p:cNvPicPr>
            <a:picLocks noChangeAspect="1"/>
          </p:cNvPicPr>
          <p:nvPr/>
        </p:nvPicPr>
        <p:blipFill rotWithShape="1">
          <a:blip r:embed="rId4"/>
          <a:srcRect t="17476" r="4" b="13825"/>
          <a:stretch/>
        </p:blipFill>
        <p:spPr>
          <a:xfrm>
            <a:off x="8773477" y="3511293"/>
            <a:ext cx="2778443" cy="2707576"/>
          </a:xfrm>
          <a:prstGeom prst="rect">
            <a:avLst/>
          </a:prstGeom>
        </p:spPr>
      </p:pic>
      <p:sp>
        <p:nvSpPr>
          <p:cNvPr id="8" name="TextBox 7">
            <a:extLst>
              <a:ext uri="{FF2B5EF4-FFF2-40B4-BE49-F238E27FC236}">
                <a16:creationId xmlns:a16="http://schemas.microsoft.com/office/drawing/2014/main" id="{E13A6467-D627-4F6A-B525-B95C0B8A65FB}"/>
              </a:ext>
            </a:extLst>
          </p:cNvPr>
          <p:cNvSpPr txBox="1"/>
          <p:nvPr/>
        </p:nvSpPr>
        <p:spPr>
          <a:xfrm>
            <a:off x="3681037" y="5064707"/>
            <a:ext cx="4577137" cy="1154162"/>
          </a:xfrm>
          <a:prstGeom prst="rect">
            <a:avLst/>
          </a:prstGeom>
          <a:noFill/>
        </p:spPr>
        <p:txBody>
          <a:bodyPr wrap="square" rtlCol="0">
            <a:spAutoFit/>
          </a:bodyPr>
          <a:lstStyle/>
          <a:p>
            <a:pPr marL="228600" indent="-228600">
              <a:spcAft>
                <a:spcPts val="600"/>
              </a:spcAft>
              <a:buAutoNum type="arabicPeriod"/>
            </a:pPr>
            <a:r>
              <a:rPr lang="en-GB" sz="1600" dirty="0"/>
              <a:t>Gerado Dotti, Aerial Battle over the Gulf of Naples (1942)</a:t>
            </a:r>
          </a:p>
          <a:p>
            <a:pPr marL="228600" indent="-228600">
              <a:spcAft>
                <a:spcPts val="600"/>
              </a:spcAft>
              <a:buAutoNum type="arabicPeriod"/>
            </a:pPr>
            <a:r>
              <a:rPr lang="en-GB" sz="1600" dirty="0"/>
              <a:t>Giacomo </a:t>
            </a:r>
            <a:r>
              <a:rPr lang="en-GB" sz="1600" dirty="0" err="1"/>
              <a:t>Balla</a:t>
            </a:r>
            <a:r>
              <a:rPr lang="en-GB" sz="1600" dirty="0"/>
              <a:t>, Balbo and the Italian Transatlantic Flyers (1931)</a:t>
            </a:r>
          </a:p>
        </p:txBody>
      </p:sp>
    </p:spTree>
    <p:extLst>
      <p:ext uri="{BB962C8B-B14F-4D97-AF65-F5344CB8AC3E}">
        <p14:creationId xmlns:p14="http://schemas.microsoft.com/office/powerpoint/2010/main" val="3578546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0ECEA4-EFAB-43B4-9189-BD9E269753B2}"/>
              </a:ext>
            </a:extLst>
          </p:cNvPr>
          <p:cNvSpPr>
            <a:spLocks noGrp="1"/>
          </p:cNvSpPr>
          <p:nvPr>
            <p:ph idx="1"/>
          </p:nvPr>
        </p:nvSpPr>
        <p:spPr>
          <a:xfrm>
            <a:off x="1103312" y="1277712"/>
            <a:ext cx="8946541" cy="4970688"/>
          </a:xfrm>
        </p:spPr>
        <p:txBody>
          <a:bodyPr/>
          <a:lstStyle/>
          <a:p>
            <a:pPr lvl="0"/>
            <a:r>
              <a:rPr lang="en-GB" dirty="0"/>
              <a:t>Time as I live it “coincides with my impatience” (Bergson in Kern, 101). Think of examples of the way characters’ affective states – impatience, and perhaps others -- affect their perception of time in </a:t>
            </a:r>
            <a:r>
              <a:rPr lang="en-GB" i="1" dirty="0"/>
              <a:t>The Accidental</a:t>
            </a:r>
            <a:r>
              <a:rPr lang="en-GB" dirty="0"/>
              <a:t> (and other examples you may have). </a:t>
            </a:r>
          </a:p>
          <a:p>
            <a:pPr marL="0" indent="0">
              <a:buNone/>
            </a:pPr>
            <a:endParaRPr lang="en-GB" dirty="0"/>
          </a:p>
          <a:p>
            <a:pPr lvl="0"/>
            <a:r>
              <a:rPr lang="en-GB" dirty="0"/>
              <a:t>How far do Smith’s characters feel free, as it is defined by Bergson (their personality “pressed against the future and cutting into it unceasingly”)? </a:t>
            </a:r>
          </a:p>
          <a:p>
            <a:endParaRPr lang="en-GB" dirty="0"/>
          </a:p>
        </p:txBody>
      </p:sp>
    </p:spTree>
    <p:extLst>
      <p:ext uri="{BB962C8B-B14F-4D97-AF65-F5344CB8AC3E}">
        <p14:creationId xmlns:p14="http://schemas.microsoft.com/office/powerpoint/2010/main" val="2644986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6437" y="425570"/>
            <a:ext cx="10847363" cy="6069620"/>
          </a:xfrm>
        </p:spPr>
        <p:txBody>
          <a:bodyPr>
            <a:normAutofit lnSpcReduction="10000"/>
          </a:bodyPr>
          <a:lstStyle/>
          <a:p>
            <a:pPr marL="0" indent="0">
              <a:buNone/>
            </a:pPr>
            <a:r>
              <a:rPr lang="en-GB" sz="3000" dirty="0"/>
              <a:t>Heidegger and Time </a:t>
            </a:r>
          </a:p>
          <a:p>
            <a:pPr marL="0" indent="0">
              <a:buNone/>
            </a:pPr>
            <a:endParaRPr lang="en-GB" dirty="0"/>
          </a:p>
          <a:p>
            <a:pPr marL="0" indent="0">
              <a:buNone/>
            </a:pPr>
            <a:r>
              <a:rPr lang="en-GB" dirty="0"/>
              <a:t>David </a:t>
            </a:r>
            <a:r>
              <a:rPr lang="en-GB" dirty="0" err="1"/>
              <a:t>Couzens</a:t>
            </a:r>
            <a:r>
              <a:rPr lang="en-GB" dirty="0"/>
              <a:t> Hoy, </a:t>
            </a:r>
            <a:r>
              <a:rPr lang="en-GB" i="1" dirty="0"/>
              <a:t>The Time of Our Lives: A Critical History of Temporality </a:t>
            </a:r>
            <a:r>
              <a:rPr lang="en-GB" dirty="0"/>
              <a:t>(MIT Press, 2009), 57:</a:t>
            </a:r>
          </a:p>
          <a:p>
            <a:r>
              <a:rPr lang="en-GB" dirty="0"/>
              <a:t>Ordinary time – an infinite series of </a:t>
            </a:r>
            <a:r>
              <a:rPr lang="en-GB" dirty="0" err="1"/>
              <a:t>Nows</a:t>
            </a:r>
            <a:r>
              <a:rPr lang="en-GB" dirty="0"/>
              <a:t>: countable, discrete points that succeed one another in a sequence [inauthentic time, for Heidegger]</a:t>
            </a:r>
          </a:p>
          <a:p>
            <a:r>
              <a:rPr lang="en-GB" dirty="0"/>
              <a:t>World time (via Heidegger) – </a:t>
            </a:r>
            <a:r>
              <a:rPr lang="en-GB" dirty="0" err="1"/>
              <a:t>datability</a:t>
            </a:r>
            <a:r>
              <a:rPr lang="en-GB" dirty="0"/>
              <a:t> (‘now’, ‘then, ‘on a particular occasion’), significance, </a:t>
            </a:r>
            <a:r>
              <a:rPr lang="en-GB" dirty="0" err="1"/>
              <a:t>spannedness</a:t>
            </a:r>
            <a:r>
              <a:rPr lang="en-GB" dirty="0"/>
              <a:t>, publicness</a:t>
            </a:r>
          </a:p>
          <a:p>
            <a:pPr marL="0" indent="0">
              <a:lnSpc>
                <a:spcPct val="100000"/>
              </a:lnSpc>
              <a:spcBef>
                <a:spcPts val="0"/>
              </a:spcBef>
              <a:buNone/>
            </a:pPr>
            <a:endParaRPr lang="en-GB" dirty="0"/>
          </a:p>
          <a:p>
            <a:pPr marL="0" indent="0">
              <a:lnSpc>
                <a:spcPct val="100000"/>
              </a:lnSpc>
              <a:spcBef>
                <a:spcPts val="0"/>
              </a:spcBef>
              <a:buNone/>
            </a:pPr>
            <a:r>
              <a:rPr lang="en-GB" dirty="0"/>
              <a:t>(</a:t>
            </a:r>
            <a:r>
              <a:rPr lang="en-GB" dirty="0" err="1"/>
              <a:t>Spannedness</a:t>
            </a:r>
            <a:r>
              <a:rPr lang="en-GB" dirty="0"/>
              <a:t> is a version of duration, but Heidegger sees Bergson as over-emphasizing the subjectivity of time, when in fact we are ‘thrown’ into a situation that is always public, which will determine what is significant for us (and which makes e.g. </a:t>
            </a:r>
            <a:r>
              <a:rPr lang="en-GB" dirty="0" err="1"/>
              <a:t>datability</a:t>
            </a:r>
            <a:r>
              <a:rPr lang="en-GB" dirty="0"/>
              <a:t> possible…))</a:t>
            </a:r>
          </a:p>
          <a:p>
            <a:pPr marL="0" indent="0">
              <a:lnSpc>
                <a:spcPct val="100000"/>
              </a:lnSpc>
              <a:spcBef>
                <a:spcPts val="0"/>
              </a:spcBef>
              <a:buNone/>
            </a:pPr>
            <a:endParaRPr lang="en-GB" dirty="0"/>
          </a:p>
          <a:p>
            <a:pPr>
              <a:lnSpc>
                <a:spcPct val="100000"/>
              </a:lnSpc>
              <a:spcBef>
                <a:spcPts val="0"/>
              </a:spcBef>
            </a:pPr>
            <a:r>
              <a:rPr lang="en-GB" dirty="0"/>
              <a:t>Primordial time – (authentic time for Heidegger) time in which the present is configured not in relation to the past but the future; the present is the future coming towards it. This is the experience of time encountered in </a:t>
            </a:r>
            <a:r>
              <a:rPr lang="en-GB" i="1" dirty="0"/>
              <a:t>Dasein</a:t>
            </a:r>
            <a:r>
              <a:rPr lang="en-GB" dirty="0"/>
              <a:t> – authentic awareness of being. </a:t>
            </a:r>
          </a:p>
        </p:txBody>
      </p:sp>
    </p:spTree>
    <p:extLst>
      <p:ext uri="{BB962C8B-B14F-4D97-AF65-F5344CB8AC3E}">
        <p14:creationId xmlns:p14="http://schemas.microsoft.com/office/powerpoint/2010/main" val="3607650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1178</TotalTime>
  <Words>1953</Words>
  <Application>Microsoft Office PowerPoint</Application>
  <PresentationFormat>Widescreen</PresentationFormat>
  <Paragraphs>77</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Century Gothic</vt:lpstr>
      <vt:lpstr>Ideal Sans</vt:lpstr>
      <vt:lpstr>Mate</vt:lpstr>
      <vt:lpstr>Quadraat</vt:lpstr>
      <vt:lpstr>Wingdings 3</vt:lpstr>
      <vt:lpstr>Ion</vt:lpstr>
      <vt:lpstr>The Future</vt:lpstr>
      <vt:lpstr>Stephen Kern, The Culture of Time and Space 1800-1918 (Weidenfeld and Nicolson, 1983)</vt:lpstr>
      <vt:lpstr>Stephen Kern, The Culture of Time and Space on ‘The Future’ 1880-1918</vt:lpstr>
      <vt:lpstr>The Modernist Future (Kern) </vt:lpstr>
      <vt:lpstr>PowerPoint Presentation</vt:lpstr>
      <vt:lpstr>PowerPoint Presentation</vt:lpstr>
      <vt:lpstr>Mrs Dalloway </vt:lpstr>
      <vt:lpstr>PowerPoint Presentation</vt:lpstr>
      <vt:lpstr>PowerPoint Presentation</vt:lpstr>
      <vt:lpstr>Tina Chanter, Time, Death and the Feminine, xiv-xv</vt:lpstr>
      <vt:lpstr>PowerPoint Presentation</vt:lpstr>
      <vt:lpstr>Dasein and anxiety </vt:lpstr>
      <vt:lpstr>Death anxiety (see Rappaport et al, 1993)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dc:title>
  <dc:creator>Elizabeth Barry</dc:creator>
  <cp:lastModifiedBy>Elizabeth Barry</cp:lastModifiedBy>
  <cp:revision>3</cp:revision>
  <dcterms:created xsi:type="dcterms:W3CDTF">2020-11-23T20:42:40Z</dcterms:created>
  <dcterms:modified xsi:type="dcterms:W3CDTF">2020-11-24T16:20:50Z</dcterms:modified>
</cp:coreProperties>
</file>