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8" r:id="rId3"/>
    <p:sldId id="259" r:id="rId4"/>
    <p:sldId id="260" r:id="rId5"/>
    <p:sldId id="261"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101" d="100"/>
          <a:sy n="101" d="100"/>
        </p:scale>
        <p:origin x="69" y="3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B3215BA0-F19E-493F-A28C-6C61101B107C}"/>
    <pc:docChg chg="undo custSel addSld modSld sldOrd">
      <pc:chgData name="Liz" userId="9b71a293-527e-4f3a-a7ca-532900a6e0fe" providerId="ADAL" clId="{B3215BA0-F19E-493F-A28C-6C61101B107C}" dt="2021-01-12T10:15:37.342" v="294" actId="20577"/>
      <pc:docMkLst>
        <pc:docMk/>
      </pc:docMkLst>
      <pc:sldChg chg="ord">
        <pc:chgData name="Liz" userId="9b71a293-527e-4f3a-a7ca-532900a6e0fe" providerId="ADAL" clId="{B3215BA0-F19E-493F-A28C-6C61101B107C}" dt="2021-01-12T09:55:13.836" v="119"/>
        <pc:sldMkLst>
          <pc:docMk/>
          <pc:sldMk cId="2873470742" sldId="257"/>
        </pc:sldMkLst>
      </pc:sldChg>
      <pc:sldChg chg="modSp mod ord">
        <pc:chgData name="Liz" userId="9b71a293-527e-4f3a-a7ca-532900a6e0fe" providerId="ADAL" clId="{B3215BA0-F19E-493F-A28C-6C61101B107C}" dt="2021-01-12T09:56:25.328" v="162" actId="14100"/>
        <pc:sldMkLst>
          <pc:docMk/>
          <pc:sldMk cId="443823763" sldId="258"/>
        </pc:sldMkLst>
        <pc:picChg chg="mod">
          <ac:chgData name="Liz" userId="9b71a293-527e-4f3a-a7ca-532900a6e0fe" providerId="ADAL" clId="{B3215BA0-F19E-493F-A28C-6C61101B107C}" dt="2021-01-12T09:56:25.328" v="162" actId="14100"/>
          <ac:picMkLst>
            <pc:docMk/>
            <pc:sldMk cId="443823763" sldId="258"/>
            <ac:picMk id="4" creationId="{11A73FC6-9C19-401A-A2AB-7AA5CE9B499C}"/>
          </ac:picMkLst>
        </pc:picChg>
      </pc:sldChg>
      <pc:sldChg chg="modSp mod">
        <pc:chgData name="Liz" userId="9b71a293-527e-4f3a-a7ca-532900a6e0fe" providerId="ADAL" clId="{B3215BA0-F19E-493F-A28C-6C61101B107C}" dt="2021-01-12T09:52:57.110" v="2" actId="20577"/>
        <pc:sldMkLst>
          <pc:docMk/>
          <pc:sldMk cId="242644536" sldId="259"/>
        </pc:sldMkLst>
        <pc:spChg chg="mod">
          <ac:chgData name="Liz" userId="9b71a293-527e-4f3a-a7ca-532900a6e0fe" providerId="ADAL" clId="{B3215BA0-F19E-493F-A28C-6C61101B107C}" dt="2021-01-12T09:52:57.110" v="2" actId="20577"/>
          <ac:spMkLst>
            <pc:docMk/>
            <pc:sldMk cId="242644536" sldId="259"/>
            <ac:spMk id="3" creationId="{3F74356A-41FE-435F-B18A-E6A50D6F548B}"/>
          </ac:spMkLst>
        </pc:spChg>
      </pc:sldChg>
      <pc:sldChg chg="modSp new mod">
        <pc:chgData name="Liz" userId="9b71a293-527e-4f3a-a7ca-532900a6e0fe" providerId="ADAL" clId="{B3215BA0-F19E-493F-A28C-6C61101B107C}" dt="2021-01-12T10:15:37.342" v="294" actId="20577"/>
        <pc:sldMkLst>
          <pc:docMk/>
          <pc:sldMk cId="659659361" sldId="260"/>
        </pc:sldMkLst>
        <pc:spChg chg="mod">
          <ac:chgData name="Liz" userId="9b71a293-527e-4f3a-a7ca-532900a6e0fe" providerId="ADAL" clId="{B3215BA0-F19E-493F-A28C-6C61101B107C}" dt="2021-01-12T09:56:02.457" v="159" actId="20577"/>
          <ac:spMkLst>
            <pc:docMk/>
            <pc:sldMk cId="659659361" sldId="260"/>
            <ac:spMk id="2" creationId="{8EBCA723-BF95-46C5-BF88-236164A642B9}"/>
          </ac:spMkLst>
        </pc:spChg>
        <pc:spChg chg="mod">
          <ac:chgData name="Liz" userId="9b71a293-527e-4f3a-a7ca-532900a6e0fe" providerId="ADAL" clId="{B3215BA0-F19E-493F-A28C-6C61101B107C}" dt="2021-01-12T10:15:37.342" v="294" actId="20577"/>
          <ac:spMkLst>
            <pc:docMk/>
            <pc:sldMk cId="659659361" sldId="260"/>
            <ac:spMk id="3" creationId="{36BE0967-873B-4CAE-9E53-171D918DDF90}"/>
          </ac:spMkLst>
        </pc:spChg>
      </pc:sldChg>
      <pc:sldChg chg="modSp new mod">
        <pc:chgData name="Liz" userId="9b71a293-527e-4f3a-a7ca-532900a6e0fe" providerId="ADAL" clId="{B3215BA0-F19E-493F-A28C-6C61101B107C}" dt="2021-01-12T10:14:56.951" v="243" actId="5793"/>
        <pc:sldMkLst>
          <pc:docMk/>
          <pc:sldMk cId="3352818142" sldId="261"/>
        </pc:sldMkLst>
        <pc:spChg chg="mod">
          <ac:chgData name="Liz" userId="9b71a293-527e-4f3a-a7ca-532900a6e0fe" providerId="ADAL" clId="{B3215BA0-F19E-493F-A28C-6C61101B107C}" dt="2021-01-12T10:12:41.614" v="182" actId="20577"/>
          <ac:spMkLst>
            <pc:docMk/>
            <pc:sldMk cId="3352818142" sldId="261"/>
            <ac:spMk id="2" creationId="{3AB263F2-9923-43BC-9E12-CE27958D41B8}"/>
          </ac:spMkLst>
        </pc:spChg>
        <pc:spChg chg="mod">
          <ac:chgData name="Liz" userId="9b71a293-527e-4f3a-a7ca-532900a6e0fe" providerId="ADAL" clId="{B3215BA0-F19E-493F-A28C-6C61101B107C}" dt="2021-01-12T10:14:56.951" v="243" actId="5793"/>
          <ac:spMkLst>
            <pc:docMk/>
            <pc:sldMk cId="3352818142" sldId="261"/>
            <ac:spMk id="3" creationId="{9DEFBF7D-1E50-487B-AA55-315D134A526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1/11/2021</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78435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445381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8274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45091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1/11/2021</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05131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701684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1/11/2021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813752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1/11/2021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503862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1/11/2021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146099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1/11/2021</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2543679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1/11/2021</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7725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1/11/2021</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03326979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06" r:id="rId5"/>
    <p:sldLayoutId id="2147483701" r:id="rId6"/>
    <p:sldLayoutId id="2147483702" r:id="rId7"/>
    <p:sldLayoutId id="2147483703" r:id="rId8"/>
    <p:sldLayoutId id="2147483704" r:id="rId9"/>
    <p:sldLayoutId id="2147483705" r:id="rId10"/>
    <p:sldLayoutId id="2147483707" r:id="rId11"/>
  </p:sldLayoutIdLst>
  <p:hf sldNum="0" hdr="0" ftr="0" dt="0"/>
  <p:txStyles>
    <p:titleStyle>
      <a:lvl1pPr algn="l" defTabSz="914400" rtl="0" eaLnBrk="1" latinLnBrk="0" hangingPunct="1">
        <a:lnSpc>
          <a:spcPct val="90000"/>
        </a:lnSpc>
        <a:spcBef>
          <a:spcPct val="0"/>
        </a:spcBef>
        <a:buNone/>
        <a:defRPr lang="en-US" sz="44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7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5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pDIxTdwmMd8?feature=oemb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dXowrolrFz0?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41E314-A31F-4FD5-AD2E-BA7AE84EB641}"/>
              </a:ext>
            </a:extLst>
          </p:cNvPr>
          <p:cNvPicPr>
            <a:picLocks noChangeAspect="1"/>
          </p:cNvPicPr>
          <p:nvPr/>
        </p:nvPicPr>
        <p:blipFill rotWithShape="1">
          <a:blip r:embed="rId2"/>
          <a:srcRect l="6744" r="19812" b="-1"/>
          <a:stretch/>
        </p:blipFill>
        <p:spPr>
          <a:xfrm>
            <a:off x="4646383" y="10"/>
            <a:ext cx="7545616" cy="6857990"/>
          </a:xfrm>
          <a:prstGeom prst="rect">
            <a:avLst/>
          </a:prstGeom>
        </p:spPr>
      </p:pic>
      <p:sp>
        <p:nvSpPr>
          <p:cNvPr id="9" name="Rectangle 8">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62210" cy="6858000"/>
          </a:xfrm>
          <a:prstGeom prst="rect">
            <a:avLst/>
          </a:prstGeom>
          <a:solidFill>
            <a:schemeClr val="bg1">
              <a:lumMod val="75000"/>
              <a:lumOff val="25000"/>
            </a:schemeClr>
          </a:solidFill>
          <a:ln w="6350" cap="sq" cmpd="sng" algn="ctr">
            <a:noFill/>
            <a:prstDash val="solid"/>
            <a:miter lim="800000"/>
          </a:ln>
          <a:effectLst/>
        </p:spPr>
      </p:sp>
      <p:sp>
        <p:nvSpPr>
          <p:cNvPr id="11" name="Rectangle 10">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3977" y="164592"/>
            <a:ext cx="4334256" cy="6528816"/>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034B9FBB-F275-4C9A-9E61-F59DC49F0D7B}"/>
              </a:ext>
            </a:extLst>
          </p:cNvPr>
          <p:cNvSpPr>
            <a:spLocks noGrp="1"/>
          </p:cNvSpPr>
          <p:nvPr>
            <p:ph type="ctrTitle"/>
          </p:nvPr>
        </p:nvSpPr>
        <p:spPr>
          <a:xfrm>
            <a:off x="466524" y="1340361"/>
            <a:ext cx="3729162" cy="3341700"/>
          </a:xfrm>
        </p:spPr>
        <p:txBody>
          <a:bodyPr>
            <a:normAutofit/>
          </a:bodyPr>
          <a:lstStyle/>
          <a:p>
            <a:r>
              <a:rPr lang="en-GB" sz="3600" dirty="0">
                <a:solidFill>
                  <a:schemeClr val="tx1"/>
                </a:solidFill>
              </a:rPr>
              <a:t>Time and </a:t>
            </a:r>
            <a:r>
              <a:rPr lang="en-GB" sz="3600" i="1" dirty="0">
                <a:solidFill>
                  <a:schemeClr val="tx1"/>
                </a:solidFill>
              </a:rPr>
              <a:t>The Iceberg</a:t>
            </a:r>
            <a:endParaRPr lang="en-GB" sz="3600" dirty="0">
              <a:solidFill>
                <a:schemeClr val="tx1"/>
              </a:solidFill>
            </a:endParaRPr>
          </a:p>
        </p:txBody>
      </p:sp>
      <p:sp>
        <p:nvSpPr>
          <p:cNvPr id="3" name="Subtitle 2">
            <a:extLst>
              <a:ext uri="{FF2B5EF4-FFF2-40B4-BE49-F238E27FC236}">
                <a16:creationId xmlns:a16="http://schemas.microsoft.com/office/drawing/2014/main" id="{3C538567-C359-47E2-8F1D-C4C1B398664A}"/>
              </a:ext>
            </a:extLst>
          </p:cNvPr>
          <p:cNvSpPr>
            <a:spLocks noGrp="1"/>
          </p:cNvSpPr>
          <p:nvPr>
            <p:ph type="subTitle" idx="1"/>
          </p:nvPr>
        </p:nvSpPr>
        <p:spPr>
          <a:xfrm>
            <a:off x="434284" y="4731476"/>
            <a:ext cx="3793642" cy="970905"/>
          </a:xfrm>
        </p:spPr>
        <p:txBody>
          <a:bodyPr>
            <a:normAutofit/>
          </a:bodyPr>
          <a:lstStyle/>
          <a:p>
            <a:endParaRPr lang="en-GB" dirty="0">
              <a:solidFill>
                <a:schemeClr val="tx1"/>
              </a:solidFill>
            </a:endParaRPr>
          </a:p>
        </p:txBody>
      </p:sp>
      <p:pic>
        <p:nvPicPr>
          <p:cNvPr id="6" name="Picture 5" descr="Large icebergs in Greenland">
            <a:extLst>
              <a:ext uri="{FF2B5EF4-FFF2-40B4-BE49-F238E27FC236}">
                <a16:creationId xmlns:a16="http://schemas.microsoft.com/office/drawing/2014/main" id="{84649587-DF64-40FF-929C-87EE2D0BFB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093" y="0"/>
            <a:ext cx="7847907" cy="6757358"/>
          </a:xfrm>
          <a:prstGeom prst="rect">
            <a:avLst/>
          </a:prstGeom>
        </p:spPr>
      </p:pic>
    </p:spTree>
    <p:extLst>
      <p:ext uri="{BB962C8B-B14F-4D97-AF65-F5344CB8AC3E}">
        <p14:creationId xmlns:p14="http://schemas.microsoft.com/office/powerpoint/2010/main" val="238063049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6B725-AF08-4C7F-95FE-3BD1C9A68487}"/>
              </a:ext>
            </a:extLst>
          </p:cNvPr>
          <p:cNvSpPr>
            <a:spLocks noGrp="1"/>
          </p:cNvSpPr>
          <p:nvPr>
            <p:ph type="title"/>
          </p:nvPr>
        </p:nvSpPr>
        <p:spPr>
          <a:xfrm>
            <a:off x="1066800" y="642594"/>
            <a:ext cx="10058400" cy="1058985"/>
          </a:xfrm>
        </p:spPr>
        <p:txBody>
          <a:bodyPr/>
          <a:lstStyle/>
          <a:p>
            <a:r>
              <a:rPr lang="en-GB" dirty="0"/>
              <a:t>Marion Coutts @ 5x15 – </a:t>
            </a:r>
            <a:r>
              <a:rPr lang="en-GB" i="1" dirty="0"/>
              <a:t>The Iceberg</a:t>
            </a:r>
            <a:r>
              <a:rPr lang="en-GB" dirty="0"/>
              <a:t> </a:t>
            </a:r>
          </a:p>
        </p:txBody>
      </p:sp>
      <p:pic>
        <p:nvPicPr>
          <p:cNvPr id="4" name="Online Media 3" title="Marion Coutts @ 5x15 - The Iceberg">
            <a:hlinkClick r:id="" action="ppaction://media"/>
            <a:extLst>
              <a:ext uri="{FF2B5EF4-FFF2-40B4-BE49-F238E27FC236}">
                <a16:creationId xmlns:a16="http://schemas.microsoft.com/office/drawing/2014/main" id="{11A73FC6-9C19-401A-A2AB-7AA5CE9B499C}"/>
              </a:ext>
            </a:extLst>
          </p:cNvPr>
          <p:cNvPicPr>
            <a:picLocks noGrp="1" noRot="1" noChangeAspect="1"/>
          </p:cNvPicPr>
          <p:nvPr>
            <p:ph idx="1"/>
            <a:videoFile r:link="rId1"/>
          </p:nvPr>
        </p:nvPicPr>
        <p:blipFill>
          <a:blip r:embed="rId3"/>
          <a:stretch>
            <a:fillRect/>
          </a:stretch>
        </p:blipFill>
        <p:spPr>
          <a:xfrm>
            <a:off x="844522" y="1668121"/>
            <a:ext cx="7816220" cy="4416200"/>
          </a:xfrm>
          <a:prstGeom prst="rect">
            <a:avLst/>
          </a:prstGeom>
        </p:spPr>
      </p:pic>
    </p:spTree>
    <p:extLst>
      <p:ext uri="{BB962C8B-B14F-4D97-AF65-F5344CB8AC3E}">
        <p14:creationId xmlns:p14="http://schemas.microsoft.com/office/powerpoint/2010/main" val="44382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11188-09A7-447A-A2F5-297BBD62B978}"/>
              </a:ext>
            </a:extLst>
          </p:cNvPr>
          <p:cNvSpPr>
            <a:spLocks noGrp="1"/>
          </p:cNvSpPr>
          <p:nvPr>
            <p:ph type="title"/>
          </p:nvPr>
        </p:nvSpPr>
        <p:spPr/>
        <p:txBody>
          <a:bodyPr/>
          <a:lstStyle/>
          <a:p>
            <a:r>
              <a:rPr lang="en-GB" i="1" dirty="0"/>
              <a:t>The Iceberg</a:t>
            </a:r>
            <a:r>
              <a:rPr lang="en-GB" dirty="0"/>
              <a:t> </a:t>
            </a:r>
            <a:endParaRPr lang="en-GB" i="1" dirty="0"/>
          </a:p>
        </p:txBody>
      </p:sp>
      <p:sp>
        <p:nvSpPr>
          <p:cNvPr id="3" name="Content Placeholder 2">
            <a:extLst>
              <a:ext uri="{FF2B5EF4-FFF2-40B4-BE49-F238E27FC236}">
                <a16:creationId xmlns:a16="http://schemas.microsoft.com/office/drawing/2014/main" id="{3F74356A-41FE-435F-B18A-E6A50D6F548B}"/>
              </a:ext>
            </a:extLst>
          </p:cNvPr>
          <p:cNvSpPr>
            <a:spLocks noGrp="1"/>
          </p:cNvSpPr>
          <p:nvPr>
            <p:ph idx="1"/>
          </p:nvPr>
        </p:nvSpPr>
        <p:spPr/>
        <p:txBody>
          <a:bodyPr>
            <a:normAutofit fontScale="85000" lnSpcReduction="20000"/>
          </a:bodyPr>
          <a:lstStyle/>
          <a:p>
            <a:pPr marL="342900" lvl="0" indent="-342900" fontAlgn="base">
              <a:lnSpc>
                <a:spcPct val="107000"/>
              </a:lnSpc>
              <a:spcAft>
                <a:spcPts val="800"/>
              </a:spcAft>
              <a:buSzPts val="1000"/>
              <a:buFont typeface="Symbol" panose="05050102010706020507" pitchFamily="18" charset="2"/>
              <a:buChar char=""/>
              <a:tabLst>
                <a:tab pos="457200" algn="l"/>
              </a:tabLst>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“A book about the future must be written in advance. Later I won’t have the energy to speak. So I will do it now.” (Coutts 5)</a:t>
            </a:r>
            <a:endParaRPr lang="en-GB" sz="1800" dirty="0">
              <a:solidFill>
                <a:srgbClr val="201F1E"/>
              </a:solidFill>
              <a:effectLst/>
              <a:latin typeface="Calibri" panose="020F0502020204030204" pitchFamily="34" charset="0"/>
              <a:ea typeface="Calibri" panose="020F0502020204030204" pitchFamily="34" charset="0"/>
              <a:cs typeface="Calibri" panose="020F0502020204030204" pitchFamily="34" charset="0"/>
            </a:endParaRPr>
          </a:p>
          <a:p>
            <a:pPr marL="274320" indent="0" fontAlgn="base">
              <a:lnSpc>
                <a:spcPct val="107000"/>
              </a:lnSpc>
              <a:spcAft>
                <a:spcPts val="800"/>
              </a:spcAft>
              <a:buNone/>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fontAlgn="base">
              <a:lnSpc>
                <a:spcPct val="107000"/>
              </a:lnSpc>
              <a:spcAft>
                <a:spcPts val="800"/>
              </a:spcAft>
              <a:buSzPts val="1000"/>
              <a:buFont typeface="Symbol" panose="05050102010706020507" pitchFamily="18" charset="2"/>
              <a:buChar char=""/>
              <a:tabLst>
                <a:tab pos="457200" algn="l"/>
              </a:tabLst>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“[w]e have had a diagnosis that has the status of an event” (Coutts 6)</a:t>
            </a:r>
            <a:endParaRPr lang="en-GB" sz="1800" dirty="0">
              <a:solidFill>
                <a:srgbClr val="201F1E"/>
              </a:solidFill>
              <a:effectLst/>
              <a:latin typeface="Calibri" panose="020F0502020204030204" pitchFamily="34" charset="0"/>
              <a:ea typeface="Calibri" panose="020F0502020204030204" pitchFamily="34" charset="0"/>
              <a:cs typeface="Calibri" panose="020F0502020204030204" pitchFamily="34" charset="0"/>
            </a:endParaRPr>
          </a:p>
          <a:p>
            <a:pPr marL="274320" indent="0" fontAlgn="base">
              <a:lnSpc>
                <a:spcPct val="107000"/>
              </a:lnSpc>
              <a:spcAft>
                <a:spcPts val="800"/>
              </a:spcAft>
              <a:buNone/>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fontAlgn="base">
              <a:lnSpc>
                <a:spcPct val="107000"/>
              </a:lnSpc>
              <a:spcAft>
                <a:spcPts val="800"/>
              </a:spcAft>
              <a:buSzPts val="1000"/>
              <a:buFont typeface="Symbol" panose="05050102010706020507" pitchFamily="18" charset="2"/>
              <a:buChar char=""/>
              <a:tabLst>
                <a:tab pos="457200" algn="l"/>
              </a:tabLst>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“[t]here is not time for anything to be saved. There is no time for anything to sink in. There is no time” (Coutts 7)</a:t>
            </a:r>
            <a:endParaRPr lang="en-GB" sz="1800" dirty="0">
              <a:solidFill>
                <a:srgbClr val="201F1E"/>
              </a:solidFill>
              <a:effectLst/>
              <a:latin typeface="Calibri" panose="020F0502020204030204" pitchFamily="34" charset="0"/>
              <a:ea typeface="Calibri" panose="020F0502020204030204" pitchFamily="34" charset="0"/>
              <a:cs typeface="Calibri" panose="020F0502020204030204" pitchFamily="34" charset="0"/>
            </a:endParaRPr>
          </a:p>
          <a:p>
            <a:pPr marL="274320" indent="0" fontAlgn="base">
              <a:lnSpc>
                <a:spcPct val="107000"/>
              </a:lnSpc>
              <a:spcAft>
                <a:spcPts val="800"/>
              </a:spcAft>
              <a:buNone/>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fontAlgn="base">
              <a:lnSpc>
                <a:spcPct val="107000"/>
              </a:lnSpc>
              <a:spcAft>
                <a:spcPts val="800"/>
              </a:spcAft>
              <a:buSzPts val="1000"/>
              <a:buFont typeface="Symbol" panose="05050102010706020507" pitchFamily="18" charset="2"/>
              <a:buChar char=""/>
              <a:tabLst>
                <a:tab pos="457200" algn="l"/>
              </a:tabLst>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"we continue in the same way as before but in parenthesis” (Coutts 19)</a:t>
            </a:r>
            <a:endParaRPr lang="en-GB" sz="1800" dirty="0">
              <a:solidFill>
                <a:srgbClr val="201F1E"/>
              </a:solidFill>
              <a:effectLst/>
              <a:latin typeface="Calibri" panose="020F0502020204030204" pitchFamily="34" charset="0"/>
              <a:ea typeface="Calibri" panose="020F0502020204030204" pitchFamily="34" charset="0"/>
              <a:cs typeface="Calibri" panose="020F0502020204030204" pitchFamily="34" charset="0"/>
            </a:endParaRPr>
          </a:p>
          <a:p>
            <a:pPr fontAlgn="base">
              <a:lnSpc>
                <a:spcPct val="107000"/>
              </a:lnSpc>
              <a:spcAft>
                <a:spcPts val="800"/>
              </a:spcAft>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fontAlgn="base">
              <a:lnSpc>
                <a:spcPct val="107000"/>
              </a:lnSpc>
              <a:spcAft>
                <a:spcPts val="800"/>
              </a:spcAft>
              <a:buSzPts val="1000"/>
              <a:buFont typeface="Symbol" panose="05050102010706020507" pitchFamily="18" charset="2"/>
              <a:buChar char=""/>
              <a:tabLst>
                <a:tab pos="457200" algn="l"/>
              </a:tabLst>
            </a:pP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a:t>
            </a:r>
            <a:r>
              <a:rPr lang="en-GB" sz="1800" dirty="0" err="1">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i</a:t>
            </a:r>
            <a:r>
              <a:rPr lang="en-GB" sz="180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]t is February but the future has arrived early. Tom has a severe fit” (Coutts 46)</a:t>
            </a:r>
            <a:endParaRPr lang="en-GB" sz="1800" dirty="0">
              <a:solidFill>
                <a:srgbClr val="201F1E"/>
              </a:solidFill>
              <a:effectLst/>
              <a:latin typeface="Calibri" panose="020F0502020204030204" pitchFamily="34" charset="0"/>
              <a:ea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242644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CA723-BF95-46C5-BF88-236164A642B9}"/>
              </a:ext>
            </a:extLst>
          </p:cNvPr>
          <p:cNvSpPr>
            <a:spLocks noGrp="1"/>
          </p:cNvSpPr>
          <p:nvPr>
            <p:ph type="title"/>
          </p:nvPr>
        </p:nvSpPr>
        <p:spPr>
          <a:xfrm>
            <a:off x="1066800" y="642594"/>
            <a:ext cx="10058400" cy="1096187"/>
          </a:xfrm>
        </p:spPr>
        <p:txBody>
          <a:bodyPr>
            <a:normAutofit fontScale="90000"/>
          </a:bodyPr>
          <a:lstStyle/>
          <a:p>
            <a:r>
              <a:rPr lang="en-GB" dirty="0"/>
              <a:t>Sarah </a:t>
            </a:r>
            <a:r>
              <a:rPr lang="en-GB" dirty="0" err="1"/>
              <a:t>Lochlann</a:t>
            </a:r>
            <a:r>
              <a:rPr lang="en-GB" dirty="0"/>
              <a:t> Jain, ‘Living in Prognosis: Toward an Elegiac Politics’ (2007)</a:t>
            </a:r>
          </a:p>
        </p:txBody>
      </p:sp>
      <p:sp>
        <p:nvSpPr>
          <p:cNvPr id="3" name="Content Placeholder 2">
            <a:extLst>
              <a:ext uri="{FF2B5EF4-FFF2-40B4-BE49-F238E27FC236}">
                <a16:creationId xmlns:a16="http://schemas.microsoft.com/office/drawing/2014/main" id="{36BE0967-873B-4CAE-9E53-171D918DDF90}"/>
              </a:ext>
            </a:extLst>
          </p:cNvPr>
          <p:cNvSpPr>
            <a:spLocks noGrp="1"/>
          </p:cNvSpPr>
          <p:nvPr>
            <p:ph idx="1"/>
          </p:nvPr>
        </p:nvSpPr>
        <p:spPr>
          <a:xfrm>
            <a:off x="1066800" y="2103120"/>
            <a:ext cx="10058400" cy="4297680"/>
          </a:xfrm>
        </p:spPr>
        <p:txBody>
          <a:bodyPr>
            <a:normAutofit fontScale="70000" lnSpcReduction="20000"/>
          </a:bodyPr>
          <a:lstStyle/>
          <a:p>
            <a:pPr>
              <a:lnSpc>
                <a:spcPct val="107000"/>
              </a:lnSpc>
              <a:spcAft>
                <a:spcPts val="800"/>
              </a:spcAft>
            </a:pPr>
            <a:r>
              <a:rPr lang="en-GB" sz="2600" dirty="0">
                <a:effectLst/>
                <a:latin typeface="Calibri" panose="020F0502020204030204" pitchFamily="34" charset="0"/>
                <a:ea typeface="Calibri" panose="020F0502020204030204" pitchFamily="34" charset="0"/>
                <a:cs typeface="Times New Roman" panose="02020603050405020304" pitchFamily="18" charset="0"/>
              </a:rPr>
              <a:t>Cancer is creepy. After it shows up one realizes that it must have been there for a while, […]  (80)</a:t>
            </a:r>
          </a:p>
          <a:p>
            <a:pPr>
              <a:lnSpc>
                <a:spcPct val="107000"/>
              </a:lnSpc>
              <a:spcAft>
                <a:spcPts val="800"/>
              </a:spcAft>
            </a:pPr>
            <a:r>
              <a:rPr lang="en-GB" sz="2600" dirty="0">
                <a:effectLst/>
                <a:latin typeface="Calibri" panose="020F0502020204030204" pitchFamily="34" charset="0"/>
                <a:ea typeface="Calibri" panose="020F0502020204030204" pitchFamily="34" charset="0"/>
                <a:cs typeface="Times New Roman" panose="02020603050405020304" pitchFamily="18" charset="0"/>
              </a:rPr>
              <a:t>living in prognosis severs the idea of a time line and all the usual ways one orients oneself in time: one’s age, generation, and stage / in the assumed lifespan. (80-81)</a:t>
            </a:r>
          </a:p>
          <a:p>
            <a:pPr>
              <a:lnSpc>
                <a:spcPct val="107000"/>
              </a:lnSpc>
              <a:spcAft>
                <a:spcPts val="800"/>
              </a:spcAft>
            </a:pPr>
            <a:r>
              <a:rPr lang="en-GB" sz="2600" dirty="0">
                <a:effectLst/>
                <a:latin typeface="Calibri" panose="020F0502020204030204" pitchFamily="34" charset="0"/>
                <a:ea typeface="Calibri" panose="020F0502020204030204" pitchFamily="34" charset="0"/>
                <a:cs typeface="Times New Roman" panose="02020603050405020304" pitchFamily="18" charset="0"/>
              </a:rPr>
              <a:t>This relation to time makes death central to life in prognosis, death as an active loss—as if there were some right to a certain lifespan—rather than just something that happens to everybody at the end of life. (81)</a:t>
            </a:r>
          </a:p>
          <a:p>
            <a:pPr>
              <a:lnSpc>
                <a:spcPct val="107000"/>
              </a:lnSpc>
              <a:spcAft>
                <a:spcPts val="800"/>
              </a:spcAft>
            </a:pPr>
            <a:r>
              <a:rPr lang="en-GB" sz="2600" dirty="0">
                <a:effectLst/>
                <a:latin typeface="Calibri" panose="020F0502020204030204" pitchFamily="34" charset="0"/>
                <a:ea typeface="Calibri" panose="020F0502020204030204" pitchFamily="34" charset="0"/>
                <a:cs typeface="Times New Roman" panose="02020603050405020304" pitchFamily="18" charset="0"/>
              </a:rPr>
              <a:t>Furthermore, prognostic time constantly anticipates a future. In this sense, it offers us a similar logic to the one that bids us to sock away money in retirement plans. But despite this familiarity, it is offered at a level of abstraction that is virtually impossible to grasp.</a:t>
            </a:r>
          </a:p>
          <a:p>
            <a:pPr>
              <a:lnSpc>
                <a:spcPct val="107000"/>
              </a:lnSpc>
              <a:spcAft>
                <a:spcPts val="800"/>
              </a:spcAft>
            </a:pPr>
            <a:r>
              <a:rPr lang="en-GB" sz="2600" dirty="0">
                <a:effectLst/>
                <a:latin typeface="Calibri" panose="020F0502020204030204" pitchFamily="34" charset="0"/>
                <a:ea typeface="Calibri" panose="020F0502020204030204" pitchFamily="34" charset="0"/>
                <a:cs typeface="Times New Roman" panose="02020603050405020304" pitchFamily="18" charset="0"/>
              </a:rPr>
              <a:t>[historical medical archives/ records </a:t>
            </a:r>
            <a:r>
              <a:rPr lang="en-GB" sz="2600">
                <a:effectLst/>
                <a:latin typeface="Calibri" panose="020F0502020204030204" pitchFamily="34" charset="0"/>
                <a:ea typeface="Calibri" panose="020F0502020204030204" pitchFamily="34" charset="0"/>
                <a:cs typeface="Times New Roman" panose="02020603050405020304" pitchFamily="18" charset="0"/>
              </a:rPr>
              <a:t>of cancer] In </a:t>
            </a:r>
            <a:r>
              <a:rPr lang="en-GB" sz="2600" dirty="0">
                <a:effectLst/>
                <a:latin typeface="Calibri" panose="020F0502020204030204" pitchFamily="34" charset="0"/>
                <a:ea typeface="Calibri" panose="020F0502020204030204" pitchFamily="34" charset="0"/>
                <a:cs typeface="Times New Roman" panose="02020603050405020304" pitchFamily="18" charset="0"/>
              </a:rPr>
              <a:t>these archives, the end comes first, the punch, the punch line of the future is dissipated, dissolved into the past—we know the end of the story even as we read through it from the beginning. The temporality echoes the double action of prognosis: causing and evacuating the terror of a potential future.  (81) </a:t>
            </a:r>
          </a:p>
          <a:p>
            <a:endParaRPr lang="en-GB" dirty="0"/>
          </a:p>
        </p:txBody>
      </p:sp>
    </p:spTree>
    <p:extLst>
      <p:ext uri="{BB962C8B-B14F-4D97-AF65-F5344CB8AC3E}">
        <p14:creationId xmlns:p14="http://schemas.microsoft.com/office/powerpoint/2010/main" val="659659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263F2-9923-43BC-9E12-CE27958D41B8}"/>
              </a:ext>
            </a:extLst>
          </p:cNvPr>
          <p:cNvSpPr>
            <a:spLocks noGrp="1"/>
          </p:cNvSpPr>
          <p:nvPr>
            <p:ph type="title"/>
          </p:nvPr>
        </p:nvSpPr>
        <p:spPr>
          <a:xfrm>
            <a:off x="1066800" y="642594"/>
            <a:ext cx="10058400" cy="783491"/>
          </a:xfrm>
        </p:spPr>
        <p:txBody>
          <a:bodyPr/>
          <a:lstStyle/>
          <a:p>
            <a:r>
              <a:rPr lang="en-GB" dirty="0"/>
              <a:t>Jain cont.</a:t>
            </a:r>
          </a:p>
        </p:txBody>
      </p:sp>
      <p:sp>
        <p:nvSpPr>
          <p:cNvPr id="3" name="Content Placeholder 2">
            <a:extLst>
              <a:ext uri="{FF2B5EF4-FFF2-40B4-BE49-F238E27FC236}">
                <a16:creationId xmlns:a16="http://schemas.microsoft.com/office/drawing/2014/main" id="{9DEFBF7D-1E50-487B-AA55-315D134A5261}"/>
              </a:ext>
            </a:extLst>
          </p:cNvPr>
          <p:cNvSpPr>
            <a:spLocks noGrp="1"/>
          </p:cNvSpPr>
          <p:nvPr>
            <p:ph idx="1"/>
          </p:nvPr>
        </p:nvSpPr>
        <p:spPr>
          <a:xfrm>
            <a:off x="1066800" y="1426085"/>
            <a:ext cx="10058400" cy="4789321"/>
          </a:xfrm>
        </p:spPr>
        <p:txBody>
          <a:bodyPr>
            <a:normAutofit lnSpcReduction="10000"/>
          </a:bodyPr>
          <a:lstStyle/>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Donne’s Holy Sonnet Six, in which death is “nothing but a breath—a comma—separates life from life everlasting. . . . death is no longer something to act out on a stage, with exclamation points. It is a comma, a pause” (Margaret Edson,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W;t</a:t>
            </a:r>
            <a:r>
              <a:rPr lang="en-GB" sz="1800" dirty="0">
                <a:effectLst/>
                <a:latin typeface="Calibri" panose="020F0502020204030204" pitchFamily="34" charset="0"/>
                <a:ea typeface="Calibri" panose="020F0502020204030204" pitchFamily="34" charset="0"/>
                <a:cs typeface="Times New Roman" panose="02020603050405020304" pitchFamily="18" charset="0"/>
              </a:rPr>
              <a:t> (New York, 1999), 14–15).  The pause indicates the blip between time lines—the one that leads toward an ineluctable death, and the other in which there ineluctably is no death. </a:t>
            </a:r>
          </a:p>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 —the comma, for Bearing [the academic and cancer patient in the play and film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Wit</a:t>
            </a:r>
            <a:r>
              <a:rPr lang="en-GB" sz="1800" dirty="0">
                <a:effectLst/>
                <a:latin typeface="Calibri" panose="020F0502020204030204" pitchFamily="34" charset="0"/>
                <a:ea typeface="Calibri" panose="020F0502020204030204" pitchFamily="34" charset="0"/>
                <a:cs typeface="Times New Roman" panose="02020603050405020304" pitchFamily="18" charset="0"/>
              </a:rPr>
              <a:t>], simultaneously carries significance and mystery equal to impending death. </a:t>
            </a:r>
            <a:r>
              <a:rPr lang="en-GB" sz="1800" dirty="0">
                <a:latin typeface="Calibri" panose="020F0502020204030204" pitchFamily="34" charset="0"/>
                <a:ea typeface="Calibri" panose="020F0502020204030204" pitchFamily="34" charset="0"/>
                <a:cs typeface="Times New Roman" panose="02020603050405020304" pitchFamily="18" charset="0"/>
              </a:rPr>
              <a:t>(81)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In elegiac politics, prognosis emerges as a technology of mourning, holding together the future and the past. Prognosis stands as a small monument to those who will not make it through the five- and ten-year marks. Offered in factual form, prognosis holds the counterfactual: life or death. But for all the promise of validated counterfactuals, time in elegy wraps itself around the subjective life and death of each of us who passes through the timeless grammar and promise of cure, compensation, and the captured youth of a photograph. (89)</a:t>
            </a:r>
          </a:p>
          <a:p>
            <a:endParaRPr lang="en-GB" dirty="0"/>
          </a:p>
        </p:txBody>
      </p:sp>
    </p:spTree>
    <p:extLst>
      <p:ext uri="{BB962C8B-B14F-4D97-AF65-F5344CB8AC3E}">
        <p14:creationId xmlns:p14="http://schemas.microsoft.com/office/powerpoint/2010/main" val="3352818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35381-BFA7-43A1-B8C0-C6602752D5BD}"/>
              </a:ext>
            </a:extLst>
          </p:cNvPr>
          <p:cNvSpPr>
            <a:spLocks noGrp="1"/>
          </p:cNvSpPr>
          <p:nvPr>
            <p:ph type="title"/>
          </p:nvPr>
        </p:nvSpPr>
        <p:spPr/>
        <p:txBody>
          <a:bodyPr/>
          <a:lstStyle/>
          <a:p>
            <a:r>
              <a:rPr lang="en-GB" dirty="0"/>
              <a:t>Margaret Edison, </a:t>
            </a:r>
            <a:r>
              <a:rPr lang="en-GB" i="1" dirty="0"/>
              <a:t>Wit </a:t>
            </a:r>
          </a:p>
        </p:txBody>
      </p:sp>
      <p:pic>
        <p:nvPicPr>
          <p:cNvPr id="7" name="Online Media 6" title="Wit (2001) - Death be not proud">
            <a:hlinkClick r:id="" action="ppaction://media"/>
            <a:extLst>
              <a:ext uri="{FF2B5EF4-FFF2-40B4-BE49-F238E27FC236}">
                <a16:creationId xmlns:a16="http://schemas.microsoft.com/office/drawing/2014/main" id="{6F3ABEFE-B56F-425F-B943-46942326140F}"/>
              </a:ext>
            </a:extLst>
          </p:cNvPr>
          <p:cNvPicPr>
            <a:picLocks noGrp="1" noRot="1" noChangeAspect="1"/>
          </p:cNvPicPr>
          <p:nvPr>
            <p:ph idx="1"/>
            <a:videoFile r:link="rId1"/>
          </p:nvPr>
        </p:nvPicPr>
        <p:blipFill>
          <a:blip r:embed="rId3"/>
          <a:stretch>
            <a:fillRect/>
          </a:stretch>
        </p:blipFill>
        <p:spPr>
          <a:xfrm>
            <a:off x="784888" y="2190903"/>
            <a:ext cx="6813550" cy="3849687"/>
          </a:xfrm>
          <a:prstGeom prst="rect">
            <a:avLst/>
          </a:prstGeom>
        </p:spPr>
      </p:pic>
      <p:sp>
        <p:nvSpPr>
          <p:cNvPr id="8" name="TextBox 7">
            <a:extLst>
              <a:ext uri="{FF2B5EF4-FFF2-40B4-BE49-F238E27FC236}">
                <a16:creationId xmlns:a16="http://schemas.microsoft.com/office/drawing/2014/main" id="{E712D5CD-C37C-42C9-9925-F7EDFCE9233E}"/>
              </a:ext>
            </a:extLst>
          </p:cNvPr>
          <p:cNvSpPr txBox="1"/>
          <p:nvPr/>
        </p:nvSpPr>
        <p:spPr>
          <a:xfrm>
            <a:off x="7939379" y="1117158"/>
            <a:ext cx="3566160" cy="6063198"/>
          </a:xfrm>
          <a:prstGeom prst="rect">
            <a:avLst/>
          </a:prstGeom>
          <a:noFill/>
        </p:spPr>
        <p:txBody>
          <a:bodyPr wrap="square" rtlCol="0">
            <a:spAutoFit/>
          </a:bodyPr>
          <a:lstStyle/>
          <a:p>
            <a:pPr fontAlgn="base"/>
            <a:r>
              <a:rPr lang="en-GB" sz="1600" dirty="0">
                <a:effectLst/>
                <a:latin typeface="inherit"/>
              </a:rPr>
              <a:t>Death, be not proud, though some have called thee</a:t>
            </a:r>
            <a:br>
              <a:rPr lang="en-GB" sz="1600" dirty="0">
                <a:effectLst/>
                <a:latin typeface="inherit"/>
              </a:rPr>
            </a:br>
            <a:endParaRPr lang="en-GB" sz="1600" dirty="0">
              <a:effectLst/>
              <a:latin typeface="inherit"/>
            </a:endParaRPr>
          </a:p>
          <a:p>
            <a:pPr fontAlgn="base"/>
            <a:r>
              <a:rPr lang="en-GB" sz="1600" dirty="0">
                <a:effectLst/>
                <a:latin typeface="inherit"/>
              </a:rPr>
              <a:t>Mighty and dreadful, for thou art not so;</a:t>
            </a:r>
            <a:br>
              <a:rPr lang="en-GB" sz="1600" dirty="0">
                <a:effectLst/>
                <a:latin typeface="inherit"/>
              </a:rPr>
            </a:br>
            <a:endParaRPr lang="en-GB" sz="1600" dirty="0">
              <a:effectLst/>
              <a:latin typeface="inherit"/>
            </a:endParaRPr>
          </a:p>
          <a:p>
            <a:pPr fontAlgn="base"/>
            <a:r>
              <a:rPr lang="en-GB" sz="1600" dirty="0">
                <a:effectLst/>
                <a:latin typeface="inherit"/>
              </a:rPr>
              <a:t>For those whom thou </a:t>
            </a:r>
            <a:r>
              <a:rPr lang="en-GB" sz="1600" dirty="0" err="1">
                <a:effectLst/>
                <a:latin typeface="inherit"/>
              </a:rPr>
              <a:t>think'st</a:t>
            </a:r>
            <a:r>
              <a:rPr lang="en-GB" sz="1600" dirty="0">
                <a:effectLst/>
                <a:latin typeface="inherit"/>
              </a:rPr>
              <a:t> thou dost overthrow</a:t>
            </a:r>
            <a:br>
              <a:rPr lang="en-GB" sz="1600" dirty="0">
                <a:effectLst/>
                <a:latin typeface="inherit"/>
              </a:rPr>
            </a:br>
            <a:endParaRPr lang="en-GB" sz="1600" dirty="0">
              <a:effectLst/>
              <a:latin typeface="inherit"/>
            </a:endParaRPr>
          </a:p>
          <a:p>
            <a:pPr fontAlgn="base"/>
            <a:r>
              <a:rPr lang="en-GB" sz="1600" dirty="0">
                <a:effectLst/>
                <a:latin typeface="inherit"/>
              </a:rPr>
              <a:t>Die not, poor Death, nor yet canst thou kill me.  </a:t>
            </a:r>
            <a:br>
              <a:rPr lang="en-GB" sz="1600" dirty="0">
                <a:effectLst/>
                <a:latin typeface="inherit"/>
              </a:rPr>
            </a:br>
            <a:endParaRPr lang="en-GB" sz="1600" dirty="0">
              <a:effectLst/>
              <a:latin typeface="inherit"/>
            </a:endParaRPr>
          </a:p>
          <a:p>
            <a:pPr fontAlgn="base"/>
            <a:r>
              <a:rPr lang="en-GB" sz="1600" dirty="0">
                <a:effectLst/>
                <a:latin typeface="inherit"/>
              </a:rPr>
              <a:t>From rest and sleep, which but thy pictures be,  […] </a:t>
            </a:r>
            <a:br>
              <a:rPr lang="en-GB" sz="1600" dirty="0">
                <a:effectLst/>
                <a:latin typeface="inherit"/>
              </a:rPr>
            </a:br>
            <a:endParaRPr lang="en-GB" sz="1600" dirty="0">
              <a:effectLst/>
              <a:latin typeface="inherit"/>
            </a:endParaRPr>
          </a:p>
          <a:p>
            <a:pPr fontAlgn="base"/>
            <a:r>
              <a:rPr lang="en-GB" sz="1600" dirty="0">
                <a:effectLst/>
                <a:latin typeface="inherit"/>
              </a:rPr>
              <a:t>One short sleep past, we wake eternally</a:t>
            </a:r>
            <a:br>
              <a:rPr lang="en-GB" sz="1600" dirty="0">
                <a:effectLst/>
                <a:latin typeface="inherit"/>
              </a:rPr>
            </a:br>
            <a:endParaRPr lang="en-GB" sz="1600" dirty="0">
              <a:effectLst/>
              <a:latin typeface="inherit"/>
            </a:endParaRPr>
          </a:p>
          <a:p>
            <a:pPr fontAlgn="base"/>
            <a:r>
              <a:rPr lang="en-GB" sz="1600" dirty="0">
                <a:effectLst/>
                <a:latin typeface="inherit"/>
              </a:rPr>
              <a:t>And death shall be no more, Death, thou shalt die.</a:t>
            </a:r>
            <a:br>
              <a:rPr lang="en-GB" sz="1600" dirty="0">
                <a:effectLst/>
                <a:latin typeface="inherit"/>
              </a:rPr>
            </a:br>
            <a:endParaRPr lang="en-GB" sz="1600" dirty="0">
              <a:effectLst/>
              <a:latin typeface="inherit"/>
            </a:endParaRPr>
          </a:p>
          <a:p>
            <a:pPr fontAlgn="base"/>
            <a:r>
              <a:rPr lang="en-GB" sz="1600" dirty="0">
                <a:latin typeface="inherit"/>
              </a:rPr>
              <a:t>[</a:t>
            </a:r>
            <a:r>
              <a:rPr lang="en-GB" sz="1600" dirty="0">
                <a:effectLst/>
                <a:latin typeface="inherit"/>
              </a:rPr>
              <a:t>And death shall be no more; Death, thou shalt die.]</a:t>
            </a:r>
          </a:p>
          <a:p>
            <a:pPr fontAlgn="base"/>
            <a:endParaRPr lang="en-GB" sz="1600" dirty="0">
              <a:effectLst/>
              <a:latin typeface="inherit"/>
            </a:endParaRPr>
          </a:p>
          <a:p>
            <a:br>
              <a:rPr lang="en-GB" dirty="0">
                <a:effectLst/>
                <a:latin typeface="inherit"/>
              </a:rPr>
            </a:br>
            <a:endParaRPr lang="en-GB" dirty="0"/>
          </a:p>
        </p:txBody>
      </p:sp>
      <p:sp>
        <p:nvSpPr>
          <p:cNvPr id="9" name="TextBox 8">
            <a:extLst>
              <a:ext uri="{FF2B5EF4-FFF2-40B4-BE49-F238E27FC236}">
                <a16:creationId xmlns:a16="http://schemas.microsoft.com/office/drawing/2014/main" id="{6BF32764-9060-4F8D-8362-770F0291B5E3}"/>
              </a:ext>
            </a:extLst>
          </p:cNvPr>
          <p:cNvSpPr txBox="1"/>
          <p:nvPr/>
        </p:nvSpPr>
        <p:spPr>
          <a:xfrm>
            <a:off x="7999011" y="522510"/>
            <a:ext cx="3597967" cy="369332"/>
          </a:xfrm>
          <a:prstGeom prst="rect">
            <a:avLst/>
          </a:prstGeom>
          <a:noFill/>
        </p:spPr>
        <p:txBody>
          <a:bodyPr wrap="square" rtlCol="0">
            <a:spAutoFit/>
          </a:bodyPr>
          <a:lstStyle/>
          <a:p>
            <a:r>
              <a:rPr lang="en-GB" dirty="0"/>
              <a:t>John Donne, ‘Death, be not proud’</a:t>
            </a:r>
          </a:p>
        </p:txBody>
      </p:sp>
    </p:spTree>
    <p:extLst>
      <p:ext uri="{BB962C8B-B14F-4D97-AF65-F5344CB8AC3E}">
        <p14:creationId xmlns:p14="http://schemas.microsoft.com/office/powerpoint/2010/main" val="287347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RegularSeedRightStep">
      <a:dk1>
        <a:srgbClr val="000000"/>
      </a:dk1>
      <a:lt1>
        <a:srgbClr val="FFFFFF"/>
      </a:lt1>
      <a:dk2>
        <a:srgbClr val="1C311D"/>
      </a:dk2>
      <a:lt2>
        <a:srgbClr val="F3F0F1"/>
      </a:lt2>
      <a:accent1>
        <a:srgbClr val="2CB4A3"/>
      </a:accent1>
      <a:accent2>
        <a:srgbClr val="2498C8"/>
      </a:accent2>
      <a:accent3>
        <a:srgbClr val="3665DA"/>
      </a:accent3>
      <a:accent4>
        <a:srgbClr val="5340D0"/>
      </a:accent4>
      <a:accent5>
        <a:srgbClr val="8F36DA"/>
      </a:accent5>
      <a:accent6>
        <a:srgbClr val="C224C8"/>
      </a:accent6>
      <a:hlink>
        <a:srgbClr val="BF3F4F"/>
      </a:hlink>
      <a:folHlink>
        <a:srgbClr val="7F7F7F"/>
      </a:folHlink>
    </a:clrScheme>
    <a:fontScheme name="Savon">
      <a:majorFont>
        <a:latin typeface="Gill Sans M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docProps/app.xml><?xml version="1.0" encoding="utf-8"?>
<Properties xmlns="http://schemas.openxmlformats.org/officeDocument/2006/extended-properties" xmlns:vt="http://schemas.openxmlformats.org/officeDocument/2006/docPropsVTypes">
  <TotalTime>661</TotalTime>
  <Words>734</Words>
  <Application>Microsoft Office PowerPoint</Application>
  <PresentationFormat>Widescreen</PresentationFormat>
  <Paragraphs>35</Paragraphs>
  <Slides>6</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Garamond</vt:lpstr>
      <vt:lpstr>Gill Sans MT</vt:lpstr>
      <vt:lpstr>inherit</vt:lpstr>
      <vt:lpstr>Symbol</vt:lpstr>
      <vt:lpstr>SavonVTI</vt:lpstr>
      <vt:lpstr>Time and The Iceberg</vt:lpstr>
      <vt:lpstr>Marion Coutts @ 5x15 – The Iceberg </vt:lpstr>
      <vt:lpstr>The Iceberg </vt:lpstr>
      <vt:lpstr>Sarah Lochlann Jain, ‘Living in Prognosis: Toward an Elegiac Politics’ (2007)</vt:lpstr>
      <vt:lpstr>Jain cont.</vt:lpstr>
      <vt:lpstr>Margaret Edison, Wit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and The Iceberg</dc:title>
  <dc:creator>Elizabeth Barry</dc:creator>
  <cp:lastModifiedBy>Elizabeth Barry</cp:lastModifiedBy>
  <cp:revision>2</cp:revision>
  <dcterms:created xsi:type="dcterms:W3CDTF">2021-01-11T23:14:01Z</dcterms:created>
  <dcterms:modified xsi:type="dcterms:W3CDTF">2021-01-12T10:15:57Z</dcterms:modified>
</cp:coreProperties>
</file>