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80" r:id="rId5"/>
    <p:sldId id="292" r:id="rId6"/>
    <p:sldId id="290" r:id="rId7"/>
    <p:sldId id="293" r:id="rId8"/>
    <p:sldId id="294" r:id="rId9"/>
    <p:sldId id="297" r:id="rId10"/>
    <p:sldId id="304" r:id="rId11"/>
    <p:sldId id="305" r:id="rId12"/>
    <p:sldId id="291" r:id="rId13"/>
    <p:sldId id="295" r:id="rId14"/>
    <p:sldId id="298" r:id="rId15"/>
    <p:sldId id="299" r:id="rId16"/>
    <p:sldId id="300" r:id="rId17"/>
    <p:sldId id="302" r:id="rId18"/>
    <p:sldId id="301" r:id="rId19"/>
    <p:sldId id="303" r:id="rId20"/>
    <p:sldId id="306" r:id="rId21"/>
    <p:sldId id="307" r:id="rId22"/>
    <p:sldId id="308" r:id="rId23"/>
    <p:sldId id="309" r:id="rId24"/>
    <p:sldId id="310" r:id="rId25"/>
    <p:sldId id="311" r:id="rId26"/>
    <p:sldId id="312" r:id="rId27"/>
    <p:sldId id="313" r:id="rId28"/>
    <p:sldId id="314" r:id="rId29"/>
    <p:sldId id="317" r:id="rId30"/>
    <p:sldId id="315" r:id="rId31"/>
    <p:sldId id="318" r:id="rId32"/>
    <p:sldId id="319" r:id="rId33"/>
    <p:sldId id="316" r:id="rId34"/>
    <p:sldId id="320" r:id="rId35"/>
    <p:sldId id="321" r:id="rId36"/>
    <p:sldId id="283" r:id="rId37"/>
    <p:sldId id="284" r:id="rId38"/>
    <p:sldId id="282" r:id="rId39"/>
    <p:sldId id="28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16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BCAA2B-4E9F-424C-B12A-17D39E0CF448}" v="9" dt="2021-02-01T23:44:34.2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6" autoAdjust="0"/>
    <p:restoredTop sz="94619" autoAdjust="0"/>
  </p:normalViewPr>
  <p:slideViewPr>
    <p:cSldViewPr snapToGrid="0">
      <p:cViewPr varScale="1">
        <p:scale>
          <a:sx n="99" d="100"/>
          <a:sy n="99" d="100"/>
        </p:scale>
        <p:origin x="72" y="41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userId="9b71a293-527e-4f3a-a7ca-532900a6e0fe" providerId="ADAL" clId="{5ABCAA2B-4E9F-424C-B12A-17D39E0CF448}"/>
    <pc:docChg chg="undo custSel addSld delSld modSld sldOrd">
      <pc:chgData name="Liz" userId="9b71a293-527e-4f3a-a7ca-532900a6e0fe" providerId="ADAL" clId="{5ABCAA2B-4E9F-424C-B12A-17D39E0CF448}" dt="2021-02-10T23:06:27.216" v="12679" actId="47"/>
      <pc:docMkLst>
        <pc:docMk/>
      </pc:docMkLst>
      <pc:sldChg chg="del">
        <pc:chgData name="Liz" userId="9b71a293-527e-4f3a-a7ca-532900a6e0fe" providerId="ADAL" clId="{5ABCAA2B-4E9F-424C-B12A-17D39E0CF448}" dt="2021-02-01T18:40:00.815" v="1" actId="47"/>
        <pc:sldMkLst>
          <pc:docMk/>
          <pc:sldMk cId="3265077456" sldId="281"/>
        </pc:sldMkLst>
      </pc:sldChg>
      <pc:sldChg chg="addSp delSp modSp new mod">
        <pc:chgData name="Liz" userId="9b71a293-527e-4f3a-a7ca-532900a6e0fe" providerId="ADAL" clId="{5ABCAA2B-4E9F-424C-B12A-17D39E0CF448}" dt="2021-02-01T19:23:31.433" v="4399" actId="255"/>
        <pc:sldMkLst>
          <pc:docMk/>
          <pc:sldMk cId="3691277369" sldId="282"/>
        </pc:sldMkLst>
        <pc:spChg chg="del">
          <ac:chgData name="Liz" userId="9b71a293-527e-4f3a-a7ca-532900a6e0fe" providerId="ADAL" clId="{5ABCAA2B-4E9F-424C-B12A-17D39E0CF448}" dt="2021-02-01T18:51:54.528" v="1188" actId="478"/>
          <ac:spMkLst>
            <pc:docMk/>
            <pc:sldMk cId="3691277369" sldId="282"/>
            <ac:spMk id="2" creationId="{257DCD52-D4DB-4E59-8BD8-EBA0F97FAF3B}"/>
          </ac:spMkLst>
        </pc:spChg>
        <pc:spChg chg="mod">
          <ac:chgData name="Liz" userId="9b71a293-527e-4f3a-a7ca-532900a6e0fe" providerId="ADAL" clId="{5ABCAA2B-4E9F-424C-B12A-17D39E0CF448}" dt="2021-02-01T19:23:27.395" v="4398" actId="255"/>
          <ac:spMkLst>
            <pc:docMk/>
            <pc:sldMk cId="3691277369" sldId="282"/>
            <ac:spMk id="3" creationId="{8A8ED010-55BF-42F0-A669-420B4F21C892}"/>
          </ac:spMkLst>
        </pc:spChg>
        <pc:spChg chg="add mod">
          <ac:chgData name="Liz" userId="9b71a293-527e-4f3a-a7ca-532900a6e0fe" providerId="ADAL" clId="{5ABCAA2B-4E9F-424C-B12A-17D39E0CF448}" dt="2021-02-01T19:23:31.433" v="4399" actId="255"/>
          <ac:spMkLst>
            <pc:docMk/>
            <pc:sldMk cId="3691277369" sldId="282"/>
            <ac:spMk id="4" creationId="{84FC4FA4-8AF2-4215-BB72-C697015E310B}"/>
          </ac:spMkLst>
        </pc:spChg>
      </pc:sldChg>
      <pc:sldChg chg="modSp new mod">
        <pc:chgData name="Liz" userId="9b71a293-527e-4f3a-a7ca-532900a6e0fe" providerId="ADAL" clId="{5ABCAA2B-4E9F-424C-B12A-17D39E0CF448}" dt="2021-02-01T19:16:06.542" v="3497" actId="20577"/>
        <pc:sldMkLst>
          <pc:docMk/>
          <pc:sldMk cId="1773957093" sldId="283"/>
        </pc:sldMkLst>
        <pc:spChg chg="mod">
          <ac:chgData name="Liz" userId="9b71a293-527e-4f3a-a7ca-532900a6e0fe" providerId="ADAL" clId="{5ABCAA2B-4E9F-424C-B12A-17D39E0CF448}" dt="2021-02-01T19:08:57.239" v="2491" actId="20577"/>
          <ac:spMkLst>
            <pc:docMk/>
            <pc:sldMk cId="1773957093" sldId="283"/>
            <ac:spMk id="2" creationId="{31F8CF32-AD06-4B37-BD2B-2A99296C22EE}"/>
          </ac:spMkLst>
        </pc:spChg>
        <pc:spChg chg="mod">
          <ac:chgData name="Liz" userId="9b71a293-527e-4f3a-a7ca-532900a6e0fe" providerId="ADAL" clId="{5ABCAA2B-4E9F-424C-B12A-17D39E0CF448}" dt="2021-02-01T19:16:06.542" v="3497" actId="20577"/>
          <ac:spMkLst>
            <pc:docMk/>
            <pc:sldMk cId="1773957093" sldId="283"/>
            <ac:spMk id="3" creationId="{DB2CD75E-AC4A-483B-B29E-92753C1C8437}"/>
          </ac:spMkLst>
        </pc:spChg>
      </pc:sldChg>
      <pc:sldChg chg="modSp new mod">
        <pc:chgData name="Liz" userId="9b71a293-527e-4f3a-a7ca-532900a6e0fe" providerId="ADAL" clId="{5ABCAA2B-4E9F-424C-B12A-17D39E0CF448}" dt="2021-02-01T19:23:49.303" v="4402" actId="14100"/>
        <pc:sldMkLst>
          <pc:docMk/>
          <pc:sldMk cId="2386392504" sldId="284"/>
        </pc:sldMkLst>
        <pc:spChg chg="mod">
          <ac:chgData name="Liz" userId="9b71a293-527e-4f3a-a7ca-532900a6e0fe" providerId="ADAL" clId="{5ABCAA2B-4E9F-424C-B12A-17D39E0CF448}" dt="2021-02-01T19:23:38.482" v="4400" actId="255"/>
          <ac:spMkLst>
            <pc:docMk/>
            <pc:sldMk cId="2386392504" sldId="284"/>
            <ac:spMk id="2" creationId="{7D33DC7F-A2E9-4553-B8DF-BD150C878F7D}"/>
          </ac:spMkLst>
        </pc:spChg>
        <pc:spChg chg="mod">
          <ac:chgData name="Liz" userId="9b71a293-527e-4f3a-a7ca-532900a6e0fe" providerId="ADAL" clId="{5ABCAA2B-4E9F-424C-B12A-17D39E0CF448}" dt="2021-02-01T19:23:49.303" v="4402" actId="14100"/>
          <ac:spMkLst>
            <pc:docMk/>
            <pc:sldMk cId="2386392504" sldId="284"/>
            <ac:spMk id="3" creationId="{BA1010D1-2C7D-4048-8C8A-72A3F7B6F89E}"/>
          </ac:spMkLst>
        </pc:spChg>
      </pc:sldChg>
      <pc:sldChg chg="modSp new mod">
        <pc:chgData name="Liz" userId="9b71a293-527e-4f3a-a7ca-532900a6e0fe" providerId="ADAL" clId="{5ABCAA2B-4E9F-424C-B12A-17D39E0CF448}" dt="2021-02-01T19:25:17.555" v="4525" actId="20577"/>
        <pc:sldMkLst>
          <pc:docMk/>
          <pc:sldMk cId="3653186600" sldId="285"/>
        </pc:sldMkLst>
        <pc:spChg chg="mod">
          <ac:chgData name="Liz" userId="9b71a293-527e-4f3a-a7ca-532900a6e0fe" providerId="ADAL" clId="{5ABCAA2B-4E9F-424C-B12A-17D39E0CF448}" dt="2021-02-01T19:23:14.286" v="4397" actId="255"/>
          <ac:spMkLst>
            <pc:docMk/>
            <pc:sldMk cId="3653186600" sldId="285"/>
            <ac:spMk id="2" creationId="{F549107D-B60D-4449-85E7-5C86C6A69585}"/>
          </ac:spMkLst>
        </pc:spChg>
        <pc:spChg chg="mod">
          <ac:chgData name="Liz" userId="9b71a293-527e-4f3a-a7ca-532900a6e0fe" providerId="ADAL" clId="{5ABCAA2B-4E9F-424C-B12A-17D39E0CF448}" dt="2021-02-01T19:25:17.555" v="4525" actId="20577"/>
          <ac:spMkLst>
            <pc:docMk/>
            <pc:sldMk cId="3653186600" sldId="285"/>
            <ac:spMk id="3" creationId="{ACA4D4CC-94A7-4CBB-8B1C-24FB5F0F276C}"/>
          </ac:spMkLst>
        </pc:spChg>
      </pc:sldChg>
      <pc:sldChg chg="new del">
        <pc:chgData name="Liz" userId="9b71a293-527e-4f3a-a7ca-532900a6e0fe" providerId="ADAL" clId="{5ABCAA2B-4E9F-424C-B12A-17D39E0CF448}" dt="2021-02-10T23:06:27.216" v="12679" actId="47"/>
        <pc:sldMkLst>
          <pc:docMk/>
          <pc:sldMk cId="2258300414" sldId="286"/>
        </pc:sldMkLst>
      </pc:sldChg>
      <pc:sldChg chg="new del">
        <pc:chgData name="Liz" userId="9b71a293-527e-4f3a-a7ca-532900a6e0fe" providerId="ADAL" clId="{5ABCAA2B-4E9F-424C-B12A-17D39E0CF448}" dt="2021-02-10T23:06:25.436" v="12678" actId="47"/>
        <pc:sldMkLst>
          <pc:docMk/>
          <pc:sldMk cId="3204349396" sldId="287"/>
        </pc:sldMkLst>
      </pc:sldChg>
      <pc:sldChg chg="new del">
        <pc:chgData name="Liz" userId="9b71a293-527e-4f3a-a7ca-532900a6e0fe" providerId="ADAL" clId="{5ABCAA2B-4E9F-424C-B12A-17D39E0CF448}" dt="2021-02-01T21:54:00.280" v="4529" actId="47"/>
        <pc:sldMkLst>
          <pc:docMk/>
          <pc:sldMk cId="3768935112" sldId="288"/>
        </pc:sldMkLst>
      </pc:sldChg>
      <pc:sldChg chg="addSp delSp new del mod">
        <pc:chgData name="Liz" userId="9b71a293-527e-4f3a-a7ca-532900a6e0fe" providerId="ADAL" clId="{5ABCAA2B-4E9F-424C-B12A-17D39E0CF448}" dt="2021-02-02T09:59:09.450" v="9478" actId="47"/>
        <pc:sldMkLst>
          <pc:docMk/>
          <pc:sldMk cId="225623798" sldId="289"/>
        </pc:sldMkLst>
        <pc:spChg chg="add del">
          <ac:chgData name="Liz" userId="9b71a293-527e-4f3a-a7ca-532900a6e0fe" providerId="ADAL" clId="{5ABCAA2B-4E9F-424C-B12A-17D39E0CF448}" dt="2021-02-01T21:54:02.755" v="4531" actId="22"/>
          <ac:spMkLst>
            <pc:docMk/>
            <pc:sldMk cId="225623798" sldId="289"/>
            <ac:spMk id="5" creationId="{C498B6B8-A88C-430E-9131-F37A3A26BA34}"/>
          </ac:spMkLst>
        </pc:spChg>
      </pc:sldChg>
      <pc:sldChg chg="delSp modSp new mod ord">
        <pc:chgData name="Liz" userId="9b71a293-527e-4f3a-a7ca-532900a6e0fe" providerId="ADAL" clId="{5ABCAA2B-4E9F-424C-B12A-17D39E0CF448}" dt="2021-02-02T12:55:27.482" v="12658"/>
        <pc:sldMkLst>
          <pc:docMk/>
          <pc:sldMk cId="814285525" sldId="290"/>
        </pc:sldMkLst>
        <pc:spChg chg="del mod">
          <ac:chgData name="Liz" userId="9b71a293-527e-4f3a-a7ca-532900a6e0fe" providerId="ADAL" clId="{5ABCAA2B-4E9F-424C-B12A-17D39E0CF448}" dt="2021-02-01T22:01:49.128" v="4769" actId="478"/>
          <ac:spMkLst>
            <pc:docMk/>
            <pc:sldMk cId="814285525" sldId="290"/>
            <ac:spMk id="2" creationId="{623B81D9-E4E5-4092-9230-E68F36072DD0}"/>
          </ac:spMkLst>
        </pc:spChg>
        <pc:spChg chg="mod">
          <ac:chgData name="Liz" userId="9b71a293-527e-4f3a-a7ca-532900a6e0fe" providerId="ADAL" clId="{5ABCAA2B-4E9F-424C-B12A-17D39E0CF448}" dt="2021-02-01T22:02:29.982" v="4787" actId="20577"/>
          <ac:spMkLst>
            <pc:docMk/>
            <pc:sldMk cId="814285525" sldId="290"/>
            <ac:spMk id="3" creationId="{F4AFD914-9B07-4E58-892E-601F9FA6D473}"/>
          </ac:spMkLst>
        </pc:spChg>
      </pc:sldChg>
      <pc:sldChg chg="delSp modSp new mod">
        <pc:chgData name="Liz" userId="9b71a293-527e-4f3a-a7ca-532900a6e0fe" providerId="ADAL" clId="{5ABCAA2B-4E9F-424C-B12A-17D39E0CF448}" dt="2021-02-01T21:58:22.901" v="4687" actId="20577"/>
        <pc:sldMkLst>
          <pc:docMk/>
          <pc:sldMk cId="3797999350" sldId="291"/>
        </pc:sldMkLst>
        <pc:spChg chg="del">
          <ac:chgData name="Liz" userId="9b71a293-527e-4f3a-a7ca-532900a6e0fe" providerId="ADAL" clId="{5ABCAA2B-4E9F-424C-B12A-17D39E0CF448}" dt="2021-02-01T21:57:07.080" v="4648" actId="478"/>
          <ac:spMkLst>
            <pc:docMk/>
            <pc:sldMk cId="3797999350" sldId="291"/>
            <ac:spMk id="2" creationId="{D1678FC1-4B40-47FB-A685-CE58B90F8564}"/>
          </ac:spMkLst>
        </pc:spChg>
        <pc:spChg chg="mod">
          <ac:chgData name="Liz" userId="9b71a293-527e-4f3a-a7ca-532900a6e0fe" providerId="ADAL" clId="{5ABCAA2B-4E9F-424C-B12A-17D39E0CF448}" dt="2021-02-01T21:58:22.901" v="4687" actId="20577"/>
          <ac:spMkLst>
            <pc:docMk/>
            <pc:sldMk cId="3797999350" sldId="291"/>
            <ac:spMk id="3" creationId="{B0F7698D-340C-4A82-8E72-9F7B2EE1D9DD}"/>
          </ac:spMkLst>
        </pc:spChg>
      </pc:sldChg>
      <pc:sldChg chg="modSp new mod">
        <pc:chgData name="Liz" userId="9b71a293-527e-4f3a-a7ca-532900a6e0fe" providerId="ADAL" clId="{5ABCAA2B-4E9F-424C-B12A-17D39E0CF448}" dt="2021-02-01T22:01:42.488" v="4768" actId="20577"/>
        <pc:sldMkLst>
          <pc:docMk/>
          <pc:sldMk cId="2682350254" sldId="292"/>
        </pc:sldMkLst>
        <pc:spChg chg="mod">
          <ac:chgData name="Liz" userId="9b71a293-527e-4f3a-a7ca-532900a6e0fe" providerId="ADAL" clId="{5ABCAA2B-4E9F-424C-B12A-17D39E0CF448}" dt="2021-02-01T22:01:35.192" v="4766" actId="20577"/>
          <ac:spMkLst>
            <pc:docMk/>
            <pc:sldMk cId="2682350254" sldId="292"/>
            <ac:spMk id="2" creationId="{63E39597-A30A-4D36-9015-1D1B0789EE23}"/>
          </ac:spMkLst>
        </pc:spChg>
        <pc:spChg chg="mod">
          <ac:chgData name="Liz" userId="9b71a293-527e-4f3a-a7ca-532900a6e0fe" providerId="ADAL" clId="{5ABCAA2B-4E9F-424C-B12A-17D39E0CF448}" dt="2021-02-01T22:01:42.488" v="4768" actId="20577"/>
          <ac:spMkLst>
            <pc:docMk/>
            <pc:sldMk cId="2682350254" sldId="292"/>
            <ac:spMk id="3" creationId="{27789913-17E1-41CB-8C0F-62411596567F}"/>
          </ac:spMkLst>
        </pc:spChg>
      </pc:sldChg>
      <pc:sldChg chg="modSp new mod ord">
        <pc:chgData name="Liz" userId="9b71a293-527e-4f3a-a7ca-532900a6e0fe" providerId="ADAL" clId="{5ABCAA2B-4E9F-424C-B12A-17D39E0CF448}" dt="2021-02-02T12:55:24.489" v="12656"/>
        <pc:sldMkLst>
          <pc:docMk/>
          <pc:sldMk cId="1975519873" sldId="293"/>
        </pc:sldMkLst>
        <pc:spChg chg="mod">
          <ac:chgData name="Liz" userId="9b71a293-527e-4f3a-a7ca-532900a6e0fe" providerId="ADAL" clId="{5ABCAA2B-4E9F-424C-B12A-17D39E0CF448}" dt="2021-02-01T22:08:05.408" v="4866" actId="255"/>
          <ac:spMkLst>
            <pc:docMk/>
            <pc:sldMk cId="1975519873" sldId="293"/>
            <ac:spMk id="2" creationId="{A1584D7F-852F-4EFE-AF83-884E03556A70}"/>
          </ac:spMkLst>
        </pc:spChg>
        <pc:spChg chg="mod">
          <ac:chgData name="Liz" userId="9b71a293-527e-4f3a-a7ca-532900a6e0fe" providerId="ADAL" clId="{5ABCAA2B-4E9F-424C-B12A-17D39E0CF448}" dt="2021-02-01T22:12:40.979" v="5087" actId="115"/>
          <ac:spMkLst>
            <pc:docMk/>
            <pc:sldMk cId="1975519873" sldId="293"/>
            <ac:spMk id="3" creationId="{6CE90C99-4D93-41D2-B8B6-BCD2EFD07A8B}"/>
          </ac:spMkLst>
        </pc:spChg>
      </pc:sldChg>
      <pc:sldChg chg="addSp delSp modSp new mod ord">
        <pc:chgData name="Liz" userId="9b71a293-527e-4f3a-a7ca-532900a6e0fe" providerId="ADAL" clId="{5ABCAA2B-4E9F-424C-B12A-17D39E0CF448}" dt="2021-02-02T12:55:31.968" v="12660"/>
        <pc:sldMkLst>
          <pc:docMk/>
          <pc:sldMk cId="2353070004" sldId="294"/>
        </pc:sldMkLst>
        <pc:spChg chg="del mod">
          <ac:chgData name="Liz" userId="9b71a293-527e-4f3a-a7ca-532900a6e0fe" providerId="ADAL" clId="{5ABCAA2B-4E9F-424C-B12A-17D39E0CF448}" dt="2021-02-01T22:45:46.967" v="5578" actId="478"/>
          <ac:spMkLst>
            <pc:docMk/>
            <pc:sldMk cId="2353070004" sldId="294"/>
            <ac:spMk id="2" creationId="{F606EE09-5BD5-486B-9783-2B53A0959309}"/>
          </ac:spMkLst>
        </pc:spChg>
        <pc:spChg chg="mod">
          <ac:chgData name="Liz" userId="9b71a293-527e-4f3a-a7ca-532900a6e0fe" providerId="ADAL" clId="{5ABCAA2B-4E9F-424C-B12A-17D39E0CF448}" dt="2021-02-01T22:45:50.232" v="5579" actId="1076"/>
          <ac:spMkLst>
            <pc:docMk/>
            <pc:sldMk cId="2353070004" sldId="294"/>
            <ac:spMk id="3" creationId="{960EA395-6FCA-42EE-9928-C52D006CA641}"/>
          </ac:spMkLst>
        </pc:spChg>
        <pc:spChg chg="add mod">
          <ac:chgData name="Liz" userId="9b71a293-527e-4f3a-a7ca-532900a6e0fe" providerId="ADAL" clId="{5ABCAA2B-4E9F-424C-B12A-17D39E0CF448}" dt="2021-02-01T22:46:35.208" v="5596" actId="1076"/>
          <ac:spMkLst>
            <pc:docMk/>
            <pc:sldMk cId="2353070004" sldId="294"/>
            <ac:spMk id="4" creationId="{27047599-A844-4968-B01A-D02F50422B6E}"/>
          </ac:spMkLst>
        </pc:spChg>
      </pc:sldChg>
      <pc:sldChg chg="delSp modSp new mod">
        <pc:chgData name="Liz" userId="9b71a293-527e-4f3a-a7ca-532900a6e0fe" providerId="ADAL" clId="{5ABCAA2B-4E9F-424C-B12A-17D39E0CF448}" dt="2021-02-01T22:41:30.186" v="5470" actId="20577"/>
        <pc:sldMkLst>
          <pc:docMk/>
          <pc:sldMk cId="2148233579" sldId="295"/>
        </pc:sldMkLst>
        <pc:spChg chg="del">
          <ac:chgData name="Liz" userId="9b71a293-527e-4f3a-a7ca-532900a6e0fe" providerId="ADAL" clId="{5ABCAA2B-4E9F-424C-B12A-17D39E0CF448}" dt="2021-02-01T22:40:41.113" v="5369" actId="478"/>
          <ac:spMkLst>
            <pc:docMk/>
            <pc:sldMk cId="2148233579" sldId="295"/>
            <ac:spMk id="2" creationId="{1A5B472D-733E-482F-9282-4412603589DB}"/>
          </ac:spMkLst>
        </pc:spChg>
        <pc:spChg chg="mod">
          <ac:chgData name="Liz" userId="9b71a293-527e-4f3a-a7ca-532900a6e0fe" providerId="ADAL" clId="{5ABCAA2B-4E9F-424C-B12A-17D39E0CF448}" dt="2021-02-01T22:41:30.186" v="5470" actId="20577"/>
          <ac:spMkLst>
            <pc:docMk/>
            <pc:sldMk cId="2148233579" sldId="295"/>
            <ac:spMk id="3" creationId="{D18200D3-36CA-48CB-96ED-8D52FAC8847B}"/>
          </ac:spMkLst>
        </pc:spChg>
      </pc:sldChg>
      <pc:sldChg chg="modSp new del mod">
        <pc:chgData name="Liz" userId="9b71a293-527e-4f3a-a7ca-532900a6e0fe" providerId="ADAL" clId="{5ABCAA2B-4E9F-424C-B12A-17D39E0CF448}" dt="2021-02-01T22:46:41.211" v="5597" actId="47"/>
        <pc:sldMkLst>
          <pc:docMk/>
          <pc:sldMk cId="953692008" sldId="296"/>
        </pc:sldMkLst>
        <pc:spChg chg="mod">
          <ac:chgData name="Liz" userId="9b71a293-527e-4f3a-a7ca-532900a6e0fe" providerId="ADAL" clId="{5ABCAA2B-4E9F-424C-B12A-17D39E0CF448}" dt="2021-02-01T22:38:59.481" v="5227" actId="20577"/>
          <ac:spMkLst>
            <pc:docMk/>
            <pc:sldMk cId="953692008" sldId="296"/>
            <ac:spMk id="3" creationId="{BC915819-A86D-424B-A266-CA26127B16AA}"/>
          </ac:spMkLst>
        </pc:spChg>
      </pc:sldChg>
      <pc:sldChg chg="addSp delSp modSp new mod ord">
        <pc:chgData name="Liz" userId="9b71a293-527e-4f3a-a7ca-532900a6e0fe" providerId="ADAL" clId="{5ABCAA2B-4E9F-424C-B12A-17D39E0CF448}" dt="2021-02-02T12:55:44.089" v="12662"/>
        <pc:sldMkLst>
          <pc:docMk/>
          <pc:sldMk cId="136320710" sldId="297"/>
        </pc:sldMkLst>
        <pc:spChg chg="add del mod">
          <ac:chgData name="Liz" userId="9b71a293-527e-4f3a-a7ca-532900a6e0fe" providerId="ADAL" clId="{5ABCAA2B-4E9F-424C-B12A-17D39E0CF448}" dt="2021-02-01T22:44:39.294" v="5568" actId="20577"/>
          <ac:spMkLst>
            <pc:docMk/>
            <pc:sldMk cId="136320710" sldId="297"/>
            <ac:spMk id="2" creationId="{EA883240-6E8A-430D-BA8D-9C3DE5259D75}"/>
          </ac:spMkLst>
        </pc:spChg>
        <pc:spChg chg="mod">
          <ac:chgData name="Liz" userId="9b71a293-527e-4f3a-a7ca-532900a6e0fe" providerId="ADAL" clId="{5ABCAA2B-4E9F-424C-B12A-17D39E0CF448}" dt="2021-02-01T22:43:42.560" v="5529" actId="27636"/>
          <ac:spMkLst>
            <pc:docMk/>
            <pc:sldMk cId="136320710" sldId="297"/>
            <ac:spMk id="3" creationId="{CA8967AE-D0AE-4422-B7D8-9FC568720314}"/>
          </ac:spMkLst>
        </pc:spChg>
      </pc:sldChg>
      <pc:sldChg chg="modSp new mod">
        <pc:chgData name="Liz" userId="9b71a293-527e-4f3a-a7ca-532900a6e0fe" providerId="ADAL" clId="{5ABCAA2B-4E9F-424C-B12A-17D39E0CF448}" dt="2021-02-01T22:48:53.954" v="5699" actId="20577"/>
        <pc:sldMkLst>
          <pc:docMk/>
          <pc:sldMk cId="2236823517" sldId="298"/>
        </pc:sldMkLst>
        <pc:spChg chg="mod">
          <ac:chgData name="Liz" userId="9b71a293-527e-4f3a-a7ca-532900a6e0fe" providerId="ADAL" clId="{5ABCAA2B-4E9F-424C-B12A-17D39E0CF448}" dt="2021-02-01T22:48:31.672" v="5695" actId="20577"/>
          <ac:spMkLst>
            <pc:docMk/>
            <pc:sldMk cId="2236823517" sldId="298"/>
            <ac:spMk id="2" creationId="{F4E7B7EF-19DB-4B18-958C-9052F9775306}"/>
          </ac:spMkLst>
        </pc:spChg>
        <pc:spChg chg="mod">
          <ac:chgData name="Liz" userId="9b71a293-527e-4f3a-a7ca-532900a6e0fe" providerId="ADAL" clId="{5ABCAA2B-4E9F-424C-B12A-17D39E0CF448}" dt="2021-02-01T22:48:53.954" v="5699" actId="20577"/>
          <ac:spMkLst>
            <pc:docMk/>
            <pc:sldMk cId="2236823517" sldId="298"/>
            <ac:spMk id="3" creationId="{8FDE8FC0-67EB-496B-8F86-6A6222E8FBB4}"/>
          </ac:spMkLst>
        </pc:spChg>
      </pc:sldChg>
      <pc:sldChg chg="modSp new mod">
        <pc:chgData name="Liz" userId="9b71a293-527e-4f3a-a7ca-532900a6e0fe" providerId="ADAL" clId="{5ABCAA2B-4E9F-424C-B12A-17D39E0CF448}" dt="2021-02-01T22:51:16.017" v="5735" actId="1076"/>
        <pc:sldMkLst>
          <pc:docMk/>
          <pc:sldMk cId="2742970949" sldId="299"/>
        </pc:sldMkLst>
        <pc:spChg chg="mod">
          <ac:chgData name="Liz" userId="9b71a293-527e-4f3a-a7ca-532900a6e0fe" providerId="ADAL" clId="{5ABCAA2B-4E9F-424C-B12A-17D39E0CF448}" dt="2021-02-01T22:51:12.728" v="5734" actId="20577"/>
          <ac:spMkLst>
            <pc:docMk/>
            <pc:sldMk cId="2742970949" sldId="299"/>
            <ac:spMk id="2" creationId="{33BBE01F-9F45-4319-BEDF-9B9E9E83FB95}"/>
          </ac:spMkLst>
        </pc:spChg>
        <pc:spChg chg="mod">
          <ac:chgData name="Liz" userId="9b71a293-527e-4f3a-a7ca-532900a6e0fe" providerId="ADAL" clId="{5ABCAA2B-4E9F-424C-B12A-17D39E0CF448}" dt="2021-02-01T22:51:16.017" v="5735" actId="1076"/>
          <ac:spMkLst>
            <pc:docMk/>
            <pc:sldMk cId="2742970949" sldId="299"/>
            <ac:spMk id="3" creationId="{F53D77D6-AC99-421A-A379-B8150B02F465}"/>
          </ac:spMkLst>
        </pc:spChg>
      </pc:sldChg>
      <pc:sldChg chg="modSp new mod">
        <pc:chgData name="Liz" userId="9b71a293-527e-4f3a-a7ca-532900a6e0fe" providerId="ADAL" clId="{5ABCAA2B-4E9F-424C-B12A-17D39E0CF448}" dt="2021-02-01T22:54:54.154" v="6090" actId="27636"/>
        <pc:sldMkLst>
          <pc:docMk/>
          <pc:sldMk cId="2139111980" sldId="300"/>
        </pc:sldMkLst>
        <pc:spChg chg="mod">
          <ac:chgData name="Liz" userId="9b71a293-527e-4f3a-a7ca-532900a6e0fe" providerId="ADAL" clId="{5ABCAA2B-4E9F-424C-B12A-17D39E0CF448}" dt="2021-02-01T22:54:54.154" v="6090" actId="27636"/>
          <ac:spMkLst>
            <pc:docMk/>
            <pc:sldMk cId="2139111980" sldId="300"/>
            <ac:spMk id="2" creationId="{B3B0D03D-D09B-420A-90F6-1C4E842E5180}"/>
          </ac:spMkLst>
        </pc:spChg>
        <pc:spChg chg="mod">
          <ac:chgData name="Liz" userId="9b71a293-527e-4f3a-a7ca-532900a6e0fe" providerId="ADAL" clId="{5ABCAA2B-4E9F-424C-B12A-17D39E0CF448}" dt="2021-02-01T22:54:33.150" v="6053" actId="21"/>
          <ac:spMkLst>
            <pc:docMk/>
            <pc:sldMk cId="2139111980" sldId="300"/>
            <ac:spMk id="3" creationId="{B7DB01CB-E92F-4369-BC88-BEB9941D9B9B}"/>
          </ac:spMkLst>
        </pc:spChg>
      </pc:sldChg>
      <pc:sldChg chg="delSp modSp new mod">
        <pc:chgData name="Liz" userId="9b71a293-527e-4f3a-a7ca-532900a6e0fe" providerId="ADAL" clId="{5ABCAA2B-4E9F-424C-B12A-17D39E0CF448}" dt="2021-02-01T23:04:11.094" v="6211" actId="14100"/>
        <pc:sldMkLst>
          <pc:docMk/>
          <pc:sldMk cId="2058509397" sldId="301"/>
        </pc:sldMkLst>
        <pc:spChg chg="del">
          <ac:chgData name="Liz" userId="9b71a293-527e-4f3a-a7ca-532900a6e0fe" providerId="ADAL" clId="{5ABCAA2B-4E9F-424C-B12A-17D39E0CF448}" dt="2021-02-01T23:04:00.334" v="6208" actId="478"/>
          <ac:spMkLst>
            <pc:docMk/>
            <pc:sldMk cId="2058509397" sldId="301"/>
            <ac:spMk id="2" creationId="{4336DC3B-8685-42A9-B6C1-1E50BDF17EC6}"/>
          </ac:spMkLst>
        </pc:spChg>
        <pc:spChg chg="mod">
          <ac:chgData name="Liz" userId="9b71a293-527e-4f3a-a7ca-532900a6e0fe" providerId="ADAL" clId="{5ABCAA2B-4E9F-424C-B12A-17D39E0CF448}" dt="2021-02-01T23:04:11.094" v="6211" actId="14100"/>
          <ac:spMkLst>
            <pc:docMk/>
            <pc:sldMk cId="2058509397" sldId="301"/>
            <ac:spMk id="3" creationId="{B8AC821D-F7B8-4D0F-9F8F-441F689572BB}"/>
          </ac:spMkLst>
        </pc:spChg>
      </pc:sldChg>
      <pc:sldChg chg="modSp new mod">
        <pc:chgData name="Liz" userId="9b71a293-527e-4f3a-a7ca-532900a6e0fe" providerId="ADAL" clId="{5ABCAA2B-4E9F-424C-B12A-17D39E0CF448}" dt="2021-02-01T22:59:55.405" v="6189" actId="27636"/>
        <pc:sldMkLst>
          <pc:docMk/>
          <pc:sldMk cId="1431133212" sldId="302"/>
        </pc:sldMkLst>
        <pc:spChg chg="mod">
          <ac:chgData name="Liz" userId="9b71a293-527e-4f3a-a7ca-532900a6e0fe" providerId="ADAL" clId="{5ABCAA2B-4E9F-424C-B12A-17D39E0CF448}" dt="2021-02-01T22:55:46.751" v="6126" actId="20577"/>
          <ac:spMkLst>
            <pc:docMk/>
            <pc:sldMk cId="1431133212" sldId="302"/>
            <ac:spMk id="2" creationId="{853432B4-4810-48C7-BE89-43E88232E538}"/>
          </ac:spMkLst>
        </pc:spChg>
        <pc:spChg chg="mod">
          <ac:chgData name="Liz" userId="9b71a293-527e-4f3a-a7ca-532900a6e0fe" providerId="ADAL" clId="{5ABCAA2B-4E9F-424C-B12A-17D39E0CF448}" dt="2021-02-01T22:59:55.405" v="6189" actId="27636"/>
          <ac:spMkLst>
            <pc:docMk/>
            <pc:sldMk cId="1431133212" sldId="302"/>
            <ac:spMk id="3" creationId="{4F7B1283-D399-4C5F-91DB-2B0273B92542}"/>
          </ac:spMkLst>
        </pc:spChg>
      </pc:sldChg>
      <pc:sldChg chg="addSp delSp modSp new mod">
        <pc:chgData name="Liz" userId="9b71a293-527e-4f3a-a7ca-532900a6e0fe" providerId="ADAL" clId="{5ABCAA2B-4E9F-424C-B12A-17D39E0CF448}" dt="2021-02-01T23:06:07.807" v="6312" actId="20577"/>
        <pc:sldMkLst>
          <pc:docMk/>
          <pc:sldMk cId="456321330" sldId="303"/>
        </pc:sldMkLst>
        <pc:spChg chg="add del mod">
          <ac:chgData name="Liz" userId="9b71a293-527e-4f3a-a7ca-532900a6e0fe" providerId="ADAL" clId="{5ABCAA2B-4E9F-424C-B12A-17D39E0CF448}" dt="2021-02-01T23:05:51.907" v="6307" actId="20577"/>
          <ac:spMkLst>
            <pc:docMk/>
            <pc:sldMk cId="456321330" sldId="303"/>
            <ac:spMk id="2" creationId="{5548256E-E175-4232-9D10-7BB6B1EBBDD7}"/>
          </ac:spMkLst>
        </pc:spChg>
        <pc:spChg chg="mod">
          <ac:chgData name="Liz" userId="9b71a293-527e-4f3a-a7ca-532900a6e0fe" providerId="ADAL" clId="{5ABCAA2B-4E9F-424C-B12A-17D39E0CF448}" dt="2021-02-01T23:06:07.807" v="6312" actId="20577"/>
          <ac:spMkLst>
            <pc:docMk/>
            <pc:sldMk cId="456321330" sldId="303"/>
            <ac:spMk id="3" creationId="{74CB50A6-F97C-4D79-84F4-25018DF9FF5D}"/>
          </ac:spMkLst>
        </pc:spChg>
      </pc:sldChg>
      <pc:sldChg chg="modSp new mod ord">
        <pc:chgData name="Liz" userId="9b71a293-527e-4f3a-a7ca-532900a6e0fe" providerId="ADAL" clId="{5ABCAA2B-4E9F-424C-B12A-17D39E0CF448}" dt="2021-02-02T12:56:47.182" v="12677" actId="20577"/>
        <pc:sldMkLst>
          <pc:docMk/>
          <pc:sldMk cId="1555844103" sldId="304"/>
        </pc:sldMkLst>
        <pc:spChg chg="mod">
          <ac:chgData name="Liz" userId="9b71a293-527e-4f3a-a7ca-532900a6e0fe" providerId="ADAL" clId="{5ABCAA2B-4E9F-424C-B12A-17D39E0CF448}" dt="2021-02-02T12:56:47.182" v="12677" actId="20577"/>
          <ac:spMkLst>
            <pc:docMk/>
            <pc:sldMk cId="1555844103" sldId="304"/>
            <ac:spMk id="2" creationId="{C41DC816-AB69-4163-B4AD-EC40D9F4A81C}"/>
          </ac:spMkLst>
        </pc:spChg>
        <pc:spChg chg="mod">
          <ac:chgData name="Liz" userId="9b71a293-527e-4f3a-a7ca-532900a6e0fe" providerId="ADAL" clId="{5ABCAA2B-4E9F-424C-B12A-17D39E0CF448}" dt="2021-02-01T23:09:00.972" v="6466" actId="20577"/>
          <ac:spMkLst>
            <pc:docMk/>
            <pc:sldMk cId="1555844103" sldId="304"/>
            <ac:spMk id="3" creationId="{DC2034AA-9241-4333-BCF1-0CBDED30B2F0}"/>
          </ac:spMkLst>
        </pc:spChg>
      </pc:sldChg>
      <pc:sldChg chg="modSp new mod ord">
        <pc:chgData name="Liz" userId="9b71a293-527e-4f3a-a7ca-532900a6e0fe" providerId="ADAL" clId="{5ABCAA2B-4E9F-424C-B12A-17D39E0CF448}" dt="2021-02-02T12:56:40.480" v="12666"/>
        <pc:sldMkLst>
          <pc:docMk/>
          <pc:sldMk cId="3041276623" sldId="305"/>
        </pc:sldMkLst>
        <pc:spChg chg="mod">
          <ac:chgData name="Liz" userId="9b71a293-527e-4f3a-a7ca-532900a6e0fe" providerId="ADAL" clId="{5ABCAA2B-4E9F-424C-B12A-17D39E0CF448}" dt="2021-02-01T23:10:22.708" v="6474" actId="20577"/>
          <ac:spMkLst>
            <pc:docMk/>
            <pc:sldMk cId="3041276623" sldId="305"/>
            <ac:spMk id="2" creationId="{81474C23-B217-4A18-B345-B71530CB675D}"/>
          </ac:spMkLst>
        </pc:spChg>
        <pc:spChg chg="mod">
          <ac:chgData name="Liz" userId="9b71a293-527e-4f3a-a7ca-532900a6e0fe" providerId="ADAL" clId="{5ABCAA2B-4E9F-424C-B12A-17D39E0CF448}" dt="2021-02-01T23:13:58.125" v="6498" actId="207"/>
          <ac:spMkLst>
            <pc:docMk/>
            <pc:sldMk cId="3041276623" sldId="305"/>
            <ac:spMk id="3" creationId="{6CF2AC43-910E-41E4-A313-3BDDC7623130}"/>
          </ac:spMkLst>
        </pc:spChg>
      </pc:sldChg>
      <pc:sldChg chg="modSp new mod">
        <pc:chgData name="Liz" userId="9b71a293-527e-4f3a-a7ca-532900a6e0fe" providerId="ADAL" clId="{5ABCAA2B-4E9F-424C-B12A-17D39E0CF448}" dt="2021-02-01T23:25:40.577" v="6699" actId="20577"/>
        <pc:sldMkLst>
          <pc:docMk/>
          <pc:sldMk cId="3342279499" sldId="306"/>
        </pc:sldMkLst>
        <pc:spChg chg="mod">
          <ac:chgData name="Liz" userId="9b71a293-527e-4f3a-a7ca-532900a6e0fe" providerId="ADAL" clId="{5ABCAA2B-4E9F-424C-B12A-17D39E0CF448}" dt="2021-02-01T23:25:40.577" v="6699" actId="20577"/>
          <ac:spMkLst>
            <pc:docMk/>
            <pc:sldMk cId="3342279499" sldId="306"/>
            <ac:spMk id="2" creationId="{4CDA8775-98B1-491C-BD5A-F53C7C049035}"/>
          </ac:spMkLst>
        </pc:spChg>
        <pc:spChg chg="mod">
          <ac:chgData name="Liz" userId="9b71a293-527e-4f3a-a7ca-532900a6e0fe" providerId="ADAL" clId="{5ABCAA2B-4E9F-424C-B12A-17D39E0CF448}" dt="2021-02-01T23:25:22.607" v="6669" actId="14100"/>
          <ac:spMkLst>
            <pc:docMk/>
            <pc:sldMk cId="3342279499" sldId="306"/>
            <ac:spMk id="3" creationId="{626F4655-3943-478D-ADD6-77500F63FAD8}"/>
          </ac:spMkLst>
        </pc:spChg>
      </pc:sldChg>
      <pc:sldChg chg="delSp modSp new mod">
        <pc:chgData name="Liz" userId="9b71a293-527e-4f3a-a7ca-532900a6e0fe" providerId="ADAL" clId="{5ABCAA2B-4E9F-424C-B12A-17D39E0CF448}" dt="2021-02-01T23:28:28.248" v="6791" actId="20577"/>
        <pc:sldMkLst>
          <pc:docMk/>
          <pc:sldMk cId="877247020" sldId="307"/>
        </pc:sldMkLst>
        <pc:spChg chg="del mod">
          <ac:chgData name="Liz" userId="9b71a293-527e-4f3a-a7ca-532900a6e0fe" providerId="ADAL" clId="{5ABCAA2B-4E9F-424C-B12A-17D39E0CF448}" dt="2021-02-01T23:27:25.570" v="6727" actId="478"/>
          <ac:spMkLst>
            <pc:docMk/>
            <pc:sldMk cId="877247020" sldId="307"/>
            <ac:spMk id="2" creationId="{6E237D25-EBF9-4117-BEB0-63F3E1248F88}"/>
          </ac:spMkLst>
        </pc:spChg>
        <pc:spChg chg="mod">
          <ac:chgData name="Liz" userId="9b71a293-527e-4f3a-a7ca-532900a6e0fe" providerId="ADAL" clId="{5ABCAA2B-4E9F-424C-B12A-17D39E0CF448}" dt="2021-02-01T23:28:28.248" v="6791" actId="20577"/>
          <ac:spMkLst>
            <pc:docMk/>
            <pc:sldMk cId="877247020" sldId="307"/>
            <ac:spMk id="3" creationId="{3104F4AD-8C3A-4CF5-8599-F18C3CC36FDF}"/>
          </ac:spMkLst>
        </pc:spChg>
      </pc:sldChg>
      <pc:sldChg chg="addSp delSp modSp new mod">
        <pc:chgData name="Liz" userId="9b71a293-527e-4f3a-a7ca-532900a6e0fe" providerId="ADAL" clId="{5ABCAA2B-4E9F-424C-B12A-17D39E0CF448}" dt="2021-02-01T23:34:17.950" v="7306" actId="20577"/>
        <pc:sldMkLst>
          <pc:docMk/>
          <pc:sldMk cId="1737563804" sldId="308"/>
        </pc:sldMkLst>
        <pc:spChg chg="mod">
          <ac:chgData name="Liz" userId="9b71a293-527e-4f3a-a7ca-532900a6e0fe" providerId="ADAL" clId="{5ABCAA2B-4E9F-424C-B12A-17D39E0CF448}" dt="2021-02-01T23:34:17.950" v="7306" actId="20577"/>
          <ac:spMkLst>
            <pc:docMk/>
            <pc:sldMk cId="1737563804" sldId="308"/>
            <ac:spMk id="2" creationId="{C7CE8BD3-6EB6-4F30-99B3-ECA134282AFC}"/>
          </ac:spMkLst>
        </pc:spChg>
        <pc:spChg chg="del mod">
          <ac:chgData name="Liz" userId="9b71a293-527e-4f3a-a7ca-532900a6e0fe" providerId="ADAL" clId="{5ABCAA2B-4E9F-424C-B12A-17D39E0CF448}" dt="2021-02-01T23:29:14.020" v="6796" actId="3680"/>
          <ac:spMkLst>
            <pc:docMk/>
            <pc:sldMk cId="1737563804" sldId="308"/>
            <ac:spMk id="3" creationId="{8690B34F-F8C8-4B89-9C36-2EB994892E06}"/>
          </ac:spMkLst>
        </pc:spChg>
        <pc:graphicFrameChg chg="add mod ord modGraphic">
          <ac:chgData name="Liz" userId="9b71a293-527e-4f3a-a7ca-532900a6e0fe" providerId="ADAL" clId="{5ABCAA2B-4E9F-424C-B12A-17D39E0CF448}" dt="2021-02-01T23:34:02.156" v="7275" actId="114"/>
          <ac:graphicFrameMkLst>
            <pc:docMk/>
            <pc:sldMk cId="1737563804" sldId="308"/>
            <ac:graphicFrameMk id="4" creationId="{8388184C-8269-454C-A463-D1B6836576FF}"/>
          </ac:graphicFrameMkLst>
        </pc:graphicFrameChg>
      </pc:sldChg>
      <pc:sldChg chg="addSp delSp modSp new mod">
        <pc:chgData name="Liz" userId="9b71a293-527e-4f3a-a7ca-532900a6e0fe" providerId="ADAL" clId="{5ABCAA2B-4E9F-424C-B12A-17D39E0CF448}" dt="2021-02-01T23:49:33.798" v="7547" actId="20577"/>
        <pc:sldMkLst>
          <pc:docMk/>
          <pc:sldMk cId="895481616" sldId="309"/>
        </pc:sldMkLst>
        <pc:spChg chg="mod">
          <ac:chgData name="Liz" userId="9b71a293-527e-4f3a-a7ca-532900a6e0fe" providerId="ADAL" clId="{5ABCAA2B-4E9F-424C-B12A-17D39E0CF448}" dt="2021-02-01T23:47:04.406" v="7485" actId="20577"/>
          <ac:spMkLst>
            <pc:docMk/>
            <pc:sldMk cId="895481616" sldId="309"/>
            <ac:spMk id="2" creationId="{339D1FE8-7E2D-476E-82DA-09FABD3FF046}"/>
          </ac:spMkLst>
        </pc:spChg>
        <pc:spChg chg="mod">
          <ac:chgData name="Liz" userId="9b71a293-527e-4f3a-a7ca-532900a6e0fe" providerId="ADAL" clId="{5ABCAA2B-4E9F-424C-B12A-17D39E0CF448}" dt="2021-02-01T23:49:33.798" v="7547" actId="20577"/>
          <ac:spMkLst>
            <pc:docMk/>
            <pc:sldMk cId="895481616" sldId="309"/>
            <ac:spMk id="3" creationId="{C3C62F3C-2F81-44F9-BCFE-BB2BD98A8F02}"/>
          </ac:spMkLst>
        </pc:spChg>
        <pc:spChg chg="add del mod">
          <ac:chgData name="Liz" userId="9b71a293-527e-4f3a-a7ca-532900a6e0fe" providerId="ADAL" clId="{5ABCAA2B-4E9F-424C-B12A-17D39E0CF448}" dt="2021-02-01T23:45:44.891" v="7413"/>
          <ac:spMkLst>
            <pc:docMk/>
            <pc:sldMk cId="895481616" sldId="309"/>
            <ac:spMk id="4" creationId="{B823FE83-FDF1-46A9-9DC1-8B7EC55DCDC3}"/>
          </ac:spMkLst>
        </pc:spChg>
        <pc:spChg chg="add mod">
          <ac:chgData name="Liz" userId="9b71a293-527e-4f3a-a7ca-532900a6e0fe" providerId="ADAL" clId="{5ABCAA2B-4E9F-424C-B12A-17D39E0CF448}" dt="2021-02-01T23:49:19.339" v="7543" actId="20577"/>
          <ac:spMkLst>
            <pc:docMk/>
            <pc:sldMk cId="895481616" sldId="309"/>
            <ac:spMk id="5" creationId="{3879D98C-7AA4-4EFE-8562-D83EB632CAAB}"/>
          </ac:spMkLst>
        </pc:spChg>
        <pc:spChg chg="add del mod">
          <ac:chgData name="Liz" userId="9b71a293-527e-4f3a-a7ca-532900a6e0fe" providerId="ADAL" clId="{5ABCAA2B-4E9F-424C-B12A-17D39E0CF448}" dt="2021-02-01T23:44:26.286" v="7398"/>
          <ac:spMkLst>
            <pc:docMk/>
            <pc:sldMk cId="895481616" sldId="309"/>
            <ac:spMk id="6" creationId="{7247812C-2665-40B5-A652-D5B30DFD0AFA}"/>
          </ac:spMkLst>
        </pc:spChg>
        <pc:spChg chg="add mod">
          <ac:chgData name="Liz" userId="9b71a293-527e-4f3a-a7ca-532900a6e0fe" providerId="ADAL" clId="{5ABCAA2B-4E9F-424C-B12A-17D39E0CF448}" dt="2021-02-01T23:47:14.550" v="7487" actId="1076"/>
          <ac:spMkLst>
            <pc:docMk/>
            <pc:sldMk cId="895481616" sldId="309"/>
            <ac:spMk id="7" creationId="{A0D69D9D-37AC-4F11-ACC6-80BC093DAF71}"/>
          </ac:spMkLst>
        </pc:spChg>
      </pc:sldChg>
      <pc:sldChg chg="modSp new mod">
        <pc:chgData name="Liz" userId="9b71a293-527e-4f3a-a7ca-532900a6e0fe" providerId="ADAL" clId="{5ABCAA2B-4E9F-424C-B12A-17D39E0CF448}" dt="2021-02-01T23:51:40.530" v="7863" actId="20577"/>
        <pc:sldMkLst>
          <pc:docMk/>
          <pc:sldMk cId="1677016618" sldId="310"/>
        </pc:sldMkLst>
        <pc:spChg chg="mod">
          <ac:chgData name="Liz" userId="9b71a293-527e-4f3a-a7ca-532900a6e0fe" providerId="ADAL" clId="{5ABCAA2B-4E9F-424C-B12A-17D39E0CF448}" dt="2021-02-01T23:51:40.530" v="7863" actId="20577"/>
          <ac:spMkLst>
            <pc:docMk/>
            <pc:sldMk cId="1677016618" sldId="310"/>
            <ac:spMk id="3" creationId="{73438E97-765A-49B8-9597-52AA45C701BE}"/>
          </ac:spMkLst>
        </pc:spChg>
      </pc:sldChg>
      <pc:sldChg chg="modSp new mod">
        <pc:chgData name="Liz" userId="9b71a293-527e-4f3a-a7ca-532900a6e0fe" providerId="ADAL" clId="{5ABCAA2B-4E9F-424C-B12A-17D39E0CF448}" dt="2021-02-01T23:55:21.428" v="8055" actId="20577"/>
        <pc:sldMkLst>
          <pc:docMk/>
          <pc:sldMk cId="3974793316" sldId="311"/>
        </pc:sldMkLst>
        <pc:spChg chg="mod">
          <ac:chgData name="Liz" userId="9b71a293-527e-4f3a-a7ca-532900a6e0fe" providerId="ADAL" clId="{5ABCAA2B-4E9F-424C-B12A-17D39E0CF448}" dt="2021-02-01T23:53:57.204" v="7922" actId="20577"/>
          <ac:spMkLst>
            <pc:docMk/>
            <pc:sldMk cId="3974793316" sldId="311"/>
            <ac:spMk id="2" creationId="{BF949EC3-0C71-4A80-9718-FAD16207D664}"/>
          </ac:spMkLst>
        </pc:spChg>
        <pc:spChg chg="mod">
          <ac:chgData name="Liz" userId="9b71a293-527e-4f3a-a7ca-532900a6e0fe" providerId="ADAL" clId="{5ABCAA2B-4E9F-424C-B12A-17D39E0CF448}" dt="2021-02-01T23:55:21.428" v="8055" actId="20577"/>
          <ac:spMkLst>
            <pc:docMk/>
            <pc:sldMk cId="3974793316" sldId="311"/>
            <ac:spMk id="3" creationId="{5D64C086-C180-4AB8-B40C-985EDF1AB982}"/>
          </ac:spMkLst>
        </pc:spChg>
      </pc:sldChg>
      <pc:sldChg chg="modSp new mod">
        <pc:chgData name="Liz" userId="9b71a293-527e-4f3a-a7ca-532900a6e0fe" providerId="ADAL" clId="{5ABCAA2B-4E9F-424C-B12A-17D39E0CF448}" dt="2021-02-01T23:59:05.703" v="8223" actId="27636"/>
        <pc:sldMkLst>
          <pc:docMk/>
          <pc:sldMk cId="640688610" sldId="312"/>
        </pc:sldMkLst>
        <pc:spChg chg="mod">
          <ac:chgData name="Liz" userId="9b71a293-527e-4f3a-a7ca-532900a6e0fe" providerId="ADAL" clId="{5ABCAA2B-4E9F-424C-B12A-17D39E0CF448}" dt="2021-02-01T23:59:00.626" v="8220" actId="27636"/>
          <ac:spMkLst>
            <pc:docMk/>
            <pc:sldMk cId="640688610" sldId="312"/>
            <ac:spMk id="2" creationId="{2698E18C-42F7-4E45-9EAF-2BCD4465699E}"/>
          </ac:spMkLst>
        </pc:spChg>
        <pc:spChg chg="mod">
          <ac:chgData name="Liz" userId="9b71a293-527e-4f3a-a7ca-532900a6e0fe" providerId="ADAL" clId="{5ABCAA2B-4E9F-424C-B12A-17D39E0CF448}" dt="2021-02-01T23:59:05.703" v="8223" actId="27636"/>
          <ac:spMkLst>
            <pc:docMk/>
            <pc:sldMk cId="640688610" sldId="312"/>
            <ac:spMk id="3" creationId="{5BB662EA-CDD6-4C17-974A-A76D6621DC24}"/>
          </ac:spMkLst>
        </pc:spChg>
      </pc:sldChg>
      <pc:sldChg chg="modSp new mod">
        <pc:chgData name="Liz" userId="9b71a293-527e-4f3a-a7ca-532900a6e0fe" providerId="ADAL" clId="{5ABCAA2B-4E9F-424C-B12A-17D39E0CF448}" dt="2021-02-02T00:02:33.643" v="8354" actId="20577"/>
        <pc:sldMkLst>
          <pc:docMk/>
          <pc:sldMk cId="2475041359" sldId="313"/>
        </pc:sldMkLst>
        <pc:spChg chg="mod">
          <ac:chgData name="Liz" userId="9b71a293-527e-4f3a-a7ca-532900a6e0fe" providerId="ADAL" clId="{5ABCAA2B-4E9F-424C-B12A-17D39E0CF448}" dt="2021-02-02T00:02:33.643" v="8354" actId="20577"/>
          <ac:spMkLst>
            <pc:docMk/>
            <pc:sldMk cId="2475041359" sldId="313"/>
            <ac:spMk id="2" creationId="{29521A20-A849-4330-B5E1-D60E53CB6ACE}"/>
          </ac:spMkLst>
        </pc:spChg>
        <pc:spChg chg="mod">
          <ac:chgData name="Liz" userId="9b71a293-527e-4f3a-a7ca-532900a6e0fe" providerId="ADAL" clId="{5ABCAA2B-4E9F-424C-B12A-17D39E0CF448}" dt="2021-02-02T00:02:26.273" v="8329" actId="27636"/>
          <ac:spMkLst>
            <pc:docMk/>
            <pc:sldMk cId="2475041359" sldId="313"/>
            <ac:spMk id="3" creationId="{2EFFEDC1-FDDB-4CE6-8DF9-C7CF532EADF1}"/>
          </ac:spMkLst>
        </pc:spChg>
      </pc:sldChg>
      <pc:sldChg chg="modSp new mod">
        <pc:chgData name="Liz" userId="9b71a293-527e-4f3a-a7ca-532900a6e0fe" providerId="ADAL" clId="{5ABCAA2B-4E9F-424C-B12A-17D39E0CF448}" dt="2021-02-02T00:04:19.716" v="8396" actId="20577"/>
        <pc:sldMkLst>
          <pc:docMk/>
          <pc:sldMk cId="569132030" sldId="314"/>
        </pc:sldMkLst>
        <pc:spChg chg="mod">
          <ac:chgData name="Liz" userId="9b71a293-527e-4f3a-a7ca-532900a6e0fe" providerId="ADAL" clId="{5ABCAA2B-4E9F-424C-B12A-17D39E0CF448}" dt="2021-02-02T00:02:56.590" v="8362" actId="20577"/>
          <ac:spMkLst>
            <pc:docMk/>
            <pc:sldMk cId="569132030" sldId="314"/>
            <ac:spMk id="2" creationId="{FE900663-2B92-4A24-989F-FA3C168F0390}"/>
          </ac:spMkLst>
        </pc:spChg>
        <pc:spChg chg="mod">
          <ac:chgData name="Liz" userId="9b71a293-527e-4f3a-a7ca-532900a6e0fe" providerId="ADAL" clId="{5ABCAA2B-4E9F-424C-B12A-17D39E0CF448}" dt="2021-02-02T00:04:19.716" v="8396" actId="20577"/>
          <ac:spMkLst>
            <pc:docMk/>
            <pc:sldMk cId="569132030" sldId="314"/>
            <ac:spMk id="3" creationId="{B9F09759-E5B6-48E9-832D-EF63DDD2698B}"/>
          </ac:spMkLst>
        </pc:spChg>
      </pc:sldChg>
      <pc:sldChg chg="modSp new mod">
        <pc:chgData name="Liz" userId="9b71a293-527e-4f3a-a7ca-532900a6e0fe" providerId="ADAL" clId="{5ABCAA2B-4E9F-424C-B12A-17D39E0CF448}" dt="2021-02-02T00:05:55.106" v="8496" actId="20577"/>
        <pc:sldMkLst>
          <pc:docMk/>
          <pc:sldMk cId="2624192814" sldId="315"/>
        </pc:sldMkLst>
        <pc:spChg chg="mod">
          <ac:chgData name="Liz" userId="9b71a293-527e-4f3a-a7ca-532900a6e0fe" providerId="ADAL" clId="{5ABCAA2B-4E9F-424C-B12A-17D39E0CF448}" dt="2021-02-02T00:04:53.620" v="8423" actId="20577"/>
          <ac:spMkLst>
            <pc:docMk/>
            <pc:sldMk cId="2624192814" sldId="315"/>
            <ac:spMk id="2" creationId="{D3620BBB-1D16-4575-8A4D-89C940D8A809}"/>
          </ac:spMkLst>
        </pc:spChg>
        <pc:spChg chg="mod">
          <ac:chgData name="Liz" userId="9b71a293-527e-4f3a-a7ca-532900a6e0fe" providerId="ADAL" clId="{5ABCAA2B-4E9F-424C-B12A-17D39E0CF448}" dt="2021-02-02T00:05:55.106" v="8496" actId="20577"/>
          <ac:spMkLst>
            <pc:docMk/>
            <pc:sldMk cId="2624192814" sldId="315"/>
            <ac:spMk id="3" creationId="{E2F28760-6287-4E73-9D95-5B6B4122E7A4}"/>
          </ac:spMkLst>
        </pc:spChg>
      </pc:sldChg>
      <pc:sldChg chg="modSp new mod">
        <pc:chgData name="Liz" userId="9b71a293-527e-4f3a-a7ca-532900a6e0fe" providerId="ADAL" clId="{5ABCAA2B-4E9F-424C-B12A-17D39E0CF448}" dt="2021-02-02T10:19:35.707" v="12126" actId="20577"/>
        <pc:sldMkLst>
          <pc:docMk/>
          <pc:sldMk cId="1473953592" sldId="316"/>
        </pc:sldMkLst>
        <pc:spChg chg="mod">
          <ac:chgData name="Liz" userId="9b71a293-527e-4f3a-a7ca-532900a6e0fe" providerId="ADAL" clId="{5ABCAA2B-4E9F-424C-B12A-17D39E0CF448}" dt="2021-02-02T09:55:43.164" v="9460" actId="20577"/>
          <ac:spMkLst>
            <pc:docMk/>
            <pc:sldMk cId="1473953592" sldId="316"/>
            <ac:spMk id="2" creationId="{576459D3-E772-4930-A609-57512C292CCB}"/>
          </ac:spMkLst>
        </pc:spChg>
        <pc:spChg chg="mod">
          <ac:chgData name="Liz" userId="9b71a293-527e-4f3a-a7ca-532900a6e0fe" providerId="ADAL" clId="{5ABCAA2B-4E9F-424C-B12A-17D39E0CF448}" dt="2021-02-02T10:19:35.707" v="12126" actId="20577"/>
          <ac:spMkLst>
            <pc:docMk/>
            <pc:sldMk cId="1473953592" sldId="316"/>
            <ac:spMk id="3" creationId="{0451F2B3-44BB-4C4B-ACD7-E764D181EFF8}"/>
          </ac:spMkLst>
        </pc:spChg>
      </pc:sldChg>
      <pc:sldChg chg="modSp new mod">
        <pc:chgData name="Liz" userId="9b71a293-527e-4f3a-a7ca-532900a6e0fe" providerId="ADAL" clId="{5ABCAA2B-4E9F-424C-B12A-17D39E0CF448}" dt="2021-02-02T00:06:55.683" v="8506" actId="20577"/>
        <pc:sldMkLst>
          <pc:docMk/>
          <pc:sldMk cId="2052058605" sldId="317"/>
        </pc:sldMkLst>
        <pc:spChg chg="mod">
          <ac:chgData name="Liz" userId="9b71a293-527e-4f3a-a7ca-532900a6e0fe" providerId="ADAL" clId="{5ABCAA2B-4E9F-424C-B12A-17D39E0CF448}" dt="2021-02-02T00:06:55.683" v="8506" actId="20577"/>
          <ac:spMkLst>
            <pc:docMk/>
            <pc:sldMk cId="2052058605" sldId="317"/>
            <ac:spMk id="3" creationId="{6EDB7757-E9E7-48C4-BCF3-8E4A541A9AA7}"/>
          </ac:spMkLst>
        </pc:spChg>
      </pc:sldChg>
      <pc:sldChg chg="delSp modSp new mod">
        <pc:chgData name="Liz" userId="9b71a293-527e-4f3a-a7ca-532900a6e0fe" providerId="ADAL" clId="{5ABCAA2B-4E9F-424C-B12A-17D39E0CF448}" dt="2021-02-02T00:10:23.970" v="8652" actId="20577"/>
        <pc:sldMkLst>
          <pc:docMk/>
          <pc:sldMk cId="591755514" sldId="318"/>
        </pc:sldMkLst>
        <pc:spChg chg="del">
          <ac:chgData name="Liz" userId="9b71a293-527e-4f3a-a7ca-532900a6e0fe" providerId="ADAL" clId="{5ABCAA2B-4E9F-424C-B12A-17D39E0CF448}" dt="2021-02-02T00:08:15.938" v="8509" actId="478"/>
          <ac:spMkLst>
            <pc:docMk/>
            <pc:sldMk cId="591755514" sldId="318"/>
            <ac:spMk id="2" creationId="{C04FA6B8-8AD5-4A82-95C5-3E5C792F4D3E}"/>
          </ac:spMkLst>
        </pc:spChg>
        <pc:spChg chg="mod">
          <ac:chgData name="Liz" userId="9b71a293-527e-4f3a-a7ca-532900a6e0fe" providerId="ADAL" clId="{5ABCAA2B-4E9F-424C-B12A-17D39E0CF448}" dt="2021-02-02T00:10:23.970" v="8652" actId="20577"/>
          <ac:spMkLst>
            <pc:docMk/>
            <pc:sldMk cId="591755514" sldId="318"/>
            <ac:spMk id="3" creationId="{5B0CD2B0-1234-4A14-9CD4-2ABD1336D3F2}"/>
          </ac:spMkLst>
        </pc:spChg>
      </pc:sldChg>
      <pc:sldChg chg="modSp new mod">
        <pc:chgData name="Liz" userId="9b71a293-527e-4f3a-a7ca-532900a6e0fe" providerId="ADAL" clId="{5ABCAA2B-4E9F-424C-B12A-17D39E0CF448}" dt="2021-02-02T00:11:54.233" v="8671" actId="20577"/>
        <pc:sldMkLst>
          <pc:docMk/>
          <pc:sldMk cId="3121557032" sldId="319"/>
        </pc:sldMkLst>
        <pc:spChg chg="mod">
          <ac:chgData name="Liz" userId="9b71a293-527e-4f3a-a7ca-532900a6e0fe" providerId="ADAL" clId="{5ABCAA2B-4E9F-424C-B12A-17D39E0CF448}" dt="2021-02-02T00:11:54.233" v="8671" actId="20577"/>
          <ac:spMkLst>
            <pc:docMk/>
            <pc:sldMk cId="3121557032" sldId="319"/>
            <ac:spMk id="3" creationId="{A6E2D3BE-1FD8-4544-98E9-BF200E4D0F2F}"/>
          </ac:spMkLst>
        </pc:spChg>
      </pc:sldChg>
      <pc:sldChg chg="delSp modSp new mod">
        <pc:chgData name="Liz" userId="9b71a293-527e-4f3a-a7ca-532900a6e0fe" providerId="ADAL" clId="{5ABCAA2B-4E9F-424C-B12A-17D39E0CF448}" dt="2021-02-02T10:18:38.479" v="11948" actId="114"/>
        <pc:sldMkLst>
          <pc:docMk/>
          <pc:sldMk cId="3302565199" sldId="320"/>
        </pc:sldMkLst>
        <pc:spChg chg="del mod">
          <ac:chgData name="Liz" userId="9b71a293-527e-4f3a-a7ca-532900a6e0fe" providerId="ADAL" clId="{5ABCAA2B-4E9F-424C-B12A-17D39E0CF448}" dt="2021-02-02T10:07:27.512" v="10817" actId="478"/>
          <ac:spMkLst>
            <pc:docMk/>
            <pc:sldMk cId="3302565199" sldId="320"/>
            <ac:spMk id="2" creationId="{188E23DC-9CD3-4264-96BE-1870F93BA9FF}"/>
          </ac:spMkLst>
        </pc:spChg>
        <pc:spChg chg="mod">
          <ac:chgData name="Liz" userId="9b71a293-527e-4f3a-a7ca-532900a6e0fe" providerId="ADAL" clId="{5ABCAA2B-4E9F-424C-B12A-17D39E0CF448}" dt="2021-02-02T10:18:38.479" v="11948" actId="114"/>
          <ac:spMkLst>
            <pc:docMk/>
            <pc:sldMk cId="3302565199" sldId="320"/>
            <ac:spMk id="3" creationId="{B349C895-53EA-4D60-9E69-17C537D1795B}"/>
          </ac:spMkLst>
        </pc:spChg>
      </pc:sldChg>
      <pc:sldChg chg="modSp new mod">
        <pc:chgData name="Liz" userId="9b71a293-527e-4f3a-a7ca-532900a6e0fe" providerId="ADAL" clId="{5ABCAA2B-4E9F-424C-B12A-17D39E0CF448}" dt="2021-02-02T10:27:00.232" v="12654" actId="20577"/>
        <pc:sldMkLst>
          <pc:docMk/>
          <pc:sldMk cId="754511919" sldId="321"/>
        </pc:sldMkLst>
        <pc:spChg chg="mod">
          <ac:chgData name="Liz" userId="9b71a293-527e-4f3a-a7ca-532900a6e0fe" providerId="ADAL" clId="{5ABCAA2B-4E9F-424C-B12A-17D39E0CF448}" dt="2021-02-02T10:17:22.157" v="11922" actId="20577"/>
          <ac:spMkLst>
            <pc:docMk/>
            <pc:sldMk cId="754511919" sldId="321"/>
            <ac:spMk id="2" creationId="{DCE0625C-5A5F-4BA6-BB2D-EB39C5374A2F}"/>
          </ac:spMkLst>
        </pc:spChg>
        <pc:spChg chg="mod">
          <ac:chgData name="Liz" userId="9b71a293-527e-4f3a-a7ca-532900a6e0fe" providerId="ADAL" clId="{5ABCAA2B-4E9F-424C-B12A-17D39E0CF448}" dt="2021-02-02T10:27:00.232" v="12654" actId="20577"/>
          <ac:spMkLst>
            <pc:docMk/>
            <pc:sldMk cId="754511919" sldId="321"/>
            <ac:spMk id="3" creationId="{1943FD49-3E9B-4B82-8EFF-44FA6223ECE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77348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902981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a:extLst>
              <a:ext uri="{FF2B5EF4-FFF2-40B4-BE49-F238E27FC236}">
                <a16:creationId xmlns:a16="http://schemas.microsoft.com/office/drawing/2014/main" id="{CE39118B-B3AD-4BD4-BA22-DEFF4E76CE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247728"/>
            <a:ext cx="10353762" cy="543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1F1B079-7EF0-44EE-B798-BCC497C9F3B2}" type="datetime1">
              <a:rPr lang="en-US" smtClean="0"/>
              <a:t>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19809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normAutofit/>
          </a:bodyPr>
          <a:lstStyle>
            <a:lvl1pPr>
              <a:defRPr sz="40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FF70A8-1D13-4657-95F0-A9EA54967B8D}" type="datetime1">
              <a:rPr lang="en-US" smtClean="0"/>
              <a:t>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68192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EB90AC-71BD-4C7F-8ACA-7B3F18292E63}" type="datetime1">
              <a:rPr lang="en-US" smtClean="0"/>
              <a:t>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
        <p:nvSpPr>
          <p:cNvPr id="11" name="TextBox 10">
            <a:extLst>
              <a:ext uri="{FF2B5EF4-FFF2-40B4-BE49-F238E27FC236}">
                <a16:creationId xmlns:a16="http://schemas.microsoft.com/office/drawing/2014/main" id="{223F0D53-0705-41B7-8554-09D21E7807F9}"/>
              </a:ext>
            </a:extLst>
          </p:cNvPr>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a:extLst>
              <a:ext uri="{FF2B5EF4-FFF2-40B4-BE49-F238E27FC236}">
                <a16:creationId xmlns:a16="http://schemas.microsoft.com/office/drawing/2014/main" id="{C7F647CD-0F1A-4BB3-89E0-A74F1E1B098D}"/>
              </a:ext>
            </a:extLst>
          </p:cNvPr>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52098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6EFC2C-8905-46F0-B443-CE905B76BA01}" type="datetime1">
              <a:rPr lang="en-US" smtClean="0"/>
              <a:t>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06324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49"/>
            <a:ext cx="3300984" cy="764783"/>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768110"/>
            <a:ext cx="3300984" cy="302308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9079DC3-C9B5-499E-9140-0DC28B7074E2}" type="datetime1">
              <a:rPr lang="en-US" smtClean="0"/>
              <a:t>2/10/2021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79758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a:extLst>
              <a:ext uri="{FF2B5EF4-FFF2-40B4-BE49-F238E27FC236}">
                <a16:creationId xmlns:a16="http://schemas.microsoft.com/office/drawing/2014/main" id="{7E87C569-D426-4615-ADA7-B370EA983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a:extLst>
              <a:ext uri="{FF2B5EF4-FFF2-40B4-BE49-F238E27FC236}">
                <a16:creationId xmlns:a16="http://schemas.microsoft.com/office/drawing/2014/main" id="{7B353ED4-7AD0-46C9-88ED-1A16B1433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a:extLst>
              <a:ext uri="{FF2B5EF4-FFF2-40B4-BE49-F238E27FC236}">
                <a16:creationId xmlns:a16="http://schemas.microsoft.com/office/drawing/2014/main" id="{F561D985-AD57-459A-B3A6-EBF296039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572443"/>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0BB33EA-E472-4D22-9C03-A9C14AA21CED}" type="datetime1">
              <a:rPr lang="en-US" smtClean="0"/>
              <a:t>2/10/2021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2545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55A3C-5767-4844-A0A3-83778C2E5409}" type="datetime1">
              <a:rPr lang="en-US" smtClean="0"/>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06277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763439"/>
            <a:ext cx="9590550" cy="133349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E507A8-A5CF-4D38-AB86-7EDDA87A85D4}" type="datetime1">
              <a:rPr lang="en-US" smtClean="0"/>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664205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126187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76450"/>
            <a:ext cx="4856841" cy="362267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0716" y="2076451"/>
            <a:ext cx="4856841" cy="3622672"/>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FCD27C-8599-43EF-BA1D-14DDC1946E06}" type="datetime1">
              <a:rPr lang="en-US" smtClean="0"/>
              <a:t>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15774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a:extLst>
              <a:ext uri="{FF2B5EF4-FFF2-40B4-BE49-F238E27FC236}">
                <a16:creationId xmlns:a16="http://schemas.microsoft.com/office/drawing/2014/main" id="{37B721FF-D609-4D98-9D19-CF75AA8A5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29200" cy="4099959"/>
          </a:xfrm>
          <a:prstGeom prst="rect">
            <a:avLst/>
          </a:prstGeom>
        </p:spPr>
      </p:pic>
      <p:pic>
        <p:nvPicPr>
          <p:cNvPr id="21" name="Picture 20" descr="Slate-V2-HD-compPhotoInset.png">
            <a:extLst>
              <a:ext uri="{FF2B5EF4-FFF2-40B4-BE49-F238E27FC236}">
                <a16:creationId xmlns:a16="http://schemas.microsoft.com/office/drawing/2014/main" id="{073936BD-C868-433F-8E84-D6DD8E640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357" y="1734506"/>
            <a:ext cx="5029200" cy="4099959"/>
          </a:xfrm>
          <a:prstGeom prst="rect">
            <a:avLst/>
          </a:prstGeom>
        </p:spPr>
      </p:pic>
      <p:sp>
        <p:nvSpPr>
          <p:cNvPr id="2" name="Title 1"/>
          <p:cNvSpPr>
            <a:spLocks noGrp="1"/>
          </p:cNvSpPr>
          <p:nvPr>
            <p:ph type="title"/>
          </p:nvPr>
        </p:nvSpPr>
        <p:spPr>
          <a:xfrm>
            <a:off x="913795" y="609600"/>
            <a:ext cx="10353762" cy="97045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46013" y="1855153"/>
            <a:ext cx="4764764" cy="69249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6013" y="2702103"/>
            <a:ext cx="4764764"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3166" y="1855152"/>
            <a:ext cx="4779582" cy="692495"/>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3167" y="2702103"/>
            <a:ext cx="4779581"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343D99-809A-49C0-96E5-4250D0B498EE}" type="datetime1">
              <a:rPr lang="en-US" smtClean="0"/>
              <a:t>2/10/2021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20315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43DE9B-B678-4EFB-BB7D-A4370204A0B0}" type="datetime1">
              <a:rPr lang="en-US" smtClean="0"/>
              <a:t>2/10/2021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34334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812DA-F765-4142-A6A3-A8ED7235E082}" type="datetime1">
              <a:rPr lang="en-US" smtClean="0"/>
              <a:t>2/10/2021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51585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8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0800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673351"/>
            <a:ext cx="3706889" cy="301625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0277FD-7DE6-41D4-930D-AC99F5AFE54E}" type="datetime1">
              <a:rPr lang="en-US" smtClean="0"/>
              <a:t>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058149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a:extLst>
              <a:ext uri="{FF2B5EF4-FFF2-40B4-BE49-F238E27FC236}">
                <a16:creationId xmlns:a16="http://schemas.microsoft.com/office/drawing/2014/main" id="{4D06E496-ACBA-4063-B4A1-C5C484EE5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763701"/>
            <a:ext cx="5707899" cy="1675559"/>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73698" y="2679699"/>
            <a:ext cx="4588094" cy="3135695"/>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15526-7079-4B7B-987C-1B5FAE11A0FF}" type="datetime1">
              <a:rPr lang="en-US" smtClean="0"/>
              <a:t>2/10/2021</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42512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073ED0CC-082F-4160-86E5-0D6041F12778}" type="datetime1">
              <a:rPr lang="en-US" smtClean="0"/>
              <a:t>2/10/2021</a:t>
            </a:fld>
            <a:endParaRPr lang="en-US" dirty="0"/>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1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401274407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sldNum="0" hdr="0" ftr="0" dt="0"/>
  <p:txStyles>
    <p:titleStyle>
      <a:lvl1pPr algn="ctr" defTabSz="457200" rtl="0" eaLnBrk="1" latinLnBrk="0" hangingPunct="1">
        <a:lnSpc>
          <a:spcPct val="90000"/>
        </a:lnSpc>
        <a:spcBef>
          <a:spcPct val="0"/>
        </a:spcBef>
        <a:buNone/>
        <a:defRPr sz="4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6" name="Picture 5" descr="A picture containing large, sitting, white, numbers">
            <a:extLst>
              <a:ext uri="{FF2B5EF4-FFF2-40B4-BE49-F238E27FC236}">
                <a16:creationId xmlns:a16="http://schemas.microsoft.com/office/drawing/2014/main" id="{9A5D9ED1-DFCC-4799-89E2-D118451B98D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22" y="0"/>
            <a:ext cx="12191356" cy="6858000"/>
          </a:xfrm>
          <a:prstGeom prst="rect">
            <a:avLst/>
          </a:prstGeom>
        </p:spPr>
      </p:pic>
      <p:sp useBgFill="1">
        <p:nvSpPr>
          <p:cNvPr id="96" name="Freeform 5">
            <a:extLst>
              <a:ext uri="{FF2B5EF4-FFF2-40B4-BE49-F238E27FC236}">
                <a16:creationId xmlns:a16="http://schemas.microsoft.com/office/drawing/2014/main" id="{FE469E50-3893-4ED6-92BA-2985C32B0C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a:off x="7131809" y="1385982"/>
            <a:ext cx="4031414" cy="4100418"/>
          </a:xfrm>
          <a:custGeom>
            <a:avLst/>
            <a:gdLst>
              <a:gd name="T0" fmla="*/ 1577 w 1601"/>
              <a:gd name="T1" fmla="*/ 0 h 696"/>
              <a:gd name="T2" fmla="*/ 833 w 1601"/>
              <a:gd name="T3" fmla="*/ 0 h 696"/>
              <a:gd name="T4" fmla="*/ 768 w 1601"/>
              <a:gd name="T5" fmla="*/ 0 h 696"/>
              <a:gd name="T6" fmla="*/ 24 w 1601"/>
              <a:gd name="T7" fmla="*/ 0 h 696"/>
              <a:gd name="T8" fmla="*/ 0 w 1601"/>
              <a:gd name="T9" fmla="*/ 27 h 696"/>
              <a:gd name="T10" fmla="*/ 0 w 1601"/>
              <a:gd name="T11" fmla="*/ 669 h 696"/>
              <a:gd name="T12" fmla="*/ 24 w 1601"/>
              <a:gd name="T13" fmla="*/ 696 h 696"/>
              <a:gd name="T14" fmla="*/ 768 w 1601"/>
              <a:gd name="T15" fmla="*/ 696 h 696"/>
              <a:gd name="T16" fmla="*/ 833 w 1601"/>
              <a:gd name="T17" fmla="*/ 696 h 696"/>
              <a:gd name="T18" fmla="*/ 1577 w 1601"/>
              <a:gd name="T19" fmla="*/ 696 h 696"/>
              <a:gd name="T20" fmla="*/ 1601 w 1601"/>
              <a:gd name="T21" fmla="*/ 669 h 696"/>
              <a:gd name="T22" fmla="*/ 1601 w 1601"/>
              <a:gd name="T23" fmla="*/ 27 h 696"/>
              <a:gd name="T24" fmla="*/ 1577 w 1601"/>
              <a:gd name="T25"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1" h="696">
                <a:moveTo>
                  <a:pt x="1577" y="0"/>
                </a:moveTo>
                <a:cubicBezTo>
                  <a:pt x="833" y="0"/>
                  <a:pt x="833" y="0"/>
                  <a:pt x="833" y="0"/>
                </a:cubicBezTo>
                <a:cubicBezTo>
                  <a:pt x="768" y="0"/>
                  <a:pt x="768" y="0"/>
                  <a:pt x="768" y="0"/>
                </a:cubicBezTo>
                <a:cubicBezTo>
                  <a:pt x="24" y="0"/>
                  <a:pt x="24" y="0"/>
                  <a:pt x="24" y="0"/>
                </a:cubicBezTo>
                <a:cubicBezTo>
                  <a:pt x="11" y="0"/>
                  <a:pt x="0" y="12"/>
                  <a:pt x="0" y="27"/>
                </a:cubicBezTo>
                <a:cubicBezTo>
                  <a:pt x="0" y="669"/>
                  <a:pt x="0" y="669"/>
                  <a:pt x="0" y="669"/>
                </a:cubicBezTo>
                <a:cubicBezTo>
                  <a:pt x="0" y="684"/>
                  <a:pt x="11" y="696"/>
                  <a:pt x="24" y="696"/>
                </a:cubicBezTo>
                <a:cubicBezTo>
                  <a:pt x="768" y="696"/>
                  <a:pt x="768" y="696"/>
                  <a:pt x="768" y="696"/>
                </a:cubicBezTo>
                <a:cubicBezTo>
                  <a:pt x="833" y="696"/>
                  <a:pt x="833" y="696"/>
                  <a:pt x="833" y="696"/>
                </a:cubicBezTo>
                <a:cubicBezTo>
                  <a:pt x="1577" y="696"/>
                  <a:pt x="1577" y="696"/>
                  <a:pt x="1577" y="696"/>
                </a:cubicBezTo>
                <a:cubicBezTo>
                  <a:pt x="1590" y="696"/>
                  <a:pt x="1601" y="684"/>
                  <a:pt x="1601" y="669"/>
                </a:cubicBezTo>
                <a:cubicBezTo>
                  <a:pt x="1601" y="27"/>
                  <a:pt x="1601" y="27"/>
                  <a:pt x="1601" y="27"/>
                </a:cubicBezTo>
                <a:cubicBezTo>
                  <a:pt x="1601" y="12"/>
                  <a:pt x="1590" y="0"/>
                  <a:pt x="1577" y="0"/>
                </a:cubicBezTo>
                <a:close/>
              </a:path>
            </a:pathLst>
          </a:custGeom>
          <a:ln>
            <a:noFill/>
          </a:ln>
          <a:effectLst>
            <a:outerShdw blurRad="50800" dist="38100" dir="5400000" algn="tl" rotWithShape="0">
              <a:srgbClr val="000000">
                <a:alpha val="43000"/>
              </a:srgbClr>
            </a:outerShdw>
          </a:effectLst>
          <a:extLst>
            <a:ext uri="{91240B29-F687-4f45-9708-019B960494DF}">
              <a14:hiddenLine xmlns="" xmlns:a14="http://schemas.microsoft.com/office/drawing/2010/main" xmlns:p14="http://schemas.microsoft.com/office/powerpoint/2010/main" xmlns:a16="http://schemas.microsoft.com/office/drawing/2014/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Nova"/>
              <a:ea typeface="+mn-ea"/>
              <a:cs typeface="+mn-cs"/>
            </a:endParaRPr>
          </a:p>
        </p:txBody>
      </p:sp>
      <p:sp>
        <p:nvSpPr>
          <p:cNvPr id="2" name="Title 1">
            <a:extLst>
              <a:ext uri="{FF2B5EF4-FFF2-40B4-BE49-F238E27FC236}">
                <a16:creationId xmlns:a16="http://schemas.microsoft.com/office/drawing/2014/main" id="{0D1F047C-C727-42A7-85C5-68C5AA1B1A93}"/>
              </a:ext>
            </a:extLst>
          </p:cNvPr>
          <p:cNvSpPr>
            <a:spLocks noGrp="1"/>
          </p:cNvSpPr>
          <p:nvPr>
            <p:ph type="ctrTitle"/>
          </p:nvPr>
        </p:nvSpPr>
        <p:spPr>
          <a:xfrm>
            <a:off x="7389962" y="1673524"/>
            <a:ext cx="3485073" cy="2420504"/>
          </a:xfrm>
        </p:spPr>
        <p:txBody>
          <a:bodyPr>
            <a:normAutofit/>
          </a:bodyPr>
          <a:lstStyle/>
          <a:p>
            <a:pPr algn="l"/>
            <a:r>
              <a:rPr lang="en-US" sz="4000" dirty="0"/>
              <a:t>Work Time</a:t>
            </a:r>
          </a:p>
        </p:txBody>
      </p:sp>
      <p:sp>
        <p:nvSpPr>
          <p:cNvPr id="3" name="Subtitle 2">
            <a:extLst>
              <a:ext uri="{FF2B5EF4-FFF2-40B4-BE49-F238E27FC236}">
                <a16:creationId xmlns:a16="http://schemas.microsoft.com/office/drawing/2014/main" id="{DB93FB3F-A8D4-46D3-A1C6-C79C64563729}"/>
              </a:ext>
            </a:extLst>
          </p:cNvPr>
          <p:cNvSpPr>
            <a:spLocks noGrp="1"/>
          </p:cNvSpPr>
          <p:nvPr>
            <p:ph type="subTitle" idx="1"/>
          </p:nvPr>
        </p:nvSpPr>
        <p:spPr>
          <a:xfrm>
            <a:off x="7389965" y="4157933"/>
            <a:ext cx="3485072" cy="1026544"/>
          </a:xfrm>
        </p:spPr>
        <p:txBody>
          <a:bodyPr>
            <a:normAutofit/>
          </a:bodyPr>
          <a:lstStyle/>
          <a:p>
            <a:pPr algn="l"/>
            <a:r>
              <a:rPr lang="en-US" sz="2300" dirty="0">
                <a:solidFill>
                  <a:srgbClr val="5792BA"/>
                </a:solidFill>
              </a:rPr>
              <a:t>Term 2, Week 4</a:t>
            </a:r>
          </a:p>
        </p:txBody>
      </p:sp>
    </p:spTree>
    <p:extLst>
      <p:ext uri="{BB962C8B-B14F-4D97-AF65-F5344CB8AC3E}">
        <p14:creationId xmlns:p14="http://schemas.microsoft.com/office/powerpoint/2010/main" val="1583120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8200D3-36CA-48CB-96ED-8D52FAC8847B}"/>
              </a:ext>
            </a:extLst>
          </p:cNvPr>
          <p:cNvSpPr>
            <a:spLocks noGrp="1"/>
          </p:cNvSpPr>
          <p:nvPr>
            <p:ph idx="1"/>
          </p:nvPr>
        </p:nvSpPr>
        <p:spPr>
          <a:xfrm>
            <a:off x="913795" y="776288"/>
            <a:ext cx="10353762" cy="5343525"/>
          </a:xfrm>
        </p:spPr>
        <p:txBody>
          <a:bodyPr>
            <a:normAutofit fontScale="92500" lnSpcReduction="10000"/>
          </a:bodyPr>
          <a:lstStyle/>
          <a:p>
            <a:r>
              <a:rPr lang="en-GB" dirty="0"/>
              <a:t>Marx presents the story of two free, self-interested individuals, each an owner of property and both equal under the law, who enter into an exchange of equivalents: one consents to give the use of his or her </a:t>
            </a:r>
            <a:r>
              <a:rPr lang="en-GB" dirty="0" err="1"/>
              <a:t>labor</a:t>
            </a:r>
            <a:r>
              <a:rPr lang="en-GB" dirty="0"/>
              <a:t> power for a limited period of time, and in return, the other agrees to pay the first a specific amount of money. (The market </a:t>
            </a:r>
            <a:r>
              <a:rPr lang="en-GB" i="1" dirty="0"/>
              <a:t>in principle </a:t>
            </a:r>
            <a:r>
              <a:rPr lang="en-GB" dirty="0"/>
              <a:t>a “very Eden” of equality and harmony for Marx)</a:t>
            </a:r>
          </a:p>
          <a:p>
            <a:r>
              <a:rPr lang="en-GB" dirty="0"/>
              <a:t>[But] What do we see when we shift our angle of vision from the market sphere of exchange to the privatized sphere of production?</a:t>
            </a:r>
          </a:p>
          <a:p>
            <a:r>
              <a:rPr lang="en-GB" dirty="0"/>
              <a:t>In general, it is not the police or the threat of violence that force us to work, but rather a social system that ensures that working is the only way that most of us can meet our basic needs.</a:t>
            </a:r>
          </a:p>
          <a:p>
            <a:r>
              <a:rPr lang="en-GB" dirty="0"/>
              <a:t>So work recast as a matter not of social convention or political power but of human need.</a:t>
            </a:r>
          </a:p>
          <a:p>
            <a:r>
              <a:rPr lang="en-GB" dirty="0"/>
              <a:t>The social role of waged work has been so naturalized as to seem necessary and inevitable, something that might be tinkered with but never escaped</a:t>
            </a:r>
          </a:p>
        </p:txBody>
      </p:sp>
    </p:spTree>
    <p:extLst>
      <p:ext uri="{BB962C8B-B14F-4D97-AF65-F5344CB8AC3E}">
        <p14:creationId xmlns:p14="http://schemas.microsoft.com/office/powerpoint/2010/main" val="2148233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7B7EF-19DB-4B18-958C-9052F9775306}"/>
              </a:ext>
            </a:extLst>
          </p:cNvPr>
          <p:cNvSpPr>
            <a:spLocks noGrp="1"/>
          </p:cNvSpPr>
          <p:nvPr>
            <p:ph type="title"/>
          </p:nvPr>
        </p:nvSpPr>
        <p:spPr>
          <a:xfrm>
            <a:off x="913795" y="609600"/>
            <a:ext cx="10353762" cy="733425"/>
          </a:xfrm>
        </p:spPr>
        <p:txBody>
          <a:bodyPr/>
          <a:lstStyle/>
          <a:p>
            <a:r>
              <a:rPr lang="en-GB" dirty="0"/>
              <a:t>Work (re)creates gender</a:t>
            </a:r>
          </a:p>
        </p:txBody>
      </p:sp>
      <p:sp>
        <p:nvSpPr>
          <p:cNvPr id="3" name="Content Placeholder 2">
            <a:extLst>
              <a:ext uri="{FF2B5EF4-FFF2-40B4-BE49-F238E27FC236}">
                <a16:creationId xmlns:a16="http://schemas.microsoft.com/office/drawing/2014/main" id="{8FDE8FC0-67EB-496B-8F86-6A6222E8FBB4}"/>
              </a:ext>
            </a:extLst>
          </p:cNvPr>
          <p:cNvSpPr>
            <a:spLocks noGrp="1"/>
          </p:cNvSpPr>
          <p:nvPr>
            <p:ph idx="1"/>
          </p:nvPr>
        </p:nvSpPr>
        <p:spPr>
          <a:xfrm>
            <a:off x="913795" y="1576388"/>
            <a:ext cx="10353762" cy="4814887"/>
          </a:xfrm>
        </p:spPr>
        <p:txBody>
          <a:bodyPr>
            <a:normAutofit lnSpcReduction="10000"/>
          </a:bodyPr>
          <a:lstStyle/>
          <a:p>
            <a:r>
              <a:rPr lang="en-GB" dirty="0"/>
              <a:t>To say that work is organized by gender is to observe that it is a site where, at a minimum, we can find gender enforced, performed, and recreated. </a:t>
            </a:r>
          </a:p>
          <a:p>
            <a:r>
              <a:rPr lang="en-GB" dirty="0"/>
              <a:t>Gender is put to work when, for example, workers draw upon gendered codes and scripts as a way to negotiate relationships with bosses and co-workers, to personalize impersonal interactions, or to communicate courtesy, care, professionalism, or authority to clients, students, patients, or customers.</a:t>
            </a:r>
          </a:p>
          <a:p>
            <a:r>
              <a:rPr lang="en-GB" dirty="0"/>
              <a:t>Sarah </a:t>
            </a:r>
            <a:r>
              <a:rPr lang="en-GB" dirty="0" err="1"/>
              <a:t>Fenstermaker</a:t>
            </a:r>
            <a:r>
              <a:rPr lang="en-GB" dirty="0"/>
              <a:t> Berk: unwaged domestic work too should be recognized for producing not just goods and THE PROBLEM WITH WORK 9 services, but gender as well (1985, 201)</a:t>
            </a:r>
          </a:p>
          <a:p>
            <a:r>
              <a:rPr lang="en-GB" dirty="0"/>
              <a:t>work plays a significant role in both the production and reproduction of gendered identities and hierarchies.</a:t>
            </a:r>
          </a:p>
        </p:txBody>
      </p:sp>
    </p:spTree>
    <p:extLst>
      <p:ext uri="{BB962C8B-B14F-4D97-AF65-F5344CB8AC3E}">
        <p14:creationId xmlns:p14="http://schemas.microsoft.com/office/powerpoint/2010/main" val="2236823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BE01F-9F45-4319-BEDF-9B9E9E83FB95}"/>
              </a:ext>
            </a:extLst>
          </p:cNvPr>
          <p:cNvSpPr>
            <a:spLocks noGrp="1"/>
          </p:cNvSpPr>
          <p:nvPr>
            <p:ph type="title"/>
          </p:nvPr>
        </p:nvSpPr>
        <p:spPr/>
        <p:txBody>
          <a:bodyPr>
            <a:normAutofit fontScale="90000"/>
          </a:bodyPr>
          <a:lstStyle/>
          <a:p>
            <a:pPr algn="l"/>
            <a:r>
              <a:rPr lang="en-GB" sz="4000" dirty="0">
                <a:latin typeface="+mn-lt"/>
              </a:rPr>
              <a:t>The tremendous plasticity of gender reinforces rather than undermines its naturalization</a:t>
            </a:r>
            <a:endParaRPr lang="en-GB" dirty="0"/>
          </a:p>
        </p:txBody>
      </p:sp>
      <p:sp>
        <p:nvSpPr>
          <p:cNvPr id="3" name="Content Placeholder 2">
            <a:extLst>
              <a:ext uri="{FF2B5EF4-FFF2-40B4-BE49-F238E27FC236}">
                <a16:creationId xmlns:a16="http://schemas.microsoft.com/office/drawing/2014/main" id="{F53D77D6-AC99-421A-A379-B8150B02F465}"/>
              </a:ext>
            </a:extLst>
          </p:cNvPr>
          <p:cNvSpPr>
            <a:spLocks noGrp="1"/>
          </p:cNvSpPr>
          <p:nvPr>
            <p:ph idx="1"/>
          </p:nvPr>
        </p:nvSpPr>
        <p:spPr>
          <a:xfrm>
            <a:off x="913795" y="2314575"/>
            <a:ext cx="10353762" cy="3714749"/>
          </a:xfrm>
        </p:spPr>
        <p:txBody>
          <a:bodyPr/>
          <a:lstStyle/>
          <a:p>
            <a:r>
              <a:rPr lang="en-GB" dirty="0"/>
              <a:t>it is not always easy to foresee if jobs will become gendered</a:t>
            </a:r>
          </a:p>
          <a:p>
            <a:r>
              <a:rPr lang="en-GB" dirty="0" err="1"/>
              <a:t>Leidner</a:t>
            </a:r>
            <a:r>
              <a:rPr lang="en-GB" dirty="0"/>
              <a:t>: "the considerable </a:t>
            </a:r>
            <a:r>
              <a:rPr lang="en-GB" dirty="0" err="1"/>
              <a:t>fiexibifity</a:t>
            </a:r>
            <a:r>
              <a:rPr lang="en-GB" dirty="0"/>
              <a:t> of notions of proper gender enactment does not undermine the appearance of inevitability and naturalness that continues to support the division of </a:t>
            </a:r>
            <a:r>
              <a:rPr lang="en-GB" dirty="0" err="1"/>
              <a:t>labor</a:t>
            </a:r>
            <a:r>
              <a:rPr lang="en-GB" dirty="0"/>
              <a:t> by gender" (1993, 196)</a:t>
            </a:r>
          </a:p>
          <a:p>
            <a:r>
              <a:rPr lang="en-GB" dirty="0"/>
              <a:t>it is precisely the combination of rigid gender categories with the malleability and variability of their enactments and meaning that explains the resilience of gender as a principle of human differentiation (2003, 25). </a:t>
            </a:r>
          </a:p>
        </p:txBody>
      </p:sp>
    </p:spTree>
    <p:extLst>
      <p:ext uri="{BB962C8B-B14F-4D97-AF65-F5344CB8AC3E}">
        <p14:creationId xmlns:p14="http://schemas.microsoft.com/office/powerpoint/2010/main" val="2742970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0D03D-D09B-420A-90F6-1C4E842E5180}"/>
              </a:ext>
            </a:extLst>
          </p:cNvPr>
          <p:cNvSpPr>
            <a:spLocks noGrp="1"/>
          </p:cNvSpPr>
          <p:nvPr>
            <p:ph type="title"/>
          </p:nvPr>
        </p:nvSpPr>
        <p:spPr>
          <a:xfrm>
            <a:off x="913795" y="609600"/>
            <a:ext cx="10353762" cy="733425"/>
          </a:xfrm>
        </p:spPr>
        <p:txBody>
          <a:bodyPr>
            <a:normAutofit/>
          </a:bodyPr>
          <a:lstStyle/>
          <a:p>
            <a:pPr algn="l"/>
            <a:r>
              <a:rPr lang="en-GB" sz="3800" dirty="0"/>
              <a:t>Questioning work values (and the value of work)</a:t>
            </a:r>
          </a:p>
        </p:txBody>
      </p:sp>
      <p:sp>
        <p:nvSpPr>
          <p:cNvPr id="3" name="Content Placeholder 2">
            <a:extLst>
              <a:ext uri="{FF2B5EF4-FFF2-40B4-BE49-F238E27FC236}">
                <a16:creationId xmlns:a16="http://schemas.microsoft.com/office/drawing/2014/main" id="{B7DB01CB-E92F-4369-BC88-BEB9941D9B9B}"/>
              </a:ext>
            </a:extLst>
          </p:cNvPr>
          <p:cNvSpPr>
            <a:spLocks noGrp="1"/>
          </p:cNvSpPr>
          <p:nvPr>
            <p:ph idx="1"/>
          </p:nvPr>
        </p:nvSpPr>
        <p:spPr/>
        <p:txBody>
          <a:bodyPr>
            <a:normAutofit fontScale="92500" lnSpcReduction="20000"/>
          </a:bodyPr>
          <a:lstStyle/>
          <a:p>
            <a:r>
              <a:rPr lang="en-GB" dirty="0"/>
              <a:t>It is not to deny the necessity of productive activity or to dismiss the likelihood that, as William Morris describes it, there might be for all living things "a pleasure in the exercise of their energies" (1999, 129). It is, rather, to insist that there are other ways to organize and distribute that activity and to remind us that it is also possible to be creative outside the boundaries of work. </a:t>
            </a:r>
          </a:p>
          <a:p>
            <a:r>
              <a:rPr lang="en-GB" dirty="0"/>
              <a:t>First and second wave feminism – often accepts the idea of the ‘lesser’ value of domestic work, and fight for women’s access to waged work. Weeks questioning the idealization of waged work. </a:t>
            </a:r>
          </a:p>
          <a:p>
            <a:r>
              <a:rPr lang="en-GB" dirty="0"/>
              <a:t>A second feminist strategy concentrates on efforts to revalue unwaged forms of household-based </a:t>
            </a:r>
            <a:r>
              <a:rPr lang="en-GB" dirty="0" err="1"/>
              <a:t>labor</a:t>
            </a:r>
            <a:r>
              <a:rPr lang="en-GB" dirty="0"/>
              <a:t>, from housework to caring work.</a:t>
            </a:r>
          </a:p>
          <a:p>
            <a:r>
              <a:rPr lang="en-GB" dirty="0"/>
              <a:t>Both fail to challenge the dominant legitimating discourse of work.</a:t>
            </a:r>
          </a:p>
        </p:txBody>
      </p:sp>
    </p:spTree>
    <p:extLst>
      <p:ext uri="{BB962C8B-B14F-4D97-AF65-F5344CB8AC3E}">
        <p14:creationId xmlns:p14="http://schemas.microsoft.com/office/powerpoint/2010/main" val="2139111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432B4-4810-48C7-BE89-43E88232E538}"/>
              </a:ext>
            </a:extLst>
          </p:cNvPr>
          <p:cNvSpPr>
            <a:spLocks noGrp="1"/>
          </p:cNvSpPr>
          <p:nvPr>
            <p:ph type="title"/>
          </p:nvPr>
        </p:nvSpPr>
        <p:spPr/>
        <p:txBody>
          <a:bodyPr/>
          <a:lstStyle/>
          <a:p>
            <a:r>
              <a:rPr lang="en-GB" dirty="0"/>
              <a:t>Work and time in Weeks’ study</a:t>
            </a:r>
          </a:p>
        </p:txBody>
      </p:sp>
      <p:sp>
        <p:nvSpPr>
          <p:cNvPr id="3" name="Content Placeholder 2">
            <a:extLst>
              <a:ext uri="{FF2B5EF4-FFF2-40B4-BE49-F238E27FC236}">
                <a16:creationId xmlns:a16="http://schemas.microsoft.com/office/drawing/2014/main" id="{4F7B1283-D399-4C5F-91DB-2B0273B92542}"/>
              </a:ext>
            </a:extLst>
          </p:cNvPr>
          <p:cNvSpPr>
            <a:spLocks noGrp="1"/>
          </p:cNvSpPr>
          <p:nvPr>
            <p:ph idx="1"/>
          </p:nvPr>
        </p:nvSpPr>
        <p:spPr>
          <a:xfrm>
            <a:off x="913795" y="2076450"/>
            <a:ext cx="10353762" cy="4386263"/>
          </a:xfrm>
        </p:spPr>
        <p:txBody>
          <a:bodyPr>
            <a:normAutofit/>
          </a:bodyPr>
          <a:lstStyle/>
          <a:p>
            <a:pPr marL="36900" indent="0">
              <a:buNone/>
            </a:pPr>
            <a:r>
              <a:rPr lang="en-GB" dirty="0"/>
              <a:t>Study looks at:</a:t>
            </a:r>
          </a:p>
          <a:p>
            <a:r>
              <a:rPr lang="en-GB" dirty="0"/>
              <a:t>the distinction between work time and non-work time, </a:t>
            </a:r>
          </a:p>
          <a:p>
            <a:r>
              <a:rPr lang="en-GB" dirty="0"/>
              <a:t>between work and life, </a:t>
            </a:r>
          </a:p>
          <a:p>
            <a:r>
              <a:rPr lang="en-GB" dirty="0"/>
              <a:t>between time for what we are obligated to do and time for "what we will’</a:t>
            </a:r>
          </a:p>
          <a:p>
            <a:r>
              <a:rPr lang="en-GB" dirty="0"/>
              <a:t>between the category of </a:t>
            </a:r>
            <a:r>
              <a:rPr lang="en-GB" b="1" dirty="0" err="1"/>
              <a:t>antiwork</a:t>
            </a:r>
            <a:r>
              <a:rPr lang="en-GB" dirty="0"/>
              <a:t> used to signal the deconstructive moment of this critique / […] and the concept of </a:t>
            </a:r>
            <a:r>
              <a:rPr lang="en-GB" b="1" dirty="0" err="1"/>
              <a:t>postwork</a:t>
            </a:r>
            <a:r>
              <a:rPr lang="en-GB" dirty="0"/>
              <a:t> offered as a place holder for something yet to come. (15-16)</a:t>
            </a:r>
          </a:p>
        </p:txBody>
      </p:sp>
    </p:spTree>
    <p:extLst>
      <p:ext uri="{BB962C8B-B14F-4D97-AF65-F5344CB8AC3E}">
        <p14:creationId xmlns:p14="http://schemas.microsoft.com/office/powerpoint/2010/main" val="1431133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AC821D-F7B8-4D0F-9F8F-441F689572BB}"/>
              </a:ext>
            </a:extLst>
          </p:cNvPr>
          <p:cNvSpPr>
            <a:spLocks noGrp="1"/>
          </p:cNvSpPr>
          <p:nvPr>
            <p:ph idx="1"/>
          </p:nvPr>
        </p:nvSpPr>
        <p:spPr>
          <a:xfrm>
            <a:off x="919119" y="1223963"/>
            <a:ext cx="10353762" cy="2524126"/>
          </a:xfrm>
          <a:ln>
            <a:solidFill>
              <a:srgbClr val="FF0000"/>
            </a:solidFill>
          </a:ln>
        </p:spPr>
        <p:txBody>
          <a:bodyPr/>
          <a:lstStyle/>
          <a:p>
            <a:pPr marL="36900" indent="0">
              <a:buNone/>
            </a:pPr>
            <a:r>
              <a:rPr lang="en-GB" dirty="0">
                <a:solidFill>
                  <a:srgbClr val="00B050"/>
                </a:solidFill>
              </a:rPr>
              <a:t>The problem with work is not just that it monopolizes so much time and energy, but that it also dominates the social and political imaginaries. What might we name the variety of times and spaces outside waged work, and what might we wish to do with and in them? How might we conceive the content and parameters of our obligations to one another outside the currency of work? (36) </a:t>
            </a:r>
          </a:p>
        </p:txBody>
      </p:sp>
    </p:spTree>
    <p:extLst>
      <p:ext uri="{BB962C8B-B14F-4D97-AF65-F5344CB8AC3E}">
        <p14:creationId xmlns:p14="http://schemas.microsoft.com/office/powerpoint/2010/main" val="20585093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8256E-E175-4232-9D10-7BB6B1EBBDD7}"/>
              </a:ext>
            </a:extLst>
          </p:cNvPr>
          <p:cNvSpPr>
            <a:spLocks noGrp="1"/>
          </p:cNvSpPr>
          <p:nvPr>
            <p:ph type="title"/>
          </p:nvPr>
        </p:nvSpPr>
        <p:spPr/>
        <p:txBody>
          <a:bodyPr>
            <a:normAutofit fontScale="90000"/>
          </a:bodyPr>
          <a:lstStyle/>
          <a:p>
            <a:r>
              <a:rPr lang="en-GB" dirty="0"/>
              <a:t>Weeks, Chapter 2: Mapping the Work Ethic (epigraphs)</a:t>
            </a:r>
          </a:p>
        </p:txBody>
      </p:sp>
      <p:sp>
        <p:nvSpPr>
          <p:cNvPr id="3" name="Content Placeholder 2">
            <a:extLst>
              <a:ext uri="{FF2B5EF4-FFF2-40B4-BE49-F238E27FC236}">
                <a16:creationId xmlns:a16="http://schemas.microsoft.com/office/drawing/2014/main" id="{74CB50A6-F97C-4D79-84F4-25018DF9FF5D}"/>
              </a:ext>
            </a:extLst>
          </p:cNvPr>
          <p:cNvSpPr>
            <a:spLocks noGrp="1"/>
          </p:cNvSpPr>
          <p:nvPr>
            <p:ph idx="1"/>
          </p:nvPr>
        </p:nvSpPr>
        <p:spPr>
          <a:xfrm>
            <a:off x="913795" y="2533651"/>
            <a:ext cx="10353762" cy="3714749"/>
          </a:xfrm>
        </p:spPr>
        <p:txBody>
          <a:bodyPr numCol="2"/>
          <a:lstStyle/>
          <a:p>
            <a:pPr marL="36900" indent="0">
              <a:buNone/>
            </a:pPr>
            <a:r>
              <a:rPr lang="en-GB" dirty="0"/>
              <a:t>Let us, then, be up and doing, </a:t>
            </a:r>
          </a:p>
          <a:p>
            <a:pPr marL="36900" indent="0">
              <a:buNone/>
            </a:pPr>
            <a:r>
              <a:rPr lang="en-GB" dirty="0"/>
              <a:t>With a heart for any fate; </a:t>
            </a:r>
          </a:p>
          <a:p>
            <a:pPr marL="36900" indent="0">
              <a:buNone/>
            </a:pPr>
            <a:r>
              <a:rPr lang="en-GB" dirty="0"/>
              <a:t>Still achieving, still pursuing, </a:t>
            </a:r>
          </a:p>
          <a:p>
            <a:pPr marL="36900" indent="0">
              <a:buNone/>
            </a:pPr>
            <a:r>
              <a:rPr lang="en-GB" dirty="0"/>
              <a:t>Learn to </a:t>
            </a:r>
            <a:r>
              <a:rPr lang="en-GB" dirty="0" err="1"/>
              <a:t>labor</a:t>
            </a:r>
            <a:r>
              <a:rPr lang="en-GB" dirty="0"/>
              <a:t> and to wait. </a:t>
            </a:r>
          </a:p>
          <a:p>
            <a:pPr marL="36900" indent="0">
              <a:buNone/>
            </a:pPr>
            <a:r>
              <a:rPr lang="en-GB" dirty="0"/>
              <a:t>HENRY WADSWORTH LONGFELLOW "A PSALM OF LIFE" </a:t>
            </a:r>
          </a:p>
          <a:p>
            <a:pPr marL="36900" indent="0">
              <a:buNone/>
            </a:pPr>
            <a:endParaRPr lang="en-GB" dirty="0"/>
          </a:p>
          <a:p>
            <a:pPr marL="36900" indent="0">
              <a:buNone/>
            </a:pPr>
            <a:r>
              <a:rPr lang="en-GB" dirty="0"/>
              <a:t>The idea of duty in one's calling prowls about in our lives like the ghost of dead religious beliefs. MAX WEBER. THE PROTESTANT ETHIC AND THE SPIRIT OF CAPITALISM</a:t>
            </a:r>
          </a:p>
        </p:txBody>
      </p:sp>
    </p:spTree>
    <p:extLst>
      <p:ext uri="{BB962C8B-B14F-4D97-AF65-F5344CB8AC3E}">
        <p14:creationId xmlns:p14="http://schemas.microsoft.com/office/powerpoint/2010/main" val="456321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A8775-98B1-491C-BD5A-F53C7C049035}"/>
              </a:ext>
            </a:extLst>
          </p:cNvPr>
          <p:cNvSpPr>
            <a:spLocks noGrp="1"/>
          </p:cNvSpPr>
          <p:nvPr>
            <p:ph type="title"/>
          </p:nvPr>
        </p:nvSpPr>
        <p:spPr>
          <a:xfrm>
            <a:off x="913795" y="609600"/>
            <a:ext cx="10353762" cy="762000"/>
          </a:xfrm>
        </p:spPr>
        <p:txBody>
          <a:bodyPr/>
          <a:lstStyle/>
          <a:p>
            <a:r>
              <a:rPr lang="en-GB" dirty="0"/>
              <a:t>Weber’s project </a:t>
            </a:r>
          </a:p>
        </p:txBody>
      </p:sp>
      <p:sp>
        <p:nvSpPr>
          <p:cNvPr id="3" name="Content Placeholder 2">
            <a:extLst>
              <a:ext uri="{FF2B5EF4-FFF2-40B4-BE49-F238E27FC236}">
                <a16:creationId xmlns:a16="http://schemas.microsoft.com/office/drawing/2014/main" id="{626F4655-3943-478D-ADD6-77500F63FAD8}"/>
              </a:ext>
            </a:extLst>
          </p:cNvPr>
          <p:cNvSpPr>
            <a:spLocks noGrp="1"/>
          </p:cNvSpPr>
          <p:nvPr>
            <p:ph idx="1"/>
          </p:nvPr>
        </p:nvSpPr>
        <p:spPr>
          <a:xfrm>
            <a:off x="913795" y="1900238"/>
            <a:ext cx="10353762" cy="3890961"/>
          </a:xfrm>
        </p:spPr>
        <p:txBody>
          <a:bodyPr>
            <a:normAutofit lnSpcReduction="10000"/>
          </a:bodyPr>
          <a:lstStyle/>
          <a:p>
            <a:r>
              <a:rPr lang="en-GB" dirty="0"/>
              <a:t>Marx and Weber each offer an account of how two classes, the </a:t>
            </a:r>
            <a:r>
              <a:rPr lang="en-GB" b="1" dirty="0">
                <a:solidFill>
                  <a:srgbClr val="00B0F0"/>
                </a:solidFill>
              </a:rPr>
              <a:t>proletariat</a:t>
            </a:r>
            <a:r>
              <a:rPr lang="en-GB" b="1" dirty="0"/>
              <a:t> </a:t>
            </a:r>
            <a:r>
              <a:rPr lang="en-GB" dirty="0"/>
              <a:t>and the </a:t>
            </a:r>
            <a:r>
              <a:rPr lang="en-GB" b="1" dirty="0">
                <a:solidFill>
                  <a:srgbClr val="00B0F0"/>
                </a:solidFill>
              </a:rPr>
              <a:t>bourgeoisie</a:t>
            </a:r>
            <a:r>
              <a:rPr lang="en-GB" dirty="0"/>
              <a:t>, came to be;</a:t>
            </a:r>
          </a:p>
          <a:p>
            <a:r>
              <a:rPr lang="en-GB" dirty="0"/>
              <a:t>Marx focuses on their relations to the means of production as propertied owners and propertyless workers, </a:t>
            </a:r>
          </a:p>
          <a:p>
            <a:r>
              <a:rPr lang="en-GB" dirty="0"/>
              <a:t>[cf.] Weber concentrates on the development of their consciousnesses as employers and employees. (39) </a:t>
            </a:r>
          </a:p>
          <a:p>
            <a:r>
              <a:rPr lang="en-GB" dirty="0"/>
              <a:t>Weeks treats Weber’s ideas about “the historical relationship between capitalist development and religious belief </a:t>
            </a:r>
            <a:r>
              <a:rPr lang="en-GB" dirty="0">
                <a:solidFill>
                  <a:srgbClr val="00B050"/>
                </a:solidFill>
              </a:rPr>
              <a:t>less as a strictly historical claim” </a:t>
            </a:r>
            <a:r>
              <a:rPr lang="en-GB" dirty="0">
                <a:solidFill>
                  <a:schemeClr val="tx1"/>
                </a:solidFill>
                <a:effectLst/>
              </a:rPr>
              <a:t>and more as “</a:t>
            </a:r>
            <a:r>
              <a:rPr lang="en-GB" dirty="0"/>
              <a:t>a critical study of the present and its possible futures” (41, 40)</a:t>
            </a:r>
            <a:endParaRPr lang="en-GB" dirty="0">
              <a:solidFill>
                <a:srgbClr val="00B050"/>
              </a:solidFill>
              <a:effectLst/>
            </a:endParaRPr>
          </a:p>
        </p:txBody>
      </p:sp>
    </p:spTree>
    <p:extLst>
      <p:ext uri="{BB962C8B-B14F-4D97-AF65-F5344CB8AC3E}">
        <p14:creationId xmlns:p14="http://schemas.microsoft.com/office/powerpoint/2010/main" val="3342279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04F4AD-8C3A-4CF5-8599-F18C3CC36FDF}"/>
              </a:ext>
            </a:extLst>
          </p:cNvPr>
          <p:cNvSpPr>
            <a:spLocks noGrp="1"/>
          </p:cNvSpPr>
          <p:nvPr>
            <p:ph idx="1"/>
          </p:nvPr>
        </p:nvSpPr>
        <p:spPr>
          <a:xfrm>
            <a:off x="913795" y="1081088"/>
            <a:ext cx="10353762" cy="4710111"/>
          </a:xfrm>
        </p:spPr>
        <p:txBody>
          <a:bodyPr>
            <a:normAutofit fontScale="92500" lnSpcReduction="20000"/>
          </a:bodyPr>
          <a:lstStyle/>
          <a:p>
            <a:r>
              <a:rPr lang="en-GB" dirty="0"/>
              <a:t>The Protestant work ethic is not a single doctrine so much as it is a set of ideas, a mixture or composite of elements that sometimes work in conjunction and other times in contradiction.</a:t>
            </a:r>
          </a:p>
          <a:p>
            <a:r>
              <a:rPr lang="en-GB" dirty="0"/>
              <a:t>The paradoxical character is nowhere more evident than in Weber's claim that this Puritan brand of productivism unwittingly sowed the seeds of its own destruction: the rationalization it helped to fuel eventually undercut the religious basis of the Protestant ethic. </a:t>
            </a:r>
          </a:p>
          <a:p>
            <a:r>
              <a:rPr lang="en-GB" dirty="0"/>
              <a:t>While the ascetic ethos of work lives on in the spirit of capitalism, as the "ghost of dead religious beliefs" (Weber 1958, 182) its existence and effects are now far more mysterious […] (41)</a:t>
            </a:r>
          </a:p>
          <a:p>
            <a:r>
              <a:rPr lang="en-GB" dirty="0"/>
              <a:t>the history of the work ethic in the United States – from the Protestant to the industrial and then to the post-industrial work ethic – reveals the precariousness of what is at the same time a remarkably tenacious set of ideas, dispositions, and commitments. (42) </a:t>
            </a:r>
          </a:p>
        </p:txBody>
      </p:sp>
    </p:spTree>
    <p:extLst>
      <p:ext uri="{BB962C8B-B14F-4D97-AF65-F5344CB8AC3E}">
        <p14:creationId xmlns:p14="http://schemas.microsoft.com/office/powerpoint/2010/main" val="877247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E8BD3-6EB6-4F30-99B3-ECA134282AFC}"/>
              </a:ext>
            </a:extLst>
          </p:cNvPr>
          <p:cNvSpPr>
            <a:spLocks noGrp="1"/>
          </p:cNvSpPr>
          <p:nvPr>
            <p:ph type="title"/>
          </p:nvPr>
        </p:nvSpPr>
        <p:spPr>
          <a:xfrm>
            <a:off x="913795" y="609600"/>
            <a:ext cx="10353762" cy="619125"/>
          </a:xfrm>
        </p:spPr>
        <p:txBody>
          <a:bodyPr>
            <a:normAutofit fontScale="90000"/>
          </a:bodyPr>
          <a:lstStyle/>
          <a:p>
            <a:r>
              <a:rPr lang="en-GB" dirty="0"/>
              <a:t>Antinomies of the work ethic then and now</a:t>
            </a:r>
          </a:p>
        </p:txBody>
      </p:sp>
      <p:graphicFrame>
        <p:nvGraphicFramePr>
          <p:cNvPr id="4" name="Table 4">
            <a:extLst>
              <a:ext uri="{FF2B5EF4-FFF2-40B4-BE49-F238E27FC236}">
                <a16:creationId xmlns:a16="http://schemas.microsoft.com/office/drawing/2014/main" id="{8388184C-8269-454C-A463-D1B6836576FF}"/>
              </a:ext>
            </a:extLst>
          </p:cNvPr>
          <p:cNvGraphicFramePr>
            <a:graphicFrameLocks noGrp="1"/>
          </p:cNvGraphicFramePr>
          <p:nvPr>
            <p:ph idx="1"/>
            <p:extLst>
              <p:ext uri="{D42A27DB-BD31-4B8C-83A1-F6EECF244321}">
                <p14:modId xmlns:p14="http://schemas.microsoft.com/office/powerpoint/2010/main" val="2514838848"/>
              </p:ext>
            </p:extLst>
          </p:nvPr>
        </p:nvGraphicFramePr>
        <p:xfrm>
          <a:off x="914400" y="2076450"/>
          <a:ext cx="10353674" cy="3683000"/>
        </p:xfrm>
        <a:graphic>
          <a:graphicData uri="http://schemas.openxmlformats.org/drawingml/2006/table">
            <a:tbl>
              <a:tblPr firstRow="1" bandRow="1">
                <a:tableStyleId>{5C22544A-7EE6-4342-B048-85BDC9FD1C3A}</a:tableStyleId>
              </a:tblPr>
              <a:tblGrid>
                <a:gridCol w="4767263">
                  <a:extLst>
                    <a:ext uri="{9D8B030D-6E8A-4147-A177-3AD203B41FA5}">
                      <a16:colId xmlns:a16="http://schemas.microsoft.com/office/drawing/2014/main" val="158217447"/>
                    </a:ext>
                  </a:extLst>
                </a:gridCol>
                <a:gridCol w="5586411">
                  <a:extLst>
                    <a:ext uri="{9D8B030D-6E8A-4147-A177-3AD203B41FA5}">
                      <a16:colId xmlns:a16="http://schemas.microsoft.com/office/drawing/2014/main" val="3066026383"/>
                    </a:ext>
                  </a:extLst>
                </a:gridCol>
              </a:tblGrid>
              <a:tr h="370840">
                <a:tc gridSpan="2">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158034816"/>
                  </a:ext>
                </a:extLst>
              </a:tr>
              <a:tr h="370840">
                <a:tc>
                  <a:txBody>
                    <a:bodyPr/>
                    <a:lstStyle/>
                    <a:p>
                      <a:r>
                        <a:rPr lang="en-GB" i="0" dirty="0"/>
                        <a:t>ETHIC ITSELF: </a:t>
                      </a:r>
                    </a:p>
                    <a:p>
                      <a:endParaRPr lang="en-GB" i="0" dirty="0"/>
                    </a:p>
                    <a:p>
                      <a:r>
                        <a:rPr lang="en-GB" i="1" dirty="0"/>
                        <a:t>Rational </a:t>
                      </a:r>
                    </a:p>
                  </a:txBody>
                  <a:tcPr/>
                </a:tc>
                <a:tc>
                  <a:txBody>
                    <a:bodyPr/>
                    <a:lstStyle/>
                    <a:p>
                      <a:endParaRPr lang="en-GB" i="0" dirty="0"/>
                    </a:p>
                    <a:p>
                      <a:endParaRPr lang="en-GB" i="0" dirty="0"/>
                    </a:p>
                    <a:p>
                      <a:r>
                        <a:rPr lang="en-GB" i="0" dirty="0"/>
                        <a:t>AND </a:t>
                      </a:r>
                      <a:r>
                        <a:rPr lang="en-GB" i="1" dirty="0"/>
                        <a:t>irrational</a:t>
                      </a:r>
                      <a:r>
                        <a:rPr lang="en-GB" dirty="0"/>
                        <a:t> behaviours</a:t>
                      </a:r>
                    </a:p>
                  </a:txBody>
                  <a:tcPr/>
                </a:tc>
                <a:extLst>
                  <a:ext uri="{0D108BD9-81ED-4DB2-BD59-A6C34878D82A}">
                    <a16:rowId xmlns:a16="http://schemas.microsoft.com/office/drawing/2014/main" val="1505698960"/>
                  </a:ext>
                </a:extLst>
              </a:tr>
              <a:tr h="370840">
                <a:tc>
                  <a:txBody>
                    <a:bodyPr/>
                    <a:lstStyle/>
                    <a:p>
                      <a:r>
                        <a:rPr lang="en-GB" i="1" dirty="0" err="1"/>
                        <a:t>Productivist</a:t>
                      </a:r>
                      <a:endParaRPr lang="en-GB" i="1" dirty="0"/>
                    </a:p>
                  </a:txBody>
                  <a:tcPr/>
                </a:tc>
                <a:tc>
                  <a:txBody>
                    <a:bodyPr/>
                    <a:lstStyle/>
                    <a:p>
                      <a:r>
                        <a:rPr lang="en-GB" dirty="0"/>
                        <a:t>AND </a:t>
                      </a:r>
                      <a:r>
                        <a:rPr lang="en-GB" i="1" dirty="0"/>
                        <a:t>consumerist </a:t>
                      </a:r>
                      <a:r>
                        <a:rPr lang="en-GB" i="0" dirty="0"/>
                        <a:t>values</a:t>
                      </a:r>
                    </a:p>
                  </a:txBody>
                  <a:tcPr/>
                </a:tc>
                <a:extLst>
                  <a:ext uri="{0D108BD9-81ED-4DB2-BD59-A6C34878D82A}">
                    <a16:rowId xmlns:a16="http://schemas.microsoft.com/office/drawing/2014/main" val="852010382"/>
                  </a:ext>
                </a:extLst>
              </a:tr>
              <a:tr h="370840">
                <a:tc>
                  <a:txBody>
                    <a:bodyPr/>
                    <a:lstStyle/>
                    <a:p>
                      <a:r>
                        <a:rPr lang="en-GB" i="0" dirty="0"/>
                        <a:t>Advances both individual </a:t>
                      </a:r>
                      <a:r>
                        <a:rPr lang="en-GB" b="0" i="1" dirty="0"/>
                        <a:t>independence</a:t>
                      </a:r>
                      <a:endParaRPr lang="en-GB" i="0" dirty="0"/>
                    </a:p>
                  </a:txBody>
                  <a:tcPr/>
                </a:tc>
                <a:tc>
                  <a:txBody>
                    <a:bodyPr/>
                    <a:lstStyle/>
                    <a:p>
                      <a:r>
                        <a:rPr lang="en-GB" i="0" dirty="0"/>
                        <a:t>AND social </a:t>
                      </a:r>
                      <a:r>
                        <a:rPr lang="en-GB" i="1" dirty="0"/>
                        <a:t>dependence</a:t>
                      </a:r>
                      <a:endParaRPr lang="en-GB" i="0" dirty="0"/>
                    </a:p>
                  </a:txBody>
                  <a:tcPr/>
                </a:tc>
                <a:extLst>
                  <a:ext uri="{0D108BD9-81ED-4DB2-BD59-A6C34878D82A}">
                    <a16:rowId xmlns:a16="http://schemas.microsoft.com/office/drawing/2014/main" val="1611938689"/>
                  </a:ext>
                </a:extLst>
              </a:tr>
              <a:tr h="370840">
                <a:tc>
                  <a:txBody>
                    <a:bodyPr/>
                    <a:lstStyle/>
                    <a:p>
                      <a:endParaRPr lang="en-GB" i="0" dirty="0"/>
                    </a:p>
                  </a:txBody>
                  <a:tcPr/>
                </a:tc>
                <a:tc>
                  <a:txBody>
                    <a:bodyPr/>
                    <a:lstStyle/>
                    <a:p>
                      <a:endParaRPr lang="en-GB" i="0" dirty="0"/>
                    </a:p>
                  </a:txBody>
                  <a:tcPr/>
                </a:tc>
                <a:extLst>
                  <a:ext uri="{0D108BD9-81ED-4DB2-BD59-A6C34878D82A}">
                    <a16:rowId xmlns:a16="http://schemas.microsoft.com/office/drawing/2014/main" val="1064526727"/>
                  </a:ext>
                </a:extLst>
              </a:tr>
              <a:tr h="370840">
                <a:tc>
                  <a:txBody>
                    <a:bodyPr/>
                    <a:lstStyle/>
                    <a:p>
                      <a:r>
                        <a:rPr lang="en-GB" i="0" dirty="0"/>
                        <a:t>APPLICATION of the ETHIC</a:t>
                      </a:r>
                    </a:p>
                    <a:p>
                      <a:endParaRPr lang="en-GB" i="0" dirty="0"/>
                    </a:p>
                    <a:p>
                      <a:r>
                        <a:rPr lang="en-GB" i="0" dirty="0"/>
                        <a:t>Instrument of </a:t>
                      </a:r>
                      <a:r>
                        <a:rPr lang="en-GB" i="1" u="none" dirty="0"/>
                        <a:t>subordination</a:t>
                      </a:r>
                      <a:endParaRPr lang="en-GB" i="0" dirty="0"/>
                    </a:p>
                  </a:txBody>
                  <a:tcPr/>
                </a:tc>
                <a:tc>
                  <a:txBody>
                    <a:bodyPr/>
                    <a:lstStyle/>
                    <a:p>
                      <a:endParaRPr lang="en-GB" i="0" dirty="0"/>
                    </a:p>
                    <a:p>
                      <a:endParaRPr lang="en-GB" i="0" dirty="0"/>
                    </a:p>
                    <a:p>
                      <a:r>
                        <a:rPr lang="en-GB" i="0" dirty="0"/>
                        <a:t>Tool of </a:t>
                      </a:r>
                      <a:r>
                        <a:rPr lang="en-GB" i="1" dirty="0"/>
                        <a:t>insubordination </a:t>
                      </a:r>
                      <a:endParaRPr lang="en-GB" i="0" dirty="0"/>
                    </a:p>
                  </a:txBody>
                  <a:tcPr/>
                </a:tc>
                <a:extLst>
                  <a:ext uri="{0D108BD9-81ED-4DB2-BD59-A6C34878D82A}">
                    <a16:rowId xmlns:a16="http://schemas.microsoft.com/office/drawing/2014/main" val="1673775999"/>
                  </a:ext>
                </a:extLst>
              </a:tr>
              <a:tr h="370840">
                <a:tc>
                  <a:txBody>
                    <a:bodyPr/>
                    <a:lstStyle/>
                    <a:p>
                      <a:r>
                        <a:rPr lang="en-GB" i="0" dirty="0"/>
                        <a:t>Mechanism of BOTH </a:t>
                      </a:r>
                      <a:r>
                        <a:rPr lang="en-GB" i="1" dirty="0"/>
                        <a:t>inclusion</a:t>
                      </a:r>
                    </a:p>
                  </a:txBody>
                  <a:tcPr/>
                </a:tc>
                <a:tc>
                  <a:txBody>
                    <a:bodyPr/>
                    <a:lstStyle/>
                    <a:p>
                      <a:r>
                        <a:rPr lang="en-GB" i="0" dirty="0"/>
                        <a:t>AND </a:t>
                      </a:r>
                      <a:r>
                        <a:rPr lang="en-GB" i="1" dirty="0"/>
                        <a:t>exclusion </a:t>
                      </a:r>
                    </a:p>
                  </a:txBody>
                  <a:tcPr/>
                </a:tc>
                <a:extLst>
                  <a:ext uri="{0D108BD9-81ED-4DB2-BD59-A6C34878D82A}">
                    <a16:rowId xmlns:a16="http://schemas.microsoft.com/office/drawing/2014/main" val="932295886"/>
                  </a:ext>
                </a:extLst>
              </a:tr>
            </a:tbl>
          </a:graphicData>
        </a:graphic>
      </p:graphicFrame>
    </p:spTree>
    <p:extLst>
      <p:ext uri="{BB962C8B-B14F-4D97-AF65-F5344CB8AC3E}">
        <p14:creationId xmlns:p14="http://schemas.microsoft.com/office/powerpoint/2010/main" val="1737563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39597-A30A-4D36-9015-1D1B0789EE23}"/>
              </a:ext>
            </a:extLst>
          </p:cNvPr>
          <p:cNvSpPr>
            <a:spLocks noGrp="1"/>
          </p:cNvSpPr>
          <p:nvPr>
            <p:ph type="title"/>
          </p:nvPr>
        </p:nvSpPr>
        <p:spPr>
          <a:xfrm>
            <a:off x="913795" y="671512"/>
            <a:ext cx="10353762" cy="985838"/>
          </a:xfrm>
        </p:spPr>
        <p:txBody>
          <a:bodyPr>
            <a:noAutofit/>
          </a:bodyPr>
          <a:lstStyle/>
          <a:p>
            <a:r>
              <a:rPr lang="en-GB" sz="3800" dirty="0"/>
              <a:t>Kathi Weeks, </a:t>
            </a:r>
            <a:r>
              <a:rPr lang="en-GB" sz="3800" i="1" dirty="0"/>
              <a:t>The Problem with Work: </a:t>
            </a:r>
            <a:br>
              <a:rPr lang="en-GB" sz="3600" i="1" dirty="0"/>
            </a:br>
            <a:r>
              <a:rPr lang="en-GB" sz="3200" dirty="0"/>
              <a:t>Feminism, Marxism, </a:t>
            </a:r>
            <a:r>
              <a:rPr lang="en-GB" sz="3200" dirty="0" err="1"/>
              <a:t>Antiwork</a:t>
            </a:r>
            <a:r>
              <a:rPr lang="en-GB" sz="3200" dirty="0"/>
              <a:t> Politics, and </a:t>
            </a:r>
            <a:r>
              <a:rPr lang="en-GB" sz="3200" dirty="0" err="1"/>
              <a:t>Postwork</a:t>
            </a:r>
            <a:r>
              <a:rPr lang="en-GB" sz="3200" dirty="0"/>
              <a:t> Imaginaries (epigraphs)</a:t>
            </a:r>
          </a:p>
        </p:txBody>
      </p:sp>
      <p:sp>
        <p:nvSpPr>
          <p:cNvPr id="3" name="Content Placeholder 2">
            <a:extLst>
              <a:ext uri="{FF2B5EF4-FFF2-40B4-BE49-F238E27FC236}">
                <a16:creationId xmlns:a16="http://schemas.microsoft.com/office/drawing/2014/main" id="{27789913-17E1-41CB-8C0F-62411596567F}"/>
              </a:ext>
            </a:extLst>
          </p:cNvPr>
          <p:cNvSpPr>
            <a:spLocks noGrp="1"/>
          </p:cNvSpPr>
          <p:nvPr>
            <p:ph idx="1"/>
          </p:nvPr>
        </p:nvSpPr>
        <p:spPr>
          <a:xfrm>
            <a:off x="913795" y="2195514"/>
            <a:ext cx="10353762" cy="3990974"/>
          </a:xfrm>
        </p:spPr>
        <p:txBody>
          <a:bodyPr numCol="2">
            <a:normAutofit/>
          </a:bodyPr>
          <a:lstStyle/>
          <a:p>
            <a:r>
              <a:rPr lang="en-GB" sz="2100" dirty="0"/>
              <a:t>Though women do not complain of the power of husbands, each complains of her own husband, or of the husbands of her friends. It is the same in all other cases of servitude, at least in the commencement of the emancipatory movement. The serfs did not at first complain of the power of their lords, but only of their tyranny. JOHN STUART MILL, THE   SUBJECTION OF WOMEN</a:t>
            </a:r>
          </a:p>
          <a:p>
            <a:r>
              <a:rPr lang="en-GB" sz="2100" dirty="0"/>
              <a:t>One type of work, or one particular job, is contrasted with another type, experienced or imagined, within the present world of work; judgments are rarely made about the world of work as presently organized as against some other way of organizing it. C. WRIGHT MILLS, WHITE COLLAR</a:t>
            </a:r>
          </a:p>
        </p:txBody>
      </p:sp>
    </p:spTree>
    <p:extLst>
      <p:ext uri="{BB962C8B-B14F-4D97-AF65-F5344CB8AC3E}">
        <p14:creationId xmlns:p14="http://schemas.microsoft.com/office/powerpoint/2010/main" val="26823502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D1FE8-7E2D-476E-82DA-09FABD3FF046}"/>
              </a:ext>
            </a:extLst>
          </p:cNvPr>
          <p:cNvSpPr>
            <a:spLocks noGrp="1"/>
          </p:cNvSpPr>
          <p:nvPr>
            <p:ph type="title"/>
          </p:nvPr>
        </p:nvSpPr>
        <p:spPr>
          <a:xfrm>
            <a:off x="913795" y="609600"/>
            <a:ext cx="10353762" cy="681038"/>
          </a:xfrm>
        </p:spPr>
        <p:txBody>
          <a:bodyPr>
            <a:normAutofit fontScale="90000"/>
          </a:bodyPr>
          <a:lstStyle/>
          <a:p>
            <a:r>
              <a:rPr lang="en-GB" dirty="0"/>
              <a:t>Defamiliarizing the work ethic</a:t>
            </a:r>
          </a:p>
        </p:txBody>
      </p:sp>
      <p:sp>
        <p:nvSpPr>
          <p:cNvPr id="3" name="Content Placeholder 2">
            <a:extLst>
              <a:ext uri="{FF2B5EF4-FFF2-40B4-BE49-F238E27FC236}">
                <a16:creationId xmlns:a16="http://schemas.microsoft.com/office/drawing/2014/main" id="{C3C62F3C-2F81-44F9-BCFE-BB2BD98A8F02}"/>
              </a:ext>
            </a:extLst>
          </p:cNvPr>
          <p:cNvSpPr>
            <a:spLocks noGrp="1"/>
          </p:cNvSpPr>
          <p:nvPr>
            <p:ph idx="1"/>
          </p:nvPr>
        </p:nvSpPr>
        <p:spPr>
          <a:xfrm>
            <a:off x="885825" y="1581151"/>
            <a:ext cx="10353762" cy="2105025"/>
          </a:xfrm>
          <a:ln w="6350">
            <a:solidFill>
              <a:schemeClr val="tx1"/>
            </a:solidFill>
          </a:ln>
        </p:spPr>
        <p:txBody>
          <a:bodyPr>
            <a:normAutofit lnSpcReduction="10000"/>
          </a:bodyPr>
          <a:lstStyle/>
          <a:p>
            <a:r>
              <a:rPr lang="en-GB" dirty="0"/>
              <a:t>At the heart of the Protestant work ethic is the command to approach one's work as if it were a calling </a:t>
            </a:r>
            <a:r>
              <a:rPr lang="en-GB" dirty="0">
                <a:sym typeface="Wingdings" panose="05000000000000000000" pitchFamily="2" charset="2"/>
              </a:rPr>
              <a:t> confluence of the rational and irrational</a:t>
            </a:r>
          </a:p>
          <a:p>
            <a:r>
              <a:rPr lang="en-GB" dirty="0"/>
              <a:t>the non-instrumental / qualities that Weber discerns in what we commonly take to be the most instrumental of </a:t>
            </a:r>
            <a:r>
              <a:rPr lang="en-GB" dirty="0" err="1"/>
              <a:t>endeavors</a:t>
            </a:r>
            <a:r>
              <a:rPr lang="en-GB" dirty="0"/>
              <a:t>: disciplined, productive work. (42-43)</a:t>
            </a:r>
            <a:endParaRPr lang="en-GB" dirty="0">
              <a:sym typeface="Wingdings" panose="05000000000000000000" pitchFamily="2" charset="2"/>
            </a:endParaRPr>
          </a:p>
        </p:txBody>
      </p:sp>
      <p:sp>
        <p:nvSpPr>
          <p:cNvPr id="5" name="TextBox 4">
            <a:extLst>
              <a:ext uri="{FF2B5EF4-FFF2-40B4-BE49-F238E27FC236}">
                <a16:creationId xmlns:a16="http://schemas.microsoft.com/office/drawing/2014/main" id="{3879D98C-7AA4-4EFE-8562-D83EB632CAAB}"/>
              </a:ext>
            </a:extLst>
          </p:cNvPr>
          <p:cNvSpPr txBox="1"/>
          <p:nvPr/>
        </p:nvSpPr>
        <p:spPr>
          <a:xfrm>
            <a:off x="880501" y="5153143"/>
            <a:ext cx="10615612" cy="923330"/>
          </a:xfrm>
          <a:prstGeom prst="rect">
            <a:avLst/>
          </a:prstGeom>
          <a:noFill/>
        </p:spPr>
        <p:txBody>
          <a:bodyPr wrap="square" rtlCol="0">
            <a:spAutoFit/>
          </a:bodyPr>
          <a:lstStyle/>
          <a:p>
            <a:r>
              <a:rPr lang="en-GB" dirty="0"/>
              <a:t>the new Protestant ethic of work: the willingness to dedicate oneself to work as an end in itself, living to work instead of working to live; […] economic acquisition is no longer subordinated to man as the means for the satisfaction of his material needs. [Becomes an end in itself.]</a:t>
            </a:r>
          </a:p>
        </p:txBody>
      </p:sp>
      <p:sp>
        <p:nvSpPr>
          <p:cNvPr id="7" name="TextBox 6">
            <a:extLst>
              <a:ext uri="{FF2B5EF4-FFF2-40B4-BE49-F238E27FC236}">
                <a16:creationId xmlns:a16="http://schemas.microsoft.com/office/drawing/2014/main" id="{A0D69D9D-37AC-4F11-ACC6-80BC093DAF71}"/>
              </a:ext>
            </a:extLst>
          </p:cNvPr>
          <p:cNvSpPr txBox="1"/>
          <p:nvPr/>
        </p:nvSpPr>
        <p:spPr>
          <a:xfrm>
            <a:off x="880501" y="4019550"/>
            <a:ext cx="10420350" cy="800219"/>
          </a:xfrm>
          <a:prstGeom prst="rect">
            <a:avLst/>
          </a:prstGeom>
          <a:noFill/>
          <a:ln w="57150">
            <a:solidFill>
              <a:schemeClr val="accent1"/>
            </a:solidFill>
            <a:extLst>
              <a:ext uri="{C807C97D-BFC1-408E-A445-0C87EB9F89A2}">
                <ask:lineSketchStyleProps xmlns:ask="http://schemas.microsoft.com/office/drawing/2018/sketchyshapes" sd="708544434">
                  <a:custGeom>
                    <a:avLst/>
                    <a:gdLst>
                      <a:gd name="connsiteX0" fmla="*/ 0 w 10420350"/>
                      <a:gd name="connsiteY0" fmla="*/ 0 h 800219"/>
                      <a:gd name="connsiteX1" fmla="*/ 10420350 w 10420350"/>
                      <a:gd name="connsiteY1" fmla="*/ 0 h 800219"/>
                      <a:gd name="connsiteX2" fmla="*/ 10420350 w 10420350"/>
                      <a:gd name="connsiteY2" fmla="*/ 800219 h 800219"/>
                      <a:gd name="connsiteX3" fmla="*/ 0 w 10420350"/>
                      <a:gd name="connsiteY3" fmla="*/ 800219 h 800219"/>
                      <a:gd name="connsiteX4" fmla="*/ 0 w 10420350"/>
                      <a:gd name="connsiteY4" fmla="*/ 0 h 800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20350" h="800219" extrusionOk="0">
                        <a:moveTo>
                          <a:pt x="0" y="0"/>
                        </a:moveTo>
                        <a:cubicBezTo>
                          <a:pt x="4824456" y="40348"/>
                          <a:pt x="7686720" y="-88778"/>
                          <a:pt x="10420350" y="0"/>
                        </a:cubicBezTo>
                        <a:cubicBezTo>
                          <a:pt x="10348361" y="349953"/>
                          <a:pt x="10440941" y="628607"/>
                          <a:pt x="10420350" y="800219"/>
                        </a:cubicBezTo>
                        <a:cubicBezTo>
                          <a:pt x="7667887" y="916032"/>
                          <a:pt x="3802071" y="792769"/>
                          <a:pt x="0" y="800219"/>
                        </a:cubicBezTo>
                        <a:cubicBezTo>
                          <a:pt x="-38086" y="592069"/>
                          <a:pt x="-50799" y="245609"/>
                          <a:pt x="0" y="0"/>
                        </a:cubicBezTo>
                        <a:close/>
                      </a:path>
                    </a:pathLst>
                  </a:custGeom>
                  <ask:type>
                    <ask:lineSketchNone/>
                  </ask:type>
                </ask:lineSketchStyleProps>
              </a:ext>
            </a:extLst>
          </a:ln>
        </p:spPr>
        <p:txBody>
          <a:bodyPr wrap="square" rtlCol="0">
            <a:spAutoFit/>
          </a:bodyPr>
          <a:lstStyle/>
          <a:p>
            <a:r>
              <a:rPr lang="en-GB" sz="2300" dirty="0">
                <a:solidFill>
                  <a:srgbClr val="C00000"/>
                </a:solidFill>
              </a:rPr>
              <a:t>the work ethic is irrational at its origins and to its core, and yet it is prescriptive of what is taken to be the most rational forms of practical economic conduct </a:t>
            </a:r>
          </a:p>
        </p:txBody>
      </p:sp>
    </p:spTree>
    <p:extLst>
      <p:ext uri="{BB962C8B-B14F-4D97-AF65-F5344CB8AC3E}">
        <p14:creationId xmlns:p14="http://schemas.microsoft.com/office/powerpoint/2010/main" val="895481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E4042-80E0-4985-B955-937869C2D10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3438E97-765A-49B8-9597-52AA45C701BE}"/>
              </a:ext>
            </a:extLst>
          </p:cNvPr>
          <p:cNvSpPr>
            <a:spLocks noGrp="1"/>
          </p:cNvSpPr>
          <p:nvPr>
            <p:ph idx="1"/>
          </p:nvPr>
        </p:nvSpPr>
        <p:spPr/>
        <p:txBody>
          <a:bodyPr/>
          <a:lstStyle/>
          <a:p>
            <a:r>
              <a:rPr lang="en-GB" dirty="0"/>
              <a:t>The Protestant ethic is in this sense a democratizing force: neither the quality nor the status of work is important; what matters is that it is approached with methodical dedication, or, in Weber's formulation, "as if it were an absolute end in itself, a calling" (62; emphasis added; see also </a:t>
            </a:r>
            <a:r>
              <a:rPr lang="en-GB" dirty="0" err="1"/>
              <a:t>Muirhead</a:t>
            </a:r>
            <a:r>
              <a:rPr lang="en-GB" dirty="0"/>
              <a:t> 2004, 106-8). </a:t>
            </a:r>
          </a:p>
          <a:p>
            <a:r>
              <a:rPr lang="en-GB" i="1" dirty="0">
                <a:solidFill>
                  <a:srgbClr val="00B050"/>
                </a:solidFill>
              </a:rPr>
              <a:t>Has this changed? What do we think now? Is it legitimate to work little if the work is high value, high status, economically rewarding? Or does working little still carry a taint of moral dubiousness?</a:t>
            </a:r>
          </a:p>
        </p:txBody>
      </p:sp>
    </p:spTree>
    <p:extLst>
      <p:ext uri="{BB962C8B-B14F-4D97-AF65-F5344CB8AC3E}">
        <p14:creationId xmlns:p14="http://schemas.microsoft.com/office/powerpoint/2010/main" val="16770166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49EC3-0C71-4A80-9718-FAD16207D664}"/>
              </a:ext>
            </a:extLst>
          </p:cNvPr>
          <p:cNvSpPr>
            <a:spLocks noGrp="1"/>
          </p:cNvSpPr>
          <p:nvPr>
            <p:ph type="title"/>
          </p:nvPr>
        </p:nvSpPr>
        <p:spPr/>
        <p:txBody>
          <a:bodyPr/>
          <a:lstStyle/>
          <a:p>
            <a:r>
              <a:rPr lang="en-GB" dirty="0"/>
              <a:t>Calvin’s doctrine of predestination</a:t>
            </a:r>
          </a:p>
        </p:txBody>
      </p:sp>
      <p:sp>
        <p:nvSpPr>
          <p:cNvPr id="3" name="Content Placeholder 2">
            <a:extLst>
              <a:ext uri="{FF2B5EF4-FFF2-40B4-BE49-F238E27FC236}">
                <a16:creationId xmlns:a16="http://schemas.microsoft.com/office/drawing/2014/main" id="{5D64C086-C180-4AB8-B40C-985EDF1AB982}"/>
              </a:ext>
            </a:extLst>
          </p:cNvPr>
          <p:cNvSpPr>
            <a:spLocks noGrp="1"/>
          </p:cNvSpPr>
          <p:nvPr>
            <p:ph idx="1"/>
          </p:nvPr>
        </p:nvSpPr>
        <p:spPr/>
        <p:txBody>
          <a:bodyPr>
            <a:normAutofit/>
          </a:bodyPr>
          <a:lstStyle/>
          <a:p>
            <a:r>
              <a:rPr lang="en-GB" dirty="0"/>
              <a:t>the doctrine encourages the believer to work </a:t>
            </a:r>
            <a:r>
              <a:rPr lang="en-GB" dirty="0">
                <a:solidFill>
                  <a:srgbClr val="C00000"/>
                </a:solidFill>
              </a:rPr>
              <a:t>as if </a:t>
            </a:r>
            <a:r>
              <a:rPr lang="en-GB" dirty="0"/>
              <a:t>working were an end in itself, but not because by doing so one could earn a place among the chosen; one's fate was predetermined and could not be altered through the performance of good works. </a:t>
            </a:r>
          </a:p>
          <a:p>
            <a:r>
              <a:rPr lang="en-GB" dirty="0"/>
              <a:t>Commitment to work is prescribed rather as a way to assuage the anxiety produced by such uncertainty and to strengthen one's confidence in being among the worthy elect (Weber, 112).</a:t>
            </a:r>
          </a:p>
          <a:p>
            <a:r>
              <a:rPr lang="en-GB" dirty="0"/>
              <a:t>Weber: “extraordinarily powerful” (1958, 128) psychological effect of this. </a:t>
            </a:r>
          </a:p>
        </p:txBody>
      </p:sp>
    </p:spTree>
    <p:extLst>
      <p:ext uri="{BB962C8B-B14F-4D97-AF65-F5344CB8AC3E}">
        <p14:creationId xmlns:p14="http://schemas.microsoft.com/office/powerpoint/2010/main" val="39747933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8E18C-42F7-4E45-9EAF-2BCD4465699E}"/>
              </a:ext>
            </a:extLst>
          </p:cNvPr>
          <p:cNvSpPr>
            <a:spLocks noGrp="1"/>
          </p:cNvSpPr>
          <p:nvPr>
            <p:ph type="title"/>
          </p:nvPr>
        </p:nvSpPr>
        <p:spPr>
          <a:xfrm>
            <a:off x="913795" y="609600"/>
            <a:ext cx="10353762" cy="676275"/>
          </a:xfrm>
        </p:spPr>
        <p:txBody>
          <a:bodyPr>
            <a:normAutofit fontScale="90000"/>
          </a:bodyPr>
          <a:lstStyle/>
          <a:p>
            <a:r>
              <a:rPr lang="en-GB" dirty="0"/>
              <a:t>Secular counterpart</a:t>
            </a:r>
          </a:p>
        </p:txBody>
      </p:sp>
      <p:sp>
        <p:nvSpPr>
          <p:cNvPr id="3" name="Content Placeholder 2">
            <a:extLst>
              <a:ext uri="{FF2B5EF4-FFF2-40B4-BE49-F238E27FC236}">
                <a16:creationId xmlns:a16="http://schemas.microsoft.com/office/drawing/2014/main" id="{5BB662EA-CDD6-4C17-974A-A76D6621DC24}"/>
              </a:ext>
            </a:extLst>
          </p:cNvPr>
          <p:cNvSpPr>
            <a:spLocks noGrp="1"/>
          </p:cNvSpPr>
          <p:nvPr>
            <p:ph idx="1"/>
          </p:nvPr>
        </p:nvSpPr>
        <p:spPr>
          <a:xfrm>
            <a:off x="913795" y="1709737"/>
            <a:ext cx="10353762" cy="4538663"/>
          </a:xfrm>
        </p:spPr>
        <p:txBody>
          <a:bodyPr>
            <a:normAutofit/>
          </a:bodyPr>
          <a:lstStyle/>
          <a:p>
            <a:r>
              <a:rPr lang="en-GB" dirty="0"/>
              <a:t>Where religion in the seventeenth and the early eighteenth centuries may have demanded a life devoted to work, the promise of </a:t>
            </a:r>
            <a:r>
              <a:rPr lang="en-GB" dirty="0">
                <a:solidFill>
                  <a:srgbClr val="C00000"/>
                </a:solidFill>
              </a:rPr>
              <a:t>social mobility</a:t>
            </a:r>
            <a:r>
              <a:rPr lang="en-GB" dirty="0">
                <a:solidFill>
                  <a:schemeClr val="tx1"/>
                </a:solidFill>
              </a:rPr>
              <a:t> –</a:t>
            </a:r>
            <a:r>
              <a:rPr lang="en-GB" dirty="0"/>
              <a:t> that one could by one's own disciplined effort and persistence pick oneself and one's family up by the bootstraps – had emerged in the United States by the early nineteenth century as the most recognizable rationale of this official ethos of work (see Rodgers 1978, 10-12).</a:t>
            </a:r>
          </a:p>
          <a:p>
            <a:r>
              <a:rPr lang="en-GB" dirty="0"/>
              <a:t>Devotion to work becomes more mysterious without the spiritual dimension: </a:t>
            </a:r>
          </a:p>
          <a:p>
            <a:pPr marL="36900" indent="0">
              <a:buNone/>
            </a:pPr>
            <a:r>
              <a:rPr lang="en-GB" dirty="0"/>
              <a:t>"where the </a:t>
            </a:r>
            <a:r>
              <a:rPr lang="en-GB" dirty="0" err="1"/>
              <a:t>fulfillment</a:t>
            </a:r>
            <a:r>
              <a:rPr lang="en-GB" dirty="0"/>
              <a:t> of the calling cannot directly be related to the highest spiritual and cultural values, or […] simply as economic compulsion, the individual generally abandons the attempt to justify it at all" (Weber 1958, 182).</a:t>
            </a:r>
          </a:p>
        </p:txBody>
      </p:sp>
    </p:spTree>
    <p:extLst>
      <p:ext uri="{BB962C8B-B14F-4D97-AF65-F5344CB8AC3E}">
        <p14:creationId xmlns:p14="http://schemas.microsoft.com/office/powerpoint/2010/main" val="640688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21A20-A849-4330-B5E1-D60E53CB6ACE}"/>
              </a:ext>
            </a:extLst>
          </p:cNvPr>
          <p:cNvSpPr>
            <a:spLocks noGrp="1"/>
          </p:cNvSpPr>
          <p:nvPr>
            <p:ph type="title"/>
          </p:nvPr>
        </p:nvSpPr>
        <p:spPr>
          <a:xfrm>
            <a:off x="913795" y="609600"/>
            <a:ext cx="10353762" cy="690563"/>
          </a:xfrm>
        </p:spPr>
        <p:txBody>
          <a:bodyPr>
            <a:normAutofit fontScale="90000"/>
          </a:bodyPr>
          <a:lstStyle/>
          <a:p>
            <a:r>
              <a:rPr lang="en-GB" dirty="0"/>
              <a:t>Discipline cf. pleasure</a:t>
            </a:r>
          </a:p>
        </p:txBody>
      </p:sp>
      <p:sp>
        <p:nvSpPr>
          <p:cNvPr id="3" name="Content Placeholder 2">
            <a:extLst>
              <a:ext uri="{FF2B5EF4-FFF2-40B4-BE49-F238E27FC236}">
                <a16:creationId xmlns:a16="http://schemas.microsoft.com/office/drawing/2014/main" id="{2EFFEDC1-FDDB-4CE6-8DF9-C7CF532EADF1}"/>
              </a:ext>
            </a:extLst>
          </p:cNvPr>
          <p:cNvSpPr>
            <a:spLocks noGrp="1"/>
          </p:cNvSpPr>
          <p:nvPr>
            <p:ph idx="1"/>
          </p:nvPr>
        </p:nvSpPr>
        <p:spPr>
          <a:xfrm>
            <a:off x="913795" y="1724025"/>
            <a:ext cx="10353762" cy="4524375"/>
          </a:xfrm>
        </p:spPr>
        <p:txBody>
          <a:bodyPr>
            <a:normAutofit fontScale="92500" lnSpcReduction="10000"/>
          </a:bodyPr>
          <a:lstStyle/>
          <a:p>
            <a:r>
              <a:rPr lang="en-GB" dirty="0"/>
              <a:t>the Protestant work ethic is, as Weber emphasizes, a fundamentally ascetic morality, one that "turned with all its force against one thing: the spontaneous enjoyment of life and all it had to offer" (166). "Life" with its wealth of possibilities is subordinated to the disciplinary demands of work.</a:t>
            </a:r>
          </a:p>
          <a:p>
            <a:r>
              <a:rPr lang="en-GB" dirty="0"/>
              <a:t>The "sanitizing effects of constant </a:t>
            </a:r>
            <a:r>
              <a:rPr lang="en-GB" dirty="0" err="1"/>
              <a:t>labor</a:t>
            </a:r>
            <a:r>
              <a:rPr lang="en-GB" dirty="0"/>
              <a:t>" (12) and the focus on work as the arena in which the individual can, with the proper self-discipline, will his or her own self-development and transformation continue to be affirmed today under the conditions of post-Fordist production. </a:t>
            </a:r>
          </a:p>
          <a:p>
            <a:r>
              <a:rPr lang="en-GB" dirty="0"/>
              <a:t>[BUT] The worldliness of, for example, unruly bodies, seductive pleasures, and spontaneous enjoyment poses a constant challenge to the mandate for such focused attention to and diligent effort in properly productive pursuits</a:t>
            </a:r>
          </a:p>
          <a:p>
            <a:r>
              <a:rPr lang="en-GB" i="1" dirty="0">
                <a:solidFill>
                  <a:srgbClr val="00B050"/>
                </a:solidFill>
              </a:rPr>
              <a:t>Where are we today? Are these things opposed or have the boundaries blurred?</a:t>
            </a:r>
          </a:p>
        </p:txBody>
      </p:sp>
    </p:spTree>
    <p:extLst>
      <p:ext uri="{BB962C8B-B14F-4D97-AF65-F5344CB8AC3E}">
        <p14:creationId xmlns:p14="http://schemas.microsoft.com/office/powerpoint/2010/main" val="2475041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00663-2B92-4A24-989F-FA3C168F0390}"/>
              </a:ext>
            </a:extLst>
          </p:cNvPr>
          <p:cNvSpPr>
            <a:spLocks noGrp="1"/>
          </p:cNvSpPr>
          <p:nvPr>
            <p:ph type="title"/>
          </p:nvPr>
        </p:nvSpPr>
        <p:spPr/>
        <p:txBody>
          <a:bodyPr>
            <a:normAutofit/>
          </a:bodyPr>
          <a:lstStyle/>
          <a:p>
            <a:pPr algn="l"/>
            <a:r>
              <a:rPr lang="en-GB" sz="3800" dirty="0"/>
              <a:t>Consumption goods are the reward for and sign of one's contributions and status as a producer</a:t>
            </a:r>
          </a:p>
        </p:txBody>
      </p:sp>
      <p:sp>
        <p:nvSpPr>
          <p:cNvPr id="3" name="Content Placeholder 2">
            <a:extLst>
              <a:ext uri="{FF2B5EF4-FFF2-40B4-BE49-F238E27FC236}">
                <a16:creationId xmlns:a16="http://schemas.microsoft.com/office/drawing/2014/main" id="{B9F09759-E5B6-48E9-832D-EF63DDD2698B}"/>
              </a:ext>
            </a:extLst>
          </p:cNvPr>
          <p:cNvSpPr>
            <a:spLocks noGrp="1"/>
          </p:cNvSpPr>
          <p:nvPr>
            <p:ph idx="1"/>
          </p:nvPr>
        </p:nvSpPr>
        <p:spPr/>
        <p:txBody>
          <a:bodyPr>
            <a:normAutofit fontScale="92500" lnSpcReduction="10000"/>
          </a:bodyPr>
          <a:lstStyle/>
          <a:p>
            <a:r>
              <a:rPr lang="en-GB" dirty="0"/>
              <a:t>the doctrine also taught workers to respond to wage incentives, to recognize and accept a necessary connection between their contribution as social producers and their corresponding rights to individual consumption. The work ethic continues to affirm the legitimacy of this connection: consumption goods are the reward for and sign of one's contributions and status as a producer. As an antinomy rather than an oxymoron, the "worldly asceticism" of the Protestant ethic functions not despite, but because of, the pairing of terms. (49)</a:t>
            </a:r>
          </a:p>
          <a:p>
            <a:r>
              <a:rPr lang="en-GB" dirty="0"/>
              <a:t>[BUT] this worldly brand of asceticism sowed the seeds of its own destruction as, over time, "these Puritanical ideals tended to give way under excessive pressure from the temptations of wealth" (Weber, 74). (49) </a:t>
            </a:r>
          </a:p>
        </p:txBody>
      </p:sp>
    </p:spTree>
    <p:extLst>
      <p:ext uri="{BB962C8B-B14F-4D97-AF65-F5344CB8AC3E}">
        <p14:creationId xmlns:p14="http://schemas.microsoft.com/office/powerpoint/2010/main" val="5691320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547CF-BE36-45BC-9086-D1764261C85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EDB7757-E9E7-48C4-BCF3-8E4A541A9AA7}"/>
              </a:ext>
            </a:extLst>
          </p:cNvPr>
          <p:cNvSpPr>
            <a:spLocks noGrp="1"/>
          </p:cNvSpPr>
          <p:nvPr>
            <p:ph idx="1"/>
          </p:nvPr>
        </p:nvSpPr>
        <p:spPr/>
        <p:txBody>
          <a:bodyPr/>
          <a:lstStyle/>
          <a:p>
            <a:r>
              <a:rPr lang="en-GB" dirty="0"/>
              <a:t>As Weber notes in the case of the Puritan ethic, the enjoyment of wealth was never the problem; the danger, rather, was that one would no longer see the need to continue to work. "In fact," Weber claims, "it is only because possession involves this danger of relaxation that it is objectionable at all" (1958, 157). (50)</a:t>
            </a:r>
          </a:p>
        </p:txBody>
      </p:sp>
    </p:spTree>
    <p:extLst>
      <p:ext uri="{BB962C8B-B14F-4D97-AF65-F5344CB8AC3E}">
        <p14:creationId xmlns:p14="http://schemas.microsoft.com/office/powerpoint/2010/main" val="20520586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20BBB-1D16-4575-8A4D-89C940D8A809}"/>
              </a:ext>
            </a:extLst>
          </p:cNvPr>
          <p:cNvSpPr>
            <a:spLocks noGrp="1"/>
          </p:cNvSpPr>
          <p:nvPr>
            <p:ph type="title"/>
          </p:nvPr>
        </p:nvSpPr>
        <p:spPr/>
        <p:txBody>
          <a:bodyPr/>
          <a:lstStyle/>
          <a:p>
            <a:r>
              <a:rPr lang="en-GB" dirty="0"/>
              <a:t>End of work ethic?</a:t>
            </a:r>
          </a:p>
        </p:txBody>
      </p:sp>
      <p:sp>
        <p:nvSpPr>
          <p:cNvPr id="3" name="Content Placeholder 2">
            <a:extLst>
              <a:ext uri="{FF2B5EF4-FFF2-40B4-BE49-F238E27FC236}">
                <a16:creationId xmlns:a16="http://schemas.microsoft.com/office/drawing/2014/main" id="{E2F28760-6287-4E73-9D95-5B6B4122E7A4}"/>
              </a:ext>
            </a:extLst>
          </p:cNvPr>
          <p:cNvSpPr>
            <a:spLocks noGrp="1"/>
          </p:cNvSpPr>
          <p:nvPr>
            <p:ph idx="1"/>
          </p:nvPr>
        </p:nvSpPr>
        <p:spPr>
          <a:xfrm>
            <a:off x="913795" y="2076450"/>
            <a:ext cx="10353762" cy="4400550"/>
          </a:xfrm>
        </p:spPr>
        <p:txBody>
          <a:bodyPr/>
          <a:lstStyle/>
          <a:p>
            <a:r>
              <a:rPr lang="en-GB" dirty="0"/>
              <a:t>By the early twentieth century it had [supposedly?] been replaced by – depending on the account: </a:t>
            </a:r>
          </a:p>
          <a:p>
            <a:pPr lvl="1"/>
            <a:r>
              <a:rPr lang="en-GB" dirty="0"/>
              <a:t>leisure ethic (C. </a:t>
            </a:r>
            <a:r>
              <a:rPr lang="en-GB" dirty="0" err="1"/>
              <a:t>Mifis</a:t>
            </a:r>
            <a:r>
              <a:rPr lang="en-GB" dirty="0"/>
              <a:t> 1951, 236), </a:t>
            </a:r>
          </a:p>
          <a:p>
            <a:pPr lvl="1"/>
            <a:r>
              <a:rPr lang="en-GB" dirty="0"/>
              <a:t>a hedonistic consumption ethic (Bell 1976, 63), </a:t>
            </a:r>
          </a:p>
          <a:p>
            <a:pPr lvl="1"/>
            <a:r>
              <a:rPr lang="en-GB" dirty="0"/>
              <a:t>or an aesthetic of consumption (Bauman 1998, 2). </a:t>
            </a:r>
          </a:p>
          <a:p>
            <a:r>
              <a:rPr lang="en-GB" dirty="0"/>
              <a:t>According to such accounts, work had once again been reduced – this time by the seductions of commodity culture – to a mere means to an end. </a:t>
            </a:r>
          </a:p>
        </p:txBody>
      </p:sp>
    </p:spTree>
    <p:extLst>
      <p:ext uri="{BB962C8B-B14F-4D97-AF65-F5344CB8AC3E}">
        <p14:creationId xmlns:p14="http://schemas.microsoft.com/office/powerpoint/2010/main" val="2624192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0CD2B0-1234-4A14-9CD4-2ABD1336D3F2}"/>
              </a:ext>
            </a:extLst>
          </p:cNvPr>
          <p:cNvSpPr>
            <a:spLocks noGrp="1"/>
          </p:cNvSpPr>
          <p:nvPr>
            <p:ph idx="1"/>
          </p:nvPr>
        </p:nvSpPr>
        <p:spPr>
          <a:xfrm>
            <a:off x="913795" y="771526"/>
            <a:ext cx="10353762" cy="5019674"/>
          </a:xfrm>
        </p:spPr>
        <p:txBody>
          <a:bodyPr/>
          <a:lstStyle/>
          <a:p>
            <a:r>
              <a:rPr lang="en-GB" dirty="0"/>
              <a:t>Work was […] a mechanism of spiritual independence: rather than relying upon religious institutions and authorities, "the conscientious Puritan continually supervised his own state of grace" (124). </a:t>
            </a:r>
          </a:p>
          <a:p>
            <a:r>
              <a:rPr lang="en-GB" dirty="0">
                <a:sym typeface="Wingdings" panose="05000000000000000000" pitchFamily="2" charset="2"/>
              </a:rPr>
              <a:t> </a:t>
            </a:r>
            <a:r>
              <a:rPr lang="en-GB" dirty="0"/>
              <a:t>The link between waged work and independence was solidified in the industrial period, / when work became lauded as a means to social and political independence. Wages freed the worker from dependence on state aid and family support. (51-2)</a:t>
            </a:r>
          </a:p>
          <a:p>
            <a:r>
              <a:rPr lang="en-GB" dirty="0"/>
              <a:t>whereas working-class activists had previously decried waged </a:t>
            </a:r>
            <a:r>
              <a:rPr lang="en-GB" dirty="0" err="1"/>
              <a:t>labor</a:t>
            </a:r>
            <a:r>
              <a:rPr lang="en-GB" dirty="0"/>
              <a:t> as a form of "wage slavery;' they now [1950s] claimed "a new form of manly independence within it" (Fraser and Gordon 1994, 315-16).</a:t>
            </a:r>
          </a:p>
          <a:p>
            <a:r>
              <a:rPr lang="en-GB" dirty="0"/>
              <a:t>Individualising discourse: becomes normative that </a:t>
            </a:r>
            <a:r>
              <a:rPr lang="en-GB" i="1" dirty="0"/>
              <a:t>everyone </a:t>
            </a:r>
            <a:r>
              <a:rPr lang="en-GB" dirty="0"/>
              <a:t>works </a:t>
            </a:r>
          </a:p>
        </p:txBody>
      </p:sp>
    </p:spTree>
    <p:extLst>
      <p:ext uri="{BB962C8B-B14F-4D97-AF65-F5344CB8AC3E}">
        <p14:creationId xmlns:p14="http://schemas.microsoft.com/office/powerpoint/2010/main" val="5917555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97B78-5D24-4A06-9F46-B1F7B33E041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6E2D3BE-1FD8-4544-98E9-BF200E4D0F2F}"/>
              </a:ext>
            </a:extLst>
          </p:cNvPr>
          <p:cNvSpPr>
            <a:spLocks noGrp="1"/>
          </p:cNvSpPr>
          <p:nvPr>
            <p:ph idx="1"/>
          </p:nvPr>
        </p:nvSpPr>
        <p:spPr/>
        <p:txBody>
          <a:bodyPr/>
          <a:lstStyle/>
          <a:p>
            <a:r>
              <a:rPr lang="en-GB" dirty="0"/>
              <a:t>[That] all work is good work, that all work is equally desirable and inherently useful is, as William Morris once noted, "a convenient belief to those who live on the labour of others" (1999, 128).</a:t>
            </a:r>
          </a:p>
        </p:txBody>
      </p:sp>
    </p:spTree>
    <p:extLst>
      <p:ext uri="{BB962C8B-B14F-4D97-AF65-F5344CB8AC3E}">
        <p14:creationId xmlns:p14="http://schemas.microsoft.com/office/powerpoint/2010/main" val="3121557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AFD914-9B07-4E58-892E-601F9FA6D473}"/>
              </a:ext>
            </a:extLst>
          </p:cNvPr>
          <p:cNvSpPr>
            <a:spLocks noGrp="1"/>
          </p:cNvSpPr>
          <p:nvPr>
            <p:ph idx="1"/>
          </p:nvPr>
        </p:nvSpPr>
        <p:spPr>
          <a:xfrm>
            <a:off x="913795" y="623889"/>
            <a:ext cx="10353762" cy="5443536"/>
          </a:xfrm>
        </p:spPr>
        <p:txBody>
          <a:bodyPr>
            <a:normAutofit/>
          </a:bodyPr>
          <a:lstStyle/>
          <a:p>
            <a:pPr marL="36900" indent="0">
              <a:buNone/>
            </a:pPr>
            <a:r>
              <a:rPr lang="en-GB" dirty="0"/>
              <a:t>Why do we work so long and so hard? The mystery here is not that we are required to work or that we are expected to devote so much time and energy to its pursuit, but rather that there is not more active resistance to this state of affairs. The problems with work today – my focus will be on the United States – have to do with both its quantity and its quality and are not limited to the travails of any one group. Those problems include the low wages in most sectors of the economy; the unemployment, underemployment, and precarious employment suffered by many workers; and the overwork that often characterizes even the most privileged forms of employment – after all, even the best job is a problem when it monopolizes so much of life. […] What is perplexing is less the acceptance of the present reality that one must work to live than the willingness to live for work. (1) </a:t>
            </a:r>
          </a:p>
        </p:txBody>
      </p:sp>
    </p:spTree>
    <p:extLst>
      <p:ext uri="{BB962C8B-B14F-4D97-AF65-F5344CB8AC3E}">
        <p14:creationId xmlns:p14="http://schemas.microsoft.com/office/powerpoint/2010/main" val="8142855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459D3-E772-4930-A609-57512C292CCB}"/>
              </a:ext>
            </a:extLst>
          </p:cNvPr>
          <p:cNvSpPr>
            <a:spLocks noGrp="1"/>
          </p:cNvSpPr>
          <p:nvPr>
            <p:ph type="title"/>
          </p:nvPr>
        </p:nvSpPr>
        <p:spPr>
          <a:xfrm>
            <a:off x="913795" y="609600"/>
            <a:ext cx="10353762" cy="604838"/>
          </a:xfrm>
        </p:spPr>
        <p:txBody>
          <a:bodyPr>
            <a:normAutofit fontScale="90000"/>
          </a:bodyPr>
          <a:lstStyle/>
          <a:p>
            <a:r>
              <a:rPr lang="en-GB" i="1" dirty="0"/>
              <a:t>Severance</a:t>
            </a:r>
            <a:r>
              <a:rPr lang="en-GB" dirty="0"/>
              <a:t> (I) </a:t>
            </a:r>
            <a:endParaRPr lang="en-GB" i="1" dirty="0"/>
          </a:p>
        </p:txBody>
      </p:sp>
      <p:sp>
        <p:nvSpPr>
          <p:cNvPr id="3" name="Content Placeholder 2">
            <a:extLst>
              <a:ext uri="{FF2B5EF4-FFF2-40B4-BE49-F238E27FC236}">
                <a16:creationId xmlns:a16="http://schemas.microsoft.com/office/drawing/2014/main" id="{0451F2B3-44BB-4C4B-ACD7-E764D181EFF8}"/>
              </a:ext>
            </a:extLst>
          </p:cNvPr>
          <p:cNvSpPr>
            <a:spLocks noGrp="1"/>
          </p:cNvSpPr>
          <p:nvPr>
            <p:ph idx="1"/>
          </p:nvPr>
        </p:nvSpPr>
        <p:spPr>
          <a:xfrm>
            <a:off x="856645" y="1519238"/>
            <a:ext cx="10353762" cy="4519612"/>
          </a:xfrm>
        </p:spPr>
        <p:txBody>
          <a:bodyPr>
            <a:normAutofit fontScale="92500" lnSpcReduction="20000"/>
          </a:bodyPr>
          <a:lstStyle/>
          <a:p>
            <a:r>
              <a:rPr lang="en-GB" dirty="0"/>
              <a:t>What is the significance of the fact that it is </a:t>
            </a:r>
            <a:r>
              <a:rPr lang="en-GB" b="1" dirty="0"/>
              <a:t>Bibles</a:t>
            </a:r>
            <a:r>
              <a:rPr lang="en-GB" dirty="0"/>
              <a:t> that Candace produces? Look at their description carefully and think about its significance. </a:t>
            </a:r>
          </a:p>
          <a:p>
            <a:r>
              <a:rPr lang="en-GB" dirty="0"/>
              <a:t> What do we make of the scenes where Candace re-encounters her country of origin on a business trip? </a:t>
            </a:r>
          </a:p>
          <a:p>
            <a:r>
              <a:rPr lang="en-GB" dirty="0"/>
              <a:t>Candace’s parents are both dead. “Yes, I speak Mandarin with my parents, I answered, thankful that the language does not require tenses distinguishing past, present and future.” What sense do we get of her relationship to past, present and future? How might this relate to the affect of the novel? (87)</a:t>
            </a:r>
          </a:p>
          <a:p>
            <a:r>
              <a:rPr lang="en-GB" dirty="0"/>
              <a:t>Why might </a:t>
            </a:r>
            <a:r>
              <a:rPr lang="en-GB" dirty="0" err="1"/>
              <a:t>Chengwen</a:t>
            </a:r>
            <a:r>
              <a:rPr lang="en-GB" dirty="0"/>
              <a:t>, the worker employed to make boxes in the Phoenix factory in China, be irritated by demonstrating his work? (89-90)</a:t>
            </a:r>
          </a:p>
          <a:p>
            <a:r>
              <a:rPr lang="en-GB" dirty="0"/>
              <a:t>Can you identify </a:t>
            </a:r>
            <a:r>
              <a:rPr lang="en-GB" i="1" dirty="0" err="1"/>
              <a:t>chronotopes</a:t>
            </a:r>
            <a:r>
              <a:rPr lang="en-GB" dirty="0"/>
              <a:t> in passages you have read from the novel – places, objects, that bring space and time into an interesting relation?</a:t>
            </a:r>
          </a:p>
          <a:p>
            <a:endParaRPr lang="en-GB" dirty="0"/>
          </a:p>
        </p:txBody>
      </p:sp>
    </p:spTree>
    <p:extLst>
      <p:ext uri="{BB962C8B-B14F-4D97-AF65-F5344CB8AC3E}">
        <p14:creationId xmlns:p14="http://schemas.microsoft.com/office/powerpoint/2010/main" val="14739535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49C895-53EA-4D60-9E69-17C537D1795B}"/>
              </a:ext>
            </a:extLst>
          </p:cNvPr>
          <p:cNvSpPr>
            <a:spLocks noGrp="1"/>
          </p:cNvSpPr>
          <p:nvPr>
            <p:ph idx="1"/>
          </p:nvPr>
        </p:nvSpPr>
        <p:spPr>
          <a:xfrm>
            <a:off x="913795" y="366713"/>
            <a:ext cx="10353762" cy="6096001"/>
          </a:xfrm>
        </p:spPr>
        <p:txBody>
          <a:bodyPr>
            <a:normAutofit lnSpcReduction="10000"/>
          </a:bodyPr>
          <a:lstStyle/>
          <a:p>
            <a:pPr marL="36900" indent="0" algn="ctr">
              <a:buNone/>
            </a:pPr>
            <a:r>
              <a:rPr lang="en-GB" i="1" dirty="0"/>
              <a:t>Severance</a:t>
            </a:r>
            <a:r>
              <a:rPr lang="en-GB" dirty="0"/>
              <a:t> (II) </a:t>
            </a:r>
          </a:p>
          <a:p>
            <a:r>
              <a:rPr lang="en-GB" dirty="0"/>
              <a:t>What is the significance of the juxtaposition of the scenes of work with the scenes of ‘fevered’ epidemic victims, e.g. pp. 151-155? </a:t>
            </a:r>
          </a:p>
          <a:p>
            <a:r>
              <a:rPr lang="en-GB" dirty="0"/>
              <a:t>“New York has a way of forgetting you.” (151) What did you make of the representations of the city? (see also 210-211) </a:t>
            </a:r>
          </a:p>
          <a:p>
            <a:r>
              <a:rPr lang="en-GB" dirty="0"/>
              <a:t>Jonathan decides to leave the city (and by default Candace), not because of the pandemic but because of the emphasis on making money, at the expense of the environment and meaningful activity. Candace’s response is to keep going to work. Ma’s position on this isn’t entirely clear. What do we make of the heroine’s relationship to work?  </a:t>
            </a:r>
          </a:p>
          <a:p>
            <a:r>
              <a:rPr lang="en-GB" dirty="0"/>
              <a:t>“They should know my difference, they should sense my unfathomable fucking depths. All of these distinctions belief the fact that I very much wanted to work in Art.” (154) How invested is Candace in her job, do we think? She stays in the office after everyone else has fled the pandemic. Why might that be? </a:t>
            </a:r>
          </a:p>
          <a:p>
            <a:endParaRPr lang="en-GB" dirty="0"/>
          </a:p>
        </p:txBody>
      </p:sp>
    </p:spTree>
    <p:extLst>
      <p:ext uri="{BB962C8B-B14F-4D97-AF65-F5344CB8AC3E}">
        <p14:creationId xmlns:p14="http://schemas.microsoft.com/office/powerpoint/2010/main" val="33025651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0625C-5A5F-4BA6-BB2D-EB39C5374A2F}"/>
              </a:ext>
            </a:extLst>
          </p:cNvPr>
          <p:cNvSpPr>
            <a:spLocks noGrp="1"/>
          </p:cNvSpPr>
          <p:nvPr>
            <p:ph type="title"/>
          </p:nvPr>
        </p:nvSpPr>
        <p:spPr>
          <a:xfrm>
            <a:off x="913795" y="609600"/>
            <a:ext cx="10353762" cy="714375"/>
          </a:xfrm>
        </p:spPr>
        <p:txBody>
          <a:bodyPr>
            <a:normAutofit fontScale="90000"/>
          </a:bodyPr>
          <a:lstStyle/>
          <a:p>
            <a:r>
              <a:rPr lang="en-GB" i="1" dirty="0"/>
              <a:t>Severance </a:t>
            </a:r>
            <a:r>
              <a:rPr lang="en-GB" dirty="0"/>
              <a:t>(III) </a:t>
            </a:r>
            <a:endParaRPr lang="en-GB" i="1" dirty="0"/>
          </a:p>
        </p:txBody>
      </p:sp>
      <p:sp>
        <p:nvSpPr>
          <p:cNvPr id="3" name="Content Placeholder 2">
            <a:extLst>
              <a:ext uri="{FF2B5EF4-FFF2-40B4-BE49-F238E27FC236}">
                <a16:creationId xmlns:a16="http://schemas.microsoft.com/office/drawing/2014/main" id="{1943FD49-3E9B-4B82-8EFF-44FA6223ECE8}"/>
              </a:ext>
            </a:extLst>
          </p:cNvPr>
          <p:cNvSpPr>
            <a:spLocks noGrp="1"/>
          </p:cNvSpPr>
          <p:nvPr>
            <p:ph idx="1"/>
          </p:nvPr>
        </p:nvSpPr>
        <p:spPr>
          <a:xfrm>
            <a:off x="913795" y="1733550"/>
            <a:ext cx="10353762" cy="4352925"/>
          </a:xfrm>
        </p:spPr>
        <p:txBody>
          <a:bodyPr>
            <a:normAutofit fontScale="77500" lnSpcReduction="20000"/>
          </a:bodyPr>
          <a:lstStyle/>
          <a:p>
            <a:r>
              <a:rPr lang="en-GB" dirty="0"/>
              <a:t>The story of Seth, the production co-ordinator who gets Shen fever is passed over without too much significance being given to it. What sense do you get of the narrative treatment of the pandemic (and its relationship to work)? </a:t>
            </a:r>
          </a:p>
          <a:p>
            <a:r>
              <a:rPr lang="en-GB" dirty="0"/>
              <a:t>How is the commemoration of 9/11 connected (or not) to the events and themes of the story? Fashion Week? </a:t>
            </a:r>
          </a:p>
          <a:p>
            <a:r>
              <a:rPr lang="en-GB" dirty="0"/>
              <a:t>How are employees at Spectra evaluated when most of the company move to working from home? (215)</a:t>
            </a:r>
          </a:p>
          <a:p>
            <a:r>
              <a:rPr lang="en-GB" dirty="0"/>
              <a:t>“I’ve lived here for five years – it’s home to me by this point. This </a:t>
            </a:r>
            <a:r>
              <a:rPr lang="en-GB" dirty="0" err="1"/>
              <a:t>ararangement</a:t>
            </a:r>
            <a:r>
              <a:rPr lang="en-GB" dirty="0"/>
              <a:t> – my eyes </a:t>
            </a:r>
            <a:r>
              <a:rPr lang="en-GB" dirty="0" err="1"/>
              <a:t>fliced</a:t>
            </a:r>
            <a:r>
              <a:rPr lang="en-GB" dirty="0"/>
              <a:t> to the contract in front of me – just makes my time more worthwhile.” (218) What do we make of Candace remaining in the office, and how much is money seem to be a factor? </a:t>
            </a:r>
          </a:p>
          <a:p>
            <a:r>
              <a:rPr lang="en-GB" dirty="0"/>
              <a:t>She ends up a prisoner of the gang of survivors she takes up with, kept in a ‘cell’ that is an old </a:t>
            </a:r>
            <a:r>
              <a:rPr lang="en-GB" i="1" dirty="0"/>
              <a:t>L’ </a:t>
            </a:r>
            <a:r>
              <a:rPr lang="en-GB" i="1" dirty="0" err="1"/>
              <a:t>Occitane</a:t>
            </a:r>
            <a:r>
              <a:rPr lang="en-GB" i="1" dirty="0"/>
              <a:t> </a:t>
            </a:r>
            <a:r>
              <a:rPr lang="en-GB" dirty="0"/>
              <a:t>(luxury toiletries) shop in a mall (in a suburb of Chicago). She is of value to them as she is carrying a baby. She escapes, however, in the end, though it is uncertain where she will go. What do we make up of where she ends up and the role of the baby? </a:t>
            </a:r>
          </a:p>
        </p:txBody>
      </p:sp>
    </p:spTree>
    <p:extLst>
      <p:ext uri="{BB962C8B-B14F-4D97-AF65-F5344CB8AC3E}">
        <p14:creationId xmlns:p14="http://schemas.microsoft.com/office/powerpoint/2010/main" val="7545119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8CF32-AD06-4B37-BD2B-2A99296C22EE}"/>
              </a:ext>
            </a:extLst>
          </p:cNvPr>
          <p:cNvSpPr>
            <a:spLocks noGrp="1"/>
          </p:cNvSpPr>
          <p:nvPr>
            <p:ph type="title"/>
          </p:nvPr>
        </p:nvSpPr>
        <p:spPr>
          <a:xfrm>
            <a:off x="913795" y="609600"/>
            <a:ext cx="10353762" cy="628650"/>
          </a:xfrm>
        </p:spPr>
        <p:txBody>
          <a:bodyPr>
            <a:normAutofit fontScale="90000"/>
          </a:bodyPr>
          <a:lstStyle/>
          <a:p>
            <a:pPr algn="l"/>
            <a:r>
              <a:rPr lang="en-GB" dirty="0"/>
              <a:t>Prologue</a:t>
            </a:r>
          </a:p>
        </p:txBody>
      </p:sp>
      <p:sp>
        <p:nvSpPr>
          <p:cNvPr id="3" name="Content Placeholder 2">
            <a:extLst>
              <a:ext uri="{FF2B5EF4-FFF2-40B4-BE49-F238E27FC236}">
                <a16:creationId xmlns:a16="http://schemas.microsoft.com/office/drawing/2014/main" id="{DB2CD75E-AC4A-483B-B29E-92753C1C8437}"/>
              </a:ext>
            </a:extLst>
          </p:cNvPr>
          <p:cNvSpPr>
            <a:spLocks noGrp="1"/>
          </p:cNvSpPr>
          <p:nvPr>
            <p:ph idx="1"/>
          </p:nvPr>
        </p:nvSpPr>
        <p:spPr>
          <a:xfrm>
            <a:off x="913795" y="1581150"/>
            <a:ext cx="10353762" cy="4210049"/>
          </a:xfrm>
        </p:spPr>
        <p:txBody>
          <a:bodyPr>
            <a:normAutofit fontScale="92500" lnSpcReduction="10000"/>
          </a:bodyPr>
          <a:lstStyle/>
          <a:p>
            <a:pPr marL="36900" indent="0">
              <a:buNone/>
            </a:pPr>
            <a:r>
              <a:rPr lang="en-GB" dirty="0"/>
              <a:t>After the End came the Beginning. And in the Beginning, there was eight of us, then nine – that was me – a number that would only decrease. We found one another after fleeing New York for the safer pastures of the countryside. We’d seen it done in the movies, though no one could say which one exactly. A lot of things didn’t play out as they had been depicted on-screen. </a:t>
            </a:r>
          </a:p>
          <a:p>
            <a:pPr marL="36900" indent="0">
              <a:buNone/>
            </a:pPr>
            <a:r>
              <a:rPr lang="en-GB" dirty="0"/>
              <a:t>	We were brand strategists and property lawyers and human resources specialists and personal finance consultants. We didn’t know how to do anything so we Googled everything. (3) </a:t>
            </a:r>
          </a:p>
          <a:p>
            <a:pPr marL="36900" indent="0">
              <a:buNone/>
            </a:pPr>
            <a:r>
              <a:rPr lang="en-GB" dirty="0"/>
              <a:t>	Google would not last long. Neither would the internet. Or any of the infrastructure but in the beginning of the Beginning let us brag, if only to ourselves in the absence of others. (4) </a:t>
            </a:r>
          </a:p>
        </p:txBody>
      </p:sp>
    </p:spTree>
    <p:extLst>
      <p:ext uri="{BB962C8B-B14F-4D97-AF65-F5344CB8AC3E}">
        <p14:creationId xmlns:p14="http://schemas.microsoft.com/office/powerpoint/2010/main" val="17739570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3DC7F-A2E9-4553-B8DF-BD150C878F7D}"/>
              </a:ext>
            </a:extLst>
          </p:cNvPr>
          <p:cNvSpPr>
            <a:spLocks noGrp="1"/>
          </p:cNvSpPr>
          <p:nvPr>
            <p:ph type="title"/>
          </p:nvPr>
        </p:nvSpPr>
        <p:spPr>
          <a:xfrm>
            <a:off x="913795" y="609600"/>
            <a:ext cx="10353762" cy="733425"/>
          </a:xfrm>
        </p:spPr>
        <p:txBody>
          <a:bodyPr>
            <a:normAutofit/>
          </a:bodyPr>
          <a:lstStyle/>
          <a:p>
            <a:pPr algn="l"/>
            <a:r>
              <a:rPr lang="en-GB" sz="2400" dirty="0">
                <a:solidFill>
                  <a:schemeClr val="tx1"/>
                </a:solidFill>
                <a:latin typeface="+mn-lt"/>
              </a:rPr>
              <a:t>When Jonathan tells her he is leaving New York </a:t>
            </a:r>
          </a:p>
        </p:txBody>
      </p:sp>
      <p:sp>
        <p:nvSpPr>
          <p:cNvPr id="3" name="Content Placeholder 2">
            <a:extLst>
              <a:ext uri="{FF2B5EF4-FFF2-40B4-BE49-F238E27FC236}">
                <a16:creationId xmlns:a16="http://schemas.microsoft.com/office/drawing/2014/main" id="{BA1010D1-2C7D-4048-8C8A-72A3F7B6F89E}"/>
              </a:ext>
            </a:extLst>
          </p:cNvPr>
          <p:cNvSpPr>
            <a:spLocks noGrp="1"/>
          </p:cNvSpPr>
          <p:nvPr>
            <p:ph idx="1"/>
          </p:nvPr>
        </p:nvSpPr>
        <p:spPr>
          <a:xfrm>
            <a:off x="913795" y="1538288"/>
            <a:ext cx="10353762" cy="4743450"/>
          </a:xfrm>
        </p:spPr>
        <p:txBody>
          <a:bodyPr>
            <a:noAutofit/>
          </a:bodyPr>
          <a:lstStyle/>
          <a:p>
            <a:pPr marL="36900" indent="0">
              <a:buNone/>
            </a:pPr>
            <a:r>
              <a:rPr lang="en-GB" sz="2200" dirty="0"/>
              <a:t>The End begins before you are even aware of it. It passes as ordinary. (11)</a:t>
            </a:r>
          </a:p>
          <a:p>
            <a:pPr marL="36900" indent="0">
              <a:buNone/>
            </a:pPr>
            <a:endParaRPr lang="en-GB" sz="2200" dirty="0"/>
          </a:p>
          <a:p>
            <a:pPr marL="36900" indent="0">
              <a:buNone/>
            </a:pPr>
            <a:r>
              <a:rPr lang="en-GB" sz="2200" dirty="0"/>
              <a:t>Jonathan broke the silence. In a timorous voice, he said he could see clearly now, could see the future. The future is more exponentially exploding rents. The future is more condo buildings, more luxury housing bought by shell companies of the global wealthy elite. The future is more Whole Foods, aisles of refrigerated cut fruit packaged in plastic containers […] The future just wants more consumers. The future is more newly arrived college grads and tourists in some fruitless search for authenticity. […] Something </a:t>
            </a:r>
            <a:r>
              <a:rPr lang="en-GB" sz="2200" dirty="0" err="1"/>
              <a:t>something</a:t>
            </a:r>
            <a:r>
              <a:rPr lang="en-GB" sz="2200" dirty="0"/>
              <a:t> Rousseau something. Manhattan is sinking. </a:t>
            </a:r>
          </a:p>
          <a:p>
            <a:pPr marL="36900" indent="0">
              <a:buNone/>
            </a:pPr>
            <a:r>
              <a:rPr lang="en-GB" sz="2200" dirty="0"/>
              <a:t>		What, literally? Because of global warming? I snarked. </a:t>
            </a:r>
          </a:p>
          <a:p>
            <a:pPr marL="36900" indent="0">
              <a:buNone/>
            </a:pPr>
            <a:r>
              <a:rPr lang="en-GB" sz="2200" dirty="0"/>
              <a:t>		Don’t make fun of me. And yes, literally and figuratively. (13)  </a:t>
            </a:r>
          </a:p>
        </p:txBody>
      </p:sp>
    </p:spTree>
    <p:extLst>
      <p:ext uri="{BB962C8B-B14F-4D97-AF65-F5344CB8AC3E}">
        <p14:creationId xmlns:p14="http://schemas.microsoft.com/office/powerpoint/2010/main" val="23863925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8ED010-55BF-42F0-A669-420B4F21C892}"/>
              </a:ext>
            </a:extLst>
          </p:cNvPr>
          <p:cNvSpPr>
            <a:spLocks noGrp="1"/>
          </p:cNvSpPr>
          <p:nvPr>
            <p:ph idx="1"/>
          </p:nvPr>
        </p:nvSpPr>
        <p:spPr/>
        <p:txBody>
          <a:bodyPr>
            <a:noAutofit/>
          </a:bodyPr>
          <a:lstStyle/>
          <a:p>
            <a:pPr marL="36900" indent="0">
              <a:buNone/>
            </a:pPr>
            <a:r>
              <a:rPr lang="en-GB" sz="2200" dirty="0"/>
              <a:t>I took the Bible down. It was the Daily Grace Bible. I had produced it, years ago when I first started at Spectra, and overseen several of its reprintings. It was a comfort to see it again, an artifact from a previous life.</a:t>
            </a:r>
          </a:p>
          <a:p>
            <a:pPr marL="36900" indent="0">
              <a:buNone/>
            </a:pPr>
            <a:r>
              <a:rPr lang="en-GB" sz="2200" dirty="0"/>
              <a:t>		[…] In order to hit the publisher’s target cost, substitutions had been made. The cover was made of leatherlike polyurethane instead of leather. The book block edges boasted copper-hued spray edge, duller compared to the more expensive gilding. […] / Most consumers couldn’t really tell the difference between what was mass-produced and what was artisan or handmade. And in fact, real quality heirloom Bibles, with their pungent, heavy leather covers, weren’t always preferred. The Daily Grace Bible had sold very well. I’d always felt fond of it, maybe because it was the least ostentatious Bible I’d produced. (66-67) </a:t>
            </a:r>
          </a:p>
        </p:txBody>
      </p:sp>
      <p:sp>
        <p:nvSpPr>
          <p:cNvPr id="4" name="TextBox 3">
            <a:extLst>
              <a:ext uri="{FF2B5EF4-FFF2-40B4-BE49-F238E27FC236}">
                <a16:creationId xmlns:a16="http://schemas.microsoft.com/office/drawing/2014/main" id="{84FC4FA4-8AF2-4215-BB72-C697015E310B}"/>
              </a:ext>
            </a:extLst>
          </p:cNvPr>
          <p:cNvSpPr txBox="1"/>
          <p:nvPr/>
        </p:nvSpPr>
        <p:spPr>
          <a:xfrm>
            <a:off x="1000126" y="700087"/>
            <a:ext cx="9677400" cy="830997"/>
          </a:xfrm>
          <a:prstGeom prst="rect">
            <a:avLst/>
          </a:prstGeom>
          <a:noFill/>
        </p:spPr>
        <p:txBody>
          <a:bodyPr wrap="square" rtlCol="0">
            <a:spAutoFit/>
          </a:bodyPr>
          <a:lstStyle/>
          <a:p>
            <a:r>
              <a:rPr lang="en-GB" sz="2400" dirty="0"/>
              <a:t>During a ‘stalking’ when the gang of survivors (including Candace) raided the homes of the ‘fevered’ (and sometimes euthanized them). </a:t>
            </a:r>
          </a:p>
        </p:txBody>
      </p:sp>
    </p:spTree>
    <p:extLst>
      <p:ext uri="{BB962C8B-B14F-4D97-AF65-F5344CB8AC3E}">
        <p14:creationId xmlns:p14="http://schemas.microsoft.com/office/powerpoint/2010/main" val="36912773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9107D-B60D-4449-85E7-5C86C6A69585}"/>
              </a:ext>
            </a:extLst>
          </p:cNvPr>
          <p:cNvSpPr>
            <a:spLocks noGrp="1"/>
          </p:cNvSpPr>
          <p:nvPr>
            <p:ph type="title"/>
          </p:nvPr>
        </p:nvSpPr>
        <p:spPr>
          <a:xfrm>
            <a:off x="913795" y="609600"/>
            <a:ext cx="10353762" cy="581025"/>
          </a:xfrm>
        </p:spPr>
        <p:txBody>
          <a:bodyPr>
            <a:normAutofit/>
          </a:bodyPr>
          <a:lstStyle/>
          <a:p>
            <a:pPr algn="l"/>
            <a:r>
              <a:rPr lang="en-GB" sz="2600" dirty="0">
                <a:solidFill>
                  <a:schemeClr val="tx1"/>
                </a:solidFill>
                <a:latin typeface="+mn-lt"/>
              </a:rPr>
              <a:t>When she is offered the job at Spectra</a:t>
            </a:r>
          </a:p>
        </p:txBody>
      </p:sp>
      <p:sp>
        <p:nvSpPr>
          <p:cNvPr id="3" name="Content Placeholder 2">
            <a:extLst>
              <a:ext uri="{FF2B5EF4-FFF2-40B4-BE49-F238E27FC236}">
                <a16:creationId xmlns:a16="http://schemas.microsoft.com/office/drawing/2014/main" id="{ACA4D4CC-94A7-4CBB-8B1C-24FB5F0F276C}"/>
              </a:ext>
            </a:extLst>
          </p:cNvPr>
          <p:cNvSpPr>
            <a:spLocks noGrp="1"/>
          </p:cNvSpPr>
          <p:nvPr>
            <p:ph idx="1"/>
          </p:nvPr>
        </p:nvSpPr>
        <p:spPr>
          <a:xfrm>
            <a:off x="913795" y="1447800"/>
            <a:ext cx="10353762" cy="4905375"/>
          </a:xfrm>
        </p:spPr>
        <p:txBody>
          <a:bodyPr>
            <a:normAutofit fontScale="92500" lnSpcReduction="20000"/>
          </a:bodyPr>
          <a:lstStyle/>
          <a:p>
            <a:pPr marL="36900" indent="0">
              <a:buNone/>
            </a:pPr>
            <a:r>
              <a:rPr lang="en-GB" dirty="0"/>
              <a:t>[…] Our last production assistant quit. I suspect he found the work too tedious, and he grew bored easily. But this job is only as boring as you make it. </a:t>
            </a:r>
          </a:p>
          <a:p>
            <a:pPr marL="36900" indent="0">
              <a:buNone/>
            </a:pPr>
            <a:r>
              <a:rPr lang="en-GB" dirty="0"/>
              <a:t>	I don’t have that much work experience, I said, but I am organized and meticulous, as you mention. I worked an office job at a federal home loans bank […] </a:t>
            </a:r>
          </a:p>
          <a:p>
            <a:pPr marL="36900" indent="0">
              <a:buNone/>
            </a:pPr>
            <a:r>
              <a:rPr lang="en-GB" dirty="0"/>
              <a:t>	[…] So when you worked at this bank, it was during a year you took off from college. Why not just finish college first?</a:t>
            </a:r>
          </a:p>
          <a:p>
            <a:pPr marL="36900" indent="0">
              <a:buNone/>
            </a:pPr>
            <a:r>
              <a:rPr lang="en-GB" dirty="0"/>
              <a:t>	It was a family situation. My mother was ill. I liked working in an office. It took my mind off things. </a:t>
            </a:r>
          </a:p>
          <a:p>
            <a:pPr marL="36900" indent="0">
              <a:buNone/>
            </a:pPr>
            <a:r>
              <a:rPr lang="en-GB" dirty="0"/>
              <a:t>	He nodded, appearing to soften. I’m sorry to hear that. That’s certainly a priority. (75)</a:t>
            </a:r>
          </a:p>
          <a:p>
            <a:pPr marL="36900" indent="0">
              <a:buNone/>
            </a:pPr>
            <a:endParaRPr lang="en-GB" dirty="0"/>
          </a:p>
          <a:p>
            <a:pPr marL="36900" indent="0">
              <a:buNone/>
            </a:pPr>
            <a:r>
              <a:rPr lang="en-GB" dirty="0"/>
              <a:t>	He studied me. You say you like working in an office. </a:t>
            </a:r>
          </a:p>
          <a:p>
            <a:pPr marL="36900" indent="0">
              <a:buNone/>
            </a:pPr>
            <a:r>
              <a:rPr lang="en-GB" dirty="0"/>
              <a:t>	I do. I like the routine. (76)</a:t>
            </a:r>
          </a:p>
        </p:txBody>
      </p:sp>
    </p:spTree>
    <p:extLst>
      <p:ext uri="{BB962C8B-B14F-4D97-AF65-F5344CB8AC3E}">
        <p14:creationId xmlns:p14="http://schemas.microsoft.com/office/powerpoint/2010/main" val="3653186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84D7F-852F-4EFE-AF83-884E03556A70}"/>
              </a:ext>
            </a:extLst>
          </p:cNvPr>
          <p:cNvSpPr>
            <a:spLocks noGrp="1"/>
          </p:cNvSpPr>
          <p:nvPr>
            <p:ph type="title"/>
          </p:nvPr>
        </p:nvSpPr>
        <p:spPr>
          <a:xfrm>
            <a:off x="913795" y="609600"/>
            <a:ext cx="10353762" cy="623888"/>
          </a:xfrm>
        </p:spPr>
        <p:txBody>
          <a:bodyPr>
            <a:noAutofit/>
          </a:bodyPr>
          <a:lstStyle/>
          <a:p>
            <a:pPr algn="l"/>
            <a:r>
              <a:rPr lang="en-GB" sz="3200" dirty="0"/>
              <a:t>Reasons for the inattention to work in political theory</a:t>
            </a:r>
          </a:p>
        </p:txBody>
      </p:sp>
      <p:sp>
        <p:nvSpPr>
          <p:cNvPr id="3" name="Content Placeholder 2">
            <a:extLst>
              <a:ext uri="{FF2B5EF4-FFF2-40B4-BE49-F238E27FC236}">
                <a16:creationId xmlns:a16="http://schemas.microsoft.com/office/drawing/2014/main" id="{6CE90C99-4D93-41D2-B8B6-BCD2EFD07A8B}"/>
              </a:ext>
            </a:extLst>
          </p:cNvPr>
          <p:cNvSpPr>
            <a:spLocks noGrp="1"/>
          </p:cNvSpPr>
          <p:nvPr>
            <p:ph idx="1"/>
          </p:nvPr>
        </p:nvSpPr>
        <p:spPr>
          <a:xfrm>
            <a:off x="913795" y="1438276"/>
            <a:ext cx="10353762" cy="4938712"/>
          </a:xfrm>
        </p:spPr>
        <p:txBody>
          <a:bodyPr>
            <a:normAutofit fontScale="85000" lnSpcReduction="10000"/>
          </a:bodyPr>
          <a:lstStyle/>
          <a:p>
            <a:r>
              <a:rPr lang="en-GB" b="1" u="sng" dirty="0"/>
              <a:t>The first of these</a:t>
            </a:r>
            <a:r>
              <a:rPr lang="en-GB" dirty="0"/>
              <a:t> is what I will call the privatization of work. As the pair of epigraphs above suggest, we seem to have a hard time grasping the power relations of both work and family systematically; we often experience and imagine the employment relationlike the marriage relation – not as a social institution but as a unique relationship. </a:t>
            </a:r>
          </a:p>
          <a:p>
            <a:r>
              <a:rPr lang="en-GB" dirty="0"/>
              <a:t>as work becomes identified with waged work and separated from the household, it could more easily seem – by comparison to that exemplary private sphere – relatively public. But there are additional mechanisms that secure what I am calling work's privatization. One is its reification: the fact that at present one must work to "earn a living" is taken as part of the natural order rather than as a social convention. </a:t>
            </a:r>
          </a:p>
          <a:p>
            <a:r>
              <a:rPr lang="en-GB" dirty="0"/>
              <a:t>The effective privatization of work is also a function of the way the </a:t>
            </a:r>
            <a:r>
              <a:rPr lang="en-GB" dirty="0" err="1"/>
              <a:t>labor</a:t>
            </a:r>
            <a:r>
              <a:rPr lang="en-GB" dirty="0"/>
              <a:t> market individualizes work – never more so than today, with the enormous variety of tasks and schedules that characterize the contemporary / employment relation. Workplace [comes to seem] a private space with a series of individual contracts rather than a social structure. </a:t>
            </a:r>
          </a:p>
        </p:txBody>
      </p:sp>
    </p:spTree>
    <p:extLst>
      <p:ext uri="{BB962C8B-B14F-4D97-AF65-F5344CB8AC3E}">
        <p14:creationId xmlns:p14="http://schemas.microsoft.com/office/powerpoint/2010/main" val="1975519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0EA395-6FCA-42EE-9928-C52D006CA641}"/>
              </a:ext>
            </a:extLst>
          </p:cNvPr>
          <p:cNvSpPr>
            <a:spLocks noGrp="1"/>
          </p:cNvSpPr>
          <p:nvPr>
            <p:ph idx="1"/>
          </p:nvPr>
        </p:nvSpPr>
        <p:spPr>
          <a:xfrm>
            <a:off x="775682" y="676275"/>
            <a:ext cx="10353762" cy="2100263"/>
          </a:xfrm>
        </p:spPr>
        <p:txBody>
          <a:bodyPr/>
          <a:lstStyle/>
          <a:p>
            <a:r>
              <a:rPr lang="en-GB" b="1" u="sng" dirty="0"/>
              <a:t>The second reason: </a:t>
            </a:r>
            <a:r>
              <a:rPr lang="en-GB" dirty="0"/>
              <a:t>the decline of work-based activism in the United States. In the absence of a worker's party, and with the fickle and sometimes conflicting class alignments within and between the two major parties, electoral politics has rarely served as an adequate vehicle for work-</a:t>
            </a:r>
            <a:r>
              <a:rPr lang="en-GB" dirty="0" err="1"/>
              <a:t>centered</a:t>
            </a:r>
            <a:r>
              <a:rPr lang="en-GB" dirty="0"/>
              <a:t> activism. (4) </a:t>
            </a:r>
            <a:endParaRPr lang="en-GB" b="1" u="sng" dirty="0"/>
          </a:p>
        </p:txBody>
      </p:sp>
      <p:sp>
        <p:nvSpPr>
          <p:cNvPr id="4" name="TextBox 3">
            <a:extLst>
              <a:ext uri="{FF2B5EF4-FFF2-40B4-BE49-F238E27FC236}">
                <a16:creationId xmlns:a16="http://schemas.microsoft.com/office/drawing/2014/main" id="{27047599-A844-4968-B01A-D02F50422B6E}"/>
              </a:ext>
            </a:extLst>
          </p:cNvPr>
          <p:cNvSpPr txBox="1"/>
          <p:nvPr/>
        </p:nvSpPr>
        <p:spPr>
          <a:xfrm>
            <a:off x="852487" y="3205163"/>
            <a:ext cx="10125075" cy="3277820"/>
          </a:xfrm>
          <a:prstGeom prst="rect">
            <a:avLst/>
          </a:prstGeom>
          <a:noFill/>
        </p:spPr>
        <p:txBody>
          <a:bodyPr wrap="square" rtlCol="0">
            <a:spAutoFit/>
          </a:bodyPr>
          <a:lstStyle/>
          <a:p>
            <a:r>
              <a:rPr lang="en-GB" sz="2300" dirty="0">
                <a:effectLst>
                  <a:outerShdw blurRad="38100" dist="38100" dir="2700000" algn="tl">
                    <a:srgbClr val="000000">
                      <a:alpha val="43137"/>
                    </a:srgbClr>
                  </a:outerShdw>
                </a:effectLst>
              </a:rPr>
              <a:t>Education</a:t>
            </a:r>
          </a:p>
          <a:p>
            <a:endParaRPr lang="en-GB" sz="2300" dirty="0">
              <a:effectLst>
                <a:outerShdw blurRad="38100" dist="38100" dir="2700000" algn="tl">
                  <a:srgbClr val="000000">
                    <a:alpha val="43137"/>
                  </a:srgbClr>
                </a:outerShdw>
              </a:effectLst>
            </a:endParaRPr>
          </a:p>
          <a:p>
            <a:r>
              <a:rPr lang="en-GB" sz="2300" dirty="0">
                <a:effectLst>
                  <a:outerShdw blurRad="38100" dist="38100" dir="2700000" algn="tl">
                    <a:srgbClr val="000000">
                      <a:alpha val="43137"/>
                    </a:srgbClr>
                  </a:outerShdw>
                </a:effectLst>
              </a:rPr>
              <a:t>"making people capable of working is;' as Nona Glazer notes, "the central goal of schooling, a criterion of successful medical and psychiatric treatment, and an ostensible goal of most welfare policies and unemployment compensation programs" (1993, 33) […]  social work (</a:t>
            </a:r>
            <a:r>
              <a:rPr lang="en-GB" sz="2300" dirty="0" err="1">
                <a:effectLst>
                  <a:outerShdw blurRad="38100" dist="38100" dir="2700000" algn="tl">
                    <a:srgbClr val="000000">
                      <a:alpha val="43137"/>
                    </a:srgbClr>
                  </a:outerShdw>
                </a:effectLst>
              </a:rPr>
              <a:t>Macarov</a:t>
            </a:r>
            <a:r>
              <a:rPr lang="en-GB" sz="2300" dirty="0">
                <a:effectLst>
                  <a:outerShdw blurRad="38100" dist="38100" dir="2700000" algn="tl">
                    <a:srgbClr val="000000">
                      <a:alpha val="43137"/>
                    </a:srgbClr>
                  </a:outerShdw>
                </a:effectLst>
              </a:rPr>
              <a:t> 1980, 12), a common rationale for the prison system, and an important inducement to perform military service.</a:t>
            </a:r>
          </a:p>
          <a:p>
            <a:r>
              <a:rPr lang="en-GB" sz="2300" dirty="0">
                <a:effectLst>
                  <a:outerShdw blurRad="38100" dist="38100" dir="2700000" algn="tl">
                    <a:srgbClr val="000000">
                      <a:alpha val="43137"/>
                    </a:srgbClr>
                  </a:outerShdw>
                </a:effectLst>
              </a:rPr>
              <a:t>I.e. THE STATE (neoliberal, post-welfare state) </a:t>
            </a:r>
          </a:p>
        </p:txBody>
      </p:sp>
    </p:spTree>
    <p:extLst>
      <p:ext uri="{BB962C8B-B14F-4D97-AF65-F5344CB8AC3E}">
        <p14:creationId xmlns:p14="http://schemas.microsoft.com/office/powerpoint/2010/main" val="2353070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83240-6E8A-430D-BA8D-9C3DE5259D75}"/>
              </a:ext>
            </a:extLst>
          </p:cNvPr>
          <p:cNvSpPr>
            <a:spLocks noGrp="1"/>
          </p:cNvSpPr>
          <p:nvPr>
            <p:ph type="title"/>
          </p:nvPr>
        </p:nvSpPr>
        <p:spPr>
          <a:xfrm>
            <a:off x="913795" y="609600"/>
            <a:ext cx="10353762" cy="681038"/>
          </a:xfrm>
        </p:spPr>
        <p:txBody>
          <a:bodyPr>
            <a:normAutofit fontScale="90000"/>
          </a:bodyPr>
          <a:lstStyle/>
          <a:p>
            <a:r>
              <a:rPr lang="en-GB" dirty="0"/>
              <a:t>Production is not about consumption</a:t>
            </a:r>
          </a:p>
        </p:txBody>
      </p:sp>
      <p:sp>
        <p:nvSpPr>
          <p:cNvPr id="3" name="Content Placeholder 2">
            <a:extLst>
              <a:ext uri="{FF2B5EF4-FFF2-40B4-BE49-F238E27FC236}">
                <a16:creationId xmlns:a16="http://schemas.microsoft.com/office/drawing/2014/main" id="{CA8967AE-D0AE-4422-B7D8-9FC568720314}"/>
              </a:ext>
            </a:extLst>
          </p:cNvPr>
          <p:cNvSpPr>
            <a:spLocks noGrp="1"/>
          </p:cNvSpPr>
          <p:nvPr>
            <p:ph idx="1"/>
          </p:nvPr>
        </p:nvSpPr>
        <p:spPr/>
        <p:txBody>
          <a:bodyPr>
            <a:normAutofit lnSpcReduction="10000"/>
          </a:bodyPr>
          <a:lstStyle/>
          <a:p>
            <a:r>
              <a:rPr lang="en-GB" dirty="0" err="1"/>
              <a:t>Postone</a:t>
            </a:r>
            <a:r>
              <a:rPr lang="en-GB" dirty="0"/>
              <a:t> observes, "on a deep, systemic level, production is not for the sake of consumption" (1996, 184)</a:t>
            </a:r>
          </a:p>
          <a:p>
            <a:r>
              <a:rPr lang="en-GB" dirty="0"/>
              <a:t>the goal of neither party in the work relation is consumption; one seeks surplus value, and the other income.</a:t>
            </a:r>
          </a:p>
          <a:p>
            <a:r>
              <a:rPr lang="en-GB" dirty="0"/>
              <a:t>working is part of what is supposed to transform subjects into the independent individuals of the liberal imaginary, and for that reason, is treated as a basic obligation of citizenship. (The fact that the economy's health is dependent on a permanent margin of unemployment is only one of the more notorious problems with this convention.)</a:t>
            </a:r>
          </a:p>
        </p:txBody>
      </p:sp>
    </p:spTree>
    <p:extLst>
      <p:ext uri="{BB962C8B-B14F-4D97-AF65-F5344CB8AC3E}">
        <p14:creationId xmlns:p14="http://schemas.microsoft.com/office/powerpoint/2010/main" val="136320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DC816-AB69-4163-B4AD-EC40D9F4A81C}"/>
              </a:ext>
            </a:extLst>
          </p:cNvPr>
          <p:cNvSpPr>
            <a:spLocks noGrp="1"/>
          </p:cNvSpPr>
          <p:nvPr>
            <p:ph type="title"/>
          </p:nvPr>
        </p:nvSpPr>
        <p:spPr/>
        <p:txBody>
          <a:bodyPr>
            <a:normAutofit fontScale="90000"/>
          </a:bodyPr>
          <a:lstStyle/>
          <a:p>
            <a:r>
              <a:rPr lang="en-GB" dirty="0"/>
              <a:t>Ch. </a:t>
            </a:r>
            <a:r>
              <a:rPr lang="en-GB"/>
              <a:t>2 Why </a:t>
            </a:r>
            <a:r>
              <a:rPr lang="en-GB" dirty="0"/>
              <a:t>do we work so long and so hard?</a:t>
            </a:r>
          </a:p>
        </p:txBody>
      </p:sp>
      <p:sp>
        <p:nvSpPr>
          <p:cNvPr id="3" name="Content Placeholder 2">
            <a:extLst>
              <a:ext uri="{FF2B5EF4-FFF2-40B4-BE49-F238E27FC236}">
                <a16:creationId xmlns:a16="http://schemas.microsoft.com/office/drawing/2014/main" id="{DC2034AA-9241-4333-BCF1-0CBDED30B2F0}"/>
              </a:ext>
            </a:extLst>
          </p:cNvPr>
          <p:cNvSpPr>
            <a:spLocks noGrp="1"/>
          </p:cNvSpPr>
          <p:nvPr>
            <p:ph idx="1"/>
          </p:nvPr>
        </p:nvSpPr>
        <p:spPr/>
        <p:txBody>
          <a:bodyPr>
            <a:normAutofit fontScale="92500" lnSpcReduction="10000"/>
          </a:bodyPr>
          <a:lstStyle/>
          <a:p>
            <a:r>
              <a:rPr lang="en-GB" dirty="0"/>
              <a:t>Structural coercion [we </a:t>
            </a:r>
            <a:r>
              <a:rPr lang="en-GB" i="1" dirty="0"/>
              <a:t>must </a:t>
            </a:r>
            <a:r>
              <a:rPr lang="en-GB" dirty="0"/>
              <a:t>work] alone cannot explain the relative dearth of conflict over the hours we are required to work or the identities we are often expected to invest there; </a:t>
            </a:r>
          </a:p>
          <a:p>
            <a:r>
              <a:rPr lang="en-GB" dirty="0"/>
              <a:t>individual consent [work is satisfying] cannot account for why work would be so much more appealing than other parts of life. </a:t>
            </a:r>
          </a:p>
          <a:p>
            <a:r>
              <a:rPr lang="en-GB" dirty="0"/>
              <a:t>No doubt our motives for devoting so much time and / energy to work are multiple and shifting, typically involving a complex blend of coercion and choice, necessity and desire, habit and intention. </a:t>
            </a:r>
          </a:p>
          <a:p>
            <a:r>
              <a:rPr lang="en-GB" dirty="0"/>
              <a:t>One of the forces that manufactures such consent is the official morality – that complex of shifting claims, ideals, and values – known as the work ethic. (37-8)</a:t>
            </a:r>
          </a:p>
        </p:txBody>
      </p:sp>
    </p:spTree>
    <p:extLst>
      <p:ext uri="{BB962C8B-B14F-4D97-AF65-F5344CB8AC3E}">
        <p14:creationId xmlns:p14="http://schemas.microsoft.com/office/powerpoint/2010/main" val="1555844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74C23-B217-4A18-B345-B71530CB675D}"/>
              </a:ext>
            </a:extLst>
          </p:cNvPr>
          <p:cNvSpPr>
            <a:spLocks noGrp="1"/>
          </p:cNvSpPr>
          <p:nvPr>
            <p:ph type="title"/>
          </p:nvPr>
        </p:nvSpPr>
        <p:spPr/>
        <p:txBody>
          <a:bodyPr>
            <a:normAutofit fontScale="90000"/>
          </a:bodyPr>
          <a:lstStyle/>
          <a:p>
            <a:r>
              <a:rPr lang="en-GB" dirty="0"/>
              <a:t>Max Weber's </a:t>
            </a:r>
            <a:r>
              <a:rPr lang="en-GB" i="1" dirty="0"/>
              <a:t>The Protestant Ethic and the Spirit of Capitalism</a:t>
            </a:r>
          </a:p>
        </p:txBody>
      </p:sp>
      <p:sp>
        <p:nvSpPr>
          <p:cNvPr id="3" name="Content Placeholder 2">
            <a:extLst>
              <a:ext uri="{FF2B5EF4-FFF2-40B4-BE49-F238E27FC236}">
                <a16:creationId xmlns:a16="http://schemas.microsoft.com/office/drawing/2014/main" id="{6CF2AC43-910E-41E4-A313-3BDDC7623130}"/>
              </a:ext>
            </a:extLst>
          </p:cNvPr>
          <p:cNvSpPr>
            <a:spLocks noGrp="1"/>
          </p:cNvSpPr>
          <p:nvPr>
            <p:ph idx="1"/>
          </p:nvPr>
        </p:nvSpPr>
        <p:spPr>
          <a:xfrm>
            <a:off x="913795" y="2076450"/>
            <a:ext cx="10353762" cy="4281488"/>
          </a:xfrm>
        </p:spPr>
        <p:txBody>
          <a:bodyPr>
            <a:normAutofit fontScale="92500"/>
          </a:bodyPr>
          <a:lstStyle/>
          <a:p>
            <a:r>
              <a:rPr lang="en-GB" dirty="0"/>
              <a:t>As an unintended consequence of the Reformation, the Protestant work / ethic, as Weber tells the story, bestowed on work a new and powerful endorsement.</a:t>
            </a:r>
          </a:p>
          <a:p>
            <a:r>
              <a:rPr lang="en-GB" dirty="0"/>
              <a:t>ascetic Protestantism preached the moral import of constant and methodical productive effort on the part of self-disciplined individual subjects. This was no mere practical advice: "The infraction of its rules is treated not as foolishness' Weber maintains, "but as forgetfulness of duty" (1958, 51).</a:t>
            </a:r>
          </a:p>
          <a:p>
            <a:r>
              <a:rPr lang="en-GB" dirty="0"/>
              <a:t>a lifetime of "organized worldly labour" (83)</a:t>
            </a:r>
            <a:r>
              <a:rPr lang="en-GB" b="1" dirty="0"/>
              <a:t> </a:t>
            </a:r>
            <a:r>
              <a:rPr lang="en-GB" b="1" i="1" dirty="0">
                <a:solidFill>
                  <a:srgbClr val="FF0000"/>
                </a:solidFill>
              </a:rPr>
              <a:t>as if </a:t>
            </a:r>
            <a:r>
              <a:rPr lang="en-GB" dirty="0"/>
              <a:t>(and not, as we will see, precisely </a:t>
            </a:r>
            <a:r>
              <a:rPr lang="en-GB" i="1" dirty="0"/>
              <a:t>because</a:t>
            </a:r>
            <a:r>
              <a:rPr lang="en-GB" dirty="0"/>
              <a:t>) one were called to it by God.</a:t>
            </a:r>
          </a:p>
          <a:p>
            <a:pPr marL="36900" indent="0">
              <a:buNone/>
            </a:pPr>
            <a:r>
              <a:rPr lang="en-GB" dirty="0"/>
              <a:t> </a:t>
            </a:r>
          </a:p>
        </p:txBody>
      </p:sp>
    </p:spTree>
    <p:extLst>
      <p:ext uri="{BB962C8B-B14F-4D97-AF65-F5344CB8AC3E}">
        <p14:creationId xmlns:p14="http://schemas.microsoft.com/office/powerpoint/2010/main" val="3041276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F7698D-340C-4A82-8E72-9F7B2EE1D9DD}"/>
              </a:ext>
            </a:extLst>
          </p:cNvPr>
          <p:cNvSpPr>
            <a:spLocks noGrp="1"/>
          </p:cNvSpPr>
          <p:nvPr>
            <p:ph idx="1"/>
          </p:nvPr>
        </p:nvSpPr>
        <p:spPr>
          <a:xfrm>
            <a:off x="913795" y="700088"/>
            <a:ext cx="10353762" cy="5819775"/>
          </a:xfrm>
        </p:spPr>
        <p:txBody>
          <a:bodyPr>
            <a:normAutofit fontScale="92500" lnSpcReduction="20000"/>
          </a:bodyPr>
          <a:lstStyle/>
          <a:p>
            <a:pPr marL="36900" indent="0">
              <a:buNone/>
            </a:pPr>
            <a:r>
              <a:rPr lang="en-GB" dirty="0"/>
              <a:t>[P]</a:t>
            </a:r>
            <a:r>
              <a:rPr lang="en-GB" dirty="0" err="1"/>
              <a:t>olitical</a:t>
            </a:r>
            <a:r>
              <a:rPr lang="en-GB" dirty="0"/>
              <a:t> theorists tend to be more interested in our lives as citizens and noncitizens, legal subjects and bearers of rights, consumers and spectators, religious devotees and family members, than in our daily lives as workers. And yet, to take a simple example, the amount of time alone that the average citizen is expected to devote to work – particularly when we include the time spent training, searching, and preparing for work, not to mention recovering from it – would suggest that the experience warrants more consideration. Work is crucial not only to those whose lives are </a:t>
            </a:r>
            <a:r>
              <a:rPr lang="en-GB" dirty="0" err="1"/>
              <a:t>centered</a:t>
            </a:r>
            <a:r>
              <a:rPr lang="en-GB" dirty="0"/>
              <a:t> around it, but also, in a society that expects people to work for wages, to those who are expelled or excluded from work and marginalized in relation to it.</a:t>
            </a:r>
          </a:p>
          <a:p>
            <a:pPr marL="36900" indent="0">
              <a:buNone/>
            </a:pPr>
            <a:r>
              <a:rPr lang="en-GB" dirty="0"/>
              <a:t> Perhaps more significantly, places of employment and spaces of work would seem to be supremely relevant to the very bread and butter of political science: as sites of decision making, they are structured by relations of power and authority; as hierarchical organizations, they raise issues of consent and obedience; as spaces of exclusion, they pose questions about membership and obligation. Although impersonal forces may compel us into work, once we enter the workplace we inevitably find ourselves enmeshed in the direct and personal relations of rulers and ruled. Indeed, the work site is where we often experience the most immediate, unambiguous, and tangible relations of power that most of us will encounter on a daily basis. (2)</a:t>
            </a:r>
          </a:p>
        </p:txBody>
      </p:sp>
    </p:spTree>
    <p:extLst>
      <p:ext uri="{BB962C8B-B14F-4D97-AF65-F5344CB8AC3E}">
        <p14:creationId xmlns:p14="http://schemas.microsoft.com/office/powerpoint/2010/main" val="37979993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Arial Nova">
      <a:majorFont>
        <a:latin typeface="Arial Nova Light"/>
        <a:ea typeface=""/>
        <a:cs typeface=""/>
      </a:majorFont>
      <a:minorFont>
        <a:latin typeface="Arial Nova"/>
        <a:ea typeface=""/>
        <a:cs typeface=""/>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VTI" id="{35C4A07C-0176-4A32-9BCB-B016516853F0}" vid="{9B70D35C-BCA8-4715-BB49-8BE54A7FC07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7E70FC5-1855-47AB-8CE1-CB3C873A8988}">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5560E646-30AD-4BA0-97EA-A7A07DF549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0CB38EC-895A-4F8F-8F75-E263501ABB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{CFA89442-7EE9-4FC3-9E6C-89051A8C79A2}tf11665031_win32</Template>
  <TotalTime>1097</TotalTime>
  <Words>4914</Words>
  <Application>Microsoft Office PowerPoint</Application>
  <PresentationFormat>Widescreen</PresentationFormat>
  <Paragraphs>167</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 Nova</vt:lpstr>
      <vt:lpstr>Arial Nova Light</vt:lpstr>
      <vt:lpstr>Wingdings 2</vt:lpstr>
      <vt:lpstr>SlateVTI</vt:lpstr>
      <vt:lpstr>Work Time</vt:lpstr>
      <vt:lpstr>Kathi Weeks, The Problem with Work:  Feminism, Marxism, Antiwork Politics, and Postwork Imaginaries (epigraphs)</vt:lpstr>
      <vt:lpstr>PowerPoint Presentation</vt:lpstr>
      <vt:lpstr>Reasons for the inattention to work in political theory</vt:lpstr>
      <vt:lpstr>PowerPoint Presentation</vt:lpstr>
      <vt:lpstr>Production is not about consumption</vt:lpstr>
      <vt:lpstr>Ch. 2 Why do we work so long and so hard?</vt:lpstr>
      <vt:lpstr>Max Weber's The Protestant Ethic and the Spirit of Capitalism</vt:lpstr>
      <vt:lpstr>PowerPoint Presentation</vt:lpstr>
      <vt:lpstr>PowerPoint Presentation</vt:lpstr>
      <vt:lpstr>Work (re)creates gender</vt:lpstr>
      <vt:lpstr>The tremendous plasticity of gender reinforces rather than undermines its naturalization</vt:lpstr>
      <vt:lpstr>Questioning work values (and the value of work)</vt:lpstr>
      <vt:lpstr>Work and time in Weeks’ study</vt:lpstr>
      <vt:lpstr>PowerPoint Presentation</vt:lpstr>
      <vt:lpstr>Weeks, Chapter 2: Mapping the Work Ethic (epigraphs)</vt:lpstr>
      <vt:lpstr>Weber’s project </vt:lpstr>
      <vt:lpstr>PowerPoint Presentation</vt:lpstr>
      <vt:lpstr>Antinomies of the work ethic then and now</vt:lpstr>
      <vt:lpstr>Defamiliarizing the work ethic</vt:lpstr>
      <vt:lpstr>PowerPoint Presentation</vt:lpstr>
      <vt:lpstr>Calvin’s doctrine of predestination</vt:lpstr>
      <vt:lpstr>Secular counterpart</vt:lpstr>
      <vt:lpstr>Discipline cf. pleasure</vt:lpstr>
      <vt:lpstr>Consumption goods are the reward for and sign of one's contributions and status as a producer</vt:lpstr>
      <vt:lpstr>PowerPoint Presentation</vt:lpstr>
      <vt:lpstr>End of work ethic?</vt:lpstr>
      <vt:lpstr>PowerPoint Presentation</vt:lpstr>
      <vt:lpstr>PowerPoint Presentation</vt:lpstr>
      <vt:lpstr>Severance (I) </vt:lpstr>
      <vt:lpstr>PowerPoint Presentation</vt:lpstr>
      <vt:lpstr>Severance (III) </vt:lpstr>
      <vt:lpstr>Prologue</vt:lpstr>
      <vt:lpstr>When Jonathan tells her he is leaving New York </vt:lpstr>
      <vt:lpstr>PowerPoint Presentation</vt:lpstr>
      <vt:lpstr>When she is offered the job at Spectra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 Time</dc:title>
  <dc:creator>Elizabeth Barry</dc:creator>
  <cp:lastModifiedBy>Elizabeth Barry</cp:lastModifiedBy>
  <cp:revision>1</cp:revision>
  <dcterms:created xsi:type="dcterms:W3CDTF">2021-02-01T18:39:16Z</dcterms:created>
  <dcterms:modified xsi:type="dcterms:W3CDTF">2021-02-10T23:06:31Z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