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handoutMasterIdLst>
    <p:handoutMasterId r:id="rId19"/>
  </p:handoutMasterIdLst>
  <p:sldIdLst>
    <p:sldId id="257" r:id="rId2"/>
    <p:sldId id="278" r:id="rId3"/>
    <p:sldId id="279" r:id="rId4"/>
    <p:sldId id="276" r:id="rId5"/>
    <p:sldId id="277" r:id="rId6"/>
    <p:sldId id="274" r:id="rId7"/>
    <p:sldId id="271" r:id="rId8"/>
    <p:sldId id="268" r:id="rId9"/>
    <p:sldId id="270" r:id="rId10"/>
    <p:sldId id="259" r:id="rId11"/>
    <p:sldId id="258" r:id="rId12"/>
    <p:sldId id="275" r:id="rId13"/>
    <p:sldId id="262" r:id="rId14"/>
    <p:sldId id="264" r:id="rId15"/>
    <p:sldId id="263" r:id="rId16"/>
    <p:sldId id="280" r:id="rId17"/>
    <p:sldId id="281" r:id="rId18"/>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D854069F-9F12-4DC2-BB5A-78F29F1357E2}" type="datetimeFigureOut">
              <a:rPr lang="en-GB" smtClean="0"/>
              <a:t>14/11/2017</a:t>
            </a:fld>
            <a:endParaRPr lang="en-GB"/>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BD049A02-17E3-4890-9873-B488391B9BBD}" type="slidenum">
              <a:rPr lang="en-GB" smtClean="0"/>
              <a:t>‹#›</a:t>
            </a:fld>
            <a:endParaRPr lang="en-GB"/>
          </a:p>
        </p:txBody>
      </p:sp>
    </p:spTree>
    <p:extLst>
      <p:ext uri="{BB962C8B-B14F-4D97-AF65-F5344CB8AC3E}">
        <p14:creationId xmlns:p14="http://schemas.microsoft.com/office/powerpoint/2010/main" val="223946139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FC77617-72A8-4CCB-B910-5546A870184B}" type="datetimeFigureOut">
              <a:rPr lang="en-GB" smtClean="0"/>
              <a:t>14/11/2017</a:t>
            </a:fld>
            <a:endParaRPr lang="en-GB"/>
          </a:p>
        </p:txBody>
      </p:sp>
      <p:sp>
        <p:nvSpPr>
          <p:cNvPr id="5" name="Footer Placeholder 4"/>
          <p:cNvSpPr>
            <a:spLocks noGrp="1"/>
          </p:cNvSpPr>
          <p:nvPr>
            <p:ph type="ftr" sz="quarter" idx="11"/>
          </p:nvPr>
        </p:nvSpPr>
        <p:spPr/>
        <p:txBody>
          <a:bodyPr/>
          <a:lstStyle/>
          <a:p>
            <a:endParaRPr lang="en-GB"/>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12245E2-7BA1-4410-8D17-E7AC30516955}" type="slidenum">
              <a:rPr lang="en-GB" smtClean="0"/>
              <a:t>‹#›</a:t>
            </a:fld>
            <a:endParaRPr lang="en-GB"/>
          </a:p>
        </p:txBody>
      </p:sp>
    </p:spTree>
    <p:extLst>
      <p:ext uri="{BB962C8B-B14F-4D97-AF65-F5344CB8AC3E}">
        <p14:creationId xmlns:p14="http://schemas.microsoft.com/office/powerpoint/2010/main" val="40172837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C77617-72A8-4CCB-B910-5546A870184B}" type="datetimeFigureOut">
              <a:rPr lang="en-GB" smtClean="0"/>
              <a:t>14/11/2017</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12245E2-7BA1-4410-8D17-E7AC30516955}" type="slidenum">
              <a:rPr lang="en-GB" smtClean="0"/>
              <a:t>‹#›</a:t>
            </a:fld>
            <a:endParaRPr lang="en-GB"/>
          </a:p>
        </p:txBody>
      </p:sp>
    </p:spTree>
    <p:extLst>
      <p:ext uri="{BB962C8B-B14F-4D97-AF65-F5344CB8AC3E}">
        <p14:creationId xmlns:p14="http://schemas.microsoft.com/office/powerpoint/2010/main" val="3050472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C77617-72A8-4CCB-B910-5546A870184B}" type="datetimeFigureOut">
              <a:rPr lang="en-GB" smtClean="0"/>
              <a:t>14/11/2017</a:t>
            </a:fld>
            <a:endParaRPr lang="en-GB"/>
          </a:p>
        </p:txBody>
      </p:sp>
      <p:sp>
        <p:nvSpPr>
          <p:cNvPr id="5" name="Footer Placeholder 4"/>
          <p:cNvSpPr>
            <a:spLocks noGrp="1"/>
          </p:cNvSpPr>
          <p:nvPr>
            <p:ph type="ftr" sz="quarter" idx="11"/>
          </p:nvPr>
        </p:nvSpPr>
        <p:spPr/>
        <p:txBody>
          <a:bodyPr/>
          <a:lstStyle/>
          <a:p>
            <a:endParaRPr lang="en-GB"/>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12245E2-7BA1-4410-8D17-E7AC30516955}" type="slidenum">
              <a:rPr lang="en-GB" smtClean="0"/>
              <a:t>‹#›</a:t>
            </a:fld>
            <a:endParaRPr lang="en-GB"/>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515515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FC77617-72A8-4CCB-B910-5546A870184B}" type="datetimeFigureOut">
              <a:rPr lang="en-GB" smtClean="0"/>
              <a:t>14/11/2017</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12245E2-7BA1-4410-8D17-E7AC30516955}" type="slidenum">
              <a:rPr lang="en-GB" smtClean="0"/>
              <a:t>‹#›</a:t>
            </a:fld>
            <a:endParaRPr lang="en-GB"/>
          </a:p>
        </p:txBody>
      </p:sp>
    </p:spTree>
    <p:extLst>
      <p:ext uri="{BB962C8B-B14F-4D97-AF65-F5344CB8AC3E}">
        <p14:creationId xmlns:p14="http://schemas.microsoft.com/office/powerpoint/2010/main" val="753889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FC77617-72A8-4CCB-B910-5546A870184B}" type="datetimeFigureOut">
              <a:rPr lang="en-GB" smtClean="0"/>
              <a:t>14/11/2017</a:t>
            </a:fld>
            <a:endParaRPr lang="en-GB"/>
          </a:p>
        </p:txBody>
      </p:sp>
      <p:sp>
        <p:nvSpPr>
          <p:cNvPr id="6" name="Footer Placeholder 5"/>
          <p:cNvSpPr>
            <a:spLocks noGrp="1"/>
          </p:cNvSpPr>
          <p:nvPr>
            <p:ph type="ftr" sz="quarter" idx="11"/>
          </p:nvPr>
        </p:nvSpPr>
        <p:spPr/>
        <p:txBody>
          <a:bodyPr/>
          <a:lstStyle/>
          <a:p>
            <a:endParaRPr lang="en-GB"/>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12245E2-7BA1-4410-8D17-E7AC30516955}" type="slidenum">
              <a:rPr lang="en-GB" smtClean="0"/>
              <a:t>‹#›</a:t>
            </a:fld>
            <a:endParaRPr lang="en-GB"/>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943548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FC77617-72A8-4CCB-B910-5546A870184B}" type="datetimeFigureOut">
              <a:rPr lang="en-GB" smtClean="0"/>
              <a:t>14/11/2017</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12245E2-7BA1-4410-8D17-E7AC30516955}" type="slidenum">
              <a:rPr lang="en-GB" smtClean="0"/>
              <a:t>‹#›</a:t>
            </a:fld>
            <a:endParaRPr lang="en-GB"/>
          </a:p>
        </p:txBody>
      </p:sp>
    </p:spTree>
    <p:extLst>
      <p:ext uri="{BB962C8B-B14F-4D97-AF65-F5344CB8AC3E}">
        <p14:creationId xmlns:p14="http://schemas.microsoft.com/office/powerpoint/2010/main" val="8321248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FC77617-72A8-4CCB-B910-5546A870184B}" type="datetimeFigureOut">
              <a:rPr lang="en-GB" smtClean="0"/>
              <a:t>14/11/2017</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12245E2-7BA1-4410-8D17-E7AC30516955}" type="slidenum">
              <a:rPr lang="en-GB" smtClean="0"/>
              <a:t>‹#›</a:t>
            </a:fld>
            <a:endParaRPr lang="en-GB"/>
          </a:p>
        </p:txBody>
      </p:sp>
    </p:spTree>
    <p:extLst>
      <p:ext uri="{BB962C8B-B14F-4D97-AF65-F5344CB8AC3E}">
        <p14:creationId xmlns:p14="http://schemas.microsoft.com/office/powerpoint/2010/main" val="17019618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FC77617-72A8-4CCB-B910-5546A870184B}" type="datetimeFigureOut">
              <a:rPr lang="en-GB" smtClean="0"/>
              <a:t>14/11/2017</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12245E2-7BA1-4410-8D17-E7AC30516955}" type="slidenum">
              <a:rPr lang="en-GB" smtClean="0"/>
              <a:t>‹#›</a:t>
            </a:fld>
            <a:endParaRPr lang="en-GB"/>
          </a:p>
        </p:txBody>
      </p:sp>
    </p:spTree>
    <p:extLst>
      <p:ext uri="{BB962C8B-B14F-4D97-AF65-F5344CB8AC3E}">
        <p14:creationId xmlns:p14="http://schemas.microsoft.com/office/powerpoint/2010/main" val="2988973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FC77617-72A8-4CCB-B910-5546A870184B}" type="datetimeFigureOut">
              <a:rPr lang="en-GB" smtClean="0"/>
              <a:t>14/11/2017</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12245E2-7BA1-4410-8D17-E7AC30516955}" type="slidenum">
              <a:rPr lang="en-GB" smtClean="0"/>
              <a:t>‹#›</a:t>
            </a:fld>
            <a:endParaRPr lang="en-GB"/>
          </a:p>
        </p:txBody>
      </p:sp>
    </p:spTree>
    <p:extLst>
      <p:ext uri="{BB962C8B-B14F-4D97-AF65-F5344CB8AC3E}">
        <p14:creationId xmlns:p14="http://schemas.microsoft.com/office/powerpoint/2010/main" val="4239015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C77617-72A8-4CCB-B910-5546A870184B}" type="datetimeFigureOut">
              <a:rPr lang="en-GB" smtClean="0"/>
              <a:t>14/11/2017</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12245E2-7BA1-4410-8D17-E7AC30516955}" type="slidenum">
              <a:rPr lang="en-GB" smtClean="0"/>
              <a:t>‹#›</a:t>
            </a:fld>
            <a:endParaRPr lang="en-GB"/>
          </a:p>
        </p:txBody>
      </p:sp>
    </p:spTree>
    <p:extLst>
      <p:ext uri="{BB962C8B-B14F-4D97-AF65-F5344CB8AC3E}">
        <p14:creationId xmlns:p14="http://schemas.microsoft.com/office/powerpoint/2010/main" val="4988121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FC77617-72A8-4CCB-B910-5546A870184B}" type="datetimeFigureOut">
              <a:rPr lang="en-GB" smtClean="0"/>
              <a:t>14/11/2017</a:t>
            </a:fld>
            <a:endParaRPr lang="en-GB"/>
          </a:p>
        </p:txBody>
      </p:sp>
      <p:sp>
        <p:nvSpPr>
          <p:cNvPr id="6" name="Footer Placeholder 5"/>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12245E2-7BA1-4410-8D17-E7AC30516955}" type="slidenum">
              <a:rPr lang="en-GB" smtClean="0"/>
              <a:t>‹#›</a:t>
            </a:fld>
            <a:endParaRPr lang="en-GB"/>
          </a:p>
        </p:txBody>
      </p:sp>
    </p:spTree>
    <p:extLst>
      <p:ext uri="{BB962C8B-B14F-4D97-AF65-F5344CB8AC3E}">
        <p14:creationId xmlns:p14="http://schemas.microsoft.com/office/powerpoint/2010/main" val="26167359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FC77617-72A8-4CCB-B910-5546A870184B}" type="datetimeFigureOut">
              <a:rPr lang="en-GB" smtClean="0"/>
              <a:t>14/11/2017</a:t>
            </a:fld>
            <a:endParaRPr lang="en-GB"/>
          </a:p>
        </p:txBody>
      </p:sp>
      <p:sp>
        <p:nvSpPr>
          <p:cNvPr id="8" name="Footer Placeholder 7"/>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12245E2-7BA1-4410-8D17-E7AC30516955}" type="slidenum">
              <a:rPr lang="en-GB" smtClean="0"/>
              <a:t>‹#›</a:t>
            </a:fld>
            <a:endParaRPr lang="en-GB"/>
          </a:p>
        </p:txBody>
      </p:sp>
    </p:spTree>
    <p:extLst>
      <p:ext uri="{BB962C8B-B14F-4D97-AF65-F5344CB8AC3E}">
        <p14:creationId xmlns:p14="http://schemas.microsoft.com/office/powerpoint/2010/main" val="728790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FC77617-72A8-4CCB-B910-5546A870184B}" type="datetimeFigureOut">
              <a:rPr lang="en-GB" smtClean="0"/>
              <a:t>14/11/2017</a:t>
            </a:fld>
            <a:endParaRPr lang="en-GB"/>
          </a:p>
        </p:txBody>
      </p:sp>
      <p:sp>
        <p:nvSpPr>
          <p:cNvPr id="4" name="Footer Placeholder 3"/>
          <p:cNvSpPr>
            <a:spLocks noGrp="1"/>
          </p:cNvSpPr>
          <p:nvPr>
            <p:ph type="ftr" sz="quarter" idx="11"/>
          </p:nvPr>
        </p:nvSpPr>
        <p:spPr/>
        <p:txBody>
          <a:bodyPr/>
          <a:lstStyle/>
          <a:p>
            <a:endParaRPr lang="en-GB"/>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12245E2-7BA1-4410-8D17-E7AC30516955}" type="slidenum">
              <a:rPr lang="en-GB" smtClean="0"/>
              <a:t>‹#›</a:t>
            </a:fld>
            <a:endParaRPr lang="en-GB"/>
          </a:p>
        </p:txBody>
      </p:sp>
    </p:spTree>
    <p:extLst>
      <p:ext uri="{BB962C8B-B14F-4D97-AF65-F5344CB8AC3E}">
        <p14:creationId xmlns:p14="http://schemas.microsoft.com/office/powerpoint/2010/main" val="257120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C77617-72A8-4CCB-B910-5546A870184B}" type="datetimeFigureOut">
              <a:rPr lang="en-GB" smtClean="0"/>
              <a:t>14/11/2017</a:t>
            </a:fld>
            <a:endParaRPr lang="en-GB"/>
          </a:p>
        </p:txBody>
      </p:sp>
      <p:sp>
        <p:nvSpPr>
          <p:cNvPr id="3" name="Footer Placeholder 2"/>
          <p:cNvSpPr>
            <a:spLocks noGrp="1"/>
          </p:cNvSpPr>
          <p:nvPr>
            <p:ph type="ftr" sz="quarter" idx="11"/>
          </p:nvPr>
        </p:nvSpPr>
        <p:spPr/>
        <p:txBody>
          <a:bodyPr/>
          <a:lstStyle/>
          <a:p>
            <a:endParaRPr lang="en-GB"/>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12245E2-7BA1-4410-8D17-E7AC30516955}" type="slidenum">
              <a:rPr lang="en-GB" smtClean="0"/>
              <a:t>‹#›</a:t>
            </a:fld>
            <a:endParaRPr lang="en-GB"/>
          </a:p>
        </p:txBody>
      </p:sp>
    </p:spTree>
    <p:extLst>
      <p:ext uri="{BB962C8B-B14F-4D97-AF65-F5344CB8AC3E}">
        <p14:creationId xmlns:p14="http://schemas.microsoft.com/office/powerpoint/2010/main" val="655381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C77617-72A8-4CCB-B910-5546A870184B}" type="datetimeFigureOut">
              <a:rPr lang="en-GB" smtClean="0"/>
              <a:t>14/11/2017</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12245E2-7BA1-4410-8D17-E7AC30516955}" type="slidenum">
              <a:rPr lang="en-GB" smtClean="0"/>
              <a:t>‹#›</a:t>
            </a:fld>
            <a:endParaRPr lang="en-GB"/>
          </a:p>
        </p:txBody>
      </p:sp>
    </p:spTree>
    <p:extLst>
      <p:ext uri="{BB962C8B-B14F-4D97-AF65-F5344CB8AC3E}">
        <p14:creationId xmlns:p14="http://schemas.microsoft.com/office/powerpoint/2010/main" val="2803436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C77617-72A8-4CCB-B910-5546A870184B}" type="datetimeFigureOut">
              <a:rPr lang="en-GB" smtClean="0"/>
              <a:t>14/11/2017</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12245E2-7BA1-4410-8D17-E7AC30516955}" type="slidenum">
              <a:rPr lang="en-GB" smtClean="0"/>
              <a:t>‹#›</a:t>
            </a:fld>
            <a:endParaRPr lang="en-GB"/>
          </a:p>
        </p:txBody>
      </p:sp>
    </p:spTree>
    <p:extLst>
      <p:ext uri="{BB962C8B-B14F-4D97-AF65-F5344CB8AC3E}">
        <p14:creationId xmlns:p14="http://schemas.microsoft.com/office/powerpoint/2010/main" val="35326448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FC77617-72A8-4CCB-B910-5546A870184B}" type="datetimeFigureOut">
              <a:rPr lang="en-GB" smtClean="0"/>
              <a:t>14/11/2017</a:t>
            </a:fld>
            <a:endParaRPr lang="en-GB"/>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12245E2-7BA1-4410-8D17-E7AC30516955}" type="slidenum">
              <a:rPr lang="en-GB" smtClean="0"/>
              <a:t>‹#›</a:t>
            </a:fld>
            <a:endParaRPr lang="en-GB"/>
          </a:p>
        </p:txBody>
      </p:sp>
    </p:spTree>
    <p:extLst>
      <p:ext uri="{BB962C8B-B14F-4D97-AF65-F5344CB8AC3E}">
        <p14:creationId xmlns:p14="http://schemas.microsoft.com/office/powerpoint/2010/main" val="292822395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en.wikipedia.org/wiki/State_of_Pernambuco" TargetMode="External"/><Relationship Id="rId3" Type="http://schemas.openxmlformats.org/officeDocument/2006/relationships/hyperlink" Target="https://en.wikipedia.org/wiki/Maranh%C3%A3o" TargetMode="External"/><Relationship Id="rId7" Type="http://schemas.openxmlformats.org/officeDocument/2006/relationships/hyperlink" Target="https://en.wikipedia.org/wiki/Para%C3%ADba"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s://en.wikipedia.org/wiki/Rio_Grande_do_Norte" TargetMode="External"/><Relationship Id="rId11" Type="http://schemas.openxmlformats.org/officeDocument/2006/relationships/hyperlink" Target="https://en.wikipedia.org/wiki/Bahia" TargetMode="External"/><Relationship Id="rId5" Type="http://schemas.openxmlformats.org/officeDocument/2006/relationships/hyperlink" Target="https://en.wikipedia.org/wiki/Cear%C3%A1" TargetMode="External"/><Relationship Id="rId10" Type="http://schemas.openxmlformats.org/officeDocument/2006/relationships/hyperlink" Target="https://en.wikipedia.org/wiki/Sergipe" TargetMode="External"/><Relationship Id="rId4" Type="http://schemas.openxmlformats.org/officeDocument/2006/relationships/hyperlink" Target="https://en.wikipedia.org/wiki/Piau%C3%AD" TargetMode="External"/><Relationship Id="rId9" Type="http://schemas.openxmlformats.org/officeDocument/2006/relationships/hyperlink" Target="https://en.wikipedia.org/wiki/Alagoa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187355" y="1905000"/>
            <a:ext cx="10317257" cy="4006222"/>
          </a:xfrm>
        </p:spPr>
        <p:txBody>
          <a:bodyPr>
            <a:normAutofit/>
          </a:bodyPr>
          <a:lstStyle/>
          <a:p>
            <a:pPr marL="0" indent="0">
              <a:buNone/>
            </a:pPr>
            <a:r>
              <a:rPr lang="en-GB" sz="2400" b="1" dirty="0" smtClean="0"/>
              <a:t>Jorge Amado, </a:t>
            </a:r>
            <a:r>
              <a:rPr lang="en-GB" sz="2400" b="1" i="1" dirty="0" smtClean="0"/>
              <a:t>The Violent Land</a:t>
            </a:r>
            <a:r>
              <a:rPr lang="en-GB" sz="2400" b="1" dirty="0" smtClean="0"/>
              <a:t> (1943)</a:t>
            </a:r>
            <a:endParaRPr lang="en-GB" sz="2400" b="1" dirty="0"/>
          </a:p>
        </p:txBody>
      </p:sp>
      <p:pic>
        <p:nvPicPr>
          <p:cNvPr id="4" name="Picture 3"/>
          <p:cNvPicPr>
            <a:picLocks noChangeAspect="1"/>
          </p:cNvPicPr>
          <p:nvPr/>
        </p:nvPicPr>
        <p:blipFill>
          <a:blip r:embed="rId2"/>
          <a:stretch>
            <a:fillRect/>
          </a:stretch>
        </p:blipFill>
        <p:spPr>
          <a:xfrm>
            <a:off x="7410734" y="279988"/>
            <a:ext cx="4425798" cy="6440606"/>
          </a:xfrm>
          <a:prstGeom prst="rect">
            <a:avLst/>
          </a:prstGeom>
        </p:spPr>
      </p:pic>
    </p:spTree>
    <p:extLst>
      <p:ext uri="{BB962C8B-B14F-4D97-AF65-F5344CB8AC3E}">
        <p14:creationId xmlns:p14="http://schemas.microsoft.com/office/powerpoint/2010/main" val="21343804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197290" y="1282890"/>
            <a:ext cx="9307322" cy="4628332"/>
          </a:xfrm>
        </p:spPr>
        <p:txBody>
          <a:bodyPr/>
          <a:lstStyle/>
          <a:p>
            <a:pPr marL="0" indent="0">
              <a:buNone/>
            </a:pPr>
            <a:r>
              <a:rPr lang="en-GB" sz="2000" b="1" dirty="0" smtClean="0"/>
              <a:t>Literary Form and the Frontier:</a:t>
            </a:r>
          </a:p>
          <a:p>
            <a:pPr marL="0" indent="0">
              <a:buNone/>
            </a:pPr>
            <a:endParaRPr lang="en-GB" sz="2000" b="1" dirty="0" smtClean="0"/>
          </a:p>
          <a:p>
            <a:r>
              <a:rPr lang="en-GB" sz="2000" b="1" dirty="0" smtClean="0"/>
              <a:t>realism “requires </a:t>
            </a:r>
            <a:r>
              <a:rPr lang="en-GB" sz="2000" b="1" dirty="0"/>
              <a:t>a conviction as to the massive weight and persistence of the present as such, and an </a:t>
            </a:r>
            <a:r>
              <a:rPr lang="en-GB" sz="2000" b="1" dirty="0" smtClean="0"/>
              <a:t>aesthetic </a:t>
            </a:r>
            <a:r>
              <a:rPr lang="en-GB" sz="2000" b="1" dirty="0"/>
              <a:t>need to avoid recognition of deep structural social change as </a:t>
            </a:r>
            <a:r>
              <a:rPr lang="en-GB" sz="2000" b="1" dirty="0" smtClean="0"/>
              <a:t>such”</a:t>
            </a:r>
          </a:p>
          <a:p>
            <a:endParaRPr lang="en-GB" sz="2000" b="1" dirty="0"/>
          </a:p>
          <a:p>
            <a:r>
              <a:rPr lang="en-GB" sz="2000" b="1" dirty="0" smtClean="0"/>
              <a:t>“</a:t>
            </a:r>
            <a:r>
              <a:rPr lang="en-GB" sz="2000" b="1" dirty="0"/>
              <a:t>To acknowledge the imminence of some thoroughgoing revolution in the social order </a:t>
            </a:r>
            <a:r>
              <a:rPr lang="en-GB" sz="2000" b="1" dirty="0" smtClean="0"/>
              <a:t>itself, is </a:t>
            </a:r>
            <a:r>
              <a:rPr lang="en-GB" sz="2000" b="1" dirty="0"/>
              <a:t>at once to disqualify those materials of the present which are the building blocks of narrative realism, for from the revolutionary perspective they become mere appearances or epiphenomena, transitory moments of history” </a:t>
            </a:r>
            <a:r>
              <a:rPr lang="en-GB" sz="2000" b="1" dirty="0" smtClean="0"/>
              <a:t>(Fredric Jameson, </a:t>
            </a:r>
            <a:r>
              <a:rPr lang="en-GB" sz="2000" b="1" dirty="0"/>
              <a:t>“A Note on Literary Realism in </a:t>
            </a:r>
            <a:r>
              <a:rPr lang="en-GB" sz="2000" b="1" dirty="0" smtClean="0"/>
              <a:t>Conclusion” in</a:t>
            </a:r>
            <a:r>
              <a:rPr lang="en-GB" sz="2000" b="1" i="1" dirty="0" smtClean="0"/>
              <a:t> </a:t>
            </a:r>
            <a:r>
              <a:rPr lang="en-GB" sz="2000" b="1" i="1" dirty="0"/>
              <a:t>Adventures in Realism</a:t>
            </a:r>
            <a:r>
              <a:rPr lang="en-GB" sz="2000" b="1" dirty="0"/>
              <a:t>. Ed. </a:t>
            </a:r>
            <a:r>
              <a:rPr lang="en-GB" sz="2000" b="1" dirty="0" smtClean="0"/>
              <a:t>Matthew Beaumont (2007), p. </a:t>
            </a:r>
            <a:r>
              <a:rPr lang="en-GB" sz="2000" b="1" dirty="0"/>
              <a:t>263).</a:t>
            </a:r>
          </a:p>
        </p:txBody>
      </p:sp>
    </p:spTree>
    <p:extLst>
      <p:ext uri="{BB962C8B-B14F-4D97-AF65-F5344CB8AC3E}">
        <p14:creationId xmlns:p14="http://schemas.microsoft.com/office/powerpoint/2010/main" val="2781158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129051" y="1105469"/>
            <a:ext cx="9375561" cy="4805753"/>
          </a:xfrm>
        </p:spPr>
        <p:txBody>
          <a:bodyPr/>
          <a:lstStyle/>
          <a:p>
            <a:r>
              <a:rPr lang="en-GB" sz="2000" b="1" dirty="0"/>
              <a:t>Michael </a:t>
            </a:r>
            <a:r>
              <a:rPr lang="en-GB" sz="2000" b="1" dirty="0" err="1"/>
              <a:t>Löwy’s</a:t>
            </a:r>
            <a:r>
              <a:rPr lang="en-GB" sz="2000" b="1" dirty="0"/>
              <a:t> concept of “critical </a:t>
            </a:r>
            <a:r>
              <a:rPr lang="en-GB" sz="2000" b="1" dirty="0" smtClean="0"/>
              <a:t>irrealism”</a:t>
            </a:r>
          </a:p>
          <a:p>
            <a:endParaRPr lang="en-GB" sz="2000" b="1" dirty="0"/>
          </a:p>
          <a:p>
            <a:r>
              <a:rPr lang="en-GB" sz="2000" b="1" dirty="0" smtClean="0"/>
              <a:t>for </a:t>
            </a:r>
            <a:r>
              <a:rPr lang="en-GB" sz="2000" b="1" dirty="0" err="1" smtClean="0"/>
              <a:t>Löwy</a:t>
            </a:r>
            <a:r>
              <a:rPr lang="en-GB" sz="2000" b="1" dirty="0" smtClean="0"/>
              <a:t>, irrealism</a:t>
            </a:r>
            <a:r>
              <a:rPr lang="en-GB" sz="2000" dirty="0" smtClean="0"/>
              <a:t> </a:t>
            </a:r>
            <a:r>
              <a:rPr lang="en-GB" sz="2000" b="1" dirty="0"/>
              <a:t>designates not the opposite of realism, but rather “the absence of realism”. An irrealist literary work might include elements of fantasy, the oneiric, and the surreal; it may well be founded on “a logic of the imagination, of the marvellous, of the mystery or the dream” </a:t>
            </a:r>
            <a:r>
              <a:rPr lang="en-GB" sz="2000" b="1" dirty="0" smtClean="0"/>
              <a:t>(Michael </a:t>
            </a:r>
            <a:r>
              <a:rPr lang="en-GB" sz="2000" b="1" dirty="0" err="1" smtClean="0"/>
              <a:t>Löwy</a:t>
            </a:r>
            <a:r>
              <a:rPr lang="en-GB" sz="2000" b="1" dirty="0" smtClean="0"/>
              <a:t>, </a:t>
            </a:r>
            <a:r>
              <a:rPr lang="en-GB" sz="2000" b="1" dirty="0"/>
              <a:t>“The Current of Critical Irrealism” in </a:t>
            </a:r>
            <a:r>
              <a:rPr lang="en-GB" sz="2000" b="1" i="1" dirty="0" smtClean="0"/>
              <a:t>Adventures in Realism</a:t>
            </a:r>
            <a:r>
              <a:rPr lang="en-GB" sz="2000" b="1" dirty="0"/>
              <a:t> </a:t>
            </a:r>
            <a:r>
              <a:rPr lang="en-GB" sz="2000" b="1" dirty="0" smtClean="0"/>
              <a:t>(2007), pp. 194-95). </a:t>
            </a:r>
          </a:p>
          <a:p>
            <a:endParaRPr lang="en-GB" dirty="0"/>
          </a:p>
        </p:txBody>
      </p:sp>
    </p:spTree>
    <p:extLst>
      <p:ext uri="{BB962C8B-B14F-4D97-AF65-F5344CB8AC3E}">
        <p14:creationId xmlns:p14="http://schemas.microsoft.com/office/powerpoint/2010/main" val="3973448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197290" y="1050878"/>
            <a:ext cx="9307322" cy="4860344"/>
          </a:xfrm>
        </p:spPr>
        <p:txBody>
          <a:bodyPr>
            <a:normAutofit lnSpcReduction="10000"/>
          </a:bodyPr>
          <a:lstStyle/>
          <a:p>
            <a:endParaRPr lang="en-GB" b="1" dirty="0" smtClean="0"/>
          </a:p>
          <a:p>
            <a:r>
              <a:rPr lang="en-GB" b="1" dirty="0" smtClean="0"/>
              <a:t>Werner Sombart</a:t>
            </a:r>
            <a:r>
              <a:rPr lang="en-GB" b="1" dirty="0"/>
              <a:t>: </a:t>
            </a:r>
            <a:r>
              <a:rPr lang="en-GB" b="1" dirty="0" smtClean="0"/>
              <a:t>“If he is a specially able type of speculating undertaker, he may possibly possess the </a:t>
            </a:r>
            <a:r>
              <a:rPr lang="en-GB" b="1" dirty="0"/>
              <a:t>poet’s </a:t>
            </a:r>
            <a:r>
              <a:rPr lang="en-GB" b="1" dirty="0" smtClean="0"/>
              <a:t>gift of </a:t>
            </a:r>
            <a:r>
              <a:rPr lang="en-GB" b="1" dirty="0"/>
              <a:t>calling up to the </a:t>
            </a:r>
            <a:r>
              <a:rPr lang="en-GB" b="1" dirty="0" smtClean="0"/>
              <a:t>minds </a:t>
            </a:r>
            <a:r>
              <a:rPr lang="en-GB" b="1" dirty="0"/>
              <a:t>of his audience ravishing pictures of realms of </a:t>
            </a:r>
            <a:r>
              <a:rPr lang="en-GB" b="1" dirty="0" smtClean="0"/>
              <a:t>gold, in order to show the marvels he is capable of producing” (</a:t>
            </a:r>
            <a:r>
              <a:rPr lang="en-GB" b="1" i="1" dirty="0" smtClean="0"/>
              <a:t>The Quintessence of Capitalism</a:t>
            </a:r>
            <a:r>
              <a:rPr lang="en-GB" b="1" dirty="0" smtClean="0"/>
              <a:t>, p. 92) </a:t>
            </a:r>
          </a:p>
          <a:p>
            <a:endParaRPr lang="en-GB" b="1" dirty="0"/>
          </a:p>
          <a:p>
            <a:endParaRPr lang="en-GB" b="1" dirty="0" smtClean="0"/>
          </a:p>
          <a:p>
            <a:r>
              <a:rPr lang="en-GB" b="1" dirty="0" smtClean="0"/>
              <a:t>“…</a:t>
            </a:r>
            <a:r>
              <a:rPr lang="en-GB" b="1" dirty="0"/>
              <a:t>a poetics of capital in Latin America, one I call ‘export reverie’. This mode emerges as the waking dream of nineteenth-century liberal visionaries, providing beautiful visions of national and regional wealth before it had actually materialized. Characterized by optimism, ebullience, and effervescence, this discourse flourished especially at the dawn of the Export Age in the 1870s and 1880s, when it seemed as though the realization of America’s vast stores of natural wealth was not only possible but imminent, awaiting only the touch of human labour for its realization.” </a:t>
            </a:r>
            <a:r>
              <a:rPr lang="en-GB" b="1" dirty="0" smtClean="0"/>
              <a:t>(Beckman, </a:t>
            </a:r>
            <a:r>
              <a:rPr lang="en-GB" b="1" i="1" dirty="0" smtClean="0"/>
              <a:t>Capital Fictions</a:t>
            </a:r>
            <a:r>
              <a:rPr lang="en-GB" b="1" dirty="0"/>
              <a:t>,</a:t>
            </a:r>
            <a:r>
              <a:rPr lang="en-GB" b="1" dirty="0" smtClean="0"/>
              <a:t> </a:t>
            </a:r>
            <a:r>
              <a:rPr lang="en-GB" b="1" dirty="0"/>
              <a:t>pp. 4-5).</a:t>
            </a:r>
          </a:p>
          <a:p>
            <a:endParaRPr lang="en-GB" dirty="0"/>
          </a:p>
        </p:txBody>
      </p:sp>
    </p:spTree>
    <p:extLst>
      <p:ext uri="{BB962C8B-B14F-4D97-AF65-F5344CB8AC3E}">
        <p14:creationId xmlns:p14="http://schemas.microsoft.com/office/powerpoint/2010/main" val="12735781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981200" y="1052736"/>
            <a:ext cx="9146146" cy="5271864"/>
          </a:xfrm>
        </p:spPr>
        <p:txBody>
          <a:bodyPr>
            <a:normAutofit/>
          </a:bodyPr>
          <a:lstStyle/>
          <a:p>
            <a:pPr>
              <a:buNone/>
            </a:pPr>
            <a:r>
              <a:rPr lang="en-GB" sz="2000" b="1" dirty="0" smtClean="0"/>
              <a:t>The radical simplification of nature:</a:t>
            </a:r>
          </a:p>
          <a:p>
            <a:r>
              <a:rPr lang="en-GB" sz="2000" b="1" dirty="0" smtClean="0"/>
              <a:t>In the interests of securing greater and more efficient control over human and </a:t>
            </a:r>
            <a:r>
              <a:rPr lang="en-GB" sz="2000" b="1" dirty="0" err="1" smtClean="0"/>
              <a:t>extrahuman</a:t>
            </a:r>
            <a:r>
              <a:rPr lang="en-GB" sz="2000" b="1" dirty="0" smtClean="0"/>
              <a:t> natures, capitalism seeks to reduce all kinds of ecological specificities to interchangeable parts</a:t>
            </a:r>
          </a:p>
          <a:p>
            <a:endParaRPr lang="en-GB" sz="2000" b="1" dirty="0"/>
          </a:p>
          <a:p>
            <a:r>
              <a:rPr lang="en-GB" sz="2000" b="1" dirty="0"/>
              <a:t>e</a:t>
            </a:r>
            <a:r>
              <a:rPr lang="en-GB" sz="2000" b="1" dirty="0" smtClean="0"/>
              <a:t>.g., landscapes are simplified, rationalized to allow greater control of labour, increase efficiency</a:t>
            </a:r>
          </a:p>
          <a:p>
            <a:endParaRPr lang="en-GB" sz="2000" b="1" dirty="0" smtClean="0"/>
          </a:p>
          <a:p>
            <a:r>
              <a:rPr lang="en-GB" sz="2000" b="1" dirty="0"/>
              <a:t>Such material transformations are usually accompanied by symbolic revolutions – in taxonomy or cartography, for example – that allow for the remapping of reality in ways conducive to </a:t>
            </a:r>
            <a:r>
              <a:rPr lang="en-GB" sz="2000" b="1" dirty="0" smtClean="0"/>
              <a:t>capital</a:t>
            </a:r>
            <a:endParaRPr lang="en-GB" sz="2000" b="1" dirty="0"/>
          </a:p>
          <a:p>
            <a:endParaRPr lang="en-GB" b="1" dirty="0"/>
          </a:p>
        </p:txBody>
      </p:sp>
    </p:spTree>
    <p:extLst>
      <p:ext uri="{BB962C8B-B14F-4D97-AF65-F5344CB8AC3E}">
        <p14:creationId xmlns:p14="http://schemas.microsoft.com/office/powerpoint/2010/main" val="13707239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251881" y="1078173"/>
            <a:ext cx="9252731" cy="4833049"/>
          </a:xfrm>
        </p:spPr>
        <p:txBody>
          <a:bodyPr>
            <a:normAutofit/>
          </a:bodyPr>
          <a:lstStyle/>
          <a:p>
            <a:endParaRPr lang="en-GB" sz="2000" b="1" dirty="0"/>
          </a:p>
          <a:p>
            <a:r>
              <a:rPr lang="en-GB" sz="2000" b="1" dirty="0" smtClean="0"/>
              <a:t>Radical simplification of nature: in addition to material transformations of landscapes, work regimes </a:t>
            </a:r>
            <a:r>
              <a:rPr lang="en-GB" sz="2000" b="1" dirty="0" err="1" smtClean="0"/>
              <a:t>etc</a:t>
            </a:r>
            <a:r>
              <a:rPr lang="en-GB" sz="2000" b="1" dirty="0" smtClean="0"/>
              <a:t>, “its </a:t>
            </a:r>
            <a:r>
              <a:rPr lang="en-GB" sz="2000" b="1" dirty="0"/>
              <a:t>historical expressions are found in the family of processes through which capitalists and state-machineries map, identify, quantify, measure, and code human and extra-human natures in service to capital accumulation</a:t>
            </a:r>
            <a:r>
              <a:rPr lang="en-GB" sz="2000" b="1" dirty="0" smtClean="0"/>
              <a:t>.” (Moore, “The Capitalocene, Part II”), p. 3.</a:t>
            </a:r>
          </a:p>
        </p:txBody>
      </p:sp>
    </p:spTree>
    <p:extLst>
      <p:ext uri="{BB962C8B-B14F-4D97-AF65-F5344CB8AC3E}">
        <p14:creationId xmlns:p14="http://schemas.microsoft.com/office/powerpoint/2010/main" val="1130611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981199" y="836712"/>
            <a:ext cx="9661301" cy="5487888"/>
          </a:xfrm>
        </p:spPr>
        <p:txBody>
          <a:bodyPr>
            <a:normAutofit/>
          </a:bodyPr>
          <a:lstStyle/>
          <a:p>
            <a:pPr>
              <a:buNone/>
            </a:pPr>
            <a:r>
              <a:rPr lang="en-GB" sz="2000" b="1" dirty="0" smtClean="0"/>
              <a:t>Walter Johnson, </a:t>
            </a:r>
            <a:r>
              <a:rPr lang="en-GB" sz="2000" b="1" i="1" dirty="0" smtClean="0"/>
              <a:t>River of Dark Dreams</a:t>
            </a:r>
            <a:r>
              <a:rPr lang="en-GB" sz="2000" b="1" dirty="0" smtClean="0"/>
              <a:t>	</a:t>
            </a:r>
          </a:p>
          <a:p>
            <a:pPr>
              <a:buNone/>
            </a:pPr>
            <a:r>
              <a:rPr lang="en-GB" sz="2000" b="1" dirty="0" smtClean="0"/>
              <a:t>	“The </a:t>
            </a:r>
            <a:r>
              <a:rPr lang="en-GB" sz="2000" b="1" dirty="0"/>
              <a:t>work of the Land Office was to make the concrete landscape abstract: to turn </a:t>
            </a:r>
            <a:r>
              <a:rPr lang="en-GB" sz="2000" b="1" i="1" dirty="0"/>
              <a:t>this </a:t>
            </a:r>
            <a:r>
              <a:rPr lang="en-GB" sz="2000" b="1" dirty="0"/>
              <a:t>salt lick into </a:t>
            </a:r>
            <a:r>
              <a:rPr lang="en-GB" sz="2000" b="1" i="1" dirty="0"/>
              <a:t>a </a:t>
            </a:r>
            <a:r>
              <a:rPr lang="en-GB" sz="2000" b="1" dirty="0"/>
              <a:t>salt lick; to turn a trail blazed through the woods into field notes in a field book; to turn the surveyors’ recorded experience into maps to be sent to Washington [. . .]. The business of the land office was to translate the practical knowledge of the surveyor into the abstract knowledge of the investor, to refashion the particularity of the landscape into terms susceptible of generalization and comparison, to make the land legible – and </a:t>
            </a:r>
            <a:r>
              <a:rPr lang="en-GB" sz="2000" b="1" dirty="0" err="1"/>
              <a:t>salable</a:t>
            </a:r>
            <a:r>
              <a:rPr lang="en-GB" sz="2000" b="1" dirty="0"/>
              <a:t> – at a distance</a:t>
            </a:r>
            <a:r>
              <a:rPr lang="en-GB" sz="2000" b="1" dirty="0" smtClean="0"/>
              <a:t>.” </a:t>
            </a:r>
            <a:r>
              <a:rPr lang="en-GB" sz="2000" b="1" dirty="0"/>
              <a:t>(2013: 36)</a:t>
            </a:r>
          </a:p>
          <a:p>
            <a:endParaRPr lang="en-GB" dirty="0"/>
          </a:p>
        </p:txBody>
      </p:sp>
    </p:spTree>
    <p:extLst>
      <p:ext uri="{BB962C8B-B14F-4D97-AF65-F5344CB8AC3E}">
        <p14:creationId xmlns:p14="http://schemas.microsoft.com/office/powerpoint/2010/main" val="21484539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408349" y="1313645"/>
            <a:ext cx="9096263" cy="4597577"/>
          </a:xfrm>
        </p:spPr>
        <p:txBody>
          <a:bodyPr>
            <a:normAutofit/>
          </a:bodyPr>
          <a:lstStyle/>
          <a:p>
            <a:r>
              <a:rPr lang="en-GB" b="1" dirty="0" smtClean="0"/>
              <a:t>“various </a:t>
            </a:r>
            <a:r>
              <a:rPr lang="en-GB" b="1" dirty="0"/>
              <a:t>modes of </a:t>
            </a:r>
            <a:r>
              <a:rPr lang="en-GB" b="1" i="1" dirty="0"/>
              <a:t>irrealism</a:t>
            </a:r>
            <a:r>
              <a:rPr lang="en-GB" b="1" dirty="0"/>
              <a:t> emerge when forms of conventional narrative realism are untenable for peoples within nations where the State bureaucratic apparatus of reporting is weak, untrustworthy, or deeply contaminated by the convergence of pre-existing graft and corruption amplified by the new dictates of foreign capital. Realism is the narrative and visual mechanism that becomes available only after a strong, centralizing State can reliably garner tax revenue through the establishment of roving agents, who can ensure the control and reliability of reporting from outlying lands to sedentary bureaus in the urban or court administrative </a:t>
            </a:r>
            <a:r>
              <a:rPr lang="en-GB" b="1" dirty="0" err="1"/>
              <a:t>center</a:t>
            </a:r>
            <a:r>
              <a:rPr lang="en-GB" b="1" dirty="0"/>
              <a:t>. </a:t>
            </a:r>
            <a:r>
              <a:rPr lang="en-GB" b="1" dirty="0" smtClean="0"/>
              <a:t>[. . .] Realism </a:t>
            </a:r>
            <a:r>
              <a:rPr lang="en-GB" b="1" dirty="0"/>
              <a:t>emerges when the State has gained a firm hold on its legitimate monopoly on violence, which it can make invisible and sanitized through the flow of “empirical” reportage. Irrealism, on the other hand, appears in weak or peripheral states that have been shunted into structured underdevelopment in the </a:t>
            </a:r>
            <a:r>
              <a:rPr lang="en-GB" b="1" dirty="0" smtClean="0"/>
              <a:t>world-system.”</a:t>
            </a:r>
          </a:p>
          <a:p>
            <a:pPr marL="457200" lvl="1" indent="0">
              <a:buNone/>
            </a:pPr>
            <a:r>
              <a:rPr lang="en-GB" b="1" dirty="0" smtClean="0"/>
              <a:t>Stephen Shapiro, “The </a:t>
            </a:r>
            <a:r>
              <a:rPr lang="en-GB" b="1" dirty="0" err="1" smtClean="0"/>
              <a:t>Weird’s</a:t>
            </a:r>
            <a:r>
              <a:rPr lang="en-GB" b="1" dirty="0" smtClean="0"/>
              <a:t> World-System”, </a:t>
            </a:r>
            <a:r>
              <a:rPr lang="en-GB" b="1" i="1" dirty="0" err="1" smtClean="0"/>
              <a:t>Paradoxa</a:t>
            </a:r>
            <a:r>
              <a:rPr lang="en-GB" b="1" dirty="0" smtClean="0"/>
              <a:t> 28.</a:t>
            </a:r>
            <a:endParaRPr lang="en-GB" b="1" dirty="0"/>
          </a:p>
        </p:txBody>
      </p:sp>
    </p:spTree>
    <p:extLst>
      <p:ext uri="{BB962C8B-B14F-4D97-AF65-F5344CB8AC3E}">
        <p14:creationId xmlns:p14="http://schemas.microsoft.com/office/powerpoint/2010/main" val="14481075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592924" y="1300766"/>
            <a:ext cx="8911687" cy="4610456"/>
          </a:xfrm>
        </p:spPr>
        <p:txBody>
          <a:bodyPr/>
          <a:lstStyle/>
          <a:p>
            <a:r>
              <a:rPr lang="en-GB" b="1" dirty="0" smtClean="0"/>
              <a:t>The romance form: typically associated with frontier expansion; tales of adventure in strange lands where ‘civilized world’ meets ‘wilderness’</a:t>
            </a:r>
          </a:p>
          <a:p>
            <a:endParaRPr lang="en-GB" b="1" dirty="0"/>
          </a:p>
          <a:p>
            <a:r>
              <a:rPr lang="en-GB" b="1" dirty="0"/>
              <a:t>e</a:t>
            </a:r>
            <a:r>
              <a:rPr lang="en-GB" b="1" dirty="0" smtClean="0"/>
              <a:t>.g., late 19</a:t>
            </a:r>
            <a:r>
              <a:rPr lang="en-GB" b="1" baseline="30000" dirty="0" smtClean="0"/>
              <a:t>th</a:t>
            </a:r>
            <a:r>
              <a:rPr lang="en-GB" b="1" dirty="0" smtClean="0"/>
              <a:t> century imperial romances (Rider Haggard, Kipling </a:t>
            </a:r>
            <a:r>
              <a:rPr lang="en-GB" b="1" dirty="0" err="1" smtClean="0"/>
              <a:t>etc</a:t>
            </a:r>
            <a:r>
              <a:rPr lang="en-GB" b="1" dirty="0" smtClean="0"/>
              <a:t>), part of ‘romance revival of 1880s-1920s</a:t>
            </a:r>
          </a:p>
          <a:p>
            <a:endParaRPr lang="en-GB" b="1" dirty="0"/>
          </a:p>
          <a:p>
            <a:r>
              <a:rPr lang="en-GB" b="1" dirty="0" smtClean="0"/>
              <a:t>Heroic individuals venturing into ‘pre-modern’ settings, securing resources (gold, treasure </a:t>
            </a:r>
            <a:r>
              <a:rPr lang="en-GB" b="1" dirty="0" err="1" smtClean="0"/>
              <a:t>etc</a:t>
            </a:r>
            <a:r>
              <a:rPr lang="en-GB" b="1" dirty="0" smtClean="0"/>
              <a:t>)</a:t>
            </a:r>
          </a:p>
          <a:p>
            <a:endParaRPr lang="en-GB" b="1" dirty="0"/>
          </a:p>
          <a:p>
            <a:r>
              <a:rPr lang="en-GB" b="1" dirty="0" smtClean="0"/>
              <a:t>Romance as form corresponding to moments of plunder / primitive accumulation – expansion of frontiers into new areas</a:t>
            </a:r>
          </a:p>
        </p:txBody>
      </p:sp>
    </p:spTree>
    <p:extLst>
      <p:ext uri="{BB962C8B-B14F-4D97-AF65-F5344CB8AC3E}">
        <p14:creationId xmlns:p14="http://schemas.microsoft.com/office/powerpoint/2010/main" val="496860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7533564" y="3152632"/>
            <a:ext cx="3971048" cy="2758589"/>
          </a:xfrm>
        </p:spPr>
        <p:txBody>
          <a:bodyPr>
            <a:normAutofit/>
          </a:bodyPr>
          <a:lstStyle/>
          <a:p>
            <a:pPr marL="0" indent="0">
              <a:buNone/>
            </a:pPr>
            <a:endParaRPr lang="en-GB" dirty="0">
              <a:solidFill>
                <a:schemeClr val="tx1"/>
              </a:solidFill>
            </a:endParaRPr>
          </a:p>
        </p:txBody>
      </p:sp>
      <p:pic>
        <p:nvPicPr>
          <p:cNvPr id="1032" name="Picture 8" descr="Location of Northeast Region in Brazi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6923" y="542951"/>
            <a:ext cx="6011426" cy="593928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116745" y="1859970"/>
            <a:ext cx="3559841" cy="2585323"/>
          </a:xfrm>
          <a:prstGeom prst="rect">
            <a:avLst/>
          </a:prstGeom>
        </p:spPr>
        <p:txBody>
          <a:bodyPr wrap="square">
            <a:spAutoFit/>
          </a:bodyPr>
          <a:lstStyle/>
          <a:p>
            <a:r>
              <a:rPr lang="pt-BR" dirty="0" smtClean="0">
                <a:latin typeface="Calibri" panose="020F0502020204030204" pitchFamily="34" charset="0"/>
                <a:ea typeface="Calibri" panose="020F0502020204030204" pitchFamily="34" charset="0"/>
                <a:cs typeface="Times New Roman" panose="02020603050405020304" pitchFamily="18" charset="0"/>
                <a:hlinkClick r:id="rId3"/>
              </a:rPr>
              <a:t>Maranhão</a:t>
            </a:r>
            <a:endParaRPr lang="pt-BR" dirty="0" smtClean="0">
              <a:latin typeface="Calibri" panose="020F0502020204030204" pitchFamily="34" charset="0"/>
              <a:ea typeface="Calibri" panose="020F0502020204030204" pitchFamily="34" charset="0"/>
              <a:cs typeface="Times New Roman" panose="02020603050405020304" pitchFamily="18" charset="0"/>
            </a:endParaRPr>
          </a:p>
          <a:p>
            <a:r>
              <a:rPr lang="pt-BR" dirty="0" smtClean="0">
                <a:latin typeface="Calibri" panose="020F0502020204030204" pitchFamily="34" charset="0"/>
                <a:ea typeface="Calibri" panose="020F0502020204030204" pitchFamily="34" charset="0"/>
                <a:cs typeface="Times New Roman" panose="02020603050405020304" pitchFamily="18" charset="0"/>
                <a:hlinkClick r:id="rId4"/>
              </a:rPr>
              <a:t>Piauí</a:t>
            </a:r>
            <a:endParaRPr lang="pt-BR" dirty="0" smtClean="0">
              <a:latin typeface="Calibri" panose="020F0502020204030204" pitchFamily="34" charset="0"/>
              <a:ea typeface="Calibri" panose="020F0502020204030204" pitchFamily="34" charset="0"/>
              <a:cs typeface="Times New Roman" panose="02020603050405020304" pitchFamily="18" charset="0"/>
            </a:endParaRPr>
          </a:p>
          <a:p>
            <a:r>
              <a:rPr lang="pt-BR" dirty="0" smtClean="0">
                <a:latin typeface="Calibri" panose="020F0502020204030204" pitchFamily="34" charset="0"/>
                <a:ea typeface="Calibri" panose="020F0502020204030204" pitchFamily="34" charset="0"/>
                <a:cs typeface="Times New Roman" panose="02020603050405020304" pitchFamily="18" charset="0"/>
                <a:hlinkClick r:id="rId5"/>
              </a:rPr>
              <a:t>Ceará</a:t>
            </a:r>
            <a:endParaRPr lang="pt-BR" dirty="0" smtClean="0">
              <a:latin typeface="Calibri" panose="020F0502020204030204" pitchFamily="34" charset="0"/>
              <a:ea typeface="Calibri" panose="020F0502020204030204" pitchFamily="34" charset="0"/>
              <a:cs typeface="Times New Roman" panose="02020603050405020304" pitchFamily="18" charset="0"/>
            </a:endParaRPr>
          </a:p>
          <a:p>
            <a:r>
              <a:rPr lang="pt-BR" dirty="0" smtClean="0">
                <a:latin typeface="Calibri" panose="020F0502020204030204" pitchFamily="34" charset="0"/>
                <a:ea typeface="Calibri" panose="020F0502020204030204" pitchFamily="34" charset="0"/>
                <a:cs typeface="Times New Roman" panose="02020603050405020304" pitchFamily="18" charset="0"/>
                <a:hlinkClick r:id="rId6"/>
              </a:rPr>
              <a:t>Rio </a:t>
            </a:r>
            <a:r>
              <a:rPr lang="pt-BR" dirty="0">
                <a:latin typeface="Calibri" panose="020F0502020204030204" pitchFamily="34" charset="0"/>
                <a:ea typeface="Calibri" panose="020F0502020204030204" pitchFamily="34" charset="0"/>
                <a:cs typeface="Times New Roman" panose="02020603050405020304" pitchFamily="18" charset="0"/>
                <a:hlinkClick r:id="rId6"/>
              </a:rPr>
              <a:t>Grande </a:t>
            </a:r>
            <a:r>
              <a:rPr lang="pt-BR" dirty="0" smtClean="0">
                <a:latin typeface="Calibri" panose="020F0502020204030204" pitchFamily="34" charset="0"/>
                <a:ea typeface="Calibri" panose="020F0502020204030204" pitchFamily="34" charset="0"/>
                <a:cs typeface="Times New Roman" panose="02020603050405020304" pitchFamily="18" charset="0"/>
                <a:hlinkClick r:id="rId6"/>
              </a:rPr>
              <a:t>do Norte</a:t>
            </a:r>
            <a:endParaRPr lang="pt-BR" dirty="0" smtClean="0">
              <a:latin typeface="Calibri" panose="020F0502020204030204" pitchFamily="34" charset="0"/>
              <a:ea typeface="Calibri" panose="020F0502020204030204" pitchFamily="34" charset="0"/>
              <a:cs typeface="Times New Roman" panose="02020603050405020304" pitchFamily="18" charset="0"/>
            </a:endParaRPr>
          </a:p>
          <a:p>
            <a:r>
              <a:rPr lang="pt-BR" dirty="0" smtClean="0">
                <a:latin typeface="Calibri" panose="020F0502020204030204" pitchFamily="34" charset="0"/>
                <a:ea typeface="Calibri" panose="020F0502020204030204" pitchFamily="34" charset="0"/>
                <a:cs typeface="Times New Roman" panose="02020603050405020304" pitchFamily="18" charset="0"/>
                <a:hlinkClick r:id="rId7"/>
              </a:rPr>
              <a:t>Paraíba</a:t>
            </a:r>
            <a:endParaRPr lang="pt-BR" dirty="0" smtClean="0">
              <a:latin typeface="Calibri" panose="020F0502020204030204" pitchFamily="34" charset="0"/>
              <a:ea typeface="Calibri" panose="020F0502020204030204" pitchFamily="34" charset="0"/>
              <a:cs typeface="Times New Roman" panose="02020603050405020304" pitchFamily="18" charset="0"/>
            </a:endParaRPr>
          </a:p>
          <a:p>
            <a:r>
              <a:rPr lang="pt-BR" dirty="0" smtClean="0">
                <a:latin typeface="Calibri" panose="020F0502020204030204" pitchFamily="34" charset="0"/>
                <a:ea typeface="Calibri" panose="020F0502020204030204" pitchFamily="34" charset="0"/>
                <a:cs typeface="Times New Roman" panose="02020603050405020304" pitchFamily="18" charset="0"/>
                <a:hlinkClick r:id="rId8"/>
              </a:rPr>
              <a:t>Pernambuco</a:t>
            </a:r>
            <a:endParaRPr lang="pt-BR" dirty="0">
              <a:latin typeface="Calibri" panose="020F0502020204030204" pitchFamily="34" charset="0"/>
              <a:ea typeface="Calibri" panose="020F0502020204030204" pitchFamily="34" charset="0"/>
              <a:cs typeface="Times New Roman" panose="02020603050405020304" pitchFamily="18" charset="0"/>
            </a:endParaRPr>
          </a:p>
          <a:p>
            <a:r>
              <a:rPr lang="pt-BR" dirty="0" smtClean="0">
                <a:latin typeface="Calibri" panose="020F0502020204030204" pitchFamily="34" charset="0"/>
                <a:ea typeface="Calibri" panose="020F0502020204030204" pitchFamily="34" charset="0"/>
                <a:cs typeface="Times New Roman" panose="02020603050405020304" pitchFamily="18" charset="0"/>
                <a:hlinkClick r:id="rId9"/>
              </a:rPr>
              <a:t>Alagoas</a:t>
            </a:r>
            <a:r>
              <a:rPr lang="pt-BR" dirty="0">
                <a:latin typeface="Calibri" panose="020F0502020204030204" pitchFamily="34" charset="0"/>
                <a:ea typeface="Calibri" panose="020F0502020204030204" pitchFamily="34" charset="0"/>
                <a:cs typeface="Times New Roman" panose="02020603050405020304" pitchFamily="18" charset="0"/>
              </a:rPr>
              <a:t> </a:t>
            </a:r>
            <a:endParaRPr lang="pt-BR" dirty="0" smtClean="0">
              <a:latin typeface="Calibri" panose="020F0502020204030204" pitchFamily="34" charset="0"/>
              <a:ea typeface="Calibri" panose="020F0502020204030204" pitchFamily="34" charset="0"/>
              <a:cs typeface="Times New Roman" panose="02020603050405020304" pitchFamily="18" charset="0"/>
            </a:endParaRPr>
          </a:p>
          <a:p>
            <a:r>
              <a:rPr lang="pt-BR" dirty="0" smtClean="0">
                <a:latin typeface="Calibri" panose="020F0502020204030204" pitchFamily="34" charset="0"/>
                <a:ea typeface="Calibri" panose="020F0502020204030204" pitchFamily="34" charset="0"/>
                <a:cs typeface="Times New Roman" panose="02020603050405020304" pitchFamily="18" charset="0"/>
                <a:hlinkClick r:id="rId10"/>
              </a:rPr>
              <a:t>Sergipe</a:t>
            </a:r>
            <a:r>
              <a:rPr lang="pt-BR" dirty="0">
                <a:latin typeface="Calibri" panose="020F0502020204030204" pitchFamily="34" charset="0"/>
                <a:ea typeface="Calibri" panose="020F0502020204030204" pitchFamily="34" charset="0"/>
                <a:cs typeface="Times New Roman" panose="02020603050405020304" pitchFamily="18" charset="0"/>
              </a:rPr>
              <a:t> </a:t>
            </a:r>
          </a:p>
          <a:p>
            <a:r>
              <a:rPr lang="pt-BR" dirty="0" smtClean="0">
                <a:latin typeface="Calibri" panose="020F0502020204030204" pitchFamily="34" charset="0"/>
                <a:ea typeface="Calibri" panose="020F0502020204030204" pitchFamily="34" charset="0"/>
                <a:cs typeface="Times New Roman" panose="02020603050405020304" pitchFamily="18" charset="0"/>
                <a:hlinkClick r:id="rId11"/>
              </a:rPr>
              <a:t>Bahia</a:t>
            </a:r>
            <a:endParaRPr lang="en-GB" dirty="0"/>
          </a:p>
        </p:txBody>
      </p:sp>
    </p:spTree>
    <p:extLst>
      <p:ext uri="{BB962C8B-B14F-4D97-AF65-F5344CB8AC3E}">
        <p14:creationId xmlns:p14="http://schemas.microsoft.com/office/powerpoint/2010/main" val="839264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4" name="Picture 4" descr="Sertão in northeastern Brazi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9786" y="341741"/>
            <a:ext cx="3881095" cy="218893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The Subregions of Northeast Brazil1 • Meio-norte, 2 • Sertão, 3 • Agreste, 4 • Zona da Mat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127" y="124276"/>
            <a:ext cx="4606798" cy="582299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4913194" y="445078"/>
            <a:ext cx="4234446" cy="2244204"/>
          </a:xfrm>
          <a:prstGeom prst="rect">
            <a:avLst/>
          </a:prstGeom>
        </p:spPr>
        <p:txBody>
          <a:bodyPr wrap="square">
            <a:spAutoFit/>
          </a:bodyPr>
          <a:lstStyle/>
          <a:p>
            <a:pPr>
              <a:lnSpc>
                <a:spcPct val="107000"/>
              </a:lnSpc>
              <a:spcAft>
                <a:spcPts val="800"/>
              </a:spcAft>
            </a:pPr>
            <a:r>
              <a:rPr lang="en-GB" sz="2800" b="1" dirty="0" smtClean="0">
                <a:latin typeface="Calibri" panose="020F0502020204030204" pitchFamily="34" charset="0"/>
                <a:ea typeface="Calibri" panose="020F0502020204030204" pitchFamily="34" charset="0"/>
                <a:cs typeface="Times New Roman" panose="02020603050405020304" pitchFamily="18" charset="0"/>
              </a:rPr>
              <a:t>1 </a:t>
            </a:r>
            <a:r>
              <a:rPr lang="en-GB" sz="2800" b="1" dirty="0" err="1" smtClean="0">
                <a:latin typeface="Calibri" panose="020F0502020204030204" pitchFamily="34" charset="0"/>
                <a:ea typeface="Calibri" panose="020F0502020204030204" pitchFamily="34" charset="0"/>
                <a:cs typeface="Times New Roman" panose="02020603050405020304" pitchFamily="18" charset="0"/>
              </a:rPr>
              <a:t>Meio-Norte</a:t>
            </a:r>
            <a:endParaRPr lang="en-GB" sz="2800" b="1"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800" b="1" dirty="0" smtClean="0">
                <a:latin typeface="Calibri" panose="020F0502020204030204" pitchFamily="34" charset="0"/>
                <a:ea typeface="Calibri" panose="020F0502020204030204" pitchFamily="34" charset="0"/>
                <a:cs typeface="Times New Roman" panose="02020603050405020304" pitchFamily="18" charset="0"/>
              </a:rPr>
              <a:t>2 Sertão</a:t>
            </a:r>
          </a:p>
          <a:p>
            <a:pPr>
              <a:lnSpc>
                <a:spcPct val="107000"/>
              </a:lnSpc>
              <a:spcAft>
                <a:spcPts val="800"/>
              </a:spcAft>
            </a:pPr>
            <a:r>
              <a:rPr lang="en-GB" sz="2800" b="1" dirty="0" smtClean="0">
                <a:latin typeface="Calibri" panose="020F0502020204030204" pitchFamily="34" charset="0"/>
                <a:ea typeface="Calibri" panose="020F0502020204030204" pitchFamily="34" charset="0"/>
                <a:cs typeface="Times New Roman" panose="02020603050405020304" pitchFamily="18" charset="0"/>
              </a:rPr>
              <a:t>3 </a:t>
            </a:r>
            <a:r>
              <a:rPr lang="en-GB" sz="2800" b="1" dirty="0" err="1" smtClean="0">
                <a:latin typeface="Calibri" panose="020F0502020204030204" pitchFamily="34" charset="0"/>
                <a:ea typeface="Calibri" panose="020F0502020204030204" pitchFamily="34" charset="0"/>
                <a:cs typeface="Times New Roman" panose="02020603050405020304" pitchFamily="18" charset="0"/>
              </a:rPr>
              <a:t>Agreste</a:t>
            </a:r>
            <a:endParaRPr lang="en-GB" sz="2800" b="1"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800" b="1" dirty="0" smtClean="0">
                <a:latin typeface="Calibri" panose="020F0502020204030204" pitchFamily="34" charset="0"/>
                <a:ea typeface="Calibri" panose="020F0502020204030204" pitchFamily="34" charset="0"/>
                <a:cs typeface="Times New Roman" panose="02020603050405020304" pitchFamily="18" charset="0"/>
              </a:rPr>
              <a:t>4 Zona da Mata</a:t>
            </a:r>
            <a:endParaRPr lang="en-GB" sz="2800" b="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2054" name="Picture 6" descr="Image result for brazil agrest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76650" y="2801084"/>
            <a:ext cx="3581447" cy="2410833"/>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6"/>
          <p:cNvSpPr>
            <a:spLocks noGrp="1"/>
          </p:cNvSpPr>
          <p:nvPr>
            <p:ph idx="1"/>
          </p:nvPr>
        </p:nvSpPr>
        <p:spPr>
          <a:xfrm>
            <a:off x="0" y="-1077845"/>
            <a:ext cx="8915400" cy="3777622"/>
          </a:xfrm>
        </p:spPr>
        <p:txBody>
          <a:bodyPr/>
          <a:lstStyle/>
          <a:p>
            <a:endParaRPr lang="en-GB" dirty="0"/>
          </a:p>
        </p:txBody>
      </p:sp>
      <p:pic>
        <p:nvPicPr>
          <p:cNvPr id="11" name="Picture 4" descr="Image result for Zona da Mat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52236" y="3868339"/>
            <a:ext cx="3886270" cy="29147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2861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026" name="Picture 2" descr="Map of Bah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4363" y="1120577"/>
            <a:ext cx="6473230" cy="429758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Location of State of Bahia in Brazi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935" y="624110"/>
            <a:ext cx="5252870" cy="51898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31276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2050" name="Picture 2" descr="Map of Ilhéus Brazi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3846" y="291745"/>
            <a:ext cx="8978829" cy="61657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25459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669694" y="805218"/>
            <a:ext cx="10190209" cy="5688841"/>
          </a:xfrm>
        </p:spPr>
        <p:txBody>
          <a:bodyPr>
            <a:normAutofit/>
          </a:bodyPr>
          <a:lstStyle/>
          <a:p>
            <a:r>
              <a:rPr lang="en-GB" sz="2000" b="1" dirty="0" smtClean="0"/>
              <a:t>“The </a:t>
            </a:r>
            <a:r>
              <a:rPr lang="en-GB" sz="2000" b="1" dirty="0"/>
              <a:t>Portuguese first imported Africans as slaves to </a:t>
            </a:r>
            <a:r>
              <a:rPr lang="en-GB" sz="2000" b="1" dirty="0" smtClean="0"/>
              <a:t>Salvador da </a:t>
            </a:r>
            <a:r>
              <a:rPr lang="en-GB" sz="2000" b="1" dirty="0"/>
              <a:t>Bahia from Guinea in 1538. Legal slavery lasted three and </a:t>
            </a:r>
            <a:r>
              <a:rPr lang="en-GB" sz="2000" b="1" dirty="0" smtClean="0"/>
              <a:t>a half </a:t>
            </a:r>
            <a:r>
              <a:rPr lang="en-GB" sz="2000" b="1" dirty="0"/>
              <a:t>centuries. Brazil absorbed approximately forty percent of </a:t>
            </a:r>
            <a:r>
              <a:rPr lang="en-GB" sz="2000" b="1" dirty="0" smtClean="0"/>
              <a:t>the entire </a:t>
            </a:r>
            <a:r>
              <a:rPr lang="en-GB" sz="2000" b="1" dirty="0"/>
              <a:t>volume of the trans-Atlantic slave trade (the region </a:t>
            </a:r>
            <a:r>
              <a:rPr lang="en-GB" sz="2000" b="1" dirty="0" smtClean="0"/>
              <a:t>that would </a:t>
            </a:r>
            <a:r>
              <a:rPr lang="en-GB" sz="2000" b="1" dirty="0"/>
              <a:t>become the United States, by contrast, absorbed less </a:t>
            </a:r>
            <a:r>
              <a:rPr lang="en-GB" sz="2000" b="1" dirty="0" smtClean="0"/>
              <a:t>than five </a:t>
            </a:r>
            <a:r>
              <a:rPr lang="en-GB" sz="2000" b="1" dirty="0"/>
              <a:t>percent</a:t>
            </a:r>
            <a:r>
              <a:rPr lang="en-GB" sz="2000" b="1" dirty="0" smtClean="0"/>
              <a:t>).”</a:t>
            </a:r>
          </a:p>
          <a:p>
            <a:endParaRPr lang="en-GB" sz="2000" b="1" dirty="0"/>
          </a:p>
          <a:p>
            <a:r>
              <a:rPr lang="en-GB" sz="2000" b="1" dirty="0" smtClean="0"/>
              <a:t>“Salvador </a:t>
            </a:r>
            <a:r>
              <a:rPr lang="en-GB" sz="2000" b="1" dirty="0"/>
              <a:t>da Bahia developed into one of the top </a:t>
            </a:r>
            <a:r>
              <a:rPr lang="en-GB" sz="2000" b="1" dirty="0" smtClean="0"/>
              <a:t>slave-receiving ports </a:t>
            </a:r>
            <a:r>
              <a:rPr lang="en-GB" sz="2000" b="1" dirty="0"/>
              <a:t>of all time. Between 3.5 and five million </a:t>
            </a:r>
            <a:r>
              <a:rPr lang="en-GB" sz="2000" b="1" dirty="0" smtClean="0"/>
              <a:t>African slaves </a:t>
            </a:r>
            <a:r>
              <a:rPr lang="en-GB" sz="2000" b="1" dirty="0"/>
              <a:t>entered Brazil between 1538 and 1850, when </a:t>
            </a:r>
            <a:r>
              <a:rPr lang="en-GB" sz="2000" b="1" dirty="0" smtClean="0"/>
              <a:t>imports were </a:t>
            </a:r>
            <a:r>
              <a:rPr lang="en-GB" sz="2000" b="1" dirty="0"/>
              <a:t>banned by international </a:t>
            </a:r>
            <a:r>
              <a:rPr lang="en-GB" sz="2000" b="1" dirty="0" smtClean="0"/>
              <a:t>treaty. </a:t>
            </a:r>
            <a:r>
              <a:rPr lang="en-GB" sz="2000" b="1" dirty="0"/>
              <a:t>Approximately 1.2 </a:t>
            </a:r>
            <a:r>
              <a:rPr lang="en-GB" sz="2000" b="1" dirty="0" smtClean="0"/>
              <a:t>million enslaved </a:t>
            </a:r>
            <a:r>
              <a:rPr lang="en-GB" sz="2000" b="1" dirty="0"/>
              <a:t>Africans passed through the Bay of All Saints—that </a:t>
            </a:r>
            <a:r>
              <a:rPr lang="en-GB" sz="2000" b="1" dirty="0" smtClean="0"/>
              <a:t>is, between </a:t>
            </a:r>
            <a:r>
              <a:rPr lang="en-GB" sz="2000" b="1" dirty="0"/>
              <a:t>a quarter and one third of Brazil’s total intake of </a:t>
            </a:r>
            <a:r>
              <a:rPr lang="en-GB" sz="2000" b="1" dirty="0" smtClean="0"/>
              <a:t>foreign slaves</a:t>
            </a:r>
            <a:r>
              <a:rPr lang="en-GB" sz="2000" b="1" dirty="0"/>
              <a:t>, and nearly ten percent of the volume of the whole </a:t>
            </a:r>
            <a:r>
              <a:rPr lang="en-GB" sz="2000" b="1" dirty="0" smtClean="0"/>
              <a:t>trans-Atlantic </a:t>
            </a:r>
            <a:r>
              <a:rPr lang="en-GB" sz="2000" b="1" dirty="0"/>
              <a:t>slave </a:t>
            </a:r>
            <a:r>
              <a:rPr lang="en-GB" sz="2000" b="1" dirty="0" smtClean="0"/>
              <a:t>trade. </a:t>
            </a:r>
            <a:r>
              <a:rPr lang="en-GB" sz="2000" b="1" dirty="0"/>
              <a:t>No other single port in history has </a:t>
            </a:r>
            <a:r>
              <a:rPr lang="en-GB" sz="2000" b="1" dirty="0" smtClean="0"/>
              <a:t>absorbed and </a:t>
            </a:r>
            <a:r>
              <a:rPr lang="en-GB" sz="2000" b="1" dirty="0"/>
              <a:t>processed so many enslaved human beings</a:t>
            </a:r>
            <a:r>
              <a:rPr lang="en-GB" sz="2000" b="1" dirty="0" smtClean="0"/>
              <a:t>.”</a:t>
            </a:r>
          </a:p>
          <a:p>
            <a:pPr marL="0" indent="0">
              <a:buNone/>
            </a:pPr>
            <a:r>
              <a:rPr lang="en-GB" sz="2000" dirty="0" smtClean="0"/>
              <a:t>	</a:t>
            </a:r>
            <a:r>
              <a:rPr lang="en-GB" sz="2000" b="1" dirty="0" smtClean="0"/>
              <a:t>Walker, </a:t>
            </a:r>
            <a:r>
              <a:rPr lang="en-GB" sz="2000" b="1" dirty="0"/>
              <a:t>'Slave </a:t>
            </a:r>
            <a:r>
              <a:rPr lang="en-GB" sz="2000" b="1" dirty="0" err="1"/>
              <a:t>Labor</a:t>
            </a:r>
            <a:r>
              <a:rPr lang="en-GB" sz="2000" b="1" dirty="0"/>
              <a:t> and Chocolate in Brazil: </a:t>
            </a:r>
            <a:r>
              <a:rPr lang="en-GB" sz="2000" b="1" dirty="0" smtClean="0"/>
              <a:t>The Culture </a:t>
            </a:r>
            <a:r>
              <a:rPr lang="en-GB" sz="2000" b="1" dirty="0"/>
              <a:t>of Cacao </a:t>
            </a:r>
            <a:r>
              <a:rPr lang="en-GB" sz="2000" b="1" dirty="0" smtClean="0"/>
              <a:t>	Plantations </a:t>
            </a:r>
            <a:r>
              <a:rPr lang="en-GB" sz="2000" b="1" dirty="0"/>
              <a:t>in </a:t>
            </a:r>
            <a:r>
              <a:rPr lang="en-GB" sz="2000" b="1" dirty="0" smtClean="0"/>
              <a:t>Amazonia and 	Bahia </a:t>
            </a:r>
            <a:r>
              <a:rPr lang="en-GB" sz="2000" b="1" dirty="0"/>
              <a:t>(17th-19th Centuries</a:t>
            </a:r>
            <a:r>
              <a:rPr lang="en-GB" sz="2000" b="1" dirty="0" smtClean="0"/>
              <a:t>)',</a:t>
            </a:r>
            <a:r>
              <a:rPr lang="en-GB" sz="2000" b="1" i="1" dirty="0" smtClean="0"/>
              <a:t> Food and 	</a:t>
            </a:r>
            <a:r>
              <a:rPr lang="en-GB" sz="2000" b="1" i="1" dirty="0" err="1" smtClean="0"/>
              <a:t>Foodways</a:t>
            </a:r>
            <a:r>
              <a:rPr lang="en-GB" sz="2000" b="1" dirty="0" smtClean="0"/>
              <a:t> 15:1 (2007): 75-106</a:t>
            </a:r>
            <a:endParaRPr lang="en-GB" sz="2000" b="1" dirty="0"/>
          </a:p>
        </p:txBody>
      </p:sp>
    </p:spTree>
    <p:extLst>
      <p:ext uri="{BB962C8B-B14F-4D97-AF65-F5344CB8AC3E}">
        <p14:creationId xmlns:p14="http://schemas.microsoft.com/office/powerpoint/2010/main" val="36423238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712890" y="450761"/>
            <a:ext cx="10119719" cy="6284889"/>
          </a:xfrm>
        </p:spPr>
        <p:txBody>
          <a:bodyPr>
            <a:normAutofit fontScale="92500" lnSpcReduction="20000"/>
          </a:bodyPr>
          <a:lstStyle/>
          <a:p>
            <a:pPr marL="0" indent="0">
              <a:buNone/>
            </a:pPr>
            <a:r>
              <a:rPr lang="en-GB" sz="2100" b="1" dirty="0" smtClean="0"/>
              <a:t>The late 19</a:t>
            </a:r>
            <a:r>
              <a:rPr lang="en-GB" sz="2100" b="1" baseline="30000" dirty="0" smtClean="0"/>
              <a:t>th</a:t>
            </a:r>
            <a:r>
              <a:rPr lang="en-GB" sz="2100" b="1" dirty="0" smtClean="0"/>
              <a:t> century in Latin America – the global context:</a:t>
            </a:r>
            <a:endParaRPr lang="en-GB" sz="2100" b="1" dirty="0"/>
          </a:p>
          <a:p>
            <a:endParaRPr lang="en-GB" sz="2100" b="1" dirty="0" smtClean="0"/>
          </a:p>
          <a:p>
            <a:r>
              <a:rPr lang="en-GB" sz="2100" b="1" dirty="0" smtClean="0"/>
              <a:t>Great Depression of 1873-1896</a:t>
            </a:r>
          </a:p>
          <a:p>
            <a:endParaRPr lang="en-GB" sz="2100" b="1" dirty="0"/>
          </a:p>
          <a:p>
            <a:r>
              <a:rPr lang="en-GB" sz="2100" b="1" dirty="0" smtClean="0"/>
              <a:t>response of core capitalist powers = mix of productivity and plunder</a:t>
            </a:r>
          </a:p>
          <a:p>
            <a:endParaRPr lang="en-GB" sz="2100" b="1" dirty="0"/>
          </a:p>
          <a:p>
            <a:r>
              <a:rPr lang="en-GB" sz="2100" b="1" dirty="0" smtClean="0"/>
              <a:t>‘second industrial revolution’ of late 19</a:t>
            </a:r>
            <a:r>
              <a:rPr lang="en-GB" sz="2100" b="1" baseline="30000" dirty="0" smtClean="0"/>
              <a:t>th</a:t>
            </a:r>
            <a:r>
              <a:rPr lang="en-GB" sz="2100" b="1" dirty="0" smtClean="0"/>
              <a:t> century</a:t>
            </a:r>
          </a:p>
          <a:p>
            <a:endParaRPr lang="en-GB" sz="2100" b="1" dirty="0" smtClean="0"/>
          </a:p>
          <a:p>
            <a:r>
              <a:rPr lang="en-GB" sz="2100" b="1" dirty="0" smtClean="0"/>
              <a:t>ratcheting up of colonial domination / imperialist incursions as </a:t>
            </a:r>
            <a:r>
              <a:rPr lang="en-GB" sz="2100" b="1" dirty="0"/>
              <a:t>core capitalist powers sought out cheap raw materials, labour, and new markets; </a:t>
            </a:r>
            <a:endParaRPr lang="en-GB" sz="2100" b="1" dirty="0" smtClean="0"/>
          </a:p>
          <a:p>
            <a:endParaRPr lang="en-GB" sz="2100" b="1" dirty="0" smtClean="0"/>
          </a:p>
          <a:p>
            <a:r>
              <a:rPr lang="en-GB" sz="2100" b="1" dirty="0"/>
              <a:t>increasingly rapid industrialization “generated an accelerated demand for agricultural commodities of all kinds, with a particular burst of expansion from the 1870s onwards </a:t>
            </a:r>
            <a:r>
              <a:rPr lang="en-GB" sz="2100" b="1" dirty="0" smtClean="0"/>
              <a:t>[. . .] As </a:t>
            </a:r>
            <a:r>
              <a:rPr lang="en-GB" sz="2100" b="1" dirty="0"/>
              <a:t>well as a new scale of international demand for grains, sugar, tea, coffee, tobacco and bananas, there was an even greater expansion of demand for crops associated with industrial processing and manufacturing, such as vegetable oils, cotton, sisal, jute and </a:t>
            </a:r>
            <a:r>
              <a:rPr lang="en-GB" sz="2100" b="1" dirty="0" smtClean="0"/>
              <a:t>rubber” </a:t>
            </a:r>
            <a:r>
              <a:rPr lang="en-GB" sz="2100" b="1" dirty="0"/>
              <a:t>(Brass and Bernstein, “Introduction: </a:t>
            </a:r>
            <a:r>
              <a:rPr lang="en-GB" sz="2100" b="1" dirty="0" err="1"/>
              <a:t>Proletarianisation</a:t>
            </a:r>
            <a:r>
              <a:rPr lang="en-GB" sz="2100" b="1" dirty="0"/>
              <a:t> and </a:t>
            </a:r>
            <a:r>
              <a:rPr lang="en-GB" sz="2100" b="1" dirty="0" err="1"/>
              <a:t>deproletarianisation</a:t>
            </a:r>
            <a:r>
              <a:rPr lang="en-GB" sz="2100" b="1" dirty="0"/>
              <a:t> on the colonial plantation”, </a:t>
            </a:r>
            <a:r>
              <a:rPr lang="en-GB" sz="2100" b="1" i="1" dirty="0"/>
              <a:t>Journal of Peasant Studies</a:t>
            </a:r>
            <a:r>
              <a:rPr lang="en-GB" sz="2100" b="1" dirty="0"/>
              <a:t>, 19:3-4 (1992): 4)</a:t>
            </a:r>
          </a:p>
          <a:p>
            <a:endParaRPr lang="en-GB" sz="2600" b="1" dirty="0" smtClean="0"/>
          </a:p>
          <a:p>
            <a:endParaRPr lang="en-GB" sz="2600" b="1" dirty="0"/>
          </a:p>
          <a:p>
            <a:endParaRPr lang="en-GB" sz="2600" b="1" dirty="0" smtClean="0"/>
          </a:p>
          <a:p>
            <a:endParaRPr lang="en-GB" dirty="0"/>
          </a:p>
        </p:txBody>
      </p:sp>
    </p:spTree>
    <p:extLst>
      <p:ext uri="{BB962C8B-B14F-4D97-AF65-F5344CB8AC3E}">
        <p14:creationId xmlns:p14="http://schemas.microsoft.com/office/powerpoint/2010/main" val="16040143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1883391" y="846161"/>
            <a:ext cx="9266830" cy="5402238"/>
          </a:xfrm>
        </p:spPr>
        <p:txBody>
          <a:bodyPr>
            <a:normAutofit lnSpcReduction="10000"/>
          </a:bodyPr>
          <a:lstStyle/>
          <a:p>
            <a:r>
              <a:rPr lang="en-GB" b="1" dirty="0" smtClean="0"/>
              <a:t>Demand for raw materials prompts an export boom in Latin America</a:t>
            </a:r>
          </a:p>
          <a:p>
            <a:endParaRPr lang="en-GB" b="1" dirty="0"/>
          </a:p>
          <a:p>
            <a:r>
              <a:rPr lang="en-GB" b="1" dirty="0" smtClean="0"/>
              <a:t>1870 – 1930 – the ‘export age’</a:t>
            </a:r>
          </a:p>
          <a:p>
            <a:endParaRPr lang="en-GB" b="1" dirty="0"/>
          </a:p>
          <a:p>
            <a:r>
              <a:rPr lang="en-GB" b="1" dirty="0" smtClean="0"/>
              <a:t>Ericka Beckman: “During the last quarter of the nineteenth century, the consolidation of liberal regimes in Latin America resulted in the creation of export driven economies, organized around the production of a handful of commodities for the global market” (</a:t>
            </a:r>
            <a:r>
              <a:rPr lang="en-GB" b="1" i="1" dirty="0" smtClean="0"/>
              <a:t>Capital Fictions</a:t>
            </a:r>
            <a:r>
              <a:rPr lang="en-GB" b="1" dirty="0" smtClean="0"/>
              <a:t>, p. 9)</a:t>
            </a:r>
          </a:p>
          <a:p>
            <a:endParaRPr lang="en-GB" b="1" dirty="0"/>
          </a:p>
          <a:p>
            <a:r>
              <a:rPr lang="en-GB" b="1" dirty="0" smtClean="0"/>
              <a:t>“[</a:t>
            </a:r>
            <a:r>
              <a:rPr lang="en-GB" b="1" dirty="0"/>
              <a:t>the] world was turned upside down during the export boom, as everything became open to question and subject to power. Even such apparently immutable verities as time and geography were contorted and realigned. The strict discipline and linearity of the clock challenged the more forgiving and circular flow of the natural seasons; the iron rail and the telegraph brought far-flung elites into closer contact with one another than they were with much more physically proximate – but culturally distant – peoples.” (</a:t>
            </a:r>
            <a:r>
              <a:rPr lang="en-GB" b="1" dirty="0" err="1"/>
              <a:t>Topik</a:t>
            </a:r>
            <a:r>
              <a:rPr lang="en-GB" b="1" dirty="0"/>
              <a:t> and Wells, </a:t>
            </a:r>
            <a:r>
              <a:rPr lang="en-GB" b="1" i="1" dirty="0"/>
              <a:t>The Second </a:t>
            </a:r>
            <a:r>
              <a:rPr lang="en-GB" b="1" i="1" dirty="0" smtClean="0"/>
              <a:t>Conquest of Latin America</a:t>
            </a:r>
            <a:r>
              <a:rPr lang="en-GB" b="1" dirty="0" smtClean="0"/>
              <a:t>, </a:t>
            </a:r>
            <a:r>
              <a:rPr lang="en-GB" b="1" dirty="0"/>
              <a:t>p. 2</a:t>
            </a:r>
          </a:p>
        </p:txBody>
      </p:sp>
    </p:spTree>
    <p:extLst>
      <p:ext uri="{BB962C8B-B14F-4D97-AF65-F5344CB8AC3E}">
        <p14:creationId xmlns:p14="http://schemas.microsoft.com/office/powerpoint/2010/main" val="36288485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787856" y="764275"/>
            <a:ext cx="9867331" cy="5484124"/>
          </a:xfrm>
        </p:spPr>
        <p:txBody>
          <a:bodyPr>
            <a:normAutofit/>
          </a:bodyPr>
          <a:lstStyle/>
          <a:p>
            <a:r>
              <a:rPr lang="en-GB" b="1" dirty="0" smtClean="0"/>
              <a:t>“Cocoa </a:t>
            </a:r>
            <a:r>
              <a:rPr lang="en-GB" b="1" dirty="0"/>
              <a:t>production did not accelerate toward a </a:t>
            </a:r>
            <a:r>
              <a:rPr lang="en-GB" b="1" dirty="0" smtClean="0"/>
              <a:t>truly large </a:t>
            </a:r>
            <a:r>
              <a:rPr lang="en-GB" b="1" dirty="0"/>
              <a:t>scale until the 1890s. Expansion in </a:t>
            </a:r>
            <a:r>
              <a:rPr lang="en-GB" b="1" dirty="0" smtClean="0"/>
              <a:t>Brazil responded </a:t>
            </a:r>
            <a:r>
              <a:rPr lang="en-GB" b="1" dirty="0"/>
              <a:t>to the shift in demand in the new </a:t>
            </a:r>
            <a:r>
              <a:rPr lang="en-GB" b="1" dirty="0" smtClean="0"/>
              <a:t>century toward </a:t>
            </a:r>
            <a:r>
              <a:rPr lang="en-GB" b="1" dirty="0"/>
              <a:t>the ordinary grades of cocoa that Brazil </a:t>
            </a:r>
            <a:r>
              <a:rPr lang="en-GB" b="1" dirty="0" smtClean="0"/>
              <a:t>along with </a:t>
            </a:r>
            <a:r>
              <a:rPr lang="en-GB" b="1" dirty="0"/>
              <a:t>West Africa produced for milk chocolate (</a:t>
            </a:r>
            <a:r>
              <a:rPr lang="en-GB" b="1" dirty="0" err="1" smtClean="0"/>
              <a:t>Wickizer</a:t>
            </a:r>
            <a:r>
              <a:rPr lang="en-GB" b="1" dirty="0" smtClean="0"/>
              <a:t>, 1951</a:t>
            </a:r>
            <a:r>
              <a:rPr lang="en-GB" b="1" dirty="0"/>
              <a:t>), which was only invented in 1879 by </a:t>
            </a:r>
            <a:r>
              <a:rPr lang="en-GB" b="1" dirty="0" smtClean="0"/>
              <a:t>Nestle among others. [. . .] In </a:t>
            </a:r>
            <a:r>
              <a:rPr lang="en-GB" b="1" dirty="0"/>
              <a:t>1937, </a:t>
            </a:r>
            <a:r>
              <a:rPr lang="en-GB" b="1" dirty="0" smtClean="0"/>
              <a:t>Brazil’s total </a:t>
            </a:r>
            <a:r>
              <a:rPr lang="en-GB" b="1" dirty="0"/>
              <a:t>cocoa production reached a peak of 138,000 </a:t>
            </a:r>
            <a:r>
              <a:rPr lang="en-GB" b="1" dirty="0" smtClean="0"/>
              <a:t>tons and </a:t>
            </a:r>
            <a:r>
              <a:rPr lang="en-GB" b="1" dirty="0"/>
              <a:t>then declined until the </a:t>
            </a:r>
            <a:r>
              <a:rPr lang="en-GB" b="1" dirty="0" smtClean="0"/>
              <a:t>mid-1940s”</a:t>
            </a:r>
          </a:p>
          <a:p>
            <a:endParaRPr lang="en-GB" b="1" dirty="0"/>
          </a:p>
          <a:p>
            <a:r>
              <a:rPr lang="en-GB" b="1" dirty="0" smtClean="0"/>
              <a:t>“The </a:t>
            </a:r>
            <a:r>
              <a:rPr lang="en-GB" b="1" dirty="0"/>
              <a:t>best cocoa land in Bahia was often cleared </a:t>
            </a:r>
            <a:r>
              <a:rPr lang="en-GB" b="1" dirty="0" smtClean="0"/>
              <a:t>by squatters </a:t>
            </a:r>
            <a:r>
              <a:rPr lang="en-GB" b="1" dirty="0"/>
              <a:t>who were then dispossessed of the land </a:t>
            </a:r>
            <a:r>
              <a:rPr lang="en-GB" b="1" dirty="0" smtClean="0"/>
              <a:t>by large </a:t>
            </a:r>
            <a:r>
              <a:rPr lang="en-GB" b="1" dirty="0"/>
              <a:t>landowners, often through violence, swindles, </a:t>
            </a:r>
            <a:r>
              <a:rPr lang="en-GB" b="1" dirty="0" smtClean="0"/>
              <a:t>and manipulation </a:t>
            </a:r>
            <a:r>
              <a:rPr lang="en-GB" b="1" dirty="0"/>
              <a:t>of the </a:t>
            </a:r>
            <a:r>
              <a:rPr lang="en-GB" b="1" dirty="0" smtClean="0"/>
              <a:t>law. Some large </a:t>
            </a:r>
            <a:r>
              <a:rPr lang="en-GB" b="1" dirty="0"/>
              <a:t>landowners of the boom period had begun as </a:t>
            </a:r>
            <a:r>
              <a:rPr lang="en-GB" b="1" dirty="0" smtClean="0"/>
              <a:t>small holders</a:t>
            </a:r>
            <a:r>
              <a:rPr lang="en-GB" b="1" dirty="0"/>
              <a:t>, but others traced family roots to </a:t>
            </a:r>
            <a:r>
              <a:rPr lang="en-GB" b="1" dirty="0" smtClean="0"/>
              <a:t>slave-owning estate </a:t>
            </a:r>
            <a:r>
              <a:rPr lang="en-GB" b="1" dirty="0"/>
              <a:t>owners long before the cacao boom, going </a:t>
            </a:r>
            <a:r>
              <a:rPr lang="en-GB" b="1" dirty="0" smtClean="0"/>
              <a:t>back even </a:t>
            </a:r>
            <a:r>
              <a:rPr lang="en-GB" b="1" dirty="0"/>
              <a:t>to owners of large sugar mills. By the 1910s, </a:t>
            </a:r>
            <a:r>
              <a:rPr lang="en-GB" b="1" dirty="0" smtClean="0"/>
              <a:t>fewer than </a:t>
            </a:r>
            <a:r>
              <a:rPr lang="en-GB" b="1" dirty="0"/>
              <a:t>20 families probably dominated cacao </a:t>
            </a:r>
            <a:r>
              <a:rPr lang="en-GB" b="1" dirty="0" smtClean="0"/>
              <a:t>production in </a:t>
            </a:r>
            <a:r>
              <a:rPr lang="en-GB" b="1" dirty="0" err="1" smtClean="0"/>
              <a:t>Ilheus</a:t>
            </a:r>
            <a:r>
              <a:rPr lang="en-GB" b="1" dirty="0"/>
              <a:t>, the most important municipality for </a:t>
            </a:r>
            <a:r>
              <a:rPr lang="en-GB" b="1" dirty="0" smtClean="0"/>
              <a:t>cacao growing </a:t>
            </a:r>
            <a:r>
              <a:rPr lang="en-GB" b="1" dirty="0"/>
              <a:t>in </a:t>
            </a:r>
            <a:r>
              <a:rPr lang="en-GB" b="1" dirty="0" smtClean="0"/>
              <a:t>Bahia.”</a:t>
            </a:r>
          </a:p>
          <a:p>
            <a:pPr marL="0" indent="0">
              <a:buNone/>
            </a:pPr>
            <a:r>
              <a:rPr lang="en-GB" b="1" dirty="0" smtClean="0"/>
              <a:t>	Leiter </a:t>
            </a:r>
            <a:r>
              <a:rPr lang="en-GB" b="1" dirty="0"/>
              <a:t>and Harding, </a:t>
            </a:r>
            <a:r>
              <a:rPr lang="en-GB" b="1" dirty="0" smtClean="0"/>
              <a:t>“Trinidad</a:t>
            </a:r>
            <a:r>
              <a:rPr lang="en-GB" b="1" dirty="0"/>
              <a:t>, Brazil, and Ghana</a:t>
            </a:r>
            <a:r>
              <a:rPr lang="en-GB" b="1" dirty="0" smtClean="0"/>
              <a:t>: three </a:t>
            </a:r>
            <a:r>
              <a:rPr lang="en-GB" b="1" dirty="0"/>
              <a:t>melting </a:t>
            </a:r>
            <a:r>
              <a:rPr lang="en-GB" b="1" dirty="0" smtClean="0"/>
              <a:t>moments in 	the 	history </a:t>
            </a:r>
            <a:r>
              <a:rPr lang="en-GB" b="1" dirty="0"/>
              <a:t>of </a:t>
            </a:r>
            <a:r>
              <a:rPr lang="en-GB" b="1" dirty="0" smtClean="0"/>
              <a:t>cocoa”, </a:t>
            </a:r>
            <a:r>
              <a:rPr lang="en-GB" b="1" i="1" dirty="0" smtClean="0"/>
              <a:t>Journal of Rural Studies</a:t>
            </a:r>
            <a:r>
              <a:rPr lang="en-GB" b="1" dirty="0" smtClean="0"/>
              <a:t>, 20 (2004): 113-130</a:t>
            </a:r>
            <a:endParaRPr lang="en-GB" b="1" dirty="0"/>
          </a:p>
        </p:txBody>
      </p:sp>
    </p:spTree>
    <p:extLst>
      <p:ext uri="{BB962C8B-B14F-4D97-AF65-F5344CB8AC3E}">
        <p14:creationId xmlns:p14="http://schemas.microsoft.com/office/powerpoint/2010/main" val="1398424468"/>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767</TotalTime>
  <Words>1495</Words>
  <Application>Microsoft Office PowerPoint</Application>
  <PresentationFormat>Widescreen</PresentationFormat>
  <Paragraphs>74</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Century Gothic</vt:lpstr>
      <vt:lpstr>Times New Roman</vt:lpstr>
      <vt:lpstr>Wingdings 3</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Niblett</dc:creator>
  <cp:lastModifiedBy>Michael Niblett</cp:lastModifiedBy>
  <cp:revision>22</cp:revision>
  <cp:lastPrinted>2016-12-01T15:19:45Z</cp:lastPrinted>
  <dcterms:created xsi:type="dcterms:W3CDTF">2016-11-28T22:12:41Z</dcterms:created>
  <dcterms:modified xsi:type="dcterms:W3CDTF">2017-11-14T21:45:46Z</dcterms:modified>
</cp:coreProperties>
</file>