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4" r:id="rId2"/>
    <p:sldId id="291" r:id="rId3"/>
    <p:sldId id="257" r:id="rId4"/>
    <p:sldId id="265" r:id="rId5"/>
    <p:sldId id="283" r:id="rId6"/>
    <p:sldId id="261" r:id="rId7"/>
    <p:sldId id="262" r:id="rId8"/>
    <p:sldId id="263" r:id="rId9"/>
    <p:sldId id="264" r:id="rId10"/>
    <p:sldId id="270" r:id="rId11"/>
    <p:sldId id="296" r:id="rId12"/>
    <p:sldId id="288" r:id="rId13"/>
    <p:sldId id="289" r:id="rId14"/>
    <p:sldId id="292" r:id="rId15"/>
    <p:sldId id="293" r:id="rId16"/>
    <p:sldId id="267" r:id="rId17"/>
    <p:sldId id="294" r:id="rId18"/>
    <p:sldId id="286" r:id="rId19"/>
    <p:sldId id="260" r:id="rId20"/>
    <p:sldId id="287" r:id="rId21"/>
    <p:sldId id="266" r:id="rId22"/>
    <p:sldId id="295" r:id="rId23"/>
    <p:sldId id="290" r:id="rId24"/>
    <p:sldId id="297" r:id="rId25"/>
    <p:sldId id="276"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6994"/>
    <p:restoredTop sz="94682"/>
  </p:normalViewPr>
  <p:slideViewPr>
    <p:cSldViewPr snapToGrid="0" snapToObjects="1">
      <p:cViewPr varScale="1">
        <p:scale>
          <a:sx n="64" d="100"/>
          <a:sy n="64" d="100"/>
        </p:scale>
        <p:origin x="-128" y="-20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E533EC-272E-7944-82B6-0540F4497CE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5CCE478B-D698-E843-9CD1-58221AECD4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5FC2CAA8-1C67-EB4F-A90B-E64776C1671D}"/>
              </a:ext>
            </a:extLst>
          </p:cNvPr>
          <p:cNvSpPr>
            <a:spLocks noGrp="1"/>
          </p:cNvSpPr>
          <p:nvPr>
            <p:ph type="dt" sz="half" idx="10"/>
          </p:nvPr>
        </p:nvSpPr>
        <p:spPr/>
        <p:txBody>
          <a:bodyPr/>
          <a:lstStyle/>
          <a:p>
            <a:fld id="{C4411E80-8FF9-B541-8CEF-8A7E08BE5EB1}" type="datetimeFigureOut">
              <a:rPr lang="en-US" smtClean="0"/>
              <a:t>08/01/19</a:t>
            </a:fld>
            <a:endParaRPr lang="en-US"/>
          </a:p>
        </p:txBody>
      </p:sp>
      <p:sp>
        <p:nvSpPr>
          <p:cNvPr id="5" name="Footer Placeholder 4">
            <a:extLst>
              <a:ext uri="{FF2B5EF4-FFF2-40B4-BE49-F238E27FC236}">
                <a16:creationId xmlns:a16="http://schemas.microsoft.com/office/drawing/2014/main" xmlns="" id="{45A832F3-7088-2449-AC84-EB6CED76D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C0B35FE-9CE8-1C4E-963C-5E29CBA88A8A}"/>
              </a:ext>
            </a:extLst>
          </p:cNvPr>
          <p:cNvSpPr>
            <a:spLocks noGrp="1"/>
          </p:cNvSpPr>
          <p:nvPr>
            <p:ph type="sldNum" sz="quarter" idx="12"/>
          </p:nvPr>
        </p:nvSpPr>
        <p:spPr/>
        <p:txBody>
          <a:bodyPr/>
          <a:lstStyle/>
          <a:p>
            <a:fld id="{66D78BEF-FC84-7243-99B2-7AF8326EACD7}" type="slidenum">
              <a:rPr lang="en-US" smtClean="0"/>
              <a:t>‹#›</a:t>
            </a:fld>
            <a:endParaRPr lang="en-US"/>
          </a:p>
        </p:txBody>
      </p:sp>
    </p:spTree>
    <p:extLst>
      <p:ext uri="{BB962C8B-B14F-4D97-AF65-F5344CB8AC3E}">
        <p14:creationId xmlns:p14="http://schemas.microsoft.com/office/powerpoint/2010/main" val="3716402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0C8EEA2-EC00-4740-9D56-F5A2DFBF97B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9E6042DA-666D-B84B-8A1B-0B8D11DC446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CC8E749D-AC33-2641-9202-B03B3D9FCE72}"/>
              </a:ext>
            </a:extLst>
          </p:cNvPr>
          <p:cNvSpPr>
            <a:spLocks noGrp="1"/>
          </p:cNvSpPr>
          <p:nvPr>
            <p:ph type="dt" sz="half" idx="10"/>
          </p:nvPr>
        </p:nvSpPr>
        <p:spPr/>
        <p:txBody>
          <a:bodyPr/>
          <a:lstStyle/>
          <a:p>
            <a:fld id="{C4411E80-8FF9-B541-8CEF-8A7E08BE5EB1}" type="datetimeFigureOut">
              <a:rPr lang="en-US" smtClean="0"/>
              <a:t>08/01/19</a:t>
            </a:fld>
            <a:endParaRPr lang="en-US"/>
          </a:p>
        </p:txBody>
      </p:sp>
      <p:sp>
        <p:nvSpPr>
          <p:cNvPr id="5" name="Footer Placeholder 4">
            <a:extLst>
              <a:ext uri="{FF2B5EF4-FFF2-40B4-BE49-F238E27FC236}">
                <a16:creationId xmlns:a16="http://schemas.microsoft.com/office/drawing/2014/main" xmlns="" id="{E4A0F31C-A661-0440-9A77-30A0D2F29E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9C8790D-6EA0-BC4F-A403-EF94373FC2D9}"/>
              </a:ext>
            </a:extLst>
          </p:cNvPr>
          <p:cNvSpPr>
            <a:spLocks noGrp="1"/>
          </p:cNvSpPr>
          <p:nvPr>
            <p:ph type="sldNum" sz="quarter" idx="12"/>
          </p:nvPr>
        </p:nvSpPr>
        <p:spPr/>
        <p:txBody>
          <a:bodyPr/>
          <a:lstStyle/>
          <a:p>
            <a:fld id="{66D78BEF-FC84-7243-99B2-7AF8326EACD7}" type="slidenum">
              <a:rPr lang="en-US" smtClean="0"/>
              <a:t>‹#›</a:t>
            </a:fld>
            <a:endParaRPr lang="en-US"/>
          </a:p>
        </p:txBody>
      </p:sp>
    </p:spTree>
    <p:extLst>
      <p:ext uri="{BB962C8B-B14F-4D97-AF65-F5344CB8AC3E}">
        <p14:creationId xmlns:p14="http://schemas.microsoft.com/office/powerpoint/2010/main" val="3278866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D18CDF4-D215-5C47-BD6B-C181676EED2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2070E3A2-6EDD-764E-9FFA-434E11B1B42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EADE673-69DD-A541-81DA-E0CA0C89BEE3}"/>
              </a:ext>
            </a:extLst>
          </p:cNvPr>
          <p:cNvSpPr>
            <a:spLocks noGrp="1"/>
          </p:cNvSpPr>
          <p:nvPr>
            <p:ph type="dt" sz="half" idx="10"/>
          </p:nvPr>
        </p:nvSpPr>
        <p:spPr/>
        <p:txBody>
          <a:bodyPr/>
          <a:lstStyle/>
          <a:p>
            <a:fld id="{C4411E80-8FF9-B541-8CEF-8A7E08BE5EB1}" type="datetimeFigureOut">
              <a:rPr lang="en-US" smtClean="0"/>
              <a:t>08/01/19</a:t>
            </a:fld>
            <a:endParaRPr lang="en-US"/>
          </a:p>
        </p:txBody>
      </p:sp>
      <p:sp>
        <p:nvSpPr>
          <p:cNvPr id="5" name="Footer Placeholder 4">
            <a:extLst>
              <a:ext uri="{FF2B5EF4-FFF2-40B4-BE49-F238E27FC236}">
                <a16:creationId xmlns:a16="http://schemas.microsoft.com/office/drawing/2014/main" xmlns="" id="{D1D28EAD-FE0F-DA4B-B9B4-5F09BA46F1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98E54B1-228E-D84A-B56D-063ADA6370D3}"/>
              </a:ext>
            </a:extLst>
          </p:cNvPr>
          <p:cNvSpPr>
            <a:spLocks noGrp="1"/>
          </p:cNvSpPr>
          <p:nvPr>
            <p:ph type="sldNum" sz="quarter" idx="12"/>
          </p:nvPr>
        </p:nvSpPr>
        <p:spPr/>
        <p:txBody>
          <a:bodyPr/>
          <a:lstStyle/>
          <a:p>
            <a:fld id="{66D78BEF-FC84-7243-99B2-7AF8326EACD7}" type="slidenum">
              <a:rPr lang="en-US" smtClean="0"/>
              <a:t>‹#›</a:t>
            </a:fld>
            <a:endParaRPr lang="en-US"/>
          </a:p>
        </p:txBody>
      </p:sp>
    </p:spTree>
    <p:extLst>
      <p:ext uri="{BB962C8B-B14F-4D97-AF65-F5344CB8AC3E}">
        <p14:creationId xmlns:p14="http://schemas.microsoft.com/office/powerpoint/2010/main" val="3752556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4559B49-CE3E-A64C-858A-552C6D5EB6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8FC9B1C6-E836-2D4F-85F4-0DDA68A70E0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85C210EA-B9DF-5947-8870-AF500D8A9278}"/>
              </a:ext>
            </a:extLst>
          </p:cNvPr>
          <p:cNvSpPr>
            <a:spLocks noGrp="1"/>
          </p:cNvSpPr>
          <p:nvPr>
            <p:ph type="dt" sz="half" idx="10"/>
          </p:nvPr>
        </p:nvSpPr>
        <p:spPr/>
        <p:txBody>
          <a:bodyPr/>
          <a:lstStyle/>
          <a:p>
            <a:fld id="{C4411E80-8FF9-B541-8CEF-8A7E08BE5EB1}" type="datetimeFigureOut">
              <a:rPr lang="en-US" smtClean="0"/>
              <a:t>08/01/19</a:t>
            </a:fld>
            <a:endParaRPr lang="en-US"/>
          </a:p>
        </p:txBody>
      </p:sp>
      <p:sp>
        <p:nvSpPr>
          <p:cNvPr id="5" name="Footer Placeholder 4">
            <a:extLst>
              <a:ext uri="{FF2B5EF4-FFF2-40B4-BE49-F238E27FC236}">
                <a16:creationId xmlns:a16="http://schemas.microsoft.com/office/drawing/2014/main" xmlns="" id="{E386F3FA-CBC5-014A-AA9C-30EC2C3D34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0570AFF-8A1F-1149-8F17-720A8350285B}"/>
              </a:ext>
            </a:extLst>
          </p:cNvPr>
          <p:cNvSpPr>
            <a:spLocks noGrp="1"/>
          </p:cNvSpPr>
          <p:nvPr>
            <p:ph type="sldNum" sz="quarter" idx="12"/>
          </p:nvPr>
        </p:nvSpPr>
        <p:spPr/>
        <p:txBody>
          <a:bodyPr/>
          <a:lstStyle/>
          <a:p>
            <a:fld id="{66D78BEF-FC84-7243-99B2-7AF8326EACD7}" type="slidenum">
              <a:rPr lang="en-US" smtClean="0"/>
              <a:t>‹#›</a:t>
            </a:fld>
            <a:endParaRPr lang="en-US"/>
          </a:p>
        </p:txBody>
      </p:sp>
    </p:spTree>
    <p:extLst>
      <p:ext uri="{BB962C8B-B14F-4D97-AF65-F5344CB8AC3E}">
        <p14:creationId xmlns:p14="http://schemas.microsoft.com/office/powerpoint/2010/main" val="780086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F42029-1799-974A-B816-327A67D8F0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B563105F-52AF-4444-B118-AFCE4D6003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D4819D80-F405-8940-BB8E-7CE7A0260CDB}"/>
              </a:ext>
            </a:extLst>
          </p:cNvPr>
          <p:cNvSpPr>
            <a:spLocks noGrp="1"/>
          </p:cNvSpPr>
          <p:nvPr>
            <p:ph type="dt" sz="half" idx="10"/>
          </p:nvPr>
        </p:nvSpPr>
        <p:spPr/>
        <p:txBody>
          <a:bodyPr/>
          <a:lstStyle/>
          <a:p>
            <a:fld id="{C4411E80-8FF9-B541-8CEF-8A7E08BE5EB1}" type="datetimeFigureOut">
              <a:rPr lang="en-US" smtClean="0"/>
              <a:t>08/01/19</a:t>
            </a:fld>
            <a:endParaRPr lang="en-US"/>
          </a:p>
        </p:txBody>
      </p:sp>
      <p:sp>
        <p:nvSpPr>
          <p:cNvPr id="5" name="Footer Placeholder 4">
            <a:extLst>
              <a:ext uri="{FF2B5EF4-FFF2-40B4-BE49-F238E27FC236}">
                <a16:creationId xmlns:a16="http://schemas.microsoft.com/office/drawing/2014/main" xmlns="" id="{1404977B-7FBF-CA44-9391-388E7D4D28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653CB0A-CBA6-CF43-948D-3C3518E0258D}"/>
              </a:ext>
            </a:extLst>
          </p:cNvPr>
          <p:cNvSpPr>
            <a:spLocks noGrp="1"/>
          </p:cNvSpPr>
          <p:nvPr>
            <p:ph type="sldNum" sz="quarter" idx="12"/>
          </p:nvPr>
        </p:nvSpPr>
        <p:spPr/>
        <p:txBody>
          <a:bodyPr/>
          <a:lstStyle/>
          <a:p>
            <a:fld id="{66D78BEF-FC84-7243-99B2-7AF8326EACD7}" type="slidenum">
              <a:rPr lang="en-US" smtClean="0"/>
              <a:t>‹#›</a:t>
            </a:fld>
            <a:endParaRPr lang="en-US"/>
          </a:p>
        </p:txBody>
      </p:sp>
    </p:spTree>
    <p:extLst>
      <p:ext uri="{BB962C8B-B14F-4D97-AF65-F5344CB8AC3E}">
        <p14:creationId xmlns:p14="http://schemas.microsoft.com/office/powerpoint/2010/main" val="476556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5147DE7-2AB5-C14C-8D51-9DAEB2E1929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3DFC9D62-7ABC-9549-8C37-C03CC1A3F91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027B83D8-ED18-1740-B84F-50287151664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9F1004E9-077D-A849-B06F-79F10C9720D3}"/>
              </a:ext>
            </a:extLst>
          </p:cNvPr>
          <p:cNvSpPr>
            <a:spLocks noGrp="1"/>
          </p:cNvSpPr>
          <p:nvPr>
            <p:ph type="dt" sz="half" idx="10"/>
          </p:nvPr>
        </p:nvSpPr>
        <p:spPr/>
        <p:txBody>
          <a:bodyPr/>
          <a:lstStyle/>
          <a:p>
            <a:fld id="{C4411E80-8FF9-B541-8CEF-8A7E08BE5EB1}" type="datetimeFigureOut">
              <a:rPr lang="en-US" smtClean="0"/>
              <a:t>08/01/19</a:t>
            </a:fld>
            <a:endParaRPr lang="en-US"/>
          </a:p>
        </p:txBody>
      </p:sp>
      <p:sp>
        <p:nvSpPr>
          <p:cNvPr id="6" name="Footer Placeholder 5">
            <a:extLst>
              <a:ext uri="{FF2B5EF4-FFF2-40B4-BE49-F238E27FC236}">
                <a16:creationId xmlns:a16="http://schemas.microsoft.com/office/drawing/2014/main" xmlns="" id="{B44D04D1-26DA-F74A-8BC3-84B6C08410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CE70B59-41B6-4641-A683-D7B35F2C3423}"/>
              </a:ext>
            </a:extLst>
          </p:cNvPr>
          <p:cNvSpPr>
            <a:spLocks noGrp="1"/>
          </p:cNvSpPr>
          <p:nvPr>
            <p:ph type="sldNum" sz="quarter" idx="12"/>
          </p:nvPr>
        </p:nvSpPr>
        <p:spPr/>
        <p:txBody>
          <a:bodyPr/>
          <a:lstStyle/>
          <a:p>
            <a:fld id="{66D78BEF-FC84-7243-99B2-7AF8326EACD7}" type="slidenum">
              <a:rPr lang="en-US" smtClean="0"/>
              <a:t>‹#›</a:t>
            </a:fld>
            <a:endParaRPr lang="en-US"/>
          </a:p>
        </p:txBody>
      </p:sp>
    </p:spTree>
    <p:extLst>
      <p:ext uri="{BB962C8B-B14F-4D97-AF65-F5344CB8AC3E}">
        <p14:creationId xmlns:p14="http://schemas.microsoft.com/office/powerpoint/2010/main" val="452822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6481E5-CDBC-CA48-A2BE-722BD0492F1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85F26CB5-7699-5D4F-9B3F-EC10750265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62618C1E-61F2-0143-BC52-47B3D59878D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CE4D7DC0-72AE-AA40-B9A1-184DB837F4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2AF303EC-C800-AB4B-A7C8-EB9D088ABFD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F1C2DEDE-0111-6440-AB3C-DD7BEF14F17E}"/>
              </a:ext>
            </a:extLst>
          </p:cNvPr>
          <p:cNvSpPr>
            <a:spLocks noGrp="1"/>
          </p:cNvSpPr>
          <p:nvPr>
            <p:ph type="dt" sz="half" idx="10"/>
          </p:nvPr>
        </p:nvSpPr>
        <p:spPr/>
        <p:txBody>
          <a:bodyPr/>
          <a:lstStyle/>
          <a:p>
            <a:fld id="{C4411E80-8FF9-B541-8CEF-8A7E08BE5EB1}" type="datetimeFigureOut">
              <a:rPr lang="en-US" smtClean="0"/>
              <a:t>08/01/19</a:t>
            </a:fld>
            <a:endParaRPr lang="en-US"/>
          </a:p>
        </p:txBody>
      </p:sp>
      <p:sp>
        <p:nvSpPr>
          <p:cNvPr id="8" name="Footer Placeholder 7">
            <a:extLst>
              <a:ext uri="{FF2B5EF4-FFF2-40B4-BE49-F238E27FC236}">
                <a16:creationId xmlns:a16="http://schemas.microsoft.com/office/drawing/2014/main" xmlns="" id="{7EE72089-2B61-764D-BB1B-A2F23FCF022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99529455-9188-1042-B5D1-56A770A8A98D}"/>
              </a:ext>
            </a:extLst>
          </p:cNvPr>
          <p:cNvSpPr>
            <a:spLocks noGrp="1"/>
          </p:cNvSpPr>
          <p:nvPr>
            <p:ph type="sldNum" sz="quarter" idx="12"/>
          </p:nvPr>
        </p:nvSpPr>
        <p:spPr/>
        <p:txBody>
          <a:bodyPr/>
          <a:lstStyle/>
          <a:p>
            <a:fld id="{66D78BEF-FC84-7243-99B2-7AF8326EACD7}" type="slidenum">
              <a:rPr lang="en-US" smtClean="0"/>
              <a:t>‹#›</a:t>
            </a:fld>
            <a:endParaRPr lang="en-US"/>
          </a:p>
        </p:txBody>
      </p:sp>
    </p:spTree>
    <p:extLst>
      <p:ext uri="{BB962C8B-B14F-4D97-AF65-F5344CB8AC3E}">
        <p14:creationId xmlns:p14="http://schemas.microsoft.com/office/powerpoint/2010/main" val="2017704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EC4EBD7-BDEA-0F4D-96C2-A8305D9A0FB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99A4AD6A-F915-9349-970F-6B4CD0571A0C}"/>
              </a:ext>
            </a:extLst>
          </p:cNvPr>
          <p:cNvSpPr>
            <a:spLocks noGrp="1"/>
          </p:cNvSpPr>
          <p:nvPr>
            <p:ph type="dt" sz="half" idx="10"/>
          </p:nvPr>
        </p:nvSpPr>
        <p:spPr/>
        <p:txBody>
          <a:bodyPr/>
          <a:lstStyle/>
          <a:p>
            <a:fld id="{C4411E80-8FF9-B541-8CEF-8A7E08BE5EB1}" type="datetimeFigureOut">
              <a:rPr lang="en-US" smtClean="0"/>
              <a:t>08/01/19</a:t>
            </a:fld>
            <a:endParaRPr lang="en-US"/>
          </a:p>
        </p:txBody>
      </p:sp>
      <p:sp>
        <p:nvSpPr>
          <p:cNvPr id="4" name="Footer Placeholder 3">
            <a:extLst>
              <a:ext uri="{FF2B5EF4-FFF2-40B4-BE49-F238E27FC236}">
                <a16:creationId xmlns:a16="http://schemas.microsoft.com/office/drawing/2014/main" xmlns="" id="{DFAE78BD-D078-1D46-8142-F79E57A3006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EA3AC114-1F6D-AE43-BC04-EAFD46306F42}"/>
              </a:ext>
            </a:extLst>
          </p:cNvPr>
          <p:cNvSpPr>
            <a:spLocks noGrp="1"/>
          </p:cNvSpPr>
          <p:nvPr>
            <p:ph type="sldNum" sz="quarter" idx="12"/>
          </p:nvPr>
        </p:nvSpPr>
        <p:spPr/>
        <p:txBody>
          <a:bodyPr/>
          <a:lstStyle/>
          <a:p>
            <a:fld id="{66D78BEF-FC84-7243-99B2-7AF8326EACD7}" type="slidenum">
              <a:rPr lang="en-US" smtClean="0"/>
              <a:t>‹#›</a:t>
            </a:fld>
            <a:endParaRPr lang="en-US"/>
          </a:p>
        </p:txBody>
      </p:sp>
    </p:spTree>
    <p:extLst>
      <p:ext uri="{BB962C8B-B14F-4D97-AF65-F5344CB8AC3E}">
        <p14:creationId xmlns:p14="http://schemas.microsoft.com/office/powerpoint/2010/main" val="443446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0CE1F23C-E998-0349-AB74-BF24B5D8B598}"/>
              </a:ext>
            </a:extLst>
          </p:cNvPr>
          <p:cNvSpPr>
            <a:spLocks noGrp="1"/>
          </p:cNvSpPr>
          <p:nvPr>
            <p:ph type="dt" sz="half" idx="10"/>
          </p:nvPr>
        </p:nvSpPr>
        <p:spPr/>
        <p:txBody>
          <a:bodyPr/>
          <a:lstStyle/>
          <a:p>
            <a:fld id="{C4411E80-8FF9-B541-8CEF-8A7E08BE5EB1}" type="datetimeFigureOut">
              <a:rPr lang="en-US" smtClean="0"/>
              <a:t>08/01/19</a:t>
            </a:fld>
            <a:endParaRPr lang="en-US"/>
          </a:p>
        </p:txBody>
      </p:sp>
      <p:sp>
        <p:nvSpPr>
          <p:cNvPr id="3" name="Footer Placeholder 2">
            <a:extLst>
              <a:ext uri="{FF2B5EF4-FFF2-40B4-BE49-F238E27FC236}">
                <a16:creationId xmlns:a16="http://schemas.microsoft.com/office/drawing/2014/main" xmlns="" id="{D82A884F-ED8B-1141-8754-65AC838ADD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AEBB449C-4F28-1346-A739-CF9700D3CECE}"/>
              </a:ext>
            </a:extLst>
          </p:cNvPr>
          <p:cNvSpPr>
            <a:spLocks noGrp="1"/>
          </p:cNvSpPr>
          <p:nvPr>
            <p:ph type="sldNum" sz="quarter" idx="12"/>
          </p:nvPr>
        </p:nvSpPr>
        <p:spPr/>
        <p:txBody>
          <a:bodyPr/>
          <a:lstStyle/>
          <a:p>
            <a:fld id="{66D78BEF-FC84-7243-99B2-7AF8326EACD7}" type="slidenum">
              <a:rPr lang="en-US" smtClean="0"/>
              <a:t>‹#›</a:t>
            </a:fld>
            <a:endParaRPr lang="en-US"/>
          </a:p>
        </p:txBody>
      </p:sp>
    </p:spTree>
    <p:extLst>
      <p:ext uri="{BB962C8B-B14F-4D97-AF65-F5344CB8AC3E}">
        <p14:creationId xmlns:p14="http://schemas.microsoft.com/office/powerpoint/2010/main" val="2079797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C21FF9-A835-534D-B461-A27E6F750D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52CAD40E-6627-3F44-9C9A-26FF923A73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3A83AB49-2178-8C46-9E69-0D607DA60A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98CACF5E-A195-5D4E-8A71-6D6805B8AA91}"/>
              </a:ext>
            </a:extLst>
          </p:cNvPr>
          <p:cNvSpPr>
            <a:spLocks noGrp="1"/>
          </p:cNvSpPr>
          <p:nvPr>
            <p:ph type="dt" sz="half" idx="10"/>
          </p:nvPr>
        </p:nvSpPr>
        <p:spPr/>
        <p:txBody>
          <a:bodyPr/>
          <a:lstStyle/>
          <a:p>
            <a:fld id="{C4411E80-8FF9-B541-8CEF-8A7E08BE5EB1}" type="datetimeFigureOut">
              <a:rPr lang="en-US" smtClean="0"/>
              <a:t>08/01/19</a:t>
            </a:fld>
            <a:endParaRPr lang="en-US"/>
          </a:p>
        </p:txBody>
      </p:sp>
      <p:sp>
        <p:nvSpPr>
          <p:cNvPr id="6" name="Footer Placeholder 5">
            <a:extLst>
              <a:ext uri="{FF2B5EF4-FFF2-40B4-BE49-F238E27FC236}">
                <a16:creationId xmlns:a16="http://schemas.microsoft.com/office/drawing/2014/main" xmlns="" id="{D94FC599-BDAA-4C42-8FA9-778DBEB9BC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E13913A3-7B09-A448-BA8D-4F81DFEA4199}"/>
              </a:ext>
            </a:extLst>
          </p:cNvPr>
          <p:cNvSpPr>
            <a:spLocks noGrp="1"/>
          </p:cNvSpPr>
          <p:nvPr>
            <p:ph type="sldNum" sz="quarter" idx="12"/>
          </p:nvPr>
        </p:nvSpPr>
        <p:spPr/>
        <p:txBody>
          <a:bodyPr/>
          <a:lstStyle/>
          <a:p>
            <a:fld id="{66D78BEF-FC84-7243-99B2-7AF8326EACD7}" type="slidenum">
              <a:rPr lang="en-US" smtClean="0"/>
              <a:t>‹#›</a:t>
            </a:fld>
            <a:endParaRPr lang="en-US"/>
          </a:p>
        </p:txBody>
      </p:sp>
    </p:spTree>
    <p:extLst>
      <p:ext uri="{BB962C8B-B14F-4D97-AF65-F5344CB8AC3E}">
        <p14:creationId xmlns:p14="http://schemas.microsoft.com/office/powerpoint/2010/main" val="1221198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EBB51A-3A1D-5246-9B9A-CAFC8C2B86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A432B50F-58F1-6F44-BCFA-10E3FF2447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545F375-F7C0-B64C-AD49-321D0EC0E5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852AC207-C8EB-9E4C-99A2-E6034B3BF35E}"/>
              </a:ext>
            </a:extLst>
          </p:cNvPr>
          <p:cNvSpPr>
            <a:spLocks noGrp="1"/>
          </p:cNvSpPr>
          <p:nvPr>
            <p:ph type="dt" sz="half" idx="10"/>
          </p:nvPr>
        </p:nvSpPr>
        <p:spPr/>
        <p:txBody>
          <a:bodyPr/>
          <a:lstStyle/>
          <a:p>
            <a:fld id="{C4411E80-8FF9-B541-8CEF-8A7E08BE5EB1}" type="datetimeFigureOut">
              <a:rPr lang="en-US" smtClean="0"/>
              <a:t>08/01/19</a:t>
            </a:fld>
            <a:endParaRPr lang="en-US"/>
          </a:p>
        </p:txBody>
      </p:sp>
      <p:sp>
        <p:nvSpPr>
          <p:cNvPr id="6" name="Footer Placeholder 5">
            <a:extLst>
              <a:ext uri="{FF2B5EF4-FFF2-40B4-BE49-F238E27FC236}">
                <a16:creationId xmlns:a16="http://schemas.microsoft.com/office/drawing/2014/main" xmlns="" id="{9D902E3B-DC27-CF46-9071-32A1C3EEBC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FF20220D-4CA2-D74D-9B19-C916C575A117}"/>
              </a:ext>
            </a:extLst>
          </p:cNvPr>
          <p:cNvSpPr>
            <a:spLocks noGrp="1"/>
          </p:cNvSpPr>
          <p:nvPr>
            <p:ph type="sldNum" sz="quarter" idx="12"/>
          </p:nvPr>
        </p:nvSpPr>
        <p:spPr/>
        <p:txBody>
          <a:bodyPr/>
          <a:lstStyle/>
          <a:p>
            <a:fld id="{66D78BEF-FC84-7243-99B2-7AF8326EACD7}" type="slidenum">
              <a:rPr lang="en-US" smtClean="0"/>
              <a:t>‹#›</a:t>
            </a:fld>
            <a:endParaRPr lang="en-US"/>
          </a:p>
        </p:txBody>
      </p:sp>
    </p:spTree>
    <p:extLst>
      <p:ext uri="{BB962C8B-B14F-4D97-AF65-F5344CB8AC3E}">
        <p14:creationId xmlns:p14="http://schemas.microsoft.com/office/powerpoint/2010/main" val="207284499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651C8D61-0AD1-8F41-87A3-99AE65BFC4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FF4FE8C6-EC1A-E645-B186-010CB7C2FA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8199DA64-9A95-654A-A565-EB2B874458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411E80-8FF9-B541-8CEF-8A7E08BE5EB1}" type="datetimeFigureOut">
              <a:rPr lang="en-US" smtClean="0"/>
              <a:t>08/01/19</a:t>
            </a:fld>
            <a:endParaRPr lang="en-US"/>
          </a:p>
        </p:txBody>
      </p:sp>
      <p:sp>
        <p:nvSpPr>
          <p:cNvPr id="5" name="Footer Placeholder 4">
            <a:extLst>
              <a:ext uri="{FF2B5EF4-FFF2-40B4-BE49-F238E27FC236}">
                <a16:creationId xmlns:a16="http://schemas.microsoft.com/office/drawing/2014/main" xmlns="" id="{0310E7FD-0247-8C44-89C5-655F5EFF9E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9C5DA531-F496-5E43-AA29-F5E38843C4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78BEF-FC84-7243-99B2-7AF8326EACD7}" type="slidenum">
              <a:rPr lang="en-US" smtClean="0"/>
              <a:t>‹#›</a:t>
            </a:fld>
            <a:endParaRPr lang="en-US"/>
          </a:p>
        </p:txBody>
      </p:sp>
    </p:spTree>
    <p:extLst>
      <p:ext uri="{BB962C8B-B14F-4D97-AF65-F5344CB8AC3E}">
        <p14:creationId xmlns:p14="http://schemas.microsoft.com/office/powerpoint/2010/main" val="3597495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5.jpeg"/><Relationship Id="rId12" Type="http://schemas.openxmlformats.org/officeDocument/2006/relationships/hyperlink" Target="https://www.google.com/url?sa=i&amp;rct=j&amp;q=&amp;esrc=s&amp;source=images&amp;cd=&amp;ved=2ahUKEwiPlreDwNvfAhUIQRoKHYEVBr4QjRx6BAgBEAU&amp;url=https://www.norli.no/sult&amp;psig=AOvVaw2DbJueQ8WlLMrwfJlJFBQo&amp;ust=1546944638373789" TargetMode="External"/><Relationship Id="rId13" Type="http://schemas.openxmlformats.org/officeDocument/2006/relationships/image" Target="../media/image6.jpeg"/><Relationship Id="rId1" Type="http://schemas.openxmlformats.org/officeDocument/2006/relationships/slideLayout" Target="../slideLayouts/slideLayout7.xml"/><Relationship Id="rId2" Type="http://schemas.openxmlformats.org/officeDocument/2006/relationships/hyperlink" Target="https://www.google.com/url?sa=i&amp;rct=j&amp;q=&amp;esrc=s&amp;source=images&amp;cd=&amp;ved=2ahUKEwiftYrmv9vfAhWpxYUKHZWeCLQQjRx6BAgBEAU&amp;url=https://canongate.co.uk/books/458-hunger/&amp;psig=AOvVaw11Rw5cgCizOZGT9NwNPNhy&amp;ust=1546944436207932" TargetMode="External"/><Relationship Id="rId3" Type="http://schemas.openxmlformats.org/officeDocument/2006/relationships/image" Target="../media/image1.jpeg"/><Relationship Id="rId4" Type="http://schemas.openxmlformats.org/officeDocument/2006/relationships/hyperlink" Target="https://www.google.com/url?sa=i&amp;rct=j&amp;q=&amp;esrc=s&amp;source=images&amp;cd=&amp;ved=2ahUKEwiR7vurv9vfAhUJbBoKHfEyDoUQjRx6BAgBEAU&amp;url=https://www.penguinrandomhouse.com/books/330496/hunger-by-knut-hamsun/9780141180649/&amp;psig=AOvVaw11Rw5cgCizOZGT9NwNPNhy&amp;ust=1546944436207932" TargetMode="External"/><Relationship Id="rId5" Type="http://schemas.openxmlformats.org/officeDocument/2006/relationships/image" Target="../media/image2.jpeg"/><Relationship Id="rId6" Type="http://schemas.openxmlformats.org/officeDocument/2006/relationships/hyperlink" Target="https://www.google.com/url?sa=i&amp;rct=j&amp;q=&amp;esrc=s&amp;source=images&amp;cd=&amp;ved=2ahUKEwjJk52jv9vfAhVKRBoKHY7FDakQjRx6BAgBEAU&amp;url=https://www.goodreads.com/book/show/32585.Hunger&amp;psig=AOvVaw11Rw5cgCizOZGT9NwNPNhy&amp;ust=1546944436207932" TargetMode="External"/><Relationship Id="rId7" Type="http://schemas.openxmlformats.org/officeDocument/2006/relationships/image" Target="../media/image3.jpeg"/><Relationship Id="rId8" Type="http://schemas.openxmlformats.org/officeDocument/2006/relationships/hyperlink" Target="https://www.google.com/url?sa=i&amp;rct=j&amp;q=&amp;esrc=s&amp;source=images&amp;cd=&amp;ved=2ahUKEwi04eXXv9vfAhVIyxoKHTHmDjQQjRx6BAgBEAU&amp;url=https://www.pinterest.com/pin/420945896402732466/&amp;psig=AOvVaw11Rw5cgCizOZGT9NwNPNhy&amp;ust=1546944436207932" TargetMode="External"/><Relationship Id="rId9" Type="http://schemas.openxmlformats.org/officeDocument/2006/relationships/image" Target="../media/image4.jpeg"/><Relationship Id="rId10" Type="http://schemas.openxmlformats.org/officeDocument/2006/relationships/hyperlink" Target="https://www.google.com/url?sa=i&amp;rct=j&amp;q=&amp;esrc=s&amp;source=images&amp;cd=&amp;ved=2ahUKEwiKleS_v9vfAhUNqxoKHWqtA0AQjRx6BAgBEAU&amp;url=http://www.vigobooks.com/classics/world-literature/hunger/&amp;psig=AOvVaw11Rw5cgCizOZGT9NwNPNhy&amp;ust=1546944436207932"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 Id="rId3" Type="http://schemas.openxmlformats.org/officeDocument/2006/relationships/hyperlink" Target="https://www.youtube.com/watch?v=I0jnZDsHjUw"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 Id="rId3"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google.com/url?sa=i&amp;rct=j&amp;q=&amp;esrc=s&amp;source=images&amp;cd=&amp;ved=2ahUKEwiq8bPvhtDeAhXSy4UKHUo_C8oQjRx6BAgBEAU&amp;url=https://www.pinterest.com/pin/387520742907879834/&amp;psig=AOvVaw3BGhV4SkcqiGGzjx0vpU9L&amp;ust=1542153223812655" TargetMode="External"/><Relationship Id="rId3"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hyperlink" Target="https://www.google.com/url?sa=i&amp;rct=j&amp;q=&amp;esrc=s&amp;source=images&amp;cd=&amp;ved=2ahUKEwj38YS9odzfAhUsyYUKHTLUDV8QjRx6BAgBEAU&amp;url=https://en.wikipedia.org/wiki/Anxiety_(painting)&amp;psig=AOvVaw3FGiEqhSS48bH8R6vnaZh2&amp;ust=1546970691934899" TargetMode="External"/><Relationship Id="rId4" Type="http://schemas.openxmlformats.org/officeDocument/2006/relationships/image" Target="../media/image16.jpeg"/><Relationship Id="rId5" Type="http://schemas.openxmlformats.org/officeDocument/2006/relationships/hyperlink" Target="https://upload.wikimedia.org/wikipedia/commons/8/83/Evening_on_Karl_Johan_Street.jpg" TargetMode="External"/><Relationship Id="rId6" Type="http://schemas.openxmlformats.org/officeDocument/2006/relationships/image" Target="../media/image17.jpeg"/><Relationship Id="rId1" Type="http://schemas.openxmlformats.org/officeDocument/2006/relationships/slideLayout" Target="../slideLayouts/slideLayout7.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4" name="Picture 10" descr="Image result for hunger knut hamsun">
            <a:hlinkClick r:id="rId2"/>
            <a:extLst>
              <a:ext uri="{FF2B5EF4-FFF2-40B4-BE49-F238E27FC236}">
                <a16:creationId xmlns:a16="http://schemas.microsoft.com/office/drawing/2014/main" xmlns="" id="{8C547F42-3CE4-3A49-859D-43A60E2360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0669" y="321733"/>
            <a:ext cx="2236177" cy="2236177"/>
          </a:xfrm>
          <a:prstGeom prst="rect">
            <a:avLst/>
          </a:prstGeom>
          <a:noFill/>
          <a:extLst>
            <a:ext uri="{909E8E84-426E-40dd-AFC4-6F175D3DCCD1}">
              <a14:hiddenFill xmlns:a14="http://schemas.microsoft.com/office/drawing/2010/main">
                <a:solidFill>
                  <a:srgbClr val="FFFFFF"/>
                </a:solidFill>
              </a14:hiddenFill>
            </a:ext>
          </a:extLst>
        </p:spPr>
      </p:pic>
      <p:sp>
        <p:nvSpPr>
          <p:cNvPr id="81" name="Rectangle 80">
            <a:extLst>
              <a:ext uri="{FF2B5EF4-FFF2-40B4-BE49-F238E27FC236}">
                <a16:creationId xmlns:a16="http://schemas.microsoft.com/office/drawing/2014/main" xmlns="" id="{112839B5-6527-4FE1-B5CA-71D5FFC47C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2752928"/>
            <a:ext cx="7566298" cy="7599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xmlns="" id="{089B37F3-721E-4809-A50E-9EE306404ED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446483" y="0"/>
            <a:ext cx="91440" cy="278892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Image result for hunger knut hamsun">
            <a:hlinkClick r:id="rId4"/>
            <a:extLst>
              <a:ext uri="{FF2B5EF4-FFF2-40B4-BE49-F238E27FC236}">
                <a16:creationId xmlns:a16="http://schemas.microsoft.com/office/drawing/2014/main" xmlns="" id="{33D7283F-09C3-DA45-AC71-3CA374EA5A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3961" y="2990571"/>
            <a:ext cx="2232444" cy="341700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hunger knut hamsun">
            <a:hlinkClick r:id="rId6"/>
            <a:extLst>
              <a:ext uri="{FF2B5EF4-FFF2-40B4-BE49-F238E27FC236}">
                <a16:creationId xmlns:a16="http://schemas.microsoft.com/office/drawing/2014/main" xmlns="" id="{6CA412DA-AAE0-174E-BFF5-2B6264B8E3D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3480" y="3006496"/>
            <a:ext cx="2130868" cy="3385159"/>
          </a:xfrm>
          <a:prstGeom prst="rect">
            <a:avLst/>
          </a:prstGeom>
          <a:noFill/>
          <a:extLst>
            <a:ext uri="{909E8E84-426E-40dd-AFC4-6F175D3DCCD1}">
              <a14:hiddenFill xmlns:a14="http://schemas.microsoft.com/office/drawing/2010/main">
                <a:solidFill>
                  <a:srgbClr val="FFFFFF"/>
                </a:solidFill>
              </a14:hiddenFill>
            </a:ext>
          </a:extLst>
        </p:spPr>
      </p:pic>
      <p:sp>
        <p:nvSpPr>
          <p:cNvPr id="85" name="Rectangle 84">
            <a:extLst>
              <a:ext uri="{FF2B5EF4-FFF2-40B4-BE49-F238E27FC236}">
                <a16:creationId xmlns:a16="http://schemas.microsoft.com/office/drawing/2014/main" xmlns="" id="{6F32C1A4-2AC7-48CB-9AB7-B80470C0FD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3627" y="2779776"/>
            <a:ext cx="91440" cy="407822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descr="Image result for hunger knut hamsun">
            <a:hlinkClick r:id="rId8"/>
            <a:extLst>
              <a:ext uri="{FF2B5EF4-FFF2-40B4-BE49-F238E27FC236}">
                <a16:creationId xmlns:a16="http://schemas.microsoft.com/office/drawing/2014/main" xmlns="" id="{B8DA072F-856D-974E-A775-4C902895210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14482" y="43840"/>
            <a:ext cx="1646740" cy="2412807"/>
          </a:xfrm>
          <a:prstGeom prst="rect">
            <a:avLst/>
          </a:prstGeom>
          <a:noFill/>
          <a:extLst>
            <a:ext uri="{909E8E84-426E-40dd-AFC4-6F175D3DCCD1}">
              <a14:hiddenFill xmlns:a14="http://schemas.microsoft.com/office/drawing/2010/main">
                <a:solidFill>
                  <a:srgbClr val="FFFFFF"/>
                </a:solidFill>
              </a14:hiddenFill>
            </a:ext>
          </a:extLst>
        </p:spPr>
      </p:pic>
      <p:sp>
        <p:nvSpPr>
          <p:cNvPr id="87" name="Rectangle 86">
            <a:extLst>
              <a:ext uri="{FF2B5EF4-FFF2-40B4-BE49-F238E27FC236}">
                <a16:creationId xmlns:a16="http://schemas.microsoft.com/office/drawing/2014/main" xmlns="" id="{BE12D8E2-6088-4997-A8C6-1794DA9E1D4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566813" y="0"/>
            <a:ext cx="9144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Image result for hunger knut hamsun">
            <a:hlinkClick r:id="rId10"/>
            <a:extLst>
              <a:ext uri="{FF2B5EF4-FFF2-40B4-BE49-F238E27FC236}">
                <a16:creationId xmlns:a16="http://schemas.microsoft.com/office/drawing/2014/main" xmlns="" id="{1EAE3F6E-61D3-7A47-AA59-07B66CFF9B8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531307" y="321735"/>
            <a:ext cx="2211284" cy="3312786"/>
          </a:xfrm>
          <a:prstGeom prst="rect">
            <a:avLst/>
          </a:prstGeom>
          <a:noFill/>
          <a:extLst>
            <a:ext uri="{909E8E84-426E-40dd-AFC4-6F175D3DCCD1}">
              <a14:hiddenFill xmlns:a14="http://schemas.microsoft.com/office/drawing/2010/main">
                <a:solidFill>
                  <a:srgbClr val="FFFFFF"/>
                </a:solidFill>
              </a14:hiddenFill>
            </a:ext>
          </a:extLst>
        </p:spPr>
      </p:pic>
      <p:sp>
        <p:nvSpPr>
          <p:cNvPr id="89" name="Rectangle 88">
            <a:extLst>
              <a:ext uri="{FF2B5EF4-FFF2-40B4-BE49-F238E27FC236}">
                <a16:creationId xmlns:a16="http://schemas.microsoft.com/office/drawing/2014/main" xmlns="" id="{FAF10F47-1605-47C5-AE58-9062909ADA4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566299" y="3862989"/>
            <a:ext cx="4625702" cy="8228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6" name="Picture 12" descr="Image result for sult knut hamsun">
            <a:hlinkClick r:id="rId12"/>
            <a:extLst>
              <a:ext uri="{FF2B5EF4-FFF2-40B4-BE49-F238E27FC236}">
                <a16:creationId xmlns:a16="http://schemas.microsoft.com/office/drawing/2014/main" xmlns="" id="{E6158E2E-A744-194D-8329-8C86EB9C94C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853987" y="4172622"/>
            <a:ext cx="1888604" cy="2687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37942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556000" y="190500"/>
            <a:ext cx="5080000" cy="6477000"/>
          </a:xfrm>
          <a:prstGeom prst="rect">
            <a:avLst/>
          </a:prstGeom>
        </p:spPr>
      </p:pic>
    </p:spTree>
    <p:extLst>
      <p:ext uri="{BB962C8B-B14F-4D97-AF65-F5344CB8AC3E}">
        <p14:creationId xmlns:p14="http://schemas.microsoft.com/office/powerpoint/2010/main" val="209807286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2019-01-08 18.59.2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290" y="262290"/>
            <a:ext cx="11277600" cy="5829300"/>
          </a:xfrm>
          <a:prstGeom prst="rect">
            <a:avLst/>
          </a:prstGeom>
        </p:spPr>
      </p:pic>
      <p:sp>
        <p:nvSpPr>
          <p:cNvPr id="3" name="TextBox 2"/>
          <p:cNvSpPr txBox="1"/>
          <p:nvPr/>
        </p:nvSpPr>
        <p:spPr>
          <a:xfrm>
            <a:off x="1488342" y="6283929"/>
            <a:ext cx="5534939" cy="400110"/>
          </a:xfrm>
          <a:prstGeom prst="rect">
            <a:avLst/>
          </a:prstGeom>
          <a:noFill/>
        </p:spPr>
        <p:txBody>
          <a:bodyPr wrap="none" rtlCol="0">
            <a:spAutoFit/>
          </a:bodyPr>
          <a:lstStyle/>
          <a:p>
            <a:r>
              <a:rPr lang="en-US" sz="2000" dirty="0" err="1" smtClean="0">
                <a:latin typeface="Baskerville"/>
                <a:cs typeface="Baskerville"/>
                <a:hlinkClick r:id="rId3"/>
              </a:rPr>
              <a:t>Sult</a:t>
            </a:r>
            <a:r>
              <a:rPr lang="en-US" sz="2000" dirty="0" smtClean="0">
                <a:latin typeface="Baskerville"/>
                <a:cs typeface="Baskerville"/>
              </a:rPr>
              <a:t>, film, opening scene by Henning </a:t>
            </a:r>
            <a:r>
              <a:rPr lang="en-US" sz="2000" dirty="0" err="1" smtClean="0">
                <a:latin typeface="Baskerville"/>
                <a:cs typeface="Baskerville"/>
              </a:rPr>
              <a:t>Carlsen</a:t>
            </a:r>
            <a:r>
              <a:rPr lang="en-US" sz="2000" dirty="0" smtClean="0">
                <a:latin typeface="Baskerville"/>
                <a:cs typeface="Baskerville"/>
              </a:rPr>
              <a:t> (1966) </a:t>
            </a:r>
            <a:endParaRPr lang="en-US" sz="2000" dirty="0">
              <a:latin typeface="Baskerville"/>
              <a:cs typeface="Baskerville"/>
            </a:endParaRPr>
          </a:p>
        </p:txBody>
      </p:sp>
    </p:spTree>
    <p:extLst>
      <p:ext uri="{BB962C8B-B14F-4D97-AF65-F5344CB8AC3E}">
        <p14:creationId xmlns:p14="http://schemas.microsoft.com/office/powerpoint/2010/main" val="257159154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EE95016D-F759-A34A-9A52-602D52FC9D23}"/>
              </a:ext>
            </a:extLst>
          </p:cNvPr>
          <p:cNvSpPr/>
          <p:nvPr/>
        </p:nvSpPr>
        <p:spPr>
          <a:xfrm>
            <a:off x="191645" y="117693"/>
            <a:ext cx="7974419" cy="6740307"/>
          </a:xfrm>
          <a:prstGeom prst="rect">
            <a:avLst/>
          </a:prstGeom>
        </p:spPr>
        <p:txBody>
          <a:bodyPr wrap="square">
            <a:spAutoFit/>
          </a:bodyPr>
          <a:lstStyle/>
          <a:p>
            <a:pPr>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It was in those days when I wandered about hungry in Kristiania, that strange city which no one leaves before it has set its mark upon him. . . .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Lying awake in my attic room, I hear a clock strike six downstairs. It was fairly light already and people were beginning to walk up and down the stairs. Over by the door, where my room was papered with old issues of </a:t>
            </a:r>
            <a:r>
              <a:rPr lang="en-GB" i="1" dirty="0" err="1">
                <a:latin typeface="Baskerville" panose="02020502070401020303" pitchFamily="18" charset="0"/>
                <a:ea typeface="Calibri" panose="020F0502020204030204" pitchFamily="34" charset="0"/>
                <a:cs typeface="Times New Roman" panose="02020603050405020304" pitchFamily="18" charset="0"/>
              </a:rPr>
              <a:t>Morgenbladet</a:t>
            </a:r>
            <a:r>
              <a:rPr lang="en-GB" dirty="0">
                <a:latin typeface="Baskerville" panose="02020502070401020303" pitchFamily="18" charset="0"/>
                <a:ea typeface="Calibri" panose="020F0502020204030204" pitchFamily="34" charset="0"/>
                <a:cs typeface="Times New Roman" panose="02020603050405020304" pitchFamily="18" charset="0"/>
              </a:rPr>
              <a:t>, I could see, very clearly, a notice from the Director of Lighthouses, and just left of it a fat, swelling ad for freshly baked bread by Fabian Olsen, Baker.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As soon as I opened my eyes I started wondering, by force of habit, whether I had anything to look forward to today. I had been somewhat hard up lately; my belongings had been taken to ‘Uncle’ one after the other, I had grown nervous and irritable, and a couple of times I had even stayed in bed for a day or so because of dizziness. Every now and then, when I was lucky, I managed to get five kroner for an article from some newspaper or other.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As it grew lighter and lighter, I started reading the ads over by the door; I could even make out the thin, grinning letters concerning ‘Shrouds at Madam Andersen’s, main entrance to the right’. This occupied me for quite a while – I heard the clock strike eight downstairs before I rose and got dressed.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I opened the window and looked out. From where I stood I had a view of a clothesline and an open field; in the distance was a forge, left over from a burned down blacksmith’s shop where some workers were busy cleaning up. I leaned forward with my elbows on the windowsill and gazed at the sky, It promised to be a clear day. Autumn had arrived, that lovely, cool time of year when everything turns colour and dies.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i="1" dirty="0">
                <a:latin typeface="Baskerville" panose="02020502070401020303" pitchFamily="18" charset="0"/>
                <a:ea typeface="Calibri" panose="020F0502020204030204" pitchFamily="34" charset="0"/>
                <a:cs typeface="Times New Roman" panose="02020603050405020304" pitchFamily="18" charset="0"/>
              </a:rPr>
              <a:t>Hunger</a:t>
            </a:r>
            <a:r>
              <a:rPr lang="en-GB" dirty="0">
                <a:latin typeface="Baskerville" panose="02020502070401020303" pitchFamily="18" charset="0"/>
                <a:ea typeface="Calibri" panose="020F0502020204030204" pitchFamily="34" charset="0"/>
                <a:cs typeface="Times New Roman" panose="02020603050405020304" pitchFamily="18" charset="0"/>
              </a:rPr>
              <a:t>, opening paragraphs.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8427235" y="714323"/>
            <a:ext cx="3373811" cy="5310300"/>
          </a:xfrm>
          <a:prstGeom prst="rect">
            <a:avLst/>
          </a:prstGeom>
        </p:spPr>
      </p:pic>
    </p:spTree>
    <p:extLst>
      <p:ext uri="{BB962C8B-B14F-4D97-AF65-F5344CB8AC3E}">
        <p14:creationId xmlns:p14="http://schemas.microsoft.com/office/powerpoint/2010/main" val="337065290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3A49DFA-7B18-6746-9C6F-B36F2099D34C}"/>
              </a:ext>
            </a:extLst>
          </p:cNvPr>
          <p:cNvSpPr/>
          <p:nvPr/>
        </p:nvSpPr>
        <p:spPr>
          <a:xfrm>
            <a:off x="140447" y="117693"/>
            <a:ext cx="9817395" cy="6740307"/>
          </a:xfrm>
          <a:prstGeom prst="rect">
            <a:avLst/>
          </a:prstGeom>
        </p:spPr>
        <p:txBody>
          <a:bodyPr wrap="square">
            <a:spAutoFit/>
          </a:bodyPr>
          <a:lstStyle/>
          <a:p>
            <a:pPr>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It was nine o’clock. The air was filled with voices and the rumble of carriages, an immense morning chorus that mingled with the footsteps of the pedestrians and the cracks of the coachmen’s whips. This noisy traffic everywhere put me in a brighter mood immediately and I started feeling more and more contented. A strange, delicate mood, a feeling of cheerful nonchalance, had taken possession of me. I began to observe the people I met or passed, read the posters on the walls, caught a glance cast my way from a passing street car, and laid myself open to every trifle – all the little fortuitous things that crossed my path and disappeared.</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If only one had a bite to eat on such a clear day! Overwhelmed by the impression of the happy morning, I experienced an irrepressible sense of well-being and started humming for joy for no particular reason. A woman with a basket on her arm stood outside a butcher shop pondering sausages for dinner; she glanced at me as I walked past. She had only a single tooth in the front of her mouth. Nervous and susceptible as I had become during the last few days, the woman’s face made a repellent impression on me right off; that long yellow tooth looked like a little finger sticking up from her jaw, and her eyes were still full of sausage as she turned toward me. I lost my appetite instantly and felt nauseated. […] Continuing through the streets, I roamed about without a care in the world, stopped at a corner without having to, turned and went down a side street without an errand there, I went with the flow, borne from place to place this happy morning, rocking serenely to and from among other happy people. The sky was clear and bright and my mind was without a shadow. </a:t>
            </a:r>
            <a:endParaRPr lang="en-GB" dirty="0">
              <a:latin typeface="Calibri" panose="020F0502020204030204" pitchFamily="34" charset="0"/>
              <a:ea typeface="Calibri" panose="020F0502020204030204" pitchFamily="34" charset="0"/>
              <a:cs typeface="Times New Roman" panose="02020603050405020304" pitchFamily="18" charset="0"/>
            </a:endParaRPr>
          </a:p>
          <a:p>
            <a:pPr indent="457200">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For ten minutes now I had constantly had a limping old man ahead of me….I was getting increasingly irritated by having this decrepit creature in front of me all the time. His journey would never end, it seemed; maybe he was going to the exact same place as I, and I would have him before my eyes all the way.</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(Part One)</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b="1" dirty="0">
                <a:latin typeface="Baskerville" panose="02020502070401020303" pitchFamily="18" charset="0"/>
                <a:ea typeface="Calibri" panose="020F0502020204030204" pitchFamily="34" charset="0"/>
                <a:cs typeface="Times New Roman" panose="02020603050405020304" pitchFamily="18" charset="0"/>
              </a:rPr>
              <a:t>Knut Hamsun, </a:t>
            </a:r>
            <a:r>
              <a:rPr lang="en-GB" b="1" i="1" dirty="0">
                <a:latin typeface="Baskerville" panose="02020502070401020303" pitchFamily="18" charset="0"/>
                <a:ea typeface="Calibri" panose="020F0502020204030204" pitchFamily="34" charset="0"/>
                <a:cs typeface="Times New Roman" panose="02020603050405020304" pitchFamily="18" charset="0"/>
              </a:rPr>
              <a:t>Hunger</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45388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ADA0916E-B8E8-5A4A-9420-A0EABD22FE00}"/>
              </a:ext>
            </a:extLst>
          </p:cNvPr>
          <p:cNvSpPr/>
          <p:nvPr/>
        </p:nvSpPr>
        <p:spPr>
          <a:xfrm>
            <a:off x="283751" y="322588"/>
            <a:ext cx="7159256" cy="6001643"/>
          </a:xfrm>
          <a:prstGeom prst="rect">
            <a:avLst/>
          </a:prstGeom>
        </p:spPr>
        <p:txBody>
          <a:bodyPr wrap="square">
            <a:spAutoFit/>
          </a:bodyPr>
          <a:lstStyle/>
          <a:p>
            <a:pPr marR="327025">
              <a:spcAft>
                <a:spcPts val="0"/>
              </a:spcAft>
            </a:pPr>
            <a:r>
              <a:rPr lang="en-GB" sz="2400" dirty="0">
                <a:latin typeface="Baskerville" panose="02020502070401020303" pitchFamily="18" charset="0"/>
                <a:ea typeface="Calibri" panose="020F0502020204030204" pitchFamily="34" charset="0"/>
                <a:cs typeface="Times New Roman" panose="02020603050405020304" pitchFamily="18" charset="0"/>
              </a:rPr>
              <a:t>However estranged from myself I was at this moment, so completely at the mercy of invisible influences, nothing that was taking place around me escaped my perception. A big brown dog ran across the street, towards the Students’ Promenade and down to the amusement park; it had a narrow collar of German silver.  Farther up the street a window was opened on the second floor and a maid with her sleeves turned up leaned out and began to clean the panes on the outside. Nothing escaped my attention, I was lucid and self-possessed, and everything rushed in upon me with a brilliant distinctness, as if an intense light had suddenly sprung up around me. The ladies before me had each a blue-bird’s wing in their hats and a plaid silk band around their necks. It occurred to me that they were sisters. (Part I)</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7443007" y="615112"/>
            <a:ext cx="4510046" cy="3946291"/>
          </a:xfrm>
          <a:prstGeom prst="rect">
            <a:avLst/>
          </a:prstGeom>
        </p:spPr>
      </p:pic>
      <p:sp>
        <p:nvSpPr>
          <p:cNvPr id="5" name="TextBox 4"/>
          <p:cNvSpPr txBox="1"/>
          <p:nvPr/>
        </p:nvSpPr>
        <p:spPr>
          <a:xfrm>
            <a:off x="8374403" y="5000263"/>
            <a:ext cx="3418461" cy="369332"/>
          </a:xfrm>
          <a:prstGeom prst="rect">
            <a:avLst/>
          </a:prstGeom>
          <a:noFill/>
        </p:spPr>
        <p:txBody>
          <a:bodyPr wrap="none" rtlCol="0">
            <a:spAutoFit/>
          </a:bodyPr>
          <a:lstStyle/>
          <a:p>
            <a:r>
              <a:rPr lang="en-US" dirty="0" smtClean="0"/>
              <a:t>Munch, The Women on the Bridge</a:t>
            </a:r>
            <a:endParaRPr lang="en-US" dirty="0"/>
          </a:p>
        </p:txBody>
      </p:sp>
    </p:spTree>
    <p:extLst>
      <p:ext uri="{BB962C8B-B14F-4D97-AF65-F5344CB8AC3E}">
        <p14:creationId xmlns:p14="http://schemas.microsoft.com/office/powerpoint/2010/main" val="2753803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F53E10C1-E2D9-5E4A-96AB-0BF5BC057354}"/>
              </a:ext>
            </a:extLst>
          </p:cNvPr>
          <p:cNvSpPr/>
          <p:nvPr/>
        </p:nvSpPr>
        <p:spPr>
          <a:xfrm>
            <a:off x="276446" y="170121"/>
            <a:ext cx="9903812" cy="6740308"/>
          </a:xfrm>
          <a:prstGeom prst="rect">
            <a:avLst/>
          </a:prstGeom>
        </p:spPr>
        <p:txBody>
          <a:bodyPr wrap="square">
            <a:spAutoFit/>
          </a:bodyPr>
          <a:lstStyle/>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I stagger away from the gate, drag myself along the walls of the buildings and come out onto the bright streets again. As I shuffle down </a:t>
            </a:r>
            <a:r>
              <a:rPr lang="en-GB" dirty="0" err="1">
                <a:latin typeface="Baskerville" panose="02020502070401020303" pitchFamily="18" charset="0"/>
                <a:ea typeface="Calibri" panose="020F0502020204030204" pitchFamily="34" charset="0"/>
                <a:cs typeface="Times New Roman" panose="02020603050405020304" pitchFamily="18" charset="0"/>
              </a:rPr>
              <a:t>Youngsbakken</a:t>
            </a:r>
            <a:r>
              <a:rPr lang="en-GB" dirty="0">
                <a:latin typeface="Baskerville" panose="02020502070401020303" pitchFamily="18" charset="0"/>
                <a:ea typeface="Calibri" panose="020F0502020204030204" pitchFamily="34" charset="0"/>
                <a:cs typeface="Times New Roman" panose="02020603050405020304" pitchFamily="18" charset="0"/>
              </a:rPr>
              <a:t> Lane, my brain suddenly begins to act in a strange manner. It occurs to me that those wretched hovels at the edge of the marketplace, the storage shacks and the old stalls with second hand clothing, were a real disgrace to the place. They spoiled the entire appearance of the marketplace and were a blot on the city – ugh, away with the junk!</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i="1" dirty="0">
                <a:latin typeface="Baskerville" panose="02020502070401020303" pitchFamily="18" charset="0"/>
                <a:ea typeface="Calibri" panose="020F0502020204030204" pitchFamily="34" charset="0"/>
                <a:cs typeface="Times New Roman" panose="02020603050405020304" pitchFamily="18" charset="0"/>
              </a:rPr>
              <a:t>Hunger</a:t>
            </a:r>
            <a:r>
              <a:rPr lang="en-GB" dirty="0">
                <a:latin typeface="Baskerville" panose="02020502070401020303" pitchFamily="18" charset="0"/>
                <a:ea typeface="Calibri" panose="020F0502020204030204" pitchFamily="34" charset="0"/>
                <a:cs typeface="Times New Roman" panose="02020603050405020304" pitchFamily="18" charset="0"/>
              </a:rPr>
              <a:t>, Pt III</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My brain was bankrupt! Had I turned into an utter idiot…? But then, could I have lost my wits as long as I was asking myself questions like that? On top of it all, hadn’t I made the crystal-clear observation in the midst of my efforts with the bill that my landlady was pregnant? I had no basis for knowing that, nobody had told me anything about it, nor did it occur to me haphazardly – I saw it with my own eyes and I understood it immediately, in a moment of desperation at that….How was I to explain this?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I walked to the window and looked out; my window faced </a:t>
            </a:r>
            <a:r>
              <a:rPr lang="en-GB" dirty="0" err="1">
                <a:latin typeface="Baskerville" panose="02020502070401020303" pitchFamily="18" charset="0"/>
                <a:ea typeface="Calibri" panose="020F0502020204030204" pitchFamily="34" charset="0"/>
                <a:cs typeface="Times New Roman" panose="02020603050405020304" pitchFamily="18" charset="0"/>
              </a:rPr>
              <a:t>Vognmand</a:t>
            </a:r>
            <a:r>
              <a:rPr lang="en-GB" dirty="0">
                <a:latin typeface="Baskerville" panose="02020502070401020303" pitchFamily="18" charset="0"/>
                <a:ea typeface="Calibri" panose="020F0502020204030204" pitchFamily="34" charset="0"/>
                <a:cs typeface="Times New Roman" panose="02020603050405020304" pitchFamily="18" charset="0"/>
              </a:rPr>
              <a:t> street. Some children were playing on the pavement below, poorly dressed children in the middle of a poverty-stricken street. They were tossing an empty bottle back and forth amid loud yells. A moving van rolled slowly by; it must have been an evicted family, since they were moving at this unusual time of year. This though came to me immediately….</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…I was watching this and hadn’t the least difficulty understanding what was going on…..In all that I observed in this way, there was nothing, not even a tiny incidental circumstance, that escaped me. My attention was most alert, every little thing was sensitively picked up, and I had my own ideas about these matters as they occurred. So there couldn’t possibly be anything wrong with my sanity. As things were, how could there possibly be anything the matter with it?”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i="1" dirty="0">
                <a:latin typeface="Baskerville" panose="02020502070401020303" pitchFamily="18" charset="0"/>
                <a:ea typeface="Calibri" panose="020F0502020204030204" pitchFamily="34" charset="0"/>
                <a:cs typeface="Times New Roman" panose="02020603050405020304" pitchFamily="18" charset="0"/>
              </a:rPr>
              <a:t>Hunger</a:t>
            </a:r>
            <a:r>
              <a:rPr lang="en-GB" dirty="0">
                <a:latin typeface="Baskerville" panose="02020502070401020303" pitchFamily="18" charset="0"/>
                <a:ea typeface="Calibri" panose="020F0502020204030204" pitchFamily="34" charset="0"/>
                <a:cs typeface="Times New Roman" panose="02020603050405020304" pitchFamily="18" charset="0"/>
              </a:rPr>
              <a:t> Pt IV</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960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6115" y="419250"/>
            <a:ext cx="7620310" cy="5632312"/>
          </a:xfrm>
          <a:prstGeom prst="rect">
            <a:avLst/>
          </a:prstGeom>
        </p:spPr>
        <p:txBody>
          <a:bodyPr wrap="square">
            <a:spAutoFit/>
          </a:bodyPr>
          <a:lstStyle/>
          <a:p>
            <a:r>
              <a:rPr lang="en-GB" dirty="0">
                <a:latin typeface="Times"/>
                <a:cs typeface="Times"/>
              </a:rPr>
              <a:t>Trams passed one another, ingoing, outgoing, clanging. Useless words. Things go on same ; day after day : squads of police marching out, back : trams in, out. Those two loonies mooching about. </a:t>
            </a:r>
            <a:r>
              <a:rPr lang="en-GB" dirty="0" err="1">
                <a:latin typeface="Times"/>
                <a:cs typeface="Times"/>
              </a:rPr>
              <a:t>Dignam</a:t>
            </a:r>
            <a:r>
              <a:rPr lang="en-GB" dirty="0">
                <a:latin typeface="Times"/>
                <a:cs typeface="Times"/>
              </a:rPr>
              <a:t> carted off. Mina </a:t>
            </a:r>
            <a:r>
              <a:rPr lang="en-GB" dirty="0" err="1">
                <a:latin typeface="Times"/>
                <a:cs typeface="Times"/>
              </a:rPr>
              <a:t>Purefoy</a:t>
            </a:r>
            <a:r>
              <a:rPr lang="en-GB" dirty="0">
                <a:latin typeface="Times"/>
                <a:cs typeface="Times"/>
              </a:rPr>
              <a:t> swollen belly on a bed groaning to have a child tugged out of her. One born every second somewhere. Other dying every second. Since I fed the birds five minutes. Three hundred kicked the bucket. Other three hundred born, washing the blood off, all are washed in the blood of the lamb, bawling </a:t>
            </a:r>
            <a:r>
              <a:rPr lang="en-GB" dirty="0" err="1">
                <a:latin typeface="Times"/>
                <a:cs typeface="Times"/>
              </a:rPr>
              <a:t>maaaaaa</a:t>
            </a:r>
            <a:r>
              <a:rPr lang="en-GB" dirty="0">
                <a:latin typeface="Times"/>
                <a:cs typeface="Times"/>
              </a:rPr>
              <a:t>.</a:t>
            </a:r>
          </a:p>
          <a:p>
            <a:r>
              <a:rPr lang="en-GB" dirty="0" err="1">
                <a:latin typeface="Times"/>
                <a:cs typeface="Times"/>
              </a:rPr>
              <a:t>Cityful</a:t>
            </a:r>
            <a:r>
              <a:rPr lang="en-GB" dirty="0">
                <a:latin typeface="Times"/>
                <a:cs typeface="Times"/>
              </a:rPr>
              <a:t> passing away, other </a:t>
            </a:r>
            <a:r>
              <a:rPr lang="en-GB" dirty="0" err="1">
                <a:latin typeface="Times"/>
                <a:cs typeface="Times"/>
              </a:rPr>
              <a:t>cityful</a:t>
            </a:r>
            <a:r>
              <a:rPr lang="en-GB" dirty="0">
                <a:latin typeface="Times"/>
                <a:cs typeface="Times"/>
              </a:rPr>
              <a:t> coming, passing away too : other </a:t>
            </a:r>
            <a:r>
              <a:rPr lang="en-GB" dirty="0" err="1">
                <a:latin typeface="Times"/>
                <a:cs typeface="Times"/>
              </a:rPr>
              <a:t>cityful</a:t>
            </a:r>
            <a:r>
              <a:rPr lang="en-GB" dirty="0">
                <a:latin typeface="Times"/>
                <a:cs typeface="Times"/>
              </a:rPr>
              <a:t> coming on, passing on. Houses, lines of houses, streets, miles of pavements, </a:t>
            </a:r>
            <a:r>
              <a:rPr lang="en-GB" dirty="0" err="1">
                <a:latin typeface="Times"/>
                <a:cs typeface="Times"/>
              </a:rPr>
              <a:t>piledup</a:t>
            </a:r>
            <a:r>
              <a:rPr lang="en-GB" dirty="0">
                <a:latin typeface="Times"/>
                <a:cs typeface="Times"/>
              </a:rPr>
              <a:t> bricks, stones. Changing hands. This owner, that. Landlord never dies they say. Other steps into his shoes when he gets his notice to quit. They buy the place up with gold and still they have all the gold. Swindle in it somewhere. Piled up in cities, worn away age after age. Pyramids in sand. Built on bread and onions. Slaves Chinese wall. Babylon. Big stones left. Round towers. Rest rubble, sprawling suburbs, </a:t>
            </a:r>
            <a:r>
              <a:rPr lang="en-GB" dirty="0" err="1">
                <a:latin typeface="Times"/>
                <a:cs typeface="Times"/>
              </a:rPr>
              <a:t>jerrybuilt</a:t>
            </a:r>
            <a:r>
              <a:rPr lang="en-GB" dirty="0">
                <a:latin typeface="Times"/>
                <a:cs typeface="Times"/>
              </a:rPr>
              <a:t>. </a:t>
            </a:r>
            <a:r>
              <a:rPr lang="en-GB" dirty="0" err="1">
                <a:latin typeface="Times"/>
                <a:cs typeface="Times"/>
              </a:rPr>
              <a:t>Kerwans</a:t>
            </a:r>
            <a:r>
              <a:rPr lang="en-GB" dirty="0">
                <a:latin typeface="Times"/>
                <a:cs typeface="Times"/>
              </a:rPr>
              <a:t> mushroom houses, built of breeze. Shelter for the night.</a:t>
            </a:r>
          </a:p>
          <a:p>
            <a:r>
              <a:rPr lang="en-GB" dirty="0">
                <a:latin typeface="Times"/>
                <a:cs typeface="Times"/>
              </a:rPr>
              <a:t>	No one is anything. </a:t>
            </a:r>
          </a:p>
          <a:p>
            <a:r>
              <a:rPr lang="en-GB" dirty="0">
                <a:latin typeface="Times"/>
                <a:cs typeface="Times"/>
              </a:rPr>
              <a:t>This is the very worst hour of the day. Vitality. Dull, gloomy : hate this hour. Feel as if I had been eaten and spewed.</a:t>
            </a:r>
          </a:p>
          <a:p>
            <a:r>
              <a:rPr lang="en-GB" dirty="0">
                <a:latin typeface="Times"/>
                <a:cs typeface="Times"/>
              </a:rPr>
              <a:t>James Joyce, “</a:t>
            </a:r>
            <a:r>
              <a:rPr lang="en-GB" dirty="0" err="1">
                <a:latin typeface="Times"/>
                <a:cs typeface="Times"/>
              </a:rPr>
              <a:t>Lestrygonians</a:t>
            </a:r>
            <a:r>
              <a:rPr lang="en-GB" dirty="0">
                <a:latin typeface="Times"/>
                <a:cs typeface="Times"/>
              </a:rPr>
              <a:t>”, </a:t>
            </a:r>
            <a:r>
              <a:rPr lang="en-GB" i="1" dirty="0">
                <a:latin typeface="Times"/>
                <a:cs typeface="Times"/>
              </a:rPr>
              <a:t>Ulysses</a:t>
            </a:r>
            <a:r>
              <a:rPr lang="en-GB" dirty="0">
                <a:latin typeface="Times"/>
                <a:cs typeface="Times"/>
              </a:rPr>
              <a:t>, (1922 text)</a:t>
            </a:r>
          </a:p>
        </p:txBody>
      </p:sp>
      <p:pic>
        <p:nvPicPr>
          <p:cNvPr id="3" name="Picture 2"/>
          <p:cNvPicPr>
            <a:picLocks noChangeAspect="1"/>
          </p:cNvPicPr>
          <p:nvPr/>
        </p:nvPicPr>
        <p:blipFill>
          <a:blip r:embed="rId2"/>
          <a:stretch>
            <a:fillRect/>
          </a:stretch>
        </p:blipFill>
        <p:spPr>
          <a:xfrm>
            <a:off x="8566835" y="498618"/>
            <a:ext cx="3375221" cy="5270615"/>
          </a:xfrm>
          <a:prstGeom prst="rect">
            <a:avLst/>
          </a:prstGeom>
        </p:spPr>
      </p:pic>
    </p:spTree>
    <p:extLst>
      <p:ext uri="{BB962C8B-B14F-4D97-AF65-F5344CB8AC3E}">
        <p14:creationId xmlns:p14="http://schemas.microsoft.com/office/powerpoint/2010/main" val="3875625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56A2CF83-2A93-E24A-82FF-0765B8C0FBB6}"/>
              </a:ext>
            </a:extLst>
          </p:cNvPr>
          <p:cNvSpPr/>
          <p:nvPr/>
        </p:nvSpPr>
        <p:spPr>
          <a:xfrm>
            <a:off x="164569" y="97849"/>
            <a:ext cx="8368591" cy="6740308"/>
          </a:xfrm>
          <a:prstGeom prst="rect">
            <a:avLst/>
          </a:prstGeom>
        </p:spPr>
        <p:txBody>
          <a:bodyPr wrap="square">
            <a:spAutoFit/>
          </a:bodyPr>
          <a:lstStyle/>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What sense could there possibly be to having absolutely all one’s most sincere and diligent endeavours come to nothing? Why had I written 1848 anyway? What was that damned year to me? Here I was walking around so hungry that my intestines were squirming inside me like snakes, and I had no guarantee there would be something in the way of food later in the day either […] I quickened my walk […] I didn’t stop, not even for a second, but the entire curious décor of the entrance immediately penetrated my consciousness. As I ran up the stairs, the most trifling details of the doors, the ornaments, and the paving stone stood out clearly in my mind’s eye. I furiously rang a bell on the second floor. Why did I stop exactly on the second floor? And why grab exactly this bell rope, which was the farthest from the stairway?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Knut Hamsun</a:t>
            </a:r>
            <a:r>
              <a:rPr lang="en-GB" i="1" dirty="0">
                <a:latin typeface="Baskerville" panose="02020502070401020303" pitchFamily="18" charset="0"/>
                <a:ea typeface="Calibri" panose="020F0502020204030204" pitchFamily="34" charset="0"/>
                <a:cs typeface="Times New Roman" panose="02020603050405020304" pitchFamily="18" charset="0"/>
              </a:rPr>
              <a:t> Hunger, </a:t>
            </a:r>
            <a:r>
              <a:rPr lang="en-GB" dirty="0">
                <a:latin typeface="Baskerville" panose="02020502070401020303" pitchFamily="18" charset="0"/>
                <a:ea typeface="Calibri" panose="020F0502020204030204" pitchFamily="34" charset="0"/>
                <a:cs typeface="Times New Roman" panose="02020603050405020304" pitchFamily="18" charset="0"/>
              </a:rPr>
              <a:t>Pt I</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“You have invented a word….</a:t>
            </a:r>
            <a:r>
              <a:rPr lang="en-GB" dirty="0" err="1">
                <a:latin typeface="Baskerville" panose="02020502070401020303" pitchFamily="18" charset="0"/>
                <a:ea typeface="Calibri" panose="020F0502020204030204" pitchFamily="34" charset="0"/>
                <a:cs typeface="Times New Roman" panose="02020603050405020304" pitchFamily="18" charset="0"/>
              </a:rPr>
              <a:t>Kuboaa</a:t>
            </a:r>
            <a:r>
              <a:rPr lang="en-GB" dirty="0">
                <a:latin typeface="Baskerville" panose="02020502070401020303" pitchFamily="18" charset="0"/>
                <a:ea typeface="Calibri" panose="020F0502020204030204" pitchFamily="34" charset="0"/>
                <a:cs typeface="Times New Roman" panose="02020603050405020304" pitchFamily="18" charset="0"/>
              </a:rPr>
              <a:t>…of great grammatical importance.”</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Then there is the </a:t>
            </a:r>
            <a:r>
              <a:rPr lang="en-GB" dirty="0" err="1">
                <a:latin typeface="Baskerville" panose="02020502070401020303" pitchFamily="18" charset="0"/>
                <a:ea typeface="Calibri" panose="020F0502020204030204" pitchFamily="34" charset="0"/>
                <a:cs typeface="Times New Roman" panose="02020603050405020304" pitchFamily="18" charset="0"/>
              </a:rPr>
              <a:t>clittterclatter</a:t>
            </a:r>
            <a:r>
              <a:rPr lang="en-GB" dirty="0">
                <a:latin typeface="Baskerville" panose="02020502070401020303" pitchFamily="18" charset="0"/>
                <a:ea typeface="Calibri" panose="020F0502020204030204" pitchFamily="34" charset="0"/>
                <a:cs typeface="Times New Roman" panose="02020603050405020304" pitchFamily="18" charset="0"/>
              </a:rPr>
              <a:t> on the cobblestones, and the officer takes a turn along the pier. I sat there with tears in my eyes, gasping for breath, quite beside myself with feverish merriment. I began to talk aloud, told myself the story of the cornet, aped the policeman’s movements, peeped into the hollow of my hand and repeated over and over to myself: He coughed when he threw it away! He coughed when he threw it away! I added new words, with titillating supplements, changed the whole sentence and made it more pointed: He coughed once – huh-huh!</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I spent myself on variations of these words, and it got to be late evening before my merriment ceased. 	</a:t>
            </a:r>
            <a:r>
              <a:rPr lang="en-GB" i="1" dirty="0">
                <a:latin typeface="Baskerville" panose="02020502070401020303" pitchFamily="18" charset="0"/>
                <a:ea typeface="Calibri" panose="020F0502020204030204" pitchFamily="34" charset="0"/>
                <a:cs typeface="Times New Roman" panose="02020603050405020304" pitchFamily="18" charset="0"/>
              </a:rPr>
              <a:t>Hunger</a:t>
            </a:r>
            <a:r>
              <a:rPr lang="en-GB" dirty="0">
                <a:latin typeface="Baskerville" panose="02020502070401020303" pitchFamily="18" charset="0"/>
                <a:ea typeface="Calibri" panose="020F0502020204030204" pitchFamily="34" charset="0"/>
                <a:cs typeface="Times New Roman" panose="02020603050405020304" pitchFamily="18" charset="0"/>
              </a:rPr>
              <a:t>, Part III</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8721457" y="912746"/>
            <a:ext cx="3089542" cy="4603418"/>
          </a:xfrm>
          <a:prstGeom prst="rect">
            <a:avLst/>
          </a:prstGeom>
        </p:spPr>
      </p:pic>
    </p:spTree>
    <p:extLst>
      <p:ext uri="{BB962C8B-B14F-4D97-AF65-F5344CB8AC3E}">
        <p14:creationId xmlns:p14="http://schemas.microsoft.com/office/powerpoint/2010/main" val="32504215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0099" y="1070839"/>
            <a:ext cx="8112096" cy="4524315"/>
          </a:xfrm>
          <a:prstGeom prst="rect">
            <a:avLst/>
          </a:prstGeom>
        </p:spPr>
        <p:txBody>
          <a:bodyPr wrap="square">
            <a:spAutoFit/>
          </a:bodyPr>
          <a:lstStyle/>
          <a:p>
            <a:r>
              <a:rPr lang="en-GB" sz="1600" dirty="0">
                <a:latin typeface="Baskerville"/>
                <a:cs typeface="Baskerville"/>
              </a:rPr>
              <a:t>The present increased awareness of ‘meta’ levels of discourses and experience is partly a consequence of an increased social and cultural self-consciousness. Beyond this however, it also reflects a greater awareness within contemporary culture of the function of language in constructing and maintaining our sense of everyday ‘reality’ […] </a:t>
            </a:r>
            <a:r>
              <a:rPr lang="en-GB" sz="1600" dirty="0" err="1">
                <a:latin typeface="Baskerville"/>
                <a:cs typeface="Baskerville"/>
              </a:rPr>
              <a:t>Metafiction</a:t>
            </a:r>
            <a:r>
              <a:rPr lang="en-GB" sz="1600" dirty="0">
                <a:latin typeface="Baskerville"/>
                <a:cs typeface="Baskerville"/>
              </a:rPr>
              <a:t> explicitly lays bare the conventions of realism; it does not ignore or abandon them. Very often realistic conventions supply the ‘control’ in </a:t>
            </a:r>
            <a:r>
              <a:rPr lang="en-GB" sz="1600" dirty="0" err="1">
                <a:latin typeface="Baskerville"/>
                <a:cs typeface="Baskerville"/>
              </a:rPr>
              <a:t>metafictional</a:t>
            </a:r>
            <a:r>
              <a:rPr lang="en-GB" sz="1600" dirty="0">
                <a:latin typeface="Baskerville"/>
                <a:cs typeface="Baskerville"/>
              </a:rPr>
              <a:t> texts, the norm of background against which the experimental strategies can foreground themselves […] What </a:t>
            </a:r>
            <a:r>
              <a:rPr lang="en-GB" sz="1600" dirty="0" err="1">
                <a:latin typeface="Baskerville"/>
                <a:cs typeface="Baskerville"/>
              </a:rPr>
              <a:t>metafiction</a:t>
            </a:r>
            <a:r>
              <a:rPr lang="en-GB" sz="1600" dirty="0">
                <a:latin typeface="Baskerville"/>
                <a:cs typeface="Baskerville"/>
              </a:rPr>
              <a:t> does is re-examine the conventions of realism in order to discover – through its own self-reflection – a fictional form that is culturally relevant and comprehensible to contemporary readers. In showing us how literary fiction creates its imaginary worlds, </a:t>
            </a:r>
            <a:r>
              <a:rPr lang="en-GB" sz="1600" dirty="0" err="1">
                <a:latin typeface="Baskerville"/>
                <a:cs typeface="Baskerville"/>
              </a:rPr>
              <a:t>metafiction</a:t>
            </a:r>
            <a:r>
              <a:rPr lang="en-GB" sz="1600" dirty="0">
                <a:latin typeface="Baskerville"/>
                <a:cs typeface="Baskerville"/>
              </a:rPr>
              <a:t> helps us to understand how the reality we live day by day is similarly constructed, similarly written. </a:t>
            </a:r>
          </a:p>
          <a:p>
            <a:endParaRPr lang="en-GB" sz="1600" dirty="0">
              <a:latin typeface="Baskerville"/>
              <a:cs typeface="Baskerville"/>
            </a:endParaRPr>
          </a:p>
          <a:p>
            <a:r>
              <a:rPr lang="en-GB" sz="1600" dirty="0">
                <a:latin typeface="Baskerville"/>
                <a:cs typeface="Baskerville"/>
              </a:rPr>
              <a:t>Metafiction is a term given to fictional writing which self-consciously and systematically draws attention to its status as an artefact in order to pose questions about the relationship between fiction and reality. </a:t>
            </a:r>
          </a:p>
          <a:p>
            <a:endParaRPr lang="en-GB" sz="1600" dirty="0">
              <a:latin typeface="Baskerville"/>
              <a:cs typeface="Baskerville"/>
            </a:endParaRPr>
          </a:p>
          <a:p>
            <a:r>
              <a:rPr lang="en-GB" sz="1600" dirty="0">
                <a:latin typeface="Baskerville"/>
                <a:cs typeface="Baskerville"/>
              </a:rPr>
              <a:t>Patricia Waugh, ‘What is Metafiction and Why are They Saying Such Awful Things About it?’</a:t>
            </a:r>
            <a:r>
              <a:rPr lang="en-GB" sz="1600" i="1" dirty="0">
                <a:latin typeface="Baskerville"/>
                <a:cs typeface="Baskerville"/>
              </a:rPr>
              <a:t> </a:t>
            </a:r>
            <a:r>
              <a:rPr lang="en-GB" sz="1600" dirty="0">
                <a:latin typeface="Baskerville"/>
                <a:cs typeface="Baskerville"/>
              </a:rPr>
              <a:t>in </a:t>
            </a:r>
            <a:r>
              <a:rPr lang="en-GB" sz="1600" i="1" dirty="0">
                <a:latin typeface="Baskerville"/>
                <a:cs typeface="Baskerville"/>
              </a:rPr>
              <a:t>Metafiction</a:t>
            </a:r>
            <a:r>
              <a:rPr lang="en-GB" sz="1600" dirty="0">
                <a:latin typeface="Baskerville"/>
                <a:cs typeface="Baskerville"/>
              </a:rPr>
              <a:t> , Mark Currie (</a:t>
            </a:r>
            <a:r>
              <a:rPr lang="en-GB" sz="1600" dirty="0" err="1">
                <a:latin typeface="Baskerville"/>
                <a:cs typeface="Baskerville"/>
              </a:rPr>
              <a:t>ed</a:t>
            </a:r>
            <a:r>
              <a:rPr lang="en-GB" sz="1600" dirty="0">
                <a:latin typeface="Baskerville"/>
                <a:cs typeface="Baskerville"/>
              </a:rPr>
              <a:t>) (London: Longman, 1995)</a:t>
            </a:r>
          </a:p>
        </p:txBody>
      </p:sp>
    </p:spTree>
    <p:extLst>
      <p:ext uri="{BB962C8B-B14F-4D97-AF65-F5344CB8AC3E}">
        <p14:creationId xmlns:p14="http://schemas.microsoft.com/office/powerpoint/2010/main" val="50836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latin typeface="Baskerville"/>
                <a:cs typeface="Baskerville"/>
              </a:rPr>
              <a:t>Hey, you lot. Come on! What is the point of this lecture? Is it worth the money? The time? </a:t>
            </a:r>
          </a:p>
        </p:txBody>
      </p:sp>
    </p:spTree>
    <p:extLst>
      <p:ext uri="{BB962C8B-B14F-4D97-AF65-F5344CB8AC3E}">
        <p14:creationId xmlns:p14="http://schemas.microsoft.com/office/powerpoint/2010/main" val="817047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8975" y="75509"/>
            <a:ext cx="4572000" cy="646331"/>
          </a:xfrm>
          <a:prstGeom prst="rect">
            <a:avLst/>
          </a:prstGeom>
        </p:spPr>
        <p:txBody>
          <a:bodyPr>
            <a:spAutoFit/>
          </a:bodyPr>
          <a:lstStyle/>
          <a:p>
            <a:r>
              <a:rPr lang="en-US" dirty="0"/>
              <a:t>https://</a:t>
            </a:r>
            <a:r>
              <a:rPr lang="en-US" dirty="0" err="1"/>
              <a:t>gloria.tv</a:t>
            </a:r>
            <a:r>
              <a:rPr lang="en-US" dirty="0"/>
              <a:t>/video/RbTPXJ2vUd6W3BawWq4PtHjGh</a:t>
            </a:r>
            <a:endParaRPr lang="en-US" dirty="0"/>
          </a:p>
        </p:txBody>
      </p:sp>
      <p:pic>
        <p:nvPicPr>
          <p:cNvPr id="3" name="Picture 2"/>
          <p:cNvPicPr>
            <a:picLocks noChangeAspect="1"/>
          </p:cNvPicPr>
          <p:nvPr/>
        </p:nvPicPr>
        <p:blipFill>
          <a:blip r:embed="rId2"/>
          <a:stretch>
            <a:fillRect/>
          </a:stretch>
        </p:blipFill>
        <p:spPr>
          <a:xfrm>
            <a:off x="388975" y="1293781"/>
            <a:ext cx="5715000" cy="4305300"/>
          </a:xfrm>
          <a:prstGeom prst="rect">
            <a:avLst/>
          </a:prstGeom>
        </p:spPr>
      </p:pic>
      <p:sp>
        <p:nvSpPr>
          <p:cNvPr id="4" name="TextBox 3">
            <a:extLst>
              <a:ext uri="{FF2B5EF4-FFF2-40B4-BE49-F238E27FC236}">
                <a16:creationId xmlns:a16="http://schemas.microsoft.com/office/drawing/2014/main" xmlns="" id="{36BA8B13-8FEE-7841-B590-F2A9535537A2}"/>
              </a:ext>
            </a:extLst>
          </p:cNvPr>
          <p:cNvSpPr txBox="1"/>
          <p:nvPr/>
        </p:nvSpPr>
        <p:spPr>
          <a:xfrm>
            <a:off x="1594884" y="2806995"/>
            <a:ext cx="184731" cy="369332"/>
          </a:xfrm>
          <a:prstGeom prst="rect">
            <a:avLst/>
          </a:prstGeom>
          <a:noFill/>
        </p:spPr>
        <p:txBody>
          <a:bodyPr wrap="square" rtlCol="0">
            <a:spAutoFit/>
          </a:bodyPr>
          <a:lstStyle/>
          <a:p>
            <a:endParaRPr lang="en-US" dirty="0"/>
          </a:p>
        </p:txBody>
      </p:sp>
      <p:sp>
        <p:nvSpPr>
          <p:cNvPr id="5" name="TextBox 4">
            <a:extLst>
              <a:ext uri="{FF2B5EF4-FFF2-40B4-BE49-F238E27FC236}">
                <a16:creationId xmlns:a16="http://schemas.microsoft.com/office/drawing/2014/main" xmlns="" id="{6A28A9F1-8DA7-2649-8AF1-7E4361373F0E}"/>
              </a:ext>
            </a:extLst>
          </p:cNvPr>
          <p:cNvSpPr txBox="1"/>
          <p:nvPr/>
        </p:nvSpPr>
        <p:spPr>
          <a:xfrm>
            <a:off x="6655981" y="629507"/>
            <a:ext cx="5750292" cy="5632311"/>
          </a:xfrm>
          <a:prstGeom prst="rect">
            <a:avLst/>
          </a:prstGeom>
          <a:noFill/>
        </p:spPr>
        <p:txBody>
          <a:bodyPr wrap="none" rtlCol="0">
            <a:spAutoFit/>
          </a:bodyPr>
          <a:lstStyle/>
          <a:p>
            <a:r>
              <a:rPr lang="en-GB" dirty="0">
                <a:latin typeface="Times"/>
                <a:cs typeface="Times"/>
              </a:rPr>
              <a:t>….the dingiest collection of shabby buildings ever squeezed</a:t>
            </a:r>
          </a:p>
          <a:p>
            <a:r>
              <a:rPr lang="en-GB" dirty="0">
                <a:latin typeface="Times"/>
                <a:cs typeface="Times"/>
              </a:rPr>
              <a:t>together in a rank corner as a club for Tom-cats. …..a</a:t>
            </a:r>
          </a:p>
          <a:p>
            <a:r>
              <a:rPr lang="en-GB" dirty="0">
                <a:latin typeface="Times"/>
                <a:cs typeface="Times"/>
              </a:rPr>
              <a:t> melancholy little square that looked to me like a flat </a:t>
            </a:r>
          </a:p>
          <a:p>
            <a:r>
              <a:rPr lang="en-GB" dirty="0">
                <a:latin typeface="Times"/>
                <a:cs typeface="Times"/>
              </a:rPr>
              <a:t>burying-ground. I thought it had the most dismal trees </a:t>
            </a:r>
          </a:p>
          <a:p>
            <a:r>
              <a:rPr lang="en-GB" dirty="0">
                <a:latin typeface="Times"/>
                <a:cs typeface="Times"/>
              </a:rPr>
              <a:t>in it, and the most dismal sparrows, and the most dismal </a:t>
            </a:r>
          </a:p>
          <a:p>
            <a:r>
              <a:rPr lang="en-GB" dirty="0">
                <a:latin typeface="Times"/>
                <a:cs typeface="Times"/>
              </a:rPr>
              <a:t>cats, and the most dismal houses (in number half a dozen </a:t>
            </a:r>
          </a:p>
          <a:p>
            <a:r>
              <a:rPr lang="en-GB" dirty="0">
                <a:latin typeface="Times"/>
                <a:cs typeface="Times"/>
              </a:rPr>
              <a:t>or so), that I had ever seen. I thought the windows of the </a:t>
            </a:r>
          </a:p>
          <a:p>
            <a:r>
              <a:rPr lang="en-GB" dirty="0">
                <a:latin typeface="Times"/>
                <a:cs typeface="Times"/>
              </a:rPr>
              <a:t>sets of chambers into which those houses were divided, </a:t>
            </a:r>
          </a:p>
          <a:p>
            <a:r>
              <a:rPr lang="en-GB" dirty="0">
                <a:latin typeface="Times"/>
                <a:cs typeface="Times"/>
              </a:rPr>
              <a:t>were in every stage of dilapidated blind and curtain, </a:t>
            </a:r>
          </a:p>
          <a:p>
            <a:r>
              <a:rPr lang="en-GB" dirty="0">
                <a:latin typeface="Times"/>
                <a:cs typeface="Times"/>
              </a:rPr>
              <a:t>crippled flower-pot, cracked glass, dusty decay, and </a:t>
            </a:r>
          </a:p>
          <a:p>
            <a:r>
              <a:rPr lang="en-GB" dirty="0">
                <a:latin typeface="Times"/>
                <a:cs typeface="Times"/>
              </a:rPr>
              <a:t>miserable makeshift; while To Let To Let To Let, glared</a:t>
            </a:r>
          </a:p>
          <a:p>
            <a:r>
              <a:rPr lang="en-GB" dirty="0">
                <a:latin typeface="Times"/>
                <a:cs typeface="Times"/>
              </a:rPr>
              <a:t> at me from empty rooms, as if no new wretches ever </a:t>
            </a:r>
          </a:p>
          <a:p>
            <a:r>
              <a:rPr lang="en-GB" dirty="0">
                <a:latin typeface="Times"/>
                <a:cs typeface="Times"/>
              </a:rPr>
              <a:t>came there, and the vengeance of the soul of Barnard </a:t>
            </a:r>
          </a:p>
          <a:p>
            <a:r>
              <a:rPr lang="en-GB" dirty="0">
                <a:latin typeface="Times"/>
                <a:cs typeface="Times"/>
              </a:rPr>
              <a:t>were being slowly appeased by the gradual suicide of </a:t>
            </a:r>
          </a:p>
          <a:p>
            <a:r>
              <a:rPr lang="en-GB" dirty="0">
                <a:latin typeface="Times"/>
                <a:cs typeface="Times"/>
              </a:rPr>
              <a:t>the present occupants and their unholy interment under </a:t>
            </a:r>
          </a:p>
          <a:p>
            <a:r>
              <a:rPr lang="en-GB" dirty="0">
                <a:latin typeface="Times"/>
                <a:cs typeface="Times"/>
              </a:rPr>
              <a:t>the gravel. A frouzy mourning of soot and smoke attired</a:t>
            </a:r>
          </a:p>
          <a:p>
            <a:r>
              <a:rPr lang="en-GB" dirty="0">
                <a:latin typeface="Times"/>
                <a:cs typeface="Times"/>
              </a:rPr>
              <a:t> this forlorn creation of Barnard, and it had strewn </a:t>
            </a:r>
          </a:p>
          <a:p>
            <a:r>
              <a:rPr lang="en-GB" dirty="0">
                <a:latin typeface="Times"/>
                <a:cs typeface="Times"/>
              </a:rPr>
              <a:t>ashes on its head, and was undergoing penance </a:t>
            </a:r>
          </a:p>
          <a:p>
            <a:r>
              <a:rPr lang="en-GB" dirty="0">
                <a:latin typeface="Times"/>
                <a:cs typeface="Times"/>
              </a:rPr>
              <a:t>and humiliation as a mere dust-hole.</a:t>
            </a:r>
          </a:p>
          <a:p>
            <a:r>
              <a:rPr lang="en-GB" i="1" dirty="0">
                <a:latin typeface="Times"/>
              </a:rPr>
              <a:t>GREAT EXPECTATIONS</a:t>
            </a:r>
            <a:endParaRPr lang="en-US" i="1" dirty="0"/>
          </a:p>
        </p:txBody>
      </p:sp>
    </p:spTree>
    <p:extLst>
      <p:ext uri="{BB962C8B-B14F-4D97-AF65-F5344CB8AC3E}">
        <p14:creationId xmlns:p14="http://schemas.microsoft.com/office/powerpoint/2010/main" val="321427366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042869"/>
            <a:ext cx="8229600" cy="1143000"/>
          </a:xfrm>
        </p:spPr>
        <p:txBody>
          <a:bodyPr>
            <a:normAutofit fontScale="90000"/>
          </a:bodyPr>
          <a:lstStyle/>
          <a:p>
            <a:r>
              <a:rPr lang="en-US" dirty="0"/>
              <a:t>STOP: </a:t>
            </a:r>
            <a:br>
              <a:rPr lang="en-US" dirty="0"/>
            </a:br>
            <a:r>
              <a:rPr lang="en-US" dirty="0"/>
              <a:t/>
            </a:r>
            <a:br>
              <a:rPr lang="en-US" dirty="0"/>
            </a:br>
            <a:r>
              <a:rPr lang="en-US" dirty="0"/>
              <a:t> LOOKING AT INSTAGRAM</a:t>
            </a:r>
            <a:br>
              <a:rPr lang="en-US" dirty="0"/>
            </a:br>
            <a:r>
              <a:rPr lang="en-US" dirty="0"/>
              <a:t/>
            </a:r>
            <a:br>
              <a:rPr lang="en-US" dirty="0"/>
            </a:br>
            <a:r>
              <a:rPr lang="en-US" dirty="0"/>
              <a:t>TEXTING </a:t>
            </a:r>
            <a:br>
              <a:rPr lang="en-US" dirty="0"/>
            </a:br>
            <a:r>
              <a:rPr lang="en-US" dirty="0"/>
              <a:t/>
            </a:r>
            <a:br>
              <a:rPr lang="en-US" dirty="0"/>
            </a:br>
            <a:r>
              <a:rPr lang="en-US" dirty="0" smtClean="0"/>
              <a:t>THINKING </a:t>
            </a:r>
            <a:r>
              <a:rPr lang="en-US" dirty="0"/>
              <a:t>OF YOU AND </a:t>
            </a:r>
            <a:r>
              <a:rPr lang="en-US" i="1" dirty="0"/>
              <a:t>Insert name here </a:t>
            </a:r>
            <a:r>
              <a:rPr lang="en-US" dirty="0"/>
              <a:t>IN </a:t>
            </a:r>
            <a:r>
              <a:rPr lang="en-US" i="1" dirty="0"/>
              <a:t>Insert </a:t>
            </a:r>
            <a:r>
              <a:rPr lang="en-US" dirty="0"/>
              <a:t>PLACE </a:t>
            </a:r>
            <a:r>
              <a:rPr lang="en-US" i="1" dirty="0"/>
              <a:t>here </a:t>
            </a:r>
            <a:endParaRPr lang="en-US" dirty="0"/>
          </a:p>
        </p:txBody>
      </p:sp>
    </p:spTree>
    <p:extLst>
      <p:ext uri="{BB962C8B-B14F-4D97-AF65-F5344CB8AC3E}">
        <p14:creationId xmlns:p14="http://schemas.microsoft.com/office/powerpoint/2010/main" val="1014807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7419"/>
            <a:ext cx="9143999" cy="6740309"/>
          </a:xfrm>
          <a:prstGeom prst="rect">
            <a:avLst/>
          </a:prstGeom>
        </p:spPr>
        <p:txBody>
          <a:bodyPr wrap="square">
            <a:spAutoFit/>
          </a:bodyPr>
          <a:lstStyle/>
          <a:p>
            <a:r>
              <a:rPr lang="en-GB" sz="1600" b="1" dirty="0">
                <a:latin typeface="Baskerville" panose="02020502070401020303" pitchFamily="18" charset="0"/>
              </a:rPr>
              <a:t>Chapter One</a:t>
            </a:r>
          </a:p>
          <a:p>
            <a:r>
              <a:rPr lang="en-GB" sz="1600" dirty="0">
                <a:latin typeface="Baskerville" panose="02020502070401020303" pitchFamily="18" charset="0"/>
              </a:rPr>
              <a:t>You are about to begin reading </a:t>
            </a:r>
            <a:r>
              <a:rPr lang="en-GB" sz="1600" dirty="0" err="1">
                <a:latin typeface="Baskerville" panose="02020502070401020303" pitchFamily="18" charset="0"/>
              </a:rPr>
              <a:t>Italo</a:t>
            </a:r>
            <a:r>
              <a:rPr lang="en-GB" sz="1600" dirty="0">
                <a:latin typeface="Baskerville" panose="02020502070401020303" pitchFamily="18" charset="0"/>
              </a:rPr>
              <a:t> Calvino’s new novel, </a:t>
            </a:r>
            <a:r>
              <a:rPr lang="en-GB" sz="1600" i="1" dirty="0">
                <a:latin typeface="Baskerville" panose="02020502070401020303" pitchFamily="18" charset="0"/>
              </a:rPr>
              <a:t>If on a winter’s night a traveller</a:t>
            </a:r>
            <a:r>
              <a:rPr lang="en-GB" sz="1600" dirty="0">
                <a:latin typeface="Baskerville" panose="02020502070401020303" pitchFamily="18" charset="0"/>
              </a:rPr>
              <a:t>. Relax. Concentrate. Dispel every other thought. Let the world around you fade. Best to close the door; the TV is always on in the next room. Tell the others right away, “No I don’t want to watch TV!” Raise your voice – they won’t hear you otherwise – “I’m reading! I don’t want to be disturbed!” Maybe they haven’t heard you, with all that racket; speak louder, yell: “I’m beginning to read </a:t>
            </a:r>
            <a:r>
              <a:rPr lang="en-GB" sz="1600" dirty="0" err="1">
                <a:latin typeface="Baskerville" panose="02020502070401020303" pitchFamily="18" charset="0"/>
              </a:rPr>
              <a:t>Italo</a:t>
            </a:r>
            <a:r>
              <a:rPr lang="en-GB" sz="1600" dirty="0">
                <a:latin typeface="Baskerville" panose="02020502070401020303" pitchFamily="18" charset="0"/>
              </a:rPr>
              <a:t> Calvino’s new novel!” Or, if you prefer, don’t say anything; just hope they’ll leave you alone. </a:t>
            </a:r>
          </a:p>
          <a:p>
            <a:r>
              <a:rPr lang="en-GB" sz="1600" dirty="0">
                <a:latin typeface="Baskerville" panose="02020502070401020303" pitchFamily="18" charset="0"/>
              </a:rPr>
              <a:t>	Find the most comfortable position: seated stretched out, curled up, or lying flat. Flat on your back, on your side, on your stomach. In an easy chair, on the sofa, in the rocker, the deck chair, on the hassock. In the hammock, if you have a hammock. On top of your bed, of course, or in the bed. You can even stand on your hands, head down, in the yoga position. With the book upside down, naturally. </a:t>
            </a:r>
          </a:p>
          <a:p>
            <a:r>
              <a:rPr lang="en-GB" sz="1600" dirty="0">
                <a:latin typeface="Baskerville" panose="02020502070401020303" pitchFamily="18" charset="0"/>
              </a:rPr>
              <a:t>	Of course, the ideal position for reading is something you can never find. In the old days they used to read standing up, at a lectern. People were accustomed to standing on their feet, without moving […] It’s not that you expect anything in particular from this particular book. You’re the sort of person who, on principle, no longer expects anything of anything. </a:t>
            </a:r>
          </a:p>
          <a:p>
            <a:r>
              <a:rPr lang="en-GB" sz="1600" dirty="0">
                <a:latin typeface="Baskerville" panose="02020502070401020303" pitchFamily="18" charset="0"/>
              </a:rPr>
              <a:t>[…] So then, you noticed in a newspaper that </a:t>
            </a:r>
            <a:r>
              <a:rPr lang="en-GB" sz="1600" i="1" dirty="0">
                <a:latin typeface="Baskerville" panose="02020502070401020303" pitchFamily="18" charset="0"/>
              </a:rPr>
              <a:t>If on a winter’s night a traveller</a:t>
            </a:r>
            <a:r>
              <a:rPr lang="en-GB" sz="1600" dirty="0">
                <a:latin typeface="Baskerville" panose="02020502070401020303" pitchFamily="18" charset="0"/>
              </a:rPr>
              <a:t> had appeared, the new book by </a:t>
            </a:r>
            <a:r>
              <a:rPr lang="en-GB" sz="1600" dirty="0" err="1">
                <a:latin typeface="Baskerville" panose="02020502070401020303" pitchFamily="18" charset="0"/>
              </a:rPr>
              <a:t>Italo</a:t>
            </a:r>
            <a:r>
              <a:rPr lang="en-GB" sz="1600" dirty="0">
                <a:latin typeface="Baskerville" panose="02020502070401020303" pitchFamily="18" charset="0"/>
              </a:rPr>
              <a:t> Calvino, who hadn’t published for several years. You went to the bookshop and bought the volume. Good for you. </a:t>
            </a:r>
          </a:p>
          <a:p>
            <a:r>
              <a:rPr lang="en-GB" sz="1600" dirty="0">
                <a:latin typeface="Baskerville" panose="02020502070401020303" pitchFamily="18" charset="0"/>
              </a:rPr>
              <a:t>	In the shop window you have promptly identified the cover with the title you were looking for. Following this visual trail, you have forced your way through the shop past the thick barricades of Book You Haven’t Read, which were frowning at you from the tables and shelves, trying to cow you. But you know you must never allow yourself to be awed, that among them, extend for acres and acres the Books You Needn’t Read, the Book Made For Purposes Other Than Reading, Books Read Even Before You Open Them Since They Belong To The Category Of Books Read Before Being Written. And thus you pass the outer girdle of ramparts, but then you are attacked by the infantry of the Books That If You Had More Than One Life You Would Certainly Also Read But Unfortunately Your Days Are Numbered. </a:t>
            </a:r>
          </a:p>
          <a:p>
            <a:r>
              <a:rPr lang="en-GB" sz="1600" b="1" dirty="0" err="1">
                <a:latin typeface="Baskerville" panose="02020502070401020303" pitchFamily="18" charset="0"/>
              </a:rPr>
              <a:t>Italo</a:t>
            </a:r>
            <a:r>
              <a:rPr lang="en-GB" sz="1600" b="1" dirty="0">
                <a:latin typeface="Baskerville" panose="02020502070401020303" pitchFamily="18" charset="0"/>
              </a:rPr>
              <a:t> Calvino, </a:t>
            </a:r>
            <a:r>
              <a:rPr lang="en-GB" sz="1600" b="1" i="1" dirty="0">
                <a:latin typeface="Baskerville" panose="02020502070401020303" pitchFamily="18" charset="0"/>
              </a:rPr>
              <a:t>If on a winter’s night a traveller</a:t>
            </a:r>
            <a:r>
              <a:rPr lang="en-GB" sz="1600" b="1" dirty="0">
                <a:latin typeface="Baskerville" panose="02020502070401020303" pitchFamily="18" charset="0"/>
              </a:rPr>
              <a:t> (1979)</a:t>
            </a:r>
            <a:endParaRPr lang="en-GB" sz="1600" dirty="0">
              <a:latin typeface="Baskerville" panose="02020502070401020303" pitchFamily="18" charset="0"/>
            </a:endParaRPr>
          </a:p>
        </p:txBody>
      </p:sp>
      <p:pic>
        <p:nvPicPr>
          <p:cNvPr id="3" name="Picture 2"/>
          <p:cNvPicPr>
            <a:picLocks noChangeAspect="1"/>
          </p:cNvPicPr>
          <p:nvPr/>
        </p:nvPicPr>
        <p:blipFill>
          <a:blip r:embed="rId2"/>
          <a:stretch>
            <a:fillRect/>
          </a:stretch>
        </p:blipFill>
        <p:spPr>
          <a:xfrm>
            <a:off x="9361853" y="595268"/>
            <a:ext cx="2400879" cy="3690672"/>
          </a:xfrm>
          <a:prstGeom prst="rect">
            <a:avLst/>
          </a:prstGeom>
        </p:spPr>
      </p:pic>
    </p:spTree>
    <p:extLst>
      <p:ext uri="{BB962C8B-B14F-4D97-AF65-F5344CB8AC3E}">
        <p14:creationId xmlns:p14="http://schemas.microsoft.com/office/powerpoint/2010/main" val="6315467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8747DA-524C-4D48-8D29-790FF243811D}"/>
              </a:ext>
            </a:extLst>
          </p:cNvPr>
          <p:cNvSpPr>
            <a:spLocks noGrp="1"/>
          </p:cNvSpPr>
          <p:nvPr>
            <p:ph type="title"/>
          </p:nvPr>
        </p:nvSpPr>
        <p:spPr/>
        <p:txBody>
          <a:bodyPr/>
          <a:lstStyle/>
          <a:p>
            <a:endParaRPr lang="en-US"/>
          </a:p>
        </p:txBody>
      </p:sp>
      <p:sp>
        <p:nvSpPr>
          <p:cNvPr id="4" name="Rectangle 3">
            <a:extLst>
              <a:ext uri="{FF2B5EF4-FFF2-40B4-BE49-F238E27FC236}">
                <a16:creationId xmlns:a16="http://schemas.microsoft.com/office/drawing/2014/main" xmlns="" id="{F87B3703-EFEC-F34B-903D-1FEDB1942155}"/>
              </a:ext>
            </a:extLst>
          </p:cNvPr>
          <p:cNvSpPr/>
          <p:nvPr/>
        </p:nvSpPr>
        <p:spPr>
          <a:xfrm>
            <a:off x="171873" y="1261942"/>
            <a:ext cx="7818474" cy="4154984"/>
          </a:xfrm>
          <a:prstGeom prst="rect">
            <a:avLst/>
          </a:prstGeom>
        </p:spPr>
        <p:txBody>
          <a:bodyPr wrap="square">
            <a:spAutoFit/>
          </a:bodyPr>
          <a:lstStyle/>
          <a:p>
            <a:pPr marR="327025">
              <a:spcAft>
                <a:spcPts val="0"/>
              </a:spcAft>
            </a:pPr>
            <a:r>
              <a:rPr lang="en-GB" sz="2400" dirty="0">
                <a:latin typeface="Baskerville" panose="02020502070401020303" pitchFamily="18" charset="0"/>
                <a:ea typeface="Calibri" panose="020F0502020204030204" pitchFamily="34" charset="0"/>
                <a:cs typeface="Times New Roman" panose="02020603050405020304" pitchFamily="18" charset="0"/>
              </a:rPr>
              <a:t>The fact of the matter was that my poverty had sharpened certain aptitudes in me to such a degree that it got me into outright trouble….But it also had its advantages, it helped me in certain situations. The intelligent poor individual was a much finer observer than the intelligent rich one. The poor individual looks around him at every step, listens suspiciously to every word he hears from the people he meets; thus, every step he takes presents a problem, a task, for his thoughts and feelings. He is alert and sensitive, he is experienced, his soul has been burned.</a:t>
            </a:r>
          </a:p>
          <a:p>
            <a:pPr marR="327025">
              <a:spcAft>
                <a:spcPts val="0"/>
              </a:spcAft>
            </a:pPr>
            <a:r>
              <a:rPr lang="en-GB" sz="2400" dirty="0">
                <a:latin typeface="Baskerville" panose="02020502070401020303" pitchFamily="18" charset="0"/>
                <a:ea typeface="Calibri" panose="020F0502020204030204" pitchFamily="34" charset="0"/>
                <a:cs typeface="Times New Roman" panose="02020603050405020304" pitchFamily="18" charset="0"/>
              </a:rPr>
              <a:t>Pt. III</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8353543" y="508273"/>
            <a:ext cx="3354410" cy="4908653"/>
          </a:xfrm>
          <a:prstGeom prst="rect">
            <a:avLst/>
          </a:prstGeom>
        </p:spPr>
      </p:pic>
    </p:spTree>
    <p:extLst>
      <p:ext uri="{BB962C8B-B14F-4D97-AF65-F5344CB8AC3E}">
        <p14:creationId xmlns:p14="http://schemas.microsoft.com/office/powerpoint/2010/main" val="19028744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3C3C107C-9FC8-604C-A9E0-B26EE896C3EC}"/>
              </a:ext>
            </a:extLst>
          </p:cNvPr>
          <p:cNvSpPr/>
          <p:nvPr/>
        </p:nvSpPr>
        <p:spPr>
          <a:xfrm>
            <a:off x="765544" y="0"/>
            <a:ext cx="9590568" cy="7017306"/>
          </a:xfrm>
          <a:prstGeom prst="rect">
            <a:avLst/>
          </a:prstGeom>
        </p:spPr>
        <p:txBody>
          <a:bodyPr wrap="square">
            <a:spAutoFit/>
          </a:bodyPr>
          <a:lstStyle/>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Hamsun, although he is virtually the inventor of a certain kind of modern fictionality, is also the great refiner of the stream of consciousness, that mode of writing that in some ways the culmination of novelistic realism, of the novel’s traditional devotion to human beings, that represents the soul’s stutter. His heroes are souls, not fictive fragments.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i="1" dirty="0">
                <a:latin typeface="Baskerville" panose="02020502070401020303" pitchFamily="18" charset="0"/>
                <a:ea typeface="Calibri" panose="020F0502020204030204" pitchFamily="34" charset="0"/>
                <a:cs typeface="Times New Roman" panose="02020603050405020304" pitchFamily="18" charset="0"/>
              </a:rPr>
              <a:t>Hunger </a:t>
            </a:r>
            <a:r>
              <a:rPr lang="en-GB" dirty="0">
                <a:latin typeface="Baskerville" panose="02020502070401020303" pitchFamily="18" charset="0"/>
                <a:ea typeface="Calibri" panose="020F0502020204030204" pitchFamily="34" charset="0"/>
                <a:cs typeface="Times New Roman" panose="02020603050405020304" pitchFamily="18" charset="0"/>
              </a:rPr>
              <a:t>was Hamsun’s first strike against the novelistic representation of coherence. For Hamsun, such coherence was factitious. He wrote articles and lectures against Ibsen in 1890 and 1891, attacking him as a writer who created only ‘types’, characters with a single pressing element. Compared to Hamsun, Ibsen was always tying the moral bootlaces of his subjects, correcting them and dressing them in the public themes of the moment…. ‘I dream of a literature with characters in which their very lack of consistency is their basic characteristic,’ Hamsun wrote. The heroes of </a:t>
            </a:r>
            <a:r>
              <a:rPr lang="en-GB" i="1" dirty="0">
                <a:latin typeface="Baskerville" panose="02020502070401020303" pitchFamily="18" charset="0"/>
                <a:ea typeface="Calibri" panose="020F0502020204030204" pitchFamily="34" charset="0"/>
                <a:cs typeface="Times New Roman" panose="02020603050405020304" pitchFamily="18" charset="0"/>
              </a:rPr>
              <a:t>Hunger</a:t>
            </a:r>
            <a:r>
              <a:rPr lang="en-GB" dirty="0">
                <a:latin typeface="Baskerville" panose="02020502070401020303" pitchFamily="18" charset="0"/>
                <a:ea typeface="Calibri" panose="020F0502020204030204" pitchFamily="34" charset="0"/>
                <a:cs typeface="Times New Roman" panose="02020603050405020304" pitchFamily="18" charset="0"/>
              </a:rPr>
              <a:t>, </a:t>
            </a:r>
            <a:r>
              <a:rPr lang="en-GB" i="1" dirty="0">
                <a:latin typeface="Baskerville" panose="02020502070401020303" pitchFamily="18" charset="0"/>
                <a:ea typeface="Calibri" panose="020F0502020204030204" pitchFamily="34" charset="0"/>
                <a:cs typeface="Times New Roman" panose="02020603050405020304" pitchFamily="18" charset="0"/>
              </a:rPr>
              <a:t>Mysteries</a:t>
            </a:r>
            <a:r>
              <a:rPr lang="en-GB" dirty="0">
                <a:latin typeface="Baskerville" panose="02020502070401020303" pitchFamily="18" charset="0"/>
                <a:ea typeface="Calibri" panose="020F0502020204030204" pitchFamily="34" charset="0"/>
                <a:cs typeface="Times New Roman" panose="02020603050405020304" pitchFamily="18" charset="0"/>
              </a:rPr>
              <a:t> (1892) and </a:t>
            </a:r>
            <a:r>
              <a:rPr lang="en-GB" i="1" dirty="0">
                <a:latin typeface="Baskerville" panose="02020502070401020303" pitchFamily="18" charset="0"/>
                <a:ea typeface="Calibri" panose="020F0502020204030204" pitchFamily="34" charset="0"/>
                <a:cs typeface="Times New Roman" panose="02020603050405020304" pitchFamily="18" charset="0"/>
              </a:rPr>
              <a:t>Pan</a:t>
            </a:r>
            <a:r>
              <a:rPr lang="en-GB" dirty="0">
                <a:latin typeface="Baskerville" panose="02020502070401020303" pitchFamily="18" charset="0"/>
                <a:ea typeface="Calibri" panose="020F0502020204030204" pitchFamily="34" charset="0"/>
                <a:cs typeface="Times New Roman" panose="02020603050405020304" pitchFamily="18" charset="0"/>
              </a:rPr>
              <a:t> (1894) are all self-</a:t>
            </a:r>
            <a:r>
              <a:rPr lang="en-GB" dirty="0" err="1">
                <a:latin typeface="Baskerville" panose="02020502070401020303" pitchFamily="18" charset="0"/>
                <a:ea typeface="Calibri" panose="020F0502020204030204" pitchFamily="34" charset="0"/>
                <a:cs typeface="Times New Roman" panose="02020603050405020304" pitchFamily="18" charset="0"/>
              </a:rPr>
              <a:t>unravellers</a:t>
            </a:r>
            <a:r>
              <a:rPr lang="en-GB" dirty="0">
                <a:latin typeface="Baskerville" panose="02020502070401020303" pitchFamily="18" charset="0"/>
                <a:ea typeface="Calibri" panose="020F0502020204030204" pitchFamily="34" charset="0"/>
                <a:cs typeface="Times New Roman" panose="02020603050405020304" pitchFamily="18" charset="0"/>
              </a:rPr>
              <a:t>…. ‘</a:t>
            </a:r>
            <a:r>
              <a:rPr lang="en-GB" i="1" dirty="0">
                <a:latin typeface="Baskerville" panose="02020502070401020303" pitchFamily="18" charset="0"/>
                <a:ea typeface="Calibri" panose="020F0502020204030204" pitchFamily="34" charset="0"/>
                <a:cs typeface="Times New Roman" panose="02020603050405020304" pitchFamily="18" charset="0"/>
              </a:rPr>
              <a:t>Hunger</a:t>
            </a:r>
            <a:r>
              <a:rPr lang="en-GB" dirty="0">
                <a:latin typeface="Baskerville" panose="02020502070401020303" pitchFamily="18" charset="0"/>
                <a:ea typeface="Calibri" panose="020F0502020204030204" pitchFamily="34" charset="0"/>
                <a:cs typeface="Times New Roman" panose="02020603050405020304" pitchFamily="18" charset="0"/>
              </a:rPr>
              <a:t> is not a novel about marriages and country picnics and dances up at the big house’, Hamsun wrote in 1890. ‘I cannot go along with that kind of thing. What interests me is the infinite susceptibility of my soul, what little I have of it, the strange and peculiar life of the mind, the mysteries of the nerves in a starving body.’</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Hamsun’s novels of this period, and in particular </a:t>
            </a:r>
            <a:r>
              <a:rPr lang="en-GB" i="1" dirty="0">
                <a:latin typeface="Baskerville" panose="02020502070401020303" pitchFamily="18" charset="0"/>
                <a:ea typeface="Calibri" panose="020F0502020204030204" pitchFamily="34" charset="0"/>
                <a:cs typeface="Times New Roman" panose="02020603050405020304" pitchFamily="18" charset="0"/>
              </a:rPr>
              <a:t>Hunger</a:t>
            </a:r>
            <a:r>
              <a:rPr lang="en-GB" dirty="0">
                <a:latin typeface="Baskerville" panose="02020502070401020303" pitchFamily="18" charset="0"/>
                <a:ea typeface="Calibri" panose="020F0502020204030204" pitchFamily="34" charset="0"/>
                <a:cs typeface="Times New Roman" panose="02020603050405020304" pitchFamily="18" charset="0"/>
              </a:rPr>
              <a:t>, are deliberate perversions of the Christian system of reward and punishment, confession and absolution, pride and humility. It is common to see </a:t>
            </a:r>
            <a:r>
              <a:rPr lang="en-GB" dirty="0" err="1">
                <a:latin typeface="Baskerville" panose="02020502070401020303" pitchFamily="18" charset="0"/>
                <a:ea typeface="Calibri" panose="020F0502020204030204" pitchFamily="34" charset="0"/>
                <a:cs typeface="Times New Roman" panose="02020603050405020304" pitchFamily="18" charset="0"/>
              </a:rPr>
              <a:t>Tangen</a:t>
            </a:r>
            <a:r>
              <a:rPr lang="en-GB" dirty="0">
                <a:latin typeface="Baskerville" panose="02020502070401020303" pitchFamily="18" charset="0"/>
                <a:ea typeface="Calibri" panose="020F0502020204030204" pitchFamily="34" charset="0"/>
                <a:cs typeface="Times New Roman" panose="02020603050405020304" pitchFamily="18" charset="0"/>
              </a:rPr>
              <a:t> as a precursor of Kafka’s ‘hunger-artist’, consuming himself with his art. But it would be more accurate to see his behaviour as a grotesque parody of the traditional Christian posture of martyrdom, of fasting and solitude.</a:t>
            </a:r>
          </a:p>
          <a:p>
            <a:pPr marR="327025">
              <a:spcAft>
                <a:spcPts val="0"/>
              </a:spcAft>
            </a:pPr>
            <a:endParaRPr lang="en-GB" dirty="0">
              <a:latin typeface="Baskerville" panose="02020502070401020303" pitchFamily="18" charset="0"/>
              <a:ea typeface="Calibri" panose="020F0502020204030204" pitchFamily="34" charset="0"/>
              <a:cs typeface="Times New Roman" panose="02020603050405020304" pitchFamily="18" charset="0"/>
            </a:endParaRPr>
          </a:p>
          <a:p>
            <a:pPr marR="327025">
              <a:spcAft>
                <a:spcPts val="0"/>
              </a:spcAft>
            </a:pPr>
            <a:r>
              <a:rPr lang="en-GB" dirty="0">
                <a:latin typeface="Baskerville" panose="02020502070401020303" pitchFamily="18" charset="0"/>
                <a:ea typeface="Calibri" panose="020F0502020204030204" pitchFamily="34" charset="0"/>
                <a:cs typeface="Times New Roman" panose="02020603050405020304" pitchFamily="18" charset="0"/>
              </a:rPr>
              <a:t>James Wood, ‘Addicted to Unpredictability: Knut Hamsun’, </a:t>
            </a:r>
            <a:r>
              <a:rPr lang="en-GB" i="1" dirty="0">
                <a:latin typeface="Baskerville" panose="02020502070401020303" pitchFamily="18" charset="0"/>
                <a:ea typeface="Calibri" panose="020F0502020204030204" pitchFamily="34" charset="0"/>
                <a:cs typeface="Times New Roman" panose="02020603050405020304" pitchFamily="18" charset="0"/>
              </a:rPr>
              <a:t>London Review of Books</a:t>
            </a:r>
            <a:r>
              <a:rPr lang="en-GB" dirty="0">
                <a:latin typeface="Baskerville" panose="02020502070401020303" pitchFamily="18" charset="0"/>
                <a:ea typeface="Calibri" panose="020F0502020204030204" pitchFamily="34" charset="0"/>
                <a:cs typeface="Times New Roman" panose="02020603050405020304" pitchFamily="18" charset="0"/>
              </a:rPr>
              <a:t>, 26 November 1998</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60872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7741" y="117694"/>
            <a:ext cx="6096000" cy="6740306"/>
          </a:xfrm>
          <a:prstGeom prst="rect">
            <a:avLst/>
          </a:prstGeom>
        </p:spPr>
        <p:txBody>
          <a:bodyPr>
            <a:spAutoFit/>
          </a:bodyPr>
          <a:lstStyle/>
          <a:p>
            <a:r>
              <a:rPr lang="en-GB" sz="2400" dirty="0">
                <a:latin typeface="Baskerville"/>
                <a:cs typeface="Baskerville"/>
              </a:rPr>
              <a:t>The fate of my story filled me with dark forebodings; the more I thought about it, the more absurd it seemed that I could have written something usable so suddenly, half asleep at that, my brain full of fever and dreams. I had deceived myself of </a:t>
            </a:r>
            <a:r>
              <a:rPr lang="en-GB" sz="2400" dirty="0" smtClean="0">
                <a:latin typeface="Baskerville"/>
                <a:cs typeface="Baskerville"/>
              </a:rPr>
              <a:t>course. </a:t>
            </a:r>
            <a:r>
              <a:rPr lang="en-GB" sz="2400" i="1" dirty="0" smtClean="0">
                <a:latin typeface="Baskerville"/>
                <a:cs typeface="Baskerville"/>
              </a:rPr>
              <a:t>Hunger</a:t>
            </a:r>
            <a:r>
              <a:rPr lang="en-GB" sz="2400" dirty="0">
                <a:latin typeface="Baskerville"/>
                <a:cs typeface="Baskerville"/>
              </a:rPr>
              <a:t>, </a:t>
            </a:r>
            <a:r>
              <a:rPr lang="en-GB" sz="2400" dirty="0" err="1">
                <a:latin typeface="Baskerville"/>
                <a:cs typeface="Baskerville"/>
              </a:rPr>
              <a:t>Pt</a:t>
            </a:r>
            <a:r>
              <a:rPr lang="en-GB" sz="2400" dirty="0">
                <a:latin typeface="Baskerville"/>
                <a:cs typeface="Baskerville"/>
              </a:rPr>
              <a:t> I</a:t>
            </a:r>
          </a:p>
          <a:p>
            <a:r>
              <a:rPr lang="en-GB" sz="2400" dirty="0">
                <a:latin typeface="Baskerville"/>
                <a:cs typeface="Baskerville"/>
              </a:rPr>
              <a:t> </a:t>
            </a:r>
          </a:p>
          <a:p>
            <a:r>
              <a:rPr lang="en-GB" sz="2400" dirty="0">
                <a:latin typeface="Baskerville"/>
                <a:cs typeface="Baskerville"/>
              </a:rPr>
              <a:t>Madness rages through my brain and I let it rage, fully aware of being subject to influences I cannot control. I began to laugh, noiselessly and passionately, without a trace of reason, still jolly and drunk from the couple of glasses of beer I had had….</a:t>
            </a:r>
            <a:r>
              <a:rPr lang="en-GB" sz="2400" dirty="0" err="1">
                <a:latin typeface="Baskerville"/>
                <a:cs typeface="Baskerville"/>
              </a:rPr>
              <a:t>Kierulf</a:t>
            </a:r>
            <a:r>
              <a:rPr lang="en-GB" sz="2400" dirty="0">
                <a:latin typeface="Baskerville"/>
                <a:cs typeface="Baskerville"/>
              </a:rPr>
              <a:t>, this trader in wool who had been haunting my brain for so long, this person who I had thought existed and whom I perforce had to see, had vanished from my thoughts, erased together with other mad inventions that came and went by turns. </a:t>
            </a:r>
            <a:r>
              <a:rPr lang="en-GB" sz="2400" dirty="0" err="1">
                <a:latin typeface="Baskerville"/>
                <a:cs typeface="Baskerville"/>
              </a:rPr>
              <a:t>Pt</a:t>
            </a:r>
            <a:r>
              <a:rPr lang="en-GB" sz="2400" dirty="0">
                <a:latin typeface="Baskerville"/>
                <a:cs typeface="Baskerville"/>
              </a:rPr>
              <a:t> III</a:t>
            </a:r>
          </a:p>
        </p:txBody>
      </p:sp>
      <p:pic>
        <p:nvPicPr>
          <p:cNvPr id="3" name="Picture 2"/>
          <p:cNvPicPr>
            <a:picLocks noChangeAspect="1"/>
          </p:cNvPicPr>
          <p:nvPr/>
        </p:nvPicPr>
        <p:blipFill>
          <a:blip r:embed="rId2"/>
          <a:stretch>
            <a:fillRect/>
          </a:stretch>
        </p:blipFill>
        <p:spPr>
          <a:xfrm>
            <a:off x="7019443" y="375644"/>
            <a:ext cx="4606231" cy="3037234"/>
          </a:xfrm>
          <a:prstGeom prst="rect">
            <a:avLst/>
          </a:prstGeom>
        </p:spPr>
      </p:pic>
      <p:pic>
        <p:nvPicPr>
          <p:cNvPr id="4" name="Picture 3"/>
          <p:cNvPicPr>
            <a:picLocks noChangeAspect="1"/>
          </p:cNvPicPr>
          <p:nvPr/>
        </p:nvPicPr>
        <p:blipFill>
          <a:blip r:embed="rId3"/>
          <a:stretch>
            <a:fillRect/>
          </a:stretch>
        </p:blipFill>
        <p:spPr>
          <a:xfrm>
            <a:off x="7394687" y="3770038"/>
            <a:ext cx="4230987" cy="2818895"/>
          </a:xfrm>
          <a:prstGeom prst="rect">
            <a:avLst/>
          </a:prstGeom>
        </p:spPr>
      </p:pic>
    </p:spTree>
    <p:extLst>
      <p:ext uri="{BB962C8B-B14F-4D97-AF65-F5344CB8AC3E}">
        <p14:creationId xmlns:p14="http://schemas.microsoft.com/office/powerpoint/2010/main" val="6733561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2048718" y="1690688"/>
            <a:ext cx="10515600" cy="4351338"/>
          </a:xfrm>
        </p:spPr>
        <p:txBody>
          <a:bodyPr/>
          <a:lstStyle/>
          <a:p>
            <a:pPr marL="0" indent="0">
              <a:buNone/>
            </a:pPr>
            <a:endParaRPr lang="en-US" dirty="0"/>
          </a:p>
          <a:p>
            <a:pPr marL="0" indent="0">
              <a:buNone/>
            </a:pPr>
            <a:endParaRPr lang="en-US" dirty="0"/>
          </a:p>
          <a:p>
            <a:pPr marL="0" indent="0">
              <a:buNone/>
            </a:pPr>
            <a:endParaRPr lang="en-US" dirty="0"/>
          </a:p>
          <a:p>
            <a:pPr marL="0" indent="0">
              <a:buNone/>
            </a:pPr>
            <a:r>
              <a:rPr lang="en-US" sz="4800" dirty="0"/>
              <a:t>						Goodbye!</a:t>
            </a:r>
          </a:p>
        </p:txBody>
      </p:sp>
      <p:pic>
        <p:nvPicPr>
          <p:cNvPr id="4" name="Picture 3"/>
          <p:cNvPicPr>
            <a:picLocks noChangeAspect="1"/>
          </p:cNvPicPr>
          <p:nvPr/>
        </p:nvPicPr>
        <p:blipFill>
          <a:blip r:embed="rId2"/>
          <a:stretch>
            <a:fillRect/>
          </a:stretch>
        </p:blipFill>
        <p:spPr>
          <a:xfrm>
            <a:off x="0" y="0"/>
            <a:ext cx="6234545" cy="6858000"/>
          </a:xfrm>
          <a:prstGeom prst="rect">
            <a:avLst/>
          </a:prstGeom>
        </p:spPr>
      </p:pic>
    </p:spTree>
    <p:extLst>
      <p:ext uri="{BB962C8B-B14F-4D97-AF65-F5344CB8AC3E}">
        <p14:creationId xmlns:p14="http://schemas.microsoft.com/office/powerpoint/2010/main" val="1789876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9000"/>
            <a:lum/>
          </a:blip>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p:nvPr/>
        </p:nvSpPr>
        <p:spPr>
          <a:xfrm>
            <a:off x="158756" y="232773"/>
            <a:ext cx="7818756" cy="6247866"/>
          </a:xfrm>
          <a:prstGeom prst="rect">
            <a:avLst/>
          </a:prstGeom>
        </p:spPr>
        <p:txBody>
          <a:bodyPr wrap="square">
            <a:spAutoFit/>
          </a:bodyPr>
          <a:lstStyle/>
          <a:p>
            <a:r>
              <a:rPr lang="en-GB" sz="1600" dirty="0"/>
              <a:t>All novels are in some sense knowable communities. It is part of a traditional method – an underlying stance and approach – that the novelist offers to show people and their relationships in essentially knowable and communicable ways. The full extent of Dickens’s genius can then only be realised when we see that for him, in the experience of the city, so much that was important, and even decisive, could not simply be known, or simply communicated, but had, as I have said, to be revealed, to be forced into consciousness. And it would then be possible to set up a contrast between the fiction of the city and the fiction of the country. In the city kind, experience and community would be essentially opaque, in the country kind, essentially transparent. As a first way of thinking, there is some use in this contrast. There can be no doubt, for example, that identity and community become more problematic, as a matter of perception and as a matter of valuation, as the scale and complexity of the characteristic social organisation increased. Up to that point, the transition from city to country – from a predominantly rural to a predominantly urban society – is transforming and significant. The growth of towns and especially of cities and a metropolis; the increasing division and complexity of labour; the altered and critical relations between and within social classes: in changes like these any assumption of a knowable community – a whole community, wholly knowable – became harder and harder to sustain. But this is not the whole story, and once again in realising the new fact of the city, we must be careful not to idealise the old and new facts of the country. For what is knowable is not only a function of objects – of what is there to be known. It is also a function of subjects, of observers – of what is desired and what needs to be known. And what we have then to see, as throughout, in the country writing, is not only the reality of the rural community; it is the observer’s position in and towards it; a position which is part of the community being known.’ </a:t>
            </a:r>
          </a:p>
          <a:p>
            <a:r>
              <a:rPr lang="en-GB" sz="1600" dirty="0"/>
              <a:t>Raymond Williams, </a:t>
            </a:r>
            <a:r>
              <a:rPr lang="en-GB" sz="1600" i="1" dirty="0"/>
              <a:t>The Country and the City </a:t>
            </a:r>
            <a:r>
              <a:rPr lang="en-GB" sz="1600" dirty="0"/>
              <a:t>(London: The Hogarth Press, 1973) </a:t>
            </a:r>
          </a:p>
        </p:txBody>
      </p:sp>
      <p:pic>
        <p:nvPicPr>
          <p:cNvPr id="2" name="Picture 1"/>
          <p:cNvPicPr>
            <a:picLocks noChangeAspect="1"/>
          </p:cNvPicPr>
          <p:nvPr/>
        </p:nvPicPr>
        <p:blipFill>
          <a:blip r:embed="rId3"/>
          <a:stretch>
            <a:fillRect/>
          </a:stretch>
        </p:blipFill>
        <p:spPr>
          <a:xfrm>
            <a:off x="8505175" y="668330"/>
            <a:ext cx="3247517" cy="4907360"/>
          </a:xfrm>
          <a:prstGeom prst="rect">
            <a:avLst/>
          </a:prstGeom>
        </p:spPr>
      </p:pic>
    </p:spTree>
    <p:extLst>
      <p:ext uri="{BB962C8B-B14F-4D97-AF65-F5344CB8AC3E}">
        <p14:creationId xmlns:p14="http://schemas.microsoft.com/office/powerpoint/2010/main" val="2465720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43720" y="0"/>
            <a:ext cx="7648280" cy="6894195"/>
          </a:xfrm>
          <a:prstGeom prst="rect">
            <a:avLst/>
          </a:prstGeom>
        </p:spPr>
        <p:txBody>
          <a:bodyPr wrap="square">
            <a:spAutoFit/>
          </a:bodyPr>
          <a:lstStyle/>
          <a:p>
            <a:r>
              <a:rPr lang="en-GB" sz="1700" dirty="0" err="1">
                <a:latin typeface="Times"/>
                <a:cs typeface="Times"/>
              </a:rPr>
              <a:t>Raskolnikov</a:t>
            </a:r>
            <a:r>
              <a:rPr lang="en-GB" sz="1700" dirty="0">
                <a:latin typeface="Times"/>
                <a:cs typeface="Times"/>
              </a:rPr>
              <a:t> went straight to </a:t>
            </a:r>
            <a:r>
              <a:rPr lang="en-GB" sz="1700" dirty="0" err="1">
                <a:latin typeface="Times"/>
                <a:cs typeface="Times"/>
              </a:rPr>
              <a:t>Voznessensky</a:t>
            </a:r>
            <a:r>
              <a:rPr lang="en-GB" sz="1700" dirty="0">
                <a:latin typeface="Times"/>
                <a:cs typeface="Times"/>
              </a:rPr>
              <a:t> Bridge, stopped in the middle of it, put his elbows on the railing, and gazed into the distance. After parting with </a:t>
            </a:r>
            <a:r>
              <a:rPr lang="en-GB" sz="1700" dirty="0" err="1">
                <a:latin typeface="Times"/>
                <a:cs typeface="Times"/>
              </a:rPr>
              <a:t>Razumikhin</a:t>
            </a:r>
            <a:r>
              <a:rPr lang="en-GB" sz="1700" dirty="0">
                <a:latin typeface="Times"/>
                <a:cs typeface="Times"/>
              </a:rPr>
              <a:t>, he felt so dreadfully weak that he just managed to get to this place. He wished he could sit or lie down somewhere in the street. Bending over the water of the canal, he watched mechanically the last pink reflection of the sunset, the row of houses, getting darker and darker in the gathering dusk, an attic window on the left bank blazing, as though on fire, in the last rays of the sun, which lit up for an instant, and the darkening water of the canal, on which his whole attention seemed to be more and more concentrated. At length red circles began whirling before his eyes, the houses seemed to move, the passers-by, the quays, the carriages – everything began to dance and rotate before his eyes. Suddenly he gave a start, and was perhaps saved from fainting again by a strange and horrible sight. He became aware that someone was standing close beside him, on his right. He looked up, and saw a tall woman with a shawl on her head and a long, yellow, haggard face and red hollow eyes. She looked straight at him, but she quite obviously saw nothing, nor did she seem to be aware of the presence of anyone. Suddenly she put her right hand on the parapet, lifted first her right, then her left leg over the railing and threw herself into the canal. The dirty water parted, swallowed up its victim for a moment, but in another instant the drowning woman came up again and floated gently down with the current, face downwards, her head and legs in the water, and her skirt gathered up and puffed out like a pillow. </a:t>
            </a:r>
          </a:p>
          <a:p>
            <a:r>
              <a:rPr lang="en-GB" sz="1700" dirty="0">
                <a:latin typeface="Times"/>
                <a:cs typeface="Times"/>
              </a:rPr>
              <a:t>	‘A woman’s drowned herself! A woman’s drowned herself!’ dozens of voices shouted.</a:t>
            </a:r>
          </a:p>
          <a:p>
            <a:r>
              <a:rPr lang="en-GB" sz="1700" dirty="0">
                <a:latin typeface="Times"/>
                <a:cs typeface="Times"/>
              </a:rPr>
              <a:t>	People came running from all over the place; both sides of the canal were thronged with onlookers; a whole crowd of people gathered round </a:t>
            </a:r>
            <a:r>
              <a:rPr lang="en-GB" sz="1700" dirty="0" err="1">
                <a:latin typeface="Times"/>
                <a:cs typeface="Times"/>
              </a:rPr>
              <a:t>Raskolnikov</a:t>
            </a:r>
            <a:r>
              <a:rPr lang="en-GB" sz="1700" dirty="0">
                <a:latin typeface="Times"/>
                <a:cs typeface="Times"/>
              </a:rPr>
              <a:t>, pressing him against the railing. (Part 2, Ch6)</a:t>
            </a:r>
          </a:p>
          <a:p>
            <a:r>
              <a:rPr lang="en-GB" sz="1700" b="1" dirty="0">
                <a:latin typeface="Times"/>
                <a:cs typeface="Times"/>
              </a:rPr>
              <a:t>Fyodor Dostoevsky, </a:t>
            </a:r>
            <a:r>
              <a:rPr lang="en-GB" sz="1700" b="1" i="1" dirty="0">
                <a:latin typeface="Times"/>
                <a:cs typeface="Times"/>
              </a:rPr>
              <a:t>Crime and Punishment</a:t>
            </a:r>
            <a:endParaRPr lang="en-GB" sz="1700" dirty="0">
              <a:latin typeface="Times"/>
              <a:cs typeface="Times"/>
            </a:endParaRPr>
          </a:p>
        </p:txBody>
      </p:sp>
      <p:pic>
        <p:nvPicPr>
          <p:cNvPr id="1026" name="Picture 2" descr="https://www.newstatesman.com/sites/default/files/styles/thumb_730/public/blogs_2018/03/leo_robson_st_petersburg.jpg?itok=0gBMVvuc">
            <a:extLst>
              <a:ext uri="{FF2B5EF4-FFF2-40B4-BE49-F238E27FC236}">
                <a16:creationId xmlns:a16="http://schemas.microsoft.com/office/drawing/2014/main" xmlns="" id="{1595E5B5-39BC-D24B-9048-F3F5651BE7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121" y="1366209"/>
            <a:ext cx="4298623" cy="3062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3507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74842255-0245-D44B-B198-B15ADED47BD4}"/>
              </a:ext>
            </a:extLst>
          </p:cNvPr>
          <p:cNvSpPr/>
          <p:nvPr/>
        </p:nvSpPr>
        <p:spPr>
          <a:xfrm>
            <a:off x="914400" y="335846"/>
            <a:ext cx="7667898" cy="6247864"/>
          </a:xfrm>
          <a:prstGeom prst="rect">
            <a:avLst/>
          </a:prstGeom>
        </p:spPr>
        <p:txBody>
          <a:bodyPr wrap="square">
            <a:spAutoFit/>
          </a:bodyPr>
          <a:lstStyle/>
          <a:p>
            <a:pPr marR="327025">
              <a:spcAft>
                <a:spcPts val="0"/>
              </a:spcAft>
            </a:pPr>
            <a:r>
              <a:rPr lang="en-US" sz="2000" dirty="0">
                <a:latin typeface="Baskerville" panose="02020502070401020303" pitchFamily="18" charset="0"/>
                <a:ea typeface="Calibri" panose="020F0502020204030204" pitchFamily="34" charset="0"/>
                <a:cs typeface="Times New Roman" panose="02020603050405020304" pitchFamily="18" charset="0"/>
              </a:rPr>
              <a:t>Dostoevsky considered himself a ‘fantastic realist,’ one who dealt with the crucial moments of human experience and strange personalities, who, he contended, were none the less genuine for being unusual: did not journalism offer us reports of that which was extraordinary but still real? </a:t>
            </a:r>
          </a:p>
          <a:p>
            <a:pPr marR="327025">
              <a:spcAft>
                <a:spcPts val="0"/>
              </a:spcAft>
            </a:pPr>
            <a:r>
              <a:rPr lang="en-US" sz="2000" dirty="0">
                <a:latin typeface="Baskerville" panose="02020502070401020303" pitchFamily="18" charset="0"/>
                <a:ea typeface="Calibri" panose="020F0502020204030204" pitchFamily="34" charset="0"/>
                <a:cs typeface="Times New Roman" panose="02020603050405020304" pitchFamily="18" charset="0"/>
              </a:rPr>
              <a:t>Richard Freeborn, ‘The Nineteenth Century: The Age of Realism, 1855-80,’ in Charles A. Moser ed., </a:t>
            </a:r>
            <a:r>
              <a:rPr lang="en-US" sz="2000" i="1" dirty="0">
                <a:latin typeface="Baskerville" panose="02020502070401020303" pitchFamily="18" charset="0"/>
                <a:ea typeface="Calibri" panose="020F0502020204030204" pitchFamily="34" charset="0"/>
                <a:cs typeface="Times New Roman" panose="02020603050405020304" pitchFamily="18" charset="0"/>
              </a:rPr>
              <a:t>The Cambridge History of Russian Literature</a:t>
            </a:r>
            <a:r>
              <a:rPr lang="en-US" sz="2000" dirty="0">
                <a:latin typeface="Baskerville" panose="02020502070401020303" pitchFamily="18" charset="0"/>
                <a:ea typeface="Calibri" panose="020F0502020204030204" pitchFamily="34" charset="0"/>
                <a:cs typeface="Times New Roman" panose="02020603050405020304" pitchFamily="18" charset="0"/>
              </a:rPr>
              <a:t> (Cambridge: CUP, 1989; 248-49)</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US" sz="2000" b="1" dirty="0">
                <a:latin typeface="Baskerville" panose="02020502070401020303" pitchFamily="18" charset="0"/>
                <a:ea typeface="Calibri" panose="020F0502020204030204" pitchFamily="34" charset="0"/>
                <a:cs typeface="Times New Roman" panose="02020603050405020304" pitchFamily="18" charset="0"/>
              </a:rPr>
              <a:t> </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US" sz="2000" dirty="0">
                <a:latin typeface="Baskerville" panose="02020502070401020303" pitchFamily="18" charset="0"/>
                <a:ea typeface="Calibri" panose="020F0502020204030204" pitchFamily="34" charset="0"/>
                <a:cs typeface="Times New Roman" panose="02020603050405020304" pitchFamily="18" charset="0"/>
              </a:rPr>
              <a:t>Sometimes the essence of the real is to be found in the fantastic and the exceptional (in the sense of abnormal). In Russia, as a matter of fact, the fantastic is sometimes not exceptional at all (in the sense of rare) but an everyday occurrence. As people become divorced from their native traditions (the soil) they become more fantastic and the depths of the human soul are more easily discerned in them (as, one might say, the psychopathology of everyday life is more easily discerned in the abnormal patient). Indeed in Russia the truth almost always seems to assume a fantastic character.</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R="327025">
              <a:spcAft>
                <a:spcPts val="0"/>
              </a:spcAft>
            </a:pPr>
            <a:r>
              <a:rPr lang="en-US" sz="2000" dirty="0">
                <a:latin typeface="Baskerville" panose="02020502070401020303" pitchFamily="18" charset="0"/>
                <a:ea typeface="Calibri" panose="020F0502020204030204" pitchFamily="34" charset="0"/>
                <a:cs typeface="Times New Roman" panose="02020603050405020304" pitchFamily="18" charset="0"/>
              </a:rPr>
              <a:t>(Malcolm Jones, </a:t>
            </a:r>
            <a:r>
              <a:rPr lang="en-US" sz="2000" i="1" dirty="0">
                <a:latin typeface="Baskerville" panose="02020502070401020303" pitchFamily="18" charset="0"/>
                <a:ea typeface="Calibri" panose="020F0502020204030204" pitchFamily="34" charset="0"/>
                <a:cs typeface="Times New Roman" panose="02020603050405020304" pitchFamily="18" charset="0"/>
              </a:rPr>
              <a:t>Dostoevsky after Bakhtin: Readings in Dostoevsky’s Romantic Realism</a:t>
            </a:r>
            <a:r>
              <a:rPr lang="en-US" sz="2000" dirty="0">
                <a:latin typeface="Baskerville" panose="02020502070401020303" pitchFamily="18" charset="0"/>
                <a:ea typeface="Calibri" panose="020F0502020204030204" pitchFamily="34" charset="0"/>
                <a:cs typeface="Times New Roman" panose="02020603050405020304" pitchFamily="18" charset="0"/>
              </a:rPr>
              <a:t> (Cambridge: CUP, 1990; 3)</a:t>
            </a: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Related image">
            <a:hlinkClick r:id="rId2"/>
            <a:extLst>
              <a:ext uri="{FF2B5EF4-FFF2-40B4-BE49-F238E27FC236}">
                <a16:creationId xmlns:a16="http://schemas.microsoft.com/office/drawing/2014/main" xmlns="" id="{E3FBAC05-FCB2-7242-90A1-E80AF3ED41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82297" y="335845"/>
            <a:ext cx="3483855" cy="51897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5767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86000" y="266700"/>
            <a:ext cx="7620000" cy="6311900"/>
          </a:xfrm>
          <a:prstGeom prst="rect">
            <a:avLst/>
          </a:prstGeom>
        </p:spPr>
      </p:pic>
      <p:sp>
        <p:nvSpPr>
          <p:cNvPr id="3" name="Title 2"/>
          <p:cNvSpPr>
            <a:spLocks noGrp="1"/>
          </p:cNvSpPr>
          <p:nvPr>
            <p:ph type="title"/>
          </p:nvPr>
        </p:nvSpPr>
        <p:spPr>
          <a:xfrm>
            <a:off x="216031" y="383381"/>
            <a:ext cx="1801305" cy="1325563"/>
          </a:xfrm>
        </p:spPr>
        <p:txBody>
          <a:bodyPr>
            <a:normAutofit/>
          </a:bodyPr>
          <a:lstStyle/>
          <a:p>
            <a:r>
              <a:rPr lang="en-US" sz="2400" dirty="0"/>
              <a:t>Pissarro ‘Montmartre la </a:t>
            </a:r>
            <a:r>
              <a:rPr lang="en-US" sz="2400" dirty="0" err="1"/>
              <a:t>Nuit</a:t>
            </a:r>
            <a:r>
              <a:rPr lang="en-US" sz="2400" dirty="0"/>
              <a:t>’</a:t>
            </a:r>
          </a:p>
        </p:txBody>
      </p:sp>
      <p:sp>
        <p:nvSpPr>
          <p:cNvPr id="4" name="Content Placeholder 3"/>
          <p:cNvSpPr>
            <a:spLocks noGrp="1"/>
          </p:cNvSpPr>
          <p:nvPr>
            <p:ph idx="1"/>
          </p:nvPr>
        </p:nvSpPr>
        <p:spPr/>
        <p:txBody>
          <a:bodyPr/>
          <a:lstStyle/>
          <a:p>
            <a:endParaRPr lang="en-US"/>
          </a:p>
        </p:txBody>
      </p:sp>
    </p:spTree>
    <p:extLst>
      <p:ext uri="{BB962C8B-B14F-4D97-AF65-F5344CB8AC3E}">
        <p14:creationId xmlns:p14="http://schemas.microsoft.com/office/powerpoint/2010/main" val="892917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556000" y="254000"/>
            <a:ext cx="5067300" cy="6350000"/>
          </a:xfrm>
          <a:prstGeom prst="rect">
            <a:avLst/>
          </a:prstGeom>
        </p:spPr>
      </p:pic>
      <p:sp>
        <p:nvSpPr>
          <p:cNvPr id="3" name="Title 2"/>
          <p:cNvSpPr>
            <a:spLocks noGrp="1"/>
          </p:cNvSpPr>
          <p:nvPr>
            <p:ph type="title"/>
          </p:nvPr>
        </p:nvSpPr>
        <p:spPr>
          <a:xfrm>
            <a:off x="150043" y="735806"/>
            <a:ext cx="2866534" cy="1325563"/>
          </a:xfrm>
        </p:spPr>
        <p:txBody>
          <a:bodyPr>
            <a:normAutofit/>
          </a:bodyPr>
          <a:lstStyle/>
          <a:p>
            <a:r>
              <a:rPr lang="en-US" sz="2400" dirty="0"/>
              <a:t>Van Gogh, ‘Café Terrace at Night’</a:t>
            </a:r>
          </a:p>
        </p:txBody>
      </p:sp>
      <p:sp>
        <p:nvSpPr>
          <p:cNvPr id="4" name="Content Placeholder 3"/>
          <p:cNvSpPr>
            <a:spLocks noGrp="1"/>
          </p:cNvSpPr>
          <p:nvPr>
            <p:ph idx="1"/>
          </p:nvPr>
        </p:nvSpPr>
        <p:spPr/>
        <p:txBody>
          <a:bodyPr/>
          <a:lstStyle/>
          <a:p>
            <a:endParaRPr lang="en-US"/>
          </a:p>
        </p:txBody>
      </p:sp>
    </p:spTree>
    <p:extLst>
      <p:ext uri="{BB962C8B-B14F-4D97-AF65-F5344CB8AC3E}">
        <p14:creationId xmlns:p14="http://schemas.microsoft.com/office/powerpoint/2010/main" val="1097912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886200" y="1206500"/>
            <a:ext cx="4419600" cy="4445000"/>
          </a:xfrm>
          <a:prstGeom prst="rect">
            <a:avLst/>
          </a:prstGeom>
        </p:spPr>
      </p:pic>
      <p:sp>
        <p:nvSpPr>
          <p:cNvPr id="3" name="Title 2"/>
          <p:cNvSpPr>
            <a:spLocks noGrp="1"/>
          </p:cNvSpPr>
          <p:nvPr>
            <p:ph type="title"/>
          </p:nvPr>
        </p:nvSpPr>
        <p:spPr/>
        <p:txBody>
          <a:bodyPr>
            <a:normAutofit/>
          </a:bodyPr>
          <a:lstStyle/>
          <a:p>
            <a:r>
              <a:rPr lang="en-US" sz="2000" dirty="0"/>
              <a:t>Francisco de Goya, Detail from ‘</a:t>
            </a:r>
            <a:r>
              <a:rPr lang="en-US" sz="2000" i="1" dirty="0"/>
              <a:t>La </a:t>
            </a:r>
            <a:r>
              <a:rPr lang="en-US" sz="2000" i="1" dirty="0" err="1"/>
              <a:t>romería</a:t>
            </a:r>
            <a:r>
              <a:rPr lang="en-US" sz="2000" i="1" dirty="0"/>
              <a:t> de San Isidro’, </a:t>
            </a:r>
            <a:r>
              <a:rPr lang="en-US" sz="2000" dirty="0"/>
              <a:t>Black Painting</a:t>
            </a:r>
          </a:p>
        </p:txBody>
      </p:sp>
      <p:sp>
        <p:nvSpPr>
          <p:cNvPr id="4" name="Content Placeholder 3"/>
          <p:cNvSpPr>
            <a:spLocks noGrp="1"/>
          </p:cNvSpPr>
          <p:nvPr>
            <p:ph idx="1"/>
          </p:nvPr>
        </p:nvSpPr>
        <p:spPr/>
        <p:txBody>
          <a:bodyPr/>
          <a:lstStyle/>
          <a:p>
            <a:endParaRPr lang="en-US"/>
          </a:p>
        </p:txBody>
      </p:sp>
    </p:spTree>
    <p:extLst>
      <p:ext uri="{BB962C8B-B14F-4D97-AF65-F5344CB8AC3E}">
        <p14:creationId xmlns:p14="http://schemas.microsoft.com/office/powerpoint/2010/main" val="4076238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83382" y="456028"/>
            <a:ext cx="3507153" cy="5539154"/>
          </a:xfrm>
          <a:prstGeom prst="rect">
            <a:avLst/>
          </a:prstGeom>
        </p:spPr>
      </p:pic>
      <p:pic>
        <p:nvPicPr>
          <p:cNvPr id="2050" name="Picture 2" descr="Related image">
            <a:hlinkClick r:id="rId3"/>
            <a:extLst>
              <a:ext uri="{FF2B5EF4-FFF2-40B4-BE49-F238E27FC236}">
                <a16:creationId xmlns:a16="http://schemas.microsoft.com/office/drawing/2014/main" xmlns="" id="{A6533BAC-3511-AA42-A23A-5E201ADDCB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3064" y="342900"/>
            <a:ext cx="2759853" cy="355473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xmlns="" id="{37D4FBAD-1DDD-7E4B-874B-B50BDBDF2E17}"/>
              </a:ext>
            </a:extLst>
          </p:cNvPr>
          <p:cNvSpPr txBox="1"/>
          <p:nvPr/>
        </p:nvSpPr>
        <p:spPr>
          <a:xfrm>
            <a:off x="1177290" y="6286500"/>
            <a:ext cx="1940147" cy="369332"/>
          </a:xfrm>
          <a:prstGeom prst="rect">
            <a:avLst/>
          </a:prstGeom>
          <a:noFill/>
        </p:spPr>
        <p:txBody>
          <a:bodyPr wrap="none" rtlCol="0">
            <a:spAutoFit/>
          </a:bodyPr>
          <a:lstStyle/>
          <a:p>
            <a:r>
              <a:rPr lang="en-US" dirty="0"/>
              <a:t>The Scream (1893)</a:t>
            </a:r>
          </a:p>
        </p:txBody>
      </p:sp>
      <p:sp>
        <p:nvSpPr>
          <p:cNvPr id="4" name="TextBox 3">
            <a:extLst>
              <a:ext uri="{FF2B5EF4-FFF2-40B4-BE49-F238E27FC236}">
                <a16:creationId xmlns:a16="http://schemas.microsoft.com/office/drawing/2014/main" xmlns="" id="{336F488A-1F9D-B849-BDBD-5A54C393644A}"/>
              </a:ext>
            </a:extLst>
          </p:cNvPr>
          <p:cNvSpPr txBox="1"/>
          <p:nvPr/>
        </p:nvSpPr>
        <p:spPr>
          <a:xfrm>
            <a:off x="10035540" y="4000500"/>
            <a:ext cx="1547090" cy="369332"/>
          </a:xfrm>
          <a:prstGeom prst="rect">
            <a:avLst/>
          </a:prstGeom>
          <a:noFill/>
        </p:spPr>
        <p:txBody>
          <a:bodyPr wrap="none" rtlCol="0">
            <a:spAutoFit/>
          </a:bodyPr>
          <a:lstStyle/>
          <a:p>
            <a:r>
              <a:rPr lang="en-US" dirty="0"/>
              <a:t>Anxiety (1894)</a:t>
            </a:r>
          </a:p>
        </p:txBody>
      </p:sp>
      <p:pic>
        <p:nvPicPr>
          <p:cNvPr id="2052" name="Picture 4" descr="File:Evening on Karl Johan Street.jpg">
            <a:hlinkClick r:id="rId5"/>
            <a:extLst>
              <a:ext uri="{FF2B5EF4-FFF2-40B4-BE49-F238E27FC236}">
                <a16:creationId xmlns:a16="http://schemas.microsoft.com/office/drawing/2014/main" xmlns="" id="{6D9701BB-86D6-DF4E-935B-2EAD8B00584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11207" y="1596830"/>
            <a:ext cx="4721185" cy="32575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xmlns="" id="{637B9A99-CD0F-AD48-9F02-CD4E3525F94B}"/>
              </a:ext>
            </a:extLst>
          </p:cNvPr>
          <p:cNvSpPr txBox="1"/>
          <p:nvPr/>
        </p:nvSpPr>
        <p:spPr>
          <a:xfrm>
            <a:off x="5248287" y="5125669"/>
            <a:ext cx="3124317" cy="369332"/>
          </a:xfrm>
          <a:prstGeom prst="rect">
            <a:avLst/>
          </a:prstGeom>
          <a:noFill/>
        </p:spPr>
        <p:txBody>
          <a:bodyPr wrap="none" rtlCol="0">
            <a:spAutoFit/>
          </a:bodyPr>
          <a:lstStyle/>
          <a:p>
            <a:r>
              <a:rPr lang="en-US" dirty="0"/>
              <a:t>Evening on Karl Johan St (1894)</a:t>
            </a:r>
          </a:p>
        </p:txBody>
      </p:sp>
      <p:sp>
        <p:nvSpPr>
          <p:cNvPr id="6" name="TextBox 5">
            <a:extLst>
              <a:ext uri="{FF2B5EF4-FFF2-40B4-BE49-F238E27FC236}">
                <a16:creationId xmlns:a16="http://schemas.microsoft.com/office/drawing/2014/main" xmlns="" id="{887F2ABC-067D-1943-9B1E-4ACC4B21EA5C}"/>
              </a:ext>
            </a:extLst>
          </p:cNvPr>
          <p:cNvSpPr txBox="1"/>
          <p:nvPr/>
        </p:nvSpPr>
        <p:spPr>
          <a:xfrm>
            <a:off x="5440680" y="388620"/>
            <a:ext cx="2739533" cy="369332"/>
          </a:xfrm>
          <a:prstGeom prst="rect">
            <a:avLst/>
          </a:prstGeom>
          <a:noFill/>
        </p:spPr>
        <p:txBody>
          <a:bodyPr wrap="none" rtlCol="0">
            <a:spAutoFit/>
          </a:bodyPr>
          <a:lstStyle/>
          <a:p>
            <a:r>
              <a:rPr lang="en-US" dirty="0"/>
              <a:t>Edvard Munch (1863-1944)</a:t>
            </a:r>
          </a:p>
        </p:txBody>
      </p:sp>
    </p:spTree>
    <p:extLst>
      <p:ext uri="{BB962C8B-B14F-4D97-AF65-F5344CB8AC3E}">
        <p14:creationId xmlns:p14="http://schemas.microsoft.com/office/powerpoint/2010/main" val="32969985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2679</TotalTime>
  <Words>2672</Words>
  <Application>Microsoft Macintosh PowerPoint</Application>
  <PresentationFormat>Custom</PresentationFormat>
  <Paragraphs>103</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PowerPoint Presentation</vt:lpstr>
      <vt:lpstr>PowerPoint Presentation</vt:lpstr>
      <vt:lpstr>PowerPoint Presentation</vt:lpstr>
      <vt:lpstr>PowerPoint Presentation</vt:lpstr>
      <vt:lpstr>Pissarro ‘Montmartre la Nuit’</vt:lpstr>
      <vt:lpstr>Van Gogh, ‘Café Terrace at Night’</vt:lpstr>
      <vt:lpstr>Francisco de Goya, Detail from ‘La romería de San Isidro’, Black Painting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STOP:    LOOKING AT INSTAGRAM  TEXTING   THINKING OF YOU AND Insert name here IN Insert PLACE here </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Macdonald, Graeme</dc:creator>
  <cp:lastModifiedBy>Graeme Macdonald</cp:lastModifiedBy>
  <cp:revision>40</cp:revision>
  <dcterms:created xsi:type="dcterms:W3CDTF">2018-11-06T21:19:08Z</dcterms:created>
  <dcterms:modified xsi:type="dcterms:W3CDTF">2019-01-08T19:37:52Z</dcterms:modified>
</cp:coreProperties>
</file>