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6" r:id="rId8"/>
    <p:sldId id="262" r:id="rId9"/>
    <p:sldId id="263" r:id="rId10"/>
    <p:sldId id="264" r:id="rId11"/>
    <p:sldId id="26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30" d="100"/>
          <a:sy n="130" d="100"/>
        </p:scale>
        <p:origin x="-120" y="-2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3B4C237B-7744-4E4E-A246-8DE436E1DED5}" type="datetimeFigureOut">
              <a:rPr lang="en-US" smtClean="0"/>
              <a:t>25/01/2012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1303518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B4C237B-7744-4E4E-A246-8DE436E1DED5}" type="datetimeFigureOut">
              <a:rPr lang="en-US" smtClean="0"/>
              <a:t>25/01/2012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94158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B4C237B-7744-4E4E-A246-8DE436E1DED5}" type="datetimeFigureOut">
              <a:rPr lang="en-US" smtClean="0"/>
              <a:t>25/01/2012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46602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3B4C237B-7744-4E4E-A246-8DE436E1DED5}" type="datetimeFigureOut">
              <a:rPr lang="en-US" smtClean="0"/>
              <a:t>25/01/2012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09942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B4C237B-7744-4E4E-A246-8DE436E1DED5}" type="datetimeFigureOut">
              <a:rPr lang="en-US" smtClean="0"/>
              <a:t>25/01/2012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126721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B4C237B-7744-4E4E-A246-8DE436E1DED5}" type="datetimeFigureOut">
              <a:rPr lang="en-US" smtClean="0"/>
              <a:t>25/01/2012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838922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3B4C237B-7744-4E4E-A246-8DE436E1DED5}" type="datetimeFigureOut">
              <a:rPr lang="en-US" smtClean="0"/>
              <a:t>25/01/2012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604423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3B4C237B-7744-4E4E-A246-8DE436E1DED5}" type="datetimeFigureOut">
              <a:rPr lang="en-US" smtClean="0"/>
              <a:t>25/01/2012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3959965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4C237B-7744-4E4E-A246-8DE436E1DED5}" type="datetimeFigureOut">
              <a:rPr lang="en-US" smtClean="0"/>
              <a:t>25/01/2012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281380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B4C237B-7744-4E4E-A246-8DE436E1DED5}" type="datetimeFigureOut">
              <a:rPr lang="en-US" smtClean="0"/>
              <a:t>25/01/2012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932934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B4C237B-7744-4E4E-A246-8DE436E1DED5}" type="datetimeFigureOut">
              <a:rPr lang="en-US" smtClean="0"/>
              <a:t>25/01/2012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ECBA42-176E-C74C-8D82-1A5FCE3D0423}" type="slidenum">
              <a:rPr lang="en-US" smtClean="0"/>
              <a:t>‹#›</a:t>
            </a:fld>
            <a:endParaRPr lang="en-US"/>
          </a:p>
        </p:txBody>
      </p:sp>
    </p:spTree>
    <p:extLst>
      <p:ext uri="{BB962C8B-B14F-4D97-AF65-F5344CB8AC3E}">
        <p14:creationId xmlns:p14="http://schemas.microsoft.com/office/powerpoint/2010/main" val="20394928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C237B-7744-4E4E-A246-8DE436E1DED5}" type="datetimeFigureOut">
              <a:rPr lang="en-US" smtClean="0"/>
              <a:t>25/01/2012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ECBA42-176E-C74C-8D82-1A5FCE3D0423}" type="slidenum">
              <a:rPr lang="en-US" smtClean="0"/>
              <a:t>‹#›</a:t>
            </a:fld>
            <a:endParaRPr lang="en-US"/>
          </a:p>
        </p:txBody>
      </p:sp>
    </p:spTree>
    <p:extLst>
      <p:ext uri="{BB962C8B-B14F-4D97-AF65-F5344CB8AC3E}">
        <p14:creationId xmlns:p14="http://schemas.microsoft.com/office/powerpoint/2010/main" val="1564344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European Novel</a:t>
            </a:r>
            <a:endParaRPr lang="en-US" dirty="0"/>
          </a:p>
        </p:txBody>
      </p:sp>
      <p:sp>
        <p:nvSpPr>
          <p:cNvPr id="3" name="Subtitle 2"/>
          <p:cNvSpPr>
            <a:spLocks noGrp="1"/>
          </p:cNvSpPr>
          <p:nvPr>
            <p:ph type="subTitle" idx="1"/>
          </p:nvPr>
        </p:nvSpPr>
        <p:spPr/>
        <p:txBody>
          <a:bodyPr/>
          <a:lstStyle/>
          <a:p>
            <a:r>
              <a:rPr lang="en-US" dirty="0" smtClean="0"/>
              <a:t>The Novel and Class</a:t>
            </a:r>
            <a:endParaRPr lang="en-US" dirty="0"/>
          </a:p>
        </p:txBody>
      </p:sp>
    </p:spTree>
    <p:extLst>
      <p:ext uri="{BB962C8B-B14F-4D97-AF65-F5344CB8AC3E}">
        <p14:creationId xmlns:p14="http://schemas.microsoft.com/office/powerpoint/2010/main" val="7257493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1923" y="497851"/>
            <a:ext cx="8538308" cy="5909311"/>
          </a:xfrm>
          <a:prstGeom prst="rect">
            <a:avLst/>
          </a:prstGeom>
        </p:spPr>
        <p:txBody>
          <a:bodyPr wrap="square">
            <a:spAutoFit/>
          </a:bodyPr>
          <a:lstStyle/>
          <a:p>
            <a:r>
              <a:rPr lang="en-GB" dirty="0"/>
              <a:t>And work? Nothing?” Asked Manuel.</a:t>
            </a:r>
          </a:p>
          <a:p>
            <a:r>
              <a:rPr lang="en-GB" dirty="0"/>
              <a:t> </a:t>
            </a:r>
          </a:p>
          <a:p>
            <a:r>
              <a:rPr lang="en-GB" dirty="0"/>
              <a:t>“Work! … Let the cat work,” scoffed Vidal.</a:t>
            </a:r>
          </a:p>
          <a:p>
            <a:r>
              <a:rPr lang="en-GB" dirty="0"/>
              <a:t> </a:t>
            </a:r>
          </a:p>
          <a:p>
            <a:r>
              <a:rPr lang="en-GB" dirty="0"/>
              <a:t>They didn’t work, stuttered </a:t>
            </a:r>
            <a:r>
              <a:rPr lang="en-GB" dirty="0" err="1"/>
              <a:t>Bizco</a:t>
            </a:r>
            <a:r>
              <a:rPr lang="en-GB" dirty="0"/>
              <a:t>; who was going to get fresh with him while he had his trusty steel in his hand?</a:t>
            </a:r>
          </a:p>
          <a:p>
            <a:r>
              <a:rPr lang="en-GB" dirty="0"/>
              <a:t> </a:t>
            </a:r>
          </a:p>
          <a:p>
            <a:r>
              <a:rPr lang="en-GB" dirty="0"/>
              <a:t>Into the brain of this wild beast there had not penetrated, even vaguely, any idea of rights or duties. No duties, no rights or anything at all. To him, might was right; the world was a hunting wood. Only humble wretches could obey the law of labour. That’s what he said: Let fools work, if they hadn’t the nerve to live like men. </a:t>
            </a:r>
          </a:p>
          <a:p>
            <a:r>
              <a:rPr lang="en-GB" dirty="0"/>
              <a:t> </a:t>
            </a:r>
          </a:p>
          <a:p>
            <a:r>
              <a:rPr lang="en-GB" dirty="0"/>
              <a:t>As the three thus conversed a man and woman with a child in her arms passed by. They looked dejected, like famished, persecuted folk, their glance timid and awed. </a:t>
            </a:r>
          </a:p>
          <a:p>
            <a:r>
              <a:rPr lang="en-GB" dirty="0"/>
              <a:t> </a:t>
            </a:r>
          </a:p>
          <a:p>
            <a:r>
              <a:rPr lang="en-GB" dirty="0"/>
              <a:t>“There’s the workers for you,” exclaimed Vidal. That’s how they are.”</a:t>
            </a:r>
          </a:p>
          <a:p>
            <a:r>
              <a:rPr lang="en-GB" dirty="0"/>
              <a:t> </a:t>
            </a:r>
          </a:p>
          <a:p>
            <a:r>
              <a:rPr lang="en-GB" dirty="0"/>
              <a:t>“The devil take them,” muttered </a:t>
            </a:r>
            <a:r>
              <a:rPr lang="en-GB" dirty="0" err="1"/>
              <a:t>Bizco</a:t>
            </a:r>
            <a:r>
              <a:rPr lang="en-GB" dirty="0"/>
              <a:t>. </a:t>
            </a:r>
          </a:p>
          <a:p>
            <a:r>
              <a:rPr lang="en-GB" dirty="0"/>
              <a:t> </a:t>
            </a:r>
          </a:p>
          <a:p>
            <a:r>
              <a:rPr lang="en-GB" dirty="0"/>
              <a:t>“Where are they bound for?” asked Manuel, eyeing them sympathetically. </a:t>
            </a:r>
          </a:p>
          <a:p>
            <a:r>
              <a:rPr lang="en-GB" dirty="0" err="1"/>
              <a:t>Pío</a:t>
            </a:r>
            <a:r>
              <a:rPr lang="en-GB" dirty="0"/>
              <a:t> </a:t>
            </a:r>
            <a:r>
              <a:rPr lang="en-GB" dirty="0" err="1"/>
              <a:t>Baroja</a:t>
            </a:r>
            <a:r>
              <a:rPr lang="en-GB" dirty="0"/>
              <a:t>, </a:t>
            </a:r>
            <a:r>
              <a:rPr lang="en-GB" i="1" dirty="0"/>
              <a:t>The Quest</a:t>
            </a:r>
            <a:r>
              <a:rPr lang="en-GB" dirty="0"/>
              <a:t>, </a:t>
            </a:r>
            <a:r>
              <a:rPr lang="en-GB" dirty="0" err="1"/>
              <a:t>Pt</a:t>
            </a:r>
            <a:r>
              <a:rPr lang="en-GB" dirty="0"/>
              <a:t> III, Ch1</a:t>
            </a:r>
          </a:p>
        </p:txBody>
      </p:sp>
    </p:spTree>
    <p:extLst>
      <p:ext uri="{BB962C8B-B14F-4D97-AF65-F5344CB8AC3E}">
        <p14:creationId xmlns:p14="http://schemas.microsoft.com/office/powerpoint/2010/main" val="22578735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0692" y="1819145"/>
            <a:ext cx="7248770" cy="1938992"/>
          </a:xfrm>
          <a:prstGeom prst="rect">
            <a:avLst/>
          </a:prstGeom>
        </p:spPr>
        <p:txBody>
          <a:bodyPr wrap="square">
            <a:spAutoFit/>
          </a:bodyPr>
          <a:lstStyle/>
          <a:p>
            <a:r>
              <a:rPr lang="en-GB" sz="2400" dirty="0"/>
              <a:t>We individuals of today are enamoured of the passing, fleeting and transitory moment, and the durability or lack of durability of our work concerns us little, so little, that it hardly concerns us at all.</a:t>
            </a:r>
          </a:p>
          <a:p>
            <a:r>
              <a:rPr lang="en-GB" sz="2400" dirty="0" err="1"/>
              <a:t>Baroja</a:t>
            </a:r>
            <a:r>
              <a:rPr lang="en-GB" sz="2400" dirty="0"/>
              <a:t>, ‘Preface’, </a:t>
            </a:r>
            <a:r>
              <a:rPr lang="en-GB" sz="2400" i="1" dirty="0"/>
              <a:t>La </a:t>
            </a:r>
            <a:r>
              <a:rPr lang="en-GB" sz="2400" i="1" dirty="0" err="1"/>
              <a:t>dama</a:t>
            </a:r>
            <a:r>
              <a:rPr lang="en-GB" sz="2400" i="1" dirty="0"/>
              <a:t> </a:t>
            </a:r>
            <a:r>
              <a:rPr lang="en-GB" sz="2400" i="1" dirty="0" err="1"/>
              <a:t>errante</a:t>
            </a:r>
            <a:r>
              <a:rPr lang="en-GB" sz="2400" dirty="0"/>
              <a:t> (1908)</a:t>
            </a:r>
          </a:p>
        </p:txBody>
      </p:sp>
    </p:spTree>
    <p:extLst>
      <p:ext uri="{BB962C8B-B14F-4D97-AF65-F5344CB8AC3E}">
        <p14:creationId xmlns:p14="http://schemas.microsoft.com/office/powerpoint/2010/main" val="772922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Novel as vehicle for class representation and class interests</a:t>
            </a:r>
          </a:p>
          <a:p>
            <a:r>
              <a:rPr lang="en-US" dirty="0" smtClean="0"/>
              <a:t>Narrative and class-consciousness – politics of narrative</a:t>
            </a:r>
            <a:endParaRPr lang="en-US" dirty="0"/>
          </a:p>
          <a:p>
            <a:r>
              <a:rPr lang="en-US" dirty="0" smtClean="0"/>
              <a:t>Definitions of class – culture, occupation, relationship to mode of production (Marx); status, consumer (Weber)</a:t>
            </a:r>
          </a:p>
          <a:p>
            <a:r>
              <a:rPr lang="en-US" dirty="0" smtClean="0"/>
              <a:t>Modernism and class (</a:t>
            </a:r>
            <a:r>
              <a:rPr lang="en-US" dirty="0" err="1" smtClean="0"/>
              <a:t>Baroja</a:t>
            </a:r>
            <a:r>
              <a:rPr lang="en-US" dirty="0" smtClean="0"/>
              <a:t>)</a:t>
            </a:r>
            <a:endParaRPr lang="en-US" dirty="0"/>
          </a:p>
        </p:txBody>
      </p:sp>
    </p:spTree>
    <p:extLst>
      <p:ext uri="{BB962C8B-B14F-4D97-AF65-F5344CB8AC3E}">
        <p14:creationId xmlns:p14="http://schemas.microsoft.com/office/powerpoint/2010/main" val="369909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GB" dirty="0"/>
              <a:t>The conversation turned to the new trend in art, to the new bible illustrations by a French artist. </a:t>
            </a:r>
            <a:r>
              <a:rPr lang="en-GB" dirty="0" err="1"/>
              <a:t>Vorkuev</a:t>
            </a:r>
            <a:r>
              <a:rPr lang="en-GB" dirty="0"/>
              <a:t> accused the artist of realism pushed to the point of coarseness. Levin said that the French employed conventions in art as no one else did, and therefore they saw particular merit in the return to realism. They saw poetry in the fact that they were no longer lying. (</a:t>
            </a:r>
            <a:r>
              <a:rPr lang="en-GB" i="1" dirty="0"/>
              <a:t>Anna Karenina</a:t>
            </a:r>
            <a:r>
              <a:rPr lang="en-GB" dirty="0"/>
              <a:t> 7, X, trans. </a:t>
            </a:r>
            <a:r>
              <a:rPr lang="en-GB" dirty="0" err="1"/>
              <a:t>Pevear</a:t>
            </a:r>
            <a:r>
              <a:rPr lang="en-GB" dirty="0"/>
              <a:t> &amp; </a:t>
            </a:r>
            <a:r>
              <a:rPr lang="en-GB" dirty="0" err="1"/>
              <a:t>Volokhonsky</a:t>
            </a:r>
            <a:r>
              <a:rPr lang="en-GB" dirty="0" smtClean="0"/>
              <a:t>)</a:t>
            </a:r>
          </a:p>
          <a:p>
            <a:r>
              <a:rPr lang="en-GB" dirty="0"/>
              <a:t>It was all drowned in the sea of cheerful common labour […] And whom was this labour for? What would its fruits be? These considerations were irrelevant and insignificant. (</a:t>
            </a:r>
            <a:r>
              <a:rPr lang="en-GB" i="1" dirty="0"/>
              <a:t>AK</a:t>
            </a:r>
            <a:r>
              <a:rPr lang="en-GB" dirty="0"/>
              <a:t>, 3, XII)</a:t>
            </a:r>
          </a:p>
          <a:p>
            <a:endParaRPr lang="en-GB" dirty="0"/>
          </a:p>
          <a:p>
            <a:endParaRPr lang="en-US" dirty="0"/>
          </a:p>
        </p:txBody>
      </p:sp>
    </p:spTree>
    <p:extLst>
      <p:ext uri="{BB962C8B-B14F-4D97-AF65-F5344CB8AC3E}">
        <p14:creationId xmlns:p14="http://schemas.microsoft.com/office/powerpoint/2010/main" val="1281460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205413"/>
            <a:ext cx="9056077" cy="4524316"/>
          </a:xfrm>
          <a:prstGeom prst="rect">
            <a:avLst/>
          </a:prstGeom>
        </p:spPr>
        <p:txBody>
          <a:bodyPr wrap="square">
            <a:spAutoFit/>
          </a:bodyPr>
          <a:lstStyle/>
          <a:p>
            <a:r>
              <a:rPr lang="en-GB" dirty="0" smtClean="0"/>
              <a:t>Oppositions in </a:t>
            </a:r>
            <a:r>
              <a:rPr lang="en-GB" i="1" dirty="0" smtClean="0"/>
              <a:t>Germinal</a:t>
            </a:r>
          </a:p>
          <a:p>
            <a:endParaRPr lang="en-GB" i="1" dirty="0"/>
          </a:p>
          <a:p>
            <a:endParaRPr lang="en-GB" i="1" dirty="0" smtClean="0"/>
          </a:p>
          <a:p>
            <a:r>
              <a:rPr lang="en-GB" dirty="0" smtClean="0"/>
              <a:t>Bourgeois </a:t>
            </a:r>
            <a:r>
              <a:rPr lang="en-GB" dirty="0"/>
              <a:t>(owner)     </a:t>
            </a:r>
            <a:r>
              <a:rPr lang="en-GB" dirty="0" smtClean="0"/>
              <a:t>	Government     Wealth     </a:t>
            </a:r>
            <a:r>
              <a:rPr lang="en-GB" dirty="0"/>
              <a:t>Greed     Conservatism     Commitment          </a:t>
            </a:r>
          </a:p>
          <a:p>
            <a:r>
              <a:rPr lang="en-GB" i="1" dirty="0"/>
              <a:t>--------------------------------------------------------------------------------------------------------------------</a:t>
            </a:r>
            <a:endParaRPr lang="en-GB" dirty="0"/>
          </a:p>
          <a:p>
            <a:r>
              <a:rPr lang="en-GB" dirty="0"/>
              <a:t>Worker (producer)     </a:t>
            </a:r>
            <a:r>
              <a:rPr lang="en-GB" dirty="0" smtClean="0"/>
              <a:t>	Citizen              	Poverty      Need      </a:t>
            </a:r>
            <a:r>
              <a:rPr lang="en-GB" dirty="0"/>
              <a:t>Progressivism     Apathy</a:t>
            </a:r>
          </a:p>
          <a:p>
            <a:r>
              <a:rPr lang="en-GB" dirty="0"/>
              <a:t> </a:t>
            </a:r>
          </a:p>
          <a:p>
            <a:r>
              <a:rPr lang="en-GB" dirty="0"/>
              <a:t> </a:t>
            </a:r>
            <a:endParaRPr lang="en-GB" dirty="0" smtClean="0"/>
          </a:p>
          <a:p>
            <a:endParaRPr lang="en-GB" dirty="0"/>
          </a:p>
          <a:p>
            <a:endParaRPr lang="en-GB" dirty="0" smtClean="0"/>
          </a:p>
          <a:p>
            <a:endParaRPr lang="en-GB" dirty="0"/>
          </a:p>
          <a:p>
            <a:endParaRPr lang="en-GB" dirty="0"/>
          </a:p>
          <a:p>
            <a:r>
              <a:rPr lang="en-GB" dirty="0"/>
              <a:t>Collectivism     		Light     </a:t>
            </a:r>
            <a:r>
              <a:rPr lang="en-GB" dirty="0" smtClean="0"/>
              <a:t>       Leisure     </a:t>
            </a:r>
            <a:r>
              <a:rPr lang="en-GB" dirty="0"/>
              <a:t>	</a:t>
            </a:r>
            <a:r>
              <a:rPr lang="en-GB" dirty="0" smtClean="0"/>
              <a:t>  Surface</a:t>
            </a:r>
            <a:r>
              <a:rPr lang="en-GB" dirty="0"/>
              <a:t>		</a:t>
            </a:r>
            <a:r>
              <a:rPr lang="en-GB" dirty="0" smtClean="0"/>
              <a:t>Rationalism    </a:t>
            </a:r>
            <a:endParaRPr lang="en-GB" dirty="0"/>
          </a:p>
          <a:p>
            <a:r>
              <a:rPr lang="en-GB" dirty="0"/>
              <a:t>-------------------------------------------------------------------------------------------------------------------</a:t>
            </a:r>
          </a:p>
          <a:p>
            <a:r>
              <a:rPr lang="en-GB" dirty="0"/>
              <a:t>Individualism    	Dark	             Labour               Pit		</a:t>
            </a:r>
            <a:r>
              <a:rPr lang="en-GB" dirty="0" smtClean="0"/>
              <a:t> Instinct</a:t>
            </a:r>
            <a:endParaRPr lang="en-GB" dirty="0"/>
          </a:p>
          <a:p>
            <a:endParaRPr lang="en-US" dirty="0"/>
          </a:p>
        </p:txBody>
      </p:sp>
    </p:spTree>
    <p:extLst>
      <p:ext uri="{BB962C8B-B14F-4D97-AF65-F5344CB8AC3E}">
        <p14:creationId xmlns:p14="http://schemas.microsoft.com/office/powerpoint/2010/main" val="2678936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53308" y="1973447"/>
            <a:ext cx="5978769" cy="2862322"/>
          </a:xfrm>
          <a:prstGeom prst="rect">
            <a:avLst/>
          </a:prstGeom>
        </p:spPr>
        <p:txBody>
          <a:bodyPr wrap="square">
            <a:spAutoFit/>
          </a:bodyPr>
          <a:lstStyle/>
          <a:p>
            <a:r>
              <a:rPr lang="en-GB" sz="2000" dirty="0"/>
              <a:t>Economic conditions had first transformed the mass of the people of the country into workers. The domination of capital has created for this mass a common situation, common interests. The mass is thus already a class against capital, but not yet for itself. In the struggle … this mass becomes united, and constitutes itself as a class for itself. The interests it defends become class interests. </a:t>
            </a:r>
          </a:p>
          <a:p>
            <a:r>
              <a:rPr lang="en-GB" sz="2000" dirty="0"/>
              <a:t>Karl Marx, </a:t>
            </a:r>
            <a:r>
              <a:rPr lang="en-GB" sz="2000" i="1" dirty="0"/>
              <a:t>The Poverty of Philosophy</a:t>
            </a:r>
            <a:r>
              <a:rPr lang="en-GB" sz="2000" dirty="0"/>
              <a:t>, 1847</a:t>
            </a:r>
          </a:p>
        </p:txBody>
      </p:sp>
    </p:spTree>
    <p:extLst>
      <p:ext uri="{BB962C8B-B14F-4D97-AF65-F5344CB8AC3E}">
        <p14:creationId xmlns:p14="http://schemas.microsoft.com/office/powerpoint/2010/main" val="196078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2999" y="607653"/>
            <a:ext cx="6916616" cy="4247317"/>
          </a:xfrm>
          <a:prstGeom prst="rect">
            <a:avLst/>
          </a:prstGeom>
        </p:spPr>
        <p:txBody>
          <a:bodyPr wrap="square">
            <a:spAutoFit/>
          </a:bodyPr>
          <a:lstStyle/>
          <a:p>
            <a:r>
              <a:rPr lang="en-GB" dirty="0"/>
              <a:t>Not a word was exchanged. They were all hacking away, their irregular blows setting up a dull, distant-sounding, but pervasive barrage of noise. The sound had a harsh timbre in the thick air, which stifled any echo at birth. And the darkness seemed to be coloured an unnatural black, with swirling waves of coal-dust, and vapours which hung heavy on the eyelids. The wicks of the lamps, beneath their gauze chimneys, failed to penetrate the gloom with their small red glow. Hardly anything could be seen at the coalface, whose wide mouth led diagonally upwards like a wide but shallow chimney, where the soot had been gathering for a decade of winters to form an impenetrable blackness. Ghostly figures could be seen gesticulating, as a stray gleam revealed at random an arched hip, a muscular arm, or a grim face, camouflaged as if for some crime…nothing was audible but chesty breathing, and tired or painful grunts and groans, muffled by the heavy air and the sound of running water.  (</a:t>
            </a:r>
            <a:r>
              <a:rPr lang="en-GB" i="1" dirty="0"/>
              <a:t>Germinal</a:t>
            </a:r>
            <a:r>
              <a:rPr lang="en-GB" dirty="0"/>
              <a:t>, </a:t>
            </a:r>
            <a:r>
              <a:rPr lang="en-GB" dirty="0" err="1"/>
              <a:t>PtI</a:t>
            </a:r>
            <a:r>
              <a:rPr lang="en-GB" dirty="0"/>
              <a:t>, CH4)</a:t>
            </a:r>
          </a:p>
        </p:txBody>
      </p:sp>
    </p:spTree>
    <p:extLst>
      <p:ext uri="{BB962C8B-B14F-4D97-AF65-F5344CB8AC3E}">
        <p14:creationId xmlns:p14="http://schemas.microsoft.com/office/powerpoint/2010/main" val="2070677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13890"/>
            <a:ext cx="8850923" cy="4801315"/>
          </a:xfrm>
          <a:prstGeom prst="rect">
            <a:avLst/>
          </a:prstGeom>
        </p:spPr>
        <p:txBody>
          <a:bodyPr wrap="square">
            <a:spAutoFit/>
          </a:bodyPr>
          <a:lstStyle/>
          <a:p>
            <a:r>
              <a:rPr lang="en-GB" dirty="0"/>
              <a:t>La </a:t>
            </a:r>
            <a:r>
              <a:rPr lang="en-GB" dirty="0" err="1"/>
              <a:t>Corrala</a:t>
            </a:r>
            <a:r>
              <a:rPr lang="en-GB" dirty="0"/>
              <a:t> was a microcosm; it was said that if all the denizens were placed in line they would reach from </a:t>
            </a:r>
            <a:r>
              <a:rPr lang="en-GB" dirty="0" err="1"/>
              <a:t>Embajadores</a:t>
            </a:r>
            <a:r>
              <a:rPr lang="en-GB" dirty="0"/>
              <a:t> lane to the Plaza del </a:t>
            </a:r>
            <a:r>
              <a:rPr lang="en-GB" dirty="0" err="1"/>
              <a:t>Progreso</a:t>
            </a:r>
            <a:r>
              <a:rPr lang="en-GB" dirty="0"/>
              <a:t>; it harboured men who were everything and yet nothing: half scholars, half smiths, half carpenters, half masons, half business men, half thieves.</a:t>
            </a:r>
          </a:p>
          <a:p>
            <a:r>
              <a:rPr lang="en-GB" dirty="0"/>
              <a:t> </a:t>
            </a:r>
          </a:p>
          <a:p>
            <a:r>
              <a:rPr lang="en-GB" dirty="0"/>
              <a:t>In general, everybody who lived here was disoriented, dwelling in that unending abjection produced by everlasting, irremediable poverty; many sloughed their occupations as a reptile its skin; others had none; some carpenters’ or masons’ helpers, because of their lack of initiative, understanding and skill, could never graduate from their apprenticeship. There were also gypsies, mule and dog clippers, nor was their a death of porters, itinerant barbers and mountebanks. Almost all of them, if opportunity offered, stole what they could; they all presented the same pauperized, emaciated look. And all harboured a constant rage that vented itself in furious imprecations and blasphemies.</a:t>
            </a:r>
          </a:p>
          <a:p>
            <a:r>
              <a:rPr lang="en-GB" dirty="0"/>
              <a:t> </a:t>
            </a:r>
          </a:p>
          <a:p>
            <a:r>
              <a:rPr lang="en-GB" dirty="0"/>
              <a:t>They lived as if sunk in the shades of a deep slumber, unable to form any clear notion of their lives, without aspirations, aims, projects or anything.</a:t>
            </a:r>
          </a:p>
          <a:p>
            <a:r>
              <a:rPr lang="en-GB" dirty="0" err="1"/>
              <a:t>Pío</a:t>
            </a:r>
            <a:r>
              <a:rPr lang="en-GB" dirty="0"/>
              <a:t> </a:t>
            </a:r>
            <a:r>
              <a:rPr lang="en-GB" dirty="0" err="1"/>
              <a:t>Baroja</a:t>
            </a:r>
            <a:r>
              <a:rPr lang="en-GB" dirty="0"/>
              <a:t>, </a:t>
            </a:r>
            <a:r>
              <a:rPr lang="en-GB" i="1" dirty="0"/>
              <a:t>The Quest</a:t>
            </a:r>
            <a:r>
              <a:rPr lang="en-GB" dirty="0"/>
              <a:t>, </a:t>
            </a:r>
            <a:r>
              <a:rPr lang="en-GB" dirty="0" err="1"/>
              <a:t>Pt</a:t>
            </a:r>
            <a:r>
              <a:rPr lang="en-GB" dirty="0"/>
              <a:t> II, Ch2</a:t>
            </a:r>
          </a:p>
        </p:txBody>
      </p:sp>
    </p:spTree>
    <p:extLst>
      <p:ext uri="{BB962C8B-B14F-4D97-AF65-F5344CB8AC3E}">
        <p14:creationId xmlns:p14="http://schemas.microsoft.com/office/powerpoint/2010/main" val="915351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6769" y="1657646"/>
            <a:ext cx="5929923" cy="3416320"/>
          </a:xfrm>
          <a:prstGeom prst="rect">
            <a:avLst/>
          </a:prstGeom>
        </p:spPr>
        <p:txBody>
          <a:bodyPr wrap="square">
            <a:spAutoFit/>
          </a:bodyPr>
          <a:lstStyle/>
          <a:p>
            <a:r>
              <a:rPr lang="en-GB" sz="2400" dirty="0"/>
              <a:t>Gradually, his vanity at being their leader and the constant necessity of doing their thinking for them was setting him apart and creating within him the soul of one of the bourgeois he hated so much [...] he felt that sensation of repugnance and embarrassment that assails the workman who has risen above his class, been refined by study and begun to harbour ambitions (</a:t>
            </a:r>
            <a:r>
              <a:rPr lang="en-GB" sz="2400" i="1" dirty="0"/>
              <a:t>Germinal</a:t>
            </a:r>
            <a:r>
              <a:rPr lang="en-GB" sz="2400" dirty="0"/>
              <a:t>, </a:t>
            </a:r>
            <a:r>
              <a:rPr lang="en-GB" sz="2400" dirty="0" err="1"/>
              <a:t>Pt</a:t>
            </a:r>
            <a:r>
              <a:rPr lang="en-GB" sz="2400" dirty="0"/>
              <a:t> VI, </a:t>
            </a:r>
            <a:r>
              <a:rPr lang="en-GB" sz="2400" dirty="0" err="1"/>
              <a:t>Ch</a:t>
            </a:r>
            <a:r>
              <a:rPr lang="en-GB" sz="2400" dirty="0"/>
              <a:t> 3).</a:t>
            </a:r>
          </a:p>
        </p:txBody>
      </p:sp>
    </p:spTree>
    <p:extLst>
      <p:ext uri="{BB962C8B-B14F-4D97-AF65-F5344CB8AC3E}">
        <p14:creationId xmlns:p14="http://schemas.microsoft.com/office/powerpoint/2010/main" val="3810854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85" y="0"/>
            <a:ext cx="8948615" cy="6740308"/>
          </a:xfrm>
          <a:prstGeom prst="rect">
            <a:avLst/>
          </a:prstGeom>
        </p:spPr>
        <p:txBody>
          <a:bodyPr wrap="square">
            <a:spAutoFit/>
          </a:bodyPr>
          <a:lstStyle/>
          <a:p>
            <a:r>
              <a:rPr lang="en-GB" dirty="0"/>
              <a:t>Étienne was leaving the road to </a:t>
            </a:r>
            <a:r>
              <a:rPr lang="en-GB" dirty="0" err="1"/>
              <a:t>Vandame</a:t>
            </a:r>
            <a:r>
              <a:rPr lang="en-GB" dirty="0"/>
              <a:t> and came on to the main paved highway. To the right he made out </a:t>
            </a:r>
            <a:r>
              <a:rPr lang="en-GB" dirty="0" err="1"/>
              <a:t>Montsou</a:t>
            </a:r>
            <a:r>
              <a:rPr lang="en-GB" dirty="0"/>
              <a:t> sloping away into the distance. Opposite him were the ruins of Le </a:t>
            </a:r>
            <a:r>
              <a:rPr lang="en-GB" dirty="0" err="1"/>
              <a:t>Voreux</a:t>
            </a:r>
            <a:r>
              <a:rPr lang="en-GB" dirty="0"/>
              <a:t>, the cursed abyss that three pumps worked tirelessly to empty. Then over on the horizon there were other pits, La </a:t>
            </a:r>
            <a:r>
              <a:rPr lang="en-GB" dirty="0" err="1"/>
              <a:t>Victoire</a:t>
            </a:r>
            <a:r>
              <a:rPr lang="en-GB" dirty="0"/>
              <a:t>, Saint-Thomas, </a:t>
            </a:r>
            <a:r>
              <a:rPr lang="en-GB" dirty="0" err="1"/>
              <a:t>Feutry-Cantel</a:t>
            </a:r>
            <a:r>
              <a:rPr lang="en-GB" dirty="0"/>
              <a:t>; while towards the north, smoke from the high chimneys of the blast furnaces and the batteries of coke ovens curled up through the clear morning air. If he wanted to catch the eight o’clock train he’d have to hurry up, for there were still six kilometres to go. </a:t>
            </a:r>
          </a:p>
          <a:p>
            <a:r>
              <a:rPr lang="en-GB" dirty="0"/>
              <a:t>	And far below, beneath his feet, the stubborn tapping of the picks continued. His comrades were all down there, and he could hear them following his every step. Wasn’t that La </a:t>
            </a:r>
            <a:r>
              <a:rPr lang="en-GB" dirty="0" err="1"/>
              <a:t>Maheude</a:t>
            </a:r>
            <a:r>
              <a:rPr lang="en-GB" dirty="0"/>
              <a:t> under the </a:t>
            </a:r>
            <a:r>
              <a:rPr lang="en-GB" dirty="0" err="1"/>
              <a:t>beetfield</a:t>
            </a:r>
            <a:r>
              <a:rPr lang="en-GB" dirty="0"/>
              <a:t>, her back broken, and her raucous breathing rising up to the accompanying rumble of the ventilator? Further away, to the left and to the right, he thought he could recognise others, beneath the wheat, the green hedges, and the young saplings. High in the sky the April sun now shone down in its full glory, warming the bountiful earth and breathing life into her fertile bosom, as the buds burst into verdant leaf, and the fields quivered under the pressure of the rising grass. All around him seeds were swelling and shoots were growing, cracking the surface of the plain, driven upwards by their need for warmth and light. The sap flowed upwards and spilled over into soft whispers; the sound of germinating seeds rose and swelled to form a kiss. Again and again, and even more clearly, as if they too were rising towards the sunlight, his comrades kept tapping away. Beneath the blazing rays of the sun, in that morning of new growth, the countryside rang with song, as its belly swelled with a black and avenging army of men, germinating slowly in its furrows, growing upwards in readiness for harvests to come, until one day soon their ripening would burst open the earth itself. </a:t>
            </a:r>
          </a:p>
          <a:p>
            <a:r>
              <a:rPr lang="en-GB" dirty="0"/>
              <a:t>Zola, </a:t>
            </a:r>
            <a:r>
              <a:rPr lang="en-GB" i="1" dirty="0"/>
              <a:t>Germinal</a:t>
            </a:r>
            <a:r>
              <a:rPr lang="en-GB" dirty="0"/>
              <a:t>, final paragraphs. </a:t>
            </a:r>
          </a:p>
        </p:txBody>
      </p:sp>
    </p:spTree>
    <p:extLst>
      <p:ext uri="{BB962C8B-B14F-4D97-AF65-F5344CB8AC3E}">
        <p14:creationId xmlns:p14="http://schemas.microsoft.com/office/powerpoint/2010/main" val="27750985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TotalTime>
  <Words>798</Words>
  <Application>Microsoft Macintosh PowerPoint</Application>
  <PresentationFormat>On-screen Show (4:3)</PresentationFormat>
  <Paragraphs>54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European Novel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European Novel</dc:title>
  <dc:creator>Graeme Macdonald</dc:creator>
  <cp:lastModifiedBy>Graeme Macdonald</cp:lastModifiedBy>
  <cp:revision>6</cp:revision>
  <dcterms:created xsi:type="dcterms:W3CDTF">2012-01-25T10:31:09Z</dcterms:created>
  <dcterms:modified xsi:type="dcterms:W3CDTF">2012-01-25T11:36:10Z</dcterms:modified>
</cp:coreProperties>
</file>