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98" d="100"/>
          <a:sy n="98" d="100"/>
        </p:scale>
        <p:origin x="-104"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135579F-64B0-D944-98A0-8AD1A6EEEA61}" type="datetimeFigureOut">
              <a:rPr lang="en-US" smtClean="0"/>
              <a:pPr/>
              <a:t>21/01/2015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2D23EB-E397-4B42-AD30-8FF9F2A0394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135579F-64B0-D944-98A0-8AD1A6EEEA61}" type="datetimeFigureOut">
              <a:rPr lang="en-US" smtClean="0"/>
              <a:pPr/>
              <a:t>21/01/2015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2D23EB-E397-4B42-AD30-8FF9F2A039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135579F-64B0-D944-98A0-8AD1A6EEEA61}" type="datetimeFigureOut">
              <a:rPr lang="en-US" smtClean="0"/>
              <a:pPr/>
              <a:t>21/01/2015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2D23EB-E397-4B42-AD30-8FF9F2A039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135579F-64B0-D944-98A0-8AD1A6EEEA61}" type="datetimeFigureOut">
              <a:rPr lang="en-US" smtClean="0"/>
              <a:pPr/>
              <a:t>21/01/2015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2D23EB-E397-4B42-AD30-8FF9F2A039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135579F-64B0-D944-98A0-8AD1A6EEEA61}" type="datetimeFigureOut">
              <a:rPr lang="en-US" smtClean="0"/>
              <a:pPr/>
              <a:t>21/01/2015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2D23EB-E397-4B42-AD30-8FF9F2A039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135579F-64B0-D944-98A0-8AD1A6EEEA61}" type="datetimeFigureOut">
              <a:rPr lang="en-US" smtClean="0"/>
              <a:pPr/>
              <a:t>21/01/2015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2D23EB-E397-4B42-AD30-8FF9F2A039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135579F-64B0-D944-98A0-8AD1A6EEEA61}" type="datetimeFigureOut">
              <a:rPr lang="en-US" smtClean="0"/>
              <a:pPr/>
              <a:t>21/01/2015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2D23EB-E397-4B42-AD30-8FF9F2A039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135579F-64B0-D944-98A0-8AD1A6EEEA61}" type="datetimeFigureOut">
              <a:rPr lang="en-US" smtClean="0"/>
              <a:pPr/>
              <a:t>21/01/2015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2D23EB-E397-4B42-AD30-8FF9F2A039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35579F-64B0-D944-98A0-8AD1A6EEEA61}" type="datetimeFigureOut">
              <a:rPr lang="en-US" smtClean="0"/>
              <a:pPr/>
              <a:t>21/01/2015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2D23EB-E397-4B42-AD30-8FF9F2A039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135579F-64B0-D944-98A0-8AD1A6EEEA61}" type="datetimeFigureOut">
              <a:rPr lang="en-US" smtClean="0"/>
              <a:pPr/>
              <a:t>21/01/2015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2D23EB-E397-4B42-AD30-8FF9F2A0394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135579F-64B0-D944-98A0-8AD1A6EEEA61}" type="datetimeFigureOut">
              <a:rPr lang="en-US" smtClean="0"/>
              <a:pPr/>
              <a:t>21/01/2015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2D23EB-E397-4B42-AD30-8FF9F2A0394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35579F-64B0-D944-98A0-8AD1A6EEEA61}" type="datetimeFigureOut">
              <a:rPr lang="en-US" smtClean="0"/>
              <a:pPr/>
              <a:t>21/01/2015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2D23EB-E397-4B42-AD30-8FF9F2A0394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Modernism and Starvation </a:t>
            </a:r>
            <a:endParaRPr lang="en-US" dirty="0"/>
          </a:p>
        </p:txBody>
      </p:sp>
      <p:sp>
        <p:nvSpPr>
          <p:cNvPr id="3" name="Subtitle 2"/>
          <p:cNvSpPr>
            <a:spLocks noGrp="1"/>
          </p:cNvSpPr>
          <p:nvPr>
            <p:ph type="subTitle" idx="1"/>
          </p:nvPr>
        </p:nvSpPr>
        <p:spPr/>
        <p:txBody>
          <a:bodyPr/>
          <a:lstStyle/>
          <a:p>
            <a:r>
              <a:rPr lang="en-US" i="1" dirty="0" smtClean="0"/>
              <a:t>Hunger</a:t>
            </a:r>
            <a:r>
              <a:rPr lang="en-US" dirty="0" smtClean="0"/>
              <a:t> </a:t>
            </a:r>
            <a:r>
              <a:rPr lang="en-US" i="1" dirty="0" smtClean="0"/>
              <a:t>(1890)</a:t>
            </a:r>
            <a:endParaRPr lang="en-US" i="1"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umblr_lkqmgfGrBi1qcdumxo1_400.jpg"/>
          <p:cNvPicPr>
            <a:picLocks noGrp="1" noChangeAspect="1"/>
          </p:cNvPicPr>
          <p:nvPr>
            <p:ph idx="1"/>
          </p:nvPr>
        </p:nvPicPr>
        <p:blipFill>
          <a:blip r:embed="rId2"/>
          <a:stretch>
            <a:fillRect/>
          </a:stretch>
        </p:blipFill>
        <p:spPr>
          <a:xfrm>
            <a:off x="990600" y="1417638"/>
            <a:ext cx="7315200" cy="5059362"/>
          </a:xfr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buNone/>
            </a:pPr>
            <a:r>
              <a:rPr lang="en-US" sz="2800" dirty="0"/>
              <a:t>For writing voids the mind of words just as starving voids the body of its flesh, and both expresses the yearning for an unimaginable destitution. We do not starve to write but </a:t>
            </a:r>
            <a:r>
              <a:rPr lang="en-US" sz="2800" i="1" dirty="0"/>
              <a:t>write to starve</a:t>
            </a:r>
            <a:r>
              <a:rPr lang="en-US" sz="2800" dirty="0"/>
              <a:t>: and we starve in order to affirm the supremacy of lack, and to extend the ravenous dominion of the </a:t>
            </a:r>
            <a:r>
              <a:rPr lang="en-US" sz="2800" dirty="0" err="1"/>
              <a:t>night</a:t>
            </a:r>
            <a:r>
              <a:rPr lang="en-US" sz="2800" dirty="0" err="1" smtClean="0"/>
              <a:t>.(Maud</a:t>
            </a:r>
            <a:r>
              <a:rPr lang="en-US" sz="2800" dirty="0" smtClean="0"/>
              <a:t> </a:t>
            </a:r>
            <a:r>
              <a:rPr lang="en-US" sz="2800" dirty="0" err="1" smtClean="0"/>
              <a:t>Ellmann</a:t>
            </a:r>
            <a:r>
              <a:rPr lang="en-US" sz="2800" dirty="0" smtClean="0"/>
              <a:t>)</a:t>
            </a:r>
          </a:p>
          <a:p>
            <a:pPr>
              <a:buNone/>
            </a:pPr>
            <a:r>
              <a:rPr lang="en-US" sz="2800" dirty="0"/>
              <a:t>Knowing all these things, Hamsun wages his counteroffensive: he will say NO to food and money and bounded identity and rational behavior; he will even say No to the dictionary. (Arnold </a:t>
            </a:r>
            <a:r>
              <a:rPr lang="en-US" sz="2800" dirty="0" smtClean="0"/>
              <a:t>Weinstein</a:t>
            </a:r>
            <a:r>
              <a:rPr lang="en-US" sz="2800" dirty="0"/>
              <a:t>)</a:t>
            </a:r>
            <a:r>
              <a:rPr lang="en-US" sz="2800" dirty="0" smtClean="0"/>
              <a:t> </a:t>
            </a: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sz="2800" dirty="0" smtClean="0"/>
              <a:t>The </a:t>
            </a:r>
            <a:r>
              <a:rPr lang="en-US" sz="2800" dirty="0"/>
              <a:t>whole modern school of fiction in the twentieth century stems from </a:t>
            </a:r>
            <a:r>
              <a:rPr lang="en-US" sz="2800" dirty="0" smtClean="0"/>
              <a:t>Hamsun. (</a:t>
            </a:r>
            <a:r>
              <a:rPr lang="en-US" sz="2800" dirty="0"/>
              <a:t>Isaac B. Singer)</a:t>
            </a:r>
            <a:endParaRPr lang="en-GB" sz="2800" dirty="0" smtClean="0"/>
          </a:p>
          <a:p>
            <a:pPr>
              <a:buNone/>
            </a:pPr>
            <a:endParaRPr lang="en-US" sz="2800" dirty="0" smtClean="0"/>
          </a:p>
          <a:p>
            <a:pPr>
              <a:buNone/>
            </a:pPr>
            <a:r>
              <a:rPr lang="en-US" sz="2800" dirty="0" smtClean="0"/>
              <a:t>When </a:t>
            </a:r>
            <a:r>
              <a:rPr lang="en-US" sz="2800" dirty="0"/>
              <a:t>you read a canonical work for a first time you encounter a stranger, an uncanny </a:t>
            </a:r>
            <a:r>
              <a:rPr lang="en-US" sz="2800" dirty="0" err="1"/>
              <a:t>startlement</a:t>
            </a:r>
            <a:r>
              <a:rPr lang="en-US" sz="2800" dirty="0"/>
              <a:t> rather than a fulfillment of expectations. (Harold </a:t>
            </a:r>
            <a:r>
              <a:rPr lang="en-US" sz="2800" dirty="0" smtClean="0"/>
              <a:t>Bloom</a:t>
            </a:r>
            <a:r>
              <a:rPr lang="en-US" sz="2800" i="1" dirty="0" smtClean="0"/>
              <a:t>)</a:t>
            </a:r>
          </a:p>
          <a:p>
            <a:pPr>
              <a:buNone/>
            </a:pPr>
            <a:endParaRPr lang="en-US" sz="2800" dirty="0" smtClean="0"/>
          </a:p>
          <a:p>
            <a:pPr>
              <a:buNone/>
            </a:pPr>
            <a:r>
              <a:rPr lang="en-US" sz="2800" dirty="0" smtClean="0"/>
              <a:t>In </a:t>
            </a:r>
            <a:r>
              <a:rPr lang="en-US" sz="2800" dirty="0"/>
              <a:t>1883 Georg </a:t>
            </a:r>
            <a:r>
              <a:rPr lang="en-US" sz="2800" dirty="0" err="1"/>
              <a:t>Brandes</a:t>
            </a:r>
            <a:r>
              <a:rPr lang="en-US" sz="2800" dirty="0"/>
              <a:t> coined the term “the modern breakthrough” to convey the profound vistas and initiatives that we associate today with the names Ibsen, Strindberg, Jacobsen and </a:t>
            </a:r>
            <a:r>
              <a:rPr lang="en-US" sz="2800" dirty="0" err="1" smtClean="0"/>
              <a:t>Bjornsen</a:t>
            </a:r>
            <a:r>
              <a:rPr lang="en-GB" sz="2800" dirty="0" smtClean="0"/>
              <a:t>. (Arnold Weinstein)</a:t>
            </a:r>
          </a:p>
          <a:p>
            <a:pPr>
              <a:buNone/>
            </a:pP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Breakthrough</a:t>
            </a:r>
            <a:endParaRPr lang="en-US" dirty="0"/>
          </a:p>
        </p:txBody>
      </p:sp>
      <p:pic>
        <p:nvPicPr>
          <p:cNvPr id="4" name="Content Placeholder 3" descr="The-only-privately-owned--001.jpg"/>
          <p:cNvPicPr>
            <a:picLocks noGrp="1" noChangeAspect="1"/>
          </p:cNvPicPr>
          <p:nvPr>
            <p:ph idx="1"/>
          </p:nvPr>
        </p:nvPicPr>
        <p:blipFill>
          <a:blip r:embed="rId2"/>
          <a:stretch>
            <a:fillRect/>
          </a:stretch>
        </p:blipFill>
        <p:spPr>
          <a:xfrm>
            <a:off x="1143000" y="1600200"/>
            <a:ext cx="6476999" cy="4525963"/>
          </a:xfrm>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Anxiety</a:t>
            </a:r>
            <a:endParaRPr lang="en-US" dirty="0"/>
          </a:p>
        </p:txBody>
      </p:sp>
      <p:pic>
        <p:nvPicPr>
          <p:cNvPr id="4" name="Content Placeholder 3" descr="anxiety.jpg"/>
          <p:cNvPicPr>
            <a:picLocks noGrp="1" noChangeAspect="1"/>
          </p:cNvPicPr>
          <p:nvPr>
            <p:ph idx="1"/>
          </p:nvPr>
        </p:nvPicPr>
        <p:blipFill>
          <a:blip r:embed="rId2"/>
          <a:stretch>
            <a:fillRect/>
          </a:stretch>
        </p:blipFill>
        <p:spPr>
          <a:xfrm>
            <a:off x="1600200" y="1600200"/>
            <a:ext cx="5943600" cy="4525963"/>
          </a:xfrm>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Shattering Boundaries</a:t>
            </a:r>
            <a:endParaRPr lang="en-US" dirty="0"/>
          </a:p>
        </p:txBody>
      </p:sp>
      <p:pic>
        <p:nvPicPr>
          <p:cNvPr id="4" name="Content Placeholder 3" descr="doll1890.jpeg"/>
          <p:cNvPicPr>
            <a:picLocks noGrp="1" noChangeAspect="1"/>
          </p:cNvPicPr>
          <p:nvPr>
            <p:ph idx="1"/>
          </p:nvPr>
        </p:nvPicPr>
        <p:blipFill>
          <a:blip r:embed="rId2"/>
          <a:stretch>
            <a:fillRect/>
          </a:stretch>
        </p:blipFill>
        <p:spPr>
          <a:xfrm>
            <a:off x="838200" y="1676400"/>
            <a:ext cx="7543800" cy="4419600"/>
          </a:xfrm>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 Simply, Shattered</a:t>
            </a:r>
            <a:endParaRPr lang="en-US" dirty="0"/>
          </a:p>
        </p:txBody>
      </p:sp>
      <p:pic>
        <p:nvPicPr>
          <p:cNvPr id="4" name="Content Placeholder 3" descr="strindberg_august-alplandskap_i_alpine_landscape_i~OMd0e300~10000_20070627_L07104_382.jpg"/>
          <p:cNvPicPr>
            <a:picLocks noGrp="1" noChangeAspect="1"/>
          </p:cNvPicPr>
          <p:nvPr>
            <p:ph idx="1"/>
          </p:nvPr>
        </p:nvPicPr>
        <p:blipFill>
          <a:blip r:embed="rId2"/>
          <a:stretch>
            <a:fillRect/>
          </a:stretch>
        </p:blipFill>
        <p:spPr>
          <a:xfrm>
            <a:off x="762000" y="1417638"/>
            <a:ext cx="7315200" cy="4678362"/>
          </a:xfr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Meanings of Hunger</a:t>
            </a:r>
            <a:endParaRPr lang="en-US" dirty="0"/>
          </a:p>
        </p:txBody>
      </p:sp>
      <p:pic>
        <p:nvPicPr>
          <p:cNvPr id="4" name="Content Placeholder 3" descr="hunger+steve+mcqueen+13.jpeg"/>
          <p:cNvPicPr>
            <a:picLocks noGrp="1" noChangeAspect="1"/>
          </p:cNvPicPr>
          <p:nvPr>
            <p:ph idx="1"/>
          </p:nvPr>
        </p:nvPicPr>
        <p:blipFill>
          <a:blip r:embed="rId2"/>
          <a:stretch>
            <a:fillRect/>
          </a:stretch>
        </p:blipFill>
        <p:spPr>
          <a:xfrm>
            <a:off x="508000" y="1417638"/>
            <a:ext cx="8128000" cy="4906962"/>
          </a:xfr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r>
              <a:rPr lang="en-US" sz="2800" dirty="0"/>
              <a:t>Self-starvation is above all a performance. Like Hamlet’s mouse-trap, it is staged to trick the conscience of its viewers, forcing them to recognize that they are implicated in the spectacle that they </a:t>
            </a:r>
            <a:r>
              <a:rPr lang="en-US" sz="2800" dirty="0" smtClean="0"/>
              <a:t>behold. (Maud </a:t>
            </a:r>
            <a:r>
              <a:rPr lang="en-US" sz="2800" dirty="0" err="1" smtClean="0"/>
              <a:t>Ellmann</a:t>
            </a:r>
            <a:r>
              <a:rPr lang="en-US" sz="2800" dirty="0" smtClean="0"/>
              <a:t>)</a:t>
            </a:r>
          </a:p>
          <a:p>
            <a:pPr>
              <a:buNone/>
            </a:pPr>
            <a:r>
              <a:rPr lang="en-US" sz="2800" dirty="0"/>
              <a:t>There is no such </a:t>
            </a:r>
            <a:r>
              <a:rPr lang="en-US" sz="2800" i="1" dirty="0"/>
              <a:t>thing</a:t>
            </a:r>
            <a:r>
              <a:rPr lang="en-US" sz="2800" dirty="0"/>
              <a:t>, </a:t>
            </a:r>
            <a:r>
              <a:rPr lang="en-US" sz="2800" dirty="0" err="1"/>
              <a:t>Voloshinov</a:t>
            </a:r>
            <a:r>
              <a:rPr lang="en-US" sz="2800" dirty="0"/>
              <a:t> suggests, as the real existence of hunger as </a:t>
            </a:r>
            <a:r>
              <a:rPr lang="en-US" sz="2800" i="1" dirty="0"/>
              <a:t>category</a:t>
            </a:r>
            <a:r>
              <a:rPr lang="en-US" sz="2800" dirty="0"/>
              <a:t>; rather, there are only particular hungers — their particularity to a large extent a consequence of the particular historical moment.</a:t>
            </a:r>
            <a:r>
              <a:rPr lang="en-GB" sz="2800" dirty="0" smtClean="0"/>
              <a:t> (Dana B. </a:t>
            </a:r>
            <a:r>
              <a:rPr lang="en-GB" sz="2800" dirty="0" err="1" smtClean="0"/>
              <a:t>Polan</a:t>
            </a:r>
            <a:r>
              <a:rPr lang="en-GB" sz="2800" dirty="0" smtClean="0"/>
              <a:t>)</a:t>
            </a:r>
            <a:endParaRPr lang="en-US" sz="2800" dirty="0" smtClean="0"/>
          </a:p>
          <a:p>
            <a:pPr>
              <a:buNone/>
            </a:pP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Speech of Hunger</a:t>
            </a:r>
            <a:endParaRPr lang="en-US" dirty="0"/>
          </a:p>
        </p:txBody>
      </p:sp>
      <p:pic>
        <p:nvPicPr>
          <p:cNvPr id="4" name="Content Placeholder 3" descr="HUNGERSTRIKERS.jpg"/>
          <p:cNvPicPr>
            <a:picLocks noGrp="1" noChangeAspect="1"/>
          </p:cNvPicPr>
          <p:nvPr>
            <p:ph idx="1"/>
          </p:nvPr>
        </p:nvPicPr>
        <p:blipFill>
          <a:blip r:embed="rId2"/>
          <a:stretch>
            <a:fillRect/>
          </a:stretch>
        </p:blipFill>
        <p:spPr>
          <a:xfrm>
            <a:off x="762000" y="1752600"/>
            <a:ext cx="7696200" cy="4572000"/>
          </a:xfr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TotalTime>
  <Words>303</Words>
  <Application>Microsoft Macintosh PowerPoint</Application>
  <PresentationFormat>On-screen Show (4:3)</PresentationFormat>
  <Paragraphs>17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Modernism and Starvation </vt:lpstr>
      <vt:lpstr>PowerPoint Presentation</vt:lpstr>
      <vt:lpstr>Breakthrough</vt:lpstr>
      <vt:lpstr>Anxiety</vt:lpstr>
      <vt:lpstr>Shattering Boundaries</vt:lpstr>
      <vt:lpstr>Or Simply, Shattered</vt:lpstr>
      <vt:lpstr>The Meanings of Hunger</vt:lpstr>
      <vt:lpstr>PowerPoint Presentation</vt:lpstr>
      <vt:lpstr>The Speech of Hunger</vt:lpstr>
      <vt:lpstr>PowerPoint Presentation</vt:lpstr>
      <vt:lpstr>PowerPoint Presentation</vt:lpstr>
    </vt:vector>
  </TitlesOfParts>
  <Company>Warwick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Modernism and Starvation </dc:title>
  <dc:creator>Upamanyu Mukherjee</dc:creator>
  <cp:lastModifiedBy>Paulo de Medeiros</cp:lastModifiedBy>
  <cp:revision>4</cp:revision>
  <dcterms:created xsi:type="dcterms:W3CDTF">2015-01-21T09:06:16Z</dcterms:created>
  <dcterms:modified xsi:type="dcterms:W3CDTF">2015-01-21T10:14:51Z</dcterms:modified>
</cp:coreProperties>
</file>