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94" r:id="rId2"/>
    <p:sldId id="287" r:id="rId3"/>
    <p:sldId id="295" r:id="rId4"/>
    <p:sldId id="257" r:id="rId5"/>
    <p:sldId id="258" r:id="rId6"/>
    <p:sldId id="271" r:id="rId7"/>
    <p:sldId id="296" r:id="rId8"/>
    <p:sldId id="290" r:id="rId9"/>
    <p:sldId id="297" r:id="rId10"/>
    <p:sldId id="289" r:id="rId11"/>
    <p:sldId id="291" r:id="rId12"/>
    <p:sldId id="298" r:id="rId13"/>
    <p:sldId id="292" r:id="rId14"/>
    <p:sldId id="259" r:id="rId15"/>
    <p:sldId id="282" r:id="rId16"/>
    <p:sldId id="261" r:id="rId17"/>
    <p:sldId id="262" r:id="rId18"/>
    <p:sldId id="286" r:id="rId19"/>
    <p:sldId id="274" r:id="rId20"/>
    <p:sldId id="265" r:id="rId21"/>
    <p:sldId id="299" r:id="rId22"/>
    <p:sldId id="276" r:id="rId23"/>
    <p:sldId id="293" r:id="rId24"/>
    <p:sldId id="277" r:id="rId25"/>
    <p:sldId id="268" r:id="rId26"/>
    <p:sldId id="269" r:id="rId27"/>
    <p:sldId id="263" r:id="rId28"/>
    <p:sldId id="270" r:id="rId29"/>
    <p:sldId id="300" r:id="rId30"/>
    <p:sldId id="301" r:id="rId31"/>
    <p:sldId id="302" r:id="rId32"/>
    <p:sldId id="303" r:id="rId33"/>
    <p:sldId id="264" r:id="rId34"/>
    <p:sldId id="284" r:id="rId35"/>
    <p:sldId id="266" r:id="rId36"/>
    <p:sldId id="281" r:id="rId37"/>
    <p:sldId id="283" r:id="rId38"/>
    <p:sldId id="280" r:id="rId3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1" d="100"/>
          <a:sy n="71" d="100"/>
        </p:scale>
        <p:origin x="-112" y="-2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printerSettings" Target="printerSettings/printerSettings1.bin"/><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0C445DFB-311C-864A-9FC6-8C811FAED33A}" type="datetimeFigureOut">
              <a:rPr lang="en-US" smtClean="0"/>
              <a:t>28/01/19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3D6D77-13AB-3848-BAB1-51CE208C234B}" type="slidenum">
              <a:rPr lang="en-US" smtClean="0"/>
              <a:t>‹#›</a:t>
            </a:fld>
            <a:endParaRPr lang="en-US"/>
          </a:p>
        </p:txBody>
      </p:sp>
    </p:spTree>
    <p:extLst>
      <p:ext uri="{BB962C8B-B14F-4D97-AF65-F5344CB8AC3E}">
        <p14:creationId xmlns:p14="http://schemas.microsoft.com/office/powerpoint/2010/main" val="7727716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0C445DFB-311C-864A-9FC6-8C811FAED33A}" type="datetimeFigureOut">
              <a:rPr lang="en-US" smtClean="0"/>
              <a:t>28/01/19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3D6D77-13AB-3848-BAB1-51CE208C234B}" type="slidenum">
              <a:rPr lang="en-US" smtClean="0"/>
              <a:t>‹#›</a:t>
            </a:fld>
            <a:endParaRPr lang="en-US"/>
          </a:p>
        </p:txBody>
      </p:sp>
    </p:spTree>
    <p:extLst>
      <p:ext uri="{BB962C8B-B14F-4D97-AF65-F5344CB8AC3E}">
        <p14:creationId xmlns:p14="http://schemas.microsoft.com/office/powerpoint/2010/main" val="14923751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0C445DFB-311C-864A-9FC6-8C811FAED33A}" type="datetimeFigureOut">
              <a:rPr lang="en-US" smtClean="0"/>
              <a:t>28/01/19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3D6D77-13AB-3848-BAB1-51CE208C234B}" type="slidenum">
              <a:rPr lang="en-US" smtClean="0"/>
              <a:t>‹#›</a:t>
            </a:fld>
            <a:endParaRPr lang="en-US"/>
          </a:p>
        </p:txBody>
      </p:sp>
    </p:spTree>
    <p:extLst>
      <p:ext uri="{BB962C8B-B14F-4D97-AF65-F5344CB8AC3E}">
        <p14:creationId xmlns:p14="http://schemas.microsoft.com/office/powerpoint/2010/main" val="28863285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0C445DFB-311C-864A-9FC6-8C811FAED33A}" type="datetimeFigureOut">
              <a:rPr lang="en-US" smtClean="0"/>
              <a:t>28/01/19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3D6D77-13AB-3848-BAB1-51CE208C234B}" type="slidenum">
              <a:rPr lang="en-US" smtClean="0"/>
              <a:t>‹#›</a:t>
            </a:fld>
            <a:endParaRPr lang="en-US"/>
          </a:p>
        </p:txBody>
      </p:sp>
    </p:spTree>
    <p:extLst>
      <p:ext uri="{BB962C8B-B14F-4D97-AF65-F5344CB8AC3E}">
        <p14:creationId xmlns:p14="http://schemas.microsoft.com/office/powerpoint/2010/main" val="15657381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0C445DFB-311C-864A-9FC6-8C811FAED33A}" type="datetimeFigureOut">
              <a:rPr lang="en-US" smtClean="0"/>
              <a:t>28/01/19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3D6D77-13AB-3848-BAB1-51CE208C234B}" type="slidenum">
              <a:rPr lang="en-US" smtClean="0"/>
              <a:t>‹#›</a:t>
            </a:fld>
            <a:endParaRPr lang="en-US"/>
          </a:p>
        </p:txBody>
      </p:sp>
    </p:spTree>
    <p:extLst>
      <p:ext uri="{BB962C8B-B14F-4D97-AF65-F5344CB8AC3E}">
        <p14:creationId xmlns:p14="http://schemas.microsoft.com/office/powerpoint/2010/main" val="16114199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0C445DFB-311C-864A-9FC6-8C811FAED33A}" type="datetimeFigureOut">
              <a:rPr lang="en-US" smtClean="0"/>
              <a:t>28/01/19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3D6D77-13AB-3848-BAB1-51CE208C234B}" type="slidenum">
              <a:rPr lang="en-US" smtClean="0"/>
              <a:t>‹#›</a:t>
            </a:fld>
            <a:endParaRPr lang="en-US"/>
          </a:p>
        </p:txBody>
      </p:sp>
    </p:spTree>
    <p:extLst>
      <p:ext uri="{BB962C8B-B14F-4D97-AF65-F5344CB8AC3E}">
        <p14:creationId xmlns:p14="http://schemas.microsoft.com/office/powerpoint/2010/main" val="32509802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0C445DFB-311C-864A-9FC6-8C811FAED33A}" type="datetimeFigureOut">
              <a:rPr lang="en-US" smtClean="0"/>
              <a:t>28/01/19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3D6D77-13AB-3848-BAB1-51CE208C234B}" type="slidenum">
              <a:rPr lang="en-US" smtClean="0"/>
              <a:t>‹#›</a:t>
            </a:fld>
            <a:endParaRPr lang="en-US"/>
          </a:p>
        </p:txBody>
      </p:sp>
    </p:spTree>
    <p:extLst>
      <p:ext uri="{BB962C8B-B14F-4D97-AF65-F5344CB8AC3E}">
        <p14:creationId xmlns:p14="http://schemas.microsoft.com/office/powerpoint/2010/main" val="1229610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0C445DFB-311C-864A-9FC6-8C811FAED33A}" type="datetimeFigureOut">
              <a:rPr lang="en-US" smtClean="0"/>
              <a:t>28/01/19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3D6D77-13AB-3848-BAB1-51CE208C234B}" type="slidenum">
              <a:rPr lang="en-US" smtClean="0"/>
              <a:t>‹#›</a:t>
            </a:fld>
            <a:endParaRPr lang="en-US"/>
          </a:p>
        </p:txBody>
      </p:sp>
    </p:spTree>
    <p:extLst>
      <p:ext uri="{BB962C8B-B14F-4D97-AF65-F5344CB8AC3E}">
        <p14:creationId xmlns:p14="http://schemas.microsoft.com/office/powerpoint/2010/main" val="9778462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445DFB-311C-864A-9FC6-8C811FAED33A}" type="datetimeFigureOut">
              <a:rPr lang="en-US" smtClean="0"/>
              <a:t>28/01/19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3D6D77-13AB-3848-BAB1-51CE208C234B}" type="slidenum">
              <a:rPr lang="en-US" smtClean="0"/>
              <a:t>‹#›</a:t>
            </a:fld>
            <a:endParaRPr lang="en-US"/>
          </a:p>
        </p:txBody>
      </p:sp>
    </p:spTree>
    <p:extLst>
      <p:ext uri="{BB962C8B-B14F-4D97-AF65-F5344CB8AC3E}">
        <p14:creationId xmlns:p14="http://schemas.microsoft.com/office/powerpoint/2010/main" val="12543814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0C445DFB-311C-864A-9FC6-8C811FAED33A}" type="datetimeFigureOut">
              <a:rPr lang="en-US" smtClean="0"/>
              <a:t>28/01/19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3D6D77-13AB-3848-BAB1-51CE208C234B}" type="slidenum">
              <a:rPr lang="en-US" smtClean="0"/>
              <a:t>‹#›</a:t>
            </a:fld>
            <a:endParaRPr lang="en-US"/>
          </a:p>
        </p:txBody>
      </p:sp>
    </p:spTree>
    <p:extLst>
      <p:ext uri="{BB962C8B-B14F-4D97-AF65-F5344CB8AC3E}">
        <p14:creationId xmlns:p14="http://schemas.microsoft.com/office/powerpoint/2010/main" val="12568081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0C445DFB-311C-864A-9FC6-8C811FAED33A}" type="datetimeFigureOut">
              <a:rPr lang="en-US" smtClean="0"/>
              <a:t>28/01/19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3D6D77-13AB-3848-BAB1-51CE208C234B}" type="slidenum">
              <a:rPr lang="en-US" smtClean="0"/>
              <a:t>‹#›</a:t>
            </a:fld>
            <a:endParaRPr lang="en-US"/>
          </a:p>
        </p:txBody>
      </p:sp>
    </p:spTree>
    <p:extLst>
      <p:ext uri="{BB962C8B-B14F-4D97-AF65-F5344CB8AC3E}">
        <p14:creationId xmlns:p14="http://schemas.microsoft.com/office/powerpoint/2010/main" val="249750697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445DFB-311C-864A-9FC6-8C811FAED33A}" type="datetimeFigureOut">
              <a:rPr lang="en-US" smtClean="0"/>
              <a:t>28/01/19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3D6D77-13AB-3848-BAB1-51CE208C234B}" type="slidenum">
              <a:rPr lang="en-US" smtClean="0"/>
              <a:t>‹#›</a:t>
            </a:fld>
            <a:endParaRPr lang="en-US"/>
          </a:p>
        </p:txBody>
      </p:sp>
    </p:spTree>
    <p:extLst>
      <p:ext uri="{BB962C8B-B14F-4D97-AF65-F5344CB8AC3E}">
        <p14:creationId xmlns:p14="http://schemas.microsoft.com/office/powerpoint/2010/main" val="21431149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www.theguardian.com/commentisfree/video/2010/nov/05/helene-cixous-france"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2.jpg"/><Relationship Id="rId3" Type="http://schemas.openxmlformats.org/officeDocument/2006/relationships/image" Target="../media/image13.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pOwjIwIpRvw"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6.png"/><Relationship Id="rId3" Type="http://schemas.openxmlformats.org/officeDocument/2006/relationships/image" Target="../media/image17.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Hélène </a:t>
            </a:r>
            <a:r>
              <a:rPr lang="en-US" dirty="0" err="1"/>
              <a:t>Cixous</a:t>
            </a:r>
            <a:endParaRPr lang="en-US" dirty="0"/>
          </a:p>
        </p:txBody>
      </p:sp>
      <p:pic>
        <p:nvPicPr>
          <p:cNvPr id="8" name="Content Placeholder 7" descr="4145173020_38326bbaf3_b.jpg"/>
          <p:cNvPicPr>
            <a:picLocks noGrp="1" noChangeAspect="1"/>
          </p:cNvPicPr>
          <p:nvPr>
            <p:ph idx="1"/>
          </p:nvPr>
        </p:nvPicPr>
        <p:blipFill>
          <a:blip r:embed="rId2">
            <a:extLst>
              <a:ext uri="{28A0092B-C50C-407E-A947-70E740481C1C}">
                <a14:useLocalDpi xmlns:a14="http://schemas.microsoft.com/office/drawing/2010/main" val="0"/>
              </a:ext>
            </a:extLst>
          </a:blip>
          <a:srcRect l="-10462" r="-10462"/>
          <a:stretch>
            <a:fillRect/>
          </a:stretch>
        </p:blipFill>
        <p:spPr/>
      </p:pic>
    </p:spTree>
    <p:extLst>
      <p:ext uri="{BB962C8B-B14F-4D97-AF65-F5344CB8AC3E}">
        <p14:creationId xmlns:p14="http://schemas.microsoft.com/office/powerpoint/2010/main" val="213476494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rc_644_2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8883" y="986407"/>
            <a:ext cx="8178800" cy="4749800"/>
          </a:xfrm>
          <a:prstGeom prst="rect">
            <a:avLst/>
          </a:prstGeom>
        </p:spPr>
      </p:pic>
    </p:spTree>
    <p:extLst>
      <p:ext uri="{BB962C8B-B14F-4D97-AF65-F5344CB8AC3E}">
        <p14:creationId xmlns:p14="http://schemas.microsoft.com/office/powerpoint/2010/main" val="26913148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lide_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63337731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33377.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01282" y="0"/>
            <a:ext cx="4741817" cy="6858000"/>
          </a:xfrm>
          <a:prstGeom prst="rect">
            <a:avLst/>
          </a:prstGeom>
        </p:spPr>
      </p:pic>
    </p:spTree>
    <p:extLst>
      <p:ext uri="{BB962C8B-B14F-4D97-AF65-F5344CB8AC3E}">
        <p14:creationId xmlns:p14="http://schemas.microsoft.com/office/powerpoint/2010/main" val="137706754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Boys-Will-Be-Boys-Edite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76258" y="-423317"/>
            <a:ext cx="4572000" cy="6858000"/>
          </a:xfrm>
          <a:prstGeom prst="rect">
            <a:avLst/>
          </a:prstGeom>
        </p:spPr>
      </p:pic>
    </p:spTree>
    <p:extLst>
      <p:ext uri="{BB962C8B-B14F-4D97-AF65-F5344CB8AC3E}">
        <p14:creationId xmlns:p14="http://schemas.microsoft.com/office/powerpoint/2010/main" val="109323569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social/cultural </a:t>
            </a:r>
            <a:r>
              <a:rPr lang="en-US" i="1" dirty="0" smtClean="0"/>
              <a:t>production</a:t>
            </a:r>
            <a:r>
              <a:rPr lang="en-US" dirty="0" smtClean="0"/>
              <a:t> of women</a:t>
            </a:r>
            <a:endParaRPr lang="en-US" dirty="0"/>
          </a:p>
        </p:txBody>
      </p:sp>
      <p:sp>
        <p:nvSpPr>
          <p:cNvPr id="3" name="Content Placeholder 2"/>
          <p:cNvSpPr>
            <a:spLocks noGrp="1"/>
          </p:cNvSpPr>
          <p:nvPr>
            <p:ph idx="1"/>
          </p:nvPr>
        </p:nvSpPr>
        <p:spPr>
          <a:xfrm>
            <a:off x="457200" y="2416583"/>
            <a:ext cx="8229600" cy="2677521"/>
          </a:xfrm>
        </p:spPr>
        <p:txBody>
          <a:bodyPr>
            <a:normAutofit/>
          </a:bodyPr>
          <a:lstStyle/>
          <a:p>
            <a:pPr marL="0" indent="0">
              <a:buNone/>
            </a:pPr>
            <a:r>
              <a:rPr lang="en-US" b="1" dirty="0" smtClean="0"/>
              <a:t>Psychoanalysis should ‘not try to describe what a woman is’ but try to tell us ‘how she comes into being, how a woman develops out of a child with a bisexual disposition’ </a:t>
            </a:r>
          </a:p>
          <a:p>
            <a:pPr marL="0" indent="0">
              <a:buNone/>
            </a:pPr>
            <a:r>
              <a:rPr lang="en-US" b="1" dirty="0"/>
              <a:t>	</a:t>
            </a:r>
            <a:r>
              <a:rPr lang="en-US" b="1" dirty="0" smtClean="0"/>
              <a:t>									(Freud, ‘Femininity’)</a:t>
            </a:r>
            <a:endParaRPr lang="en-US" b="1" dirty="0"/>
          </a:p>
        </p:txBody>
      </p:sp>
    </p:spTree>
    <p:extLst>
      <p:ext uri="{BB962C8B-B14F-4D97-AF65-F5344CB8AC3E}">
        <p14:creationId xmlns:p14="http://schemas.microsoft.com/office/powerpoint/2010/main" val="48770565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‘men are people and women are people with waists’</a:t>
            </a:r>
            <a:endParaRPr lang="en-US" dirty="0"/>
          </a:p>
        </p:txBody>
      </p:sp>
      <p:pic>
        <p:nvPicPr>
          <p:cNvPr id="6" name="Content Placeholder 5"/>
          <p:cNvPicPr>
            <a:picLocks noGrp="1" noChangeAspect="1"/>
          </p:cNvPicPr>
          <p:nvPr>
            <p:ph idx="1"/>
          </p:nvPr>
        </p:nvPicPr>
        <p:blipFill>
          <a:blip r:embed="rId2"/>
          <a:srcRect t="15627" b="15627"/>
          <a:stretch>
            <a:fillRect/>
          </a:stretch>
        </p:blipFill>
        <p:spPr/>
      </p:pic>
    </p:spTree>
    <p:extLst>
      <p:ext uri="{BB962C8B-B14F-4D97-AF65-F5344CB8AC3E}">
        <p14:creationId xmlns:p14="http://schemas.microsoft.com/office/powerpoint/2010/main" val="30557235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a:t>
            </a:r>
            <a:r>
              <a:rPr lang="en-US" dirty="0" smtClean="0"/>
              <a:t>he sexual </a:t>
            </a:r>
            <a:r>
              <a:rPr lang="en-US" i="1" dirty="0" smtClean="0"/>
              <a:t>indifference</a:t>
            </a:r>
            <a:r>
              <a:rPr lang="en-US" dirty="0" smtClean="0"/>
              <a:t> of psychoanalysis</a:t>
            </a:r>
            <a:endParaRPr lang="en-US" dirty="0"/>
          </a:p>
        </p:txBody>
      </p:sp>
      <p:sp>
        <p:nvSpPr>
          <p:cNvPr id="3" name="Content Placeholder 2"/>
          <p:cNvSpPr>
            <a:spLocks noGrp="1"/>
          </p:cNvSpPr>
          <p:nvPr>
            <p:ph idx="1"/>
          </p:nvPr>
        </p:nvSpPr>
        <p:spPr>
          <a:xfrm>
            <a:off x="340361" y="1589438"/>
            <a:ext cx="8803639" cy="4943016"/>
          </a:xfrm>
        </p:spPr>
        <p:txBody>
          <a:bodyPr>
            <a:noAutofit/>
          </a:bodyPr>
          <a:lstStyle/>
          <a:p>
            <a:pPr marL="0" indent="0">
              <a:buNone/>
            </a:pPr>
            <a:endParaRPr lang="en-GB" sz="2000" b="1" dirty="0" smtClean="0"/>
          </a:p>
          <a:p>
            <a:pPr marL="0" indent="0">
              <a:buNone/>
            </a:pPr>
            <a:r>
              <a:rPr lang="en-GB" sz="2000" b="1" dirty="0" smtClean="0"/>
              <a:t>In </a:t>
            </a:r>
            <a:r>
              <a:rPr lang="en-GB" sz="2000" b="1" dirty="0"/>
              <a:t>the process of elaborating a theory of sexuality, Freud brought to light something that had been operative all along though it remained implicit, hidden, unknown: </a:t>
            </a:r>
            <a:r>
              <a:rPr lang="en-GB" sz="2000" b="1" i="1" dirty="0"/>
              <a:t>the sexual indifference that underlies the truth of any science, the logic of every discourse</a:t>
            </a:r>
            <a:r>
              <a:rPr lang="en-GB" sz="2000" b="1" dirty="0"/>
              <a:t>… Freud does not see </a:t>
            </a:r>
            <a:r>
              <a:rPr lang="en-GB" sz="2000" b="1" i="1" dirty="0"/>
              <a:t>two sexes </a:t>
            </a:r>
            <a:r>
              <a:rPr lang="en-GB" sz="2000" b="1" dirty="0"/>
              <a:t>whose differences are articulated in the act of intercourse, and, more generally speaking, in the imaginary and symbolic processes that regulate the workings of a society and a culture. The </a:t>
            </a:r>
            <a:r>
              <a:rPr lang="en-GB" sz="2000" b="1" dirty="0" smtClean="0"/>
              <a:t>‘feminine’ </a:t>
            </a:r>
            <a:r>
              <a:rPr lang="en-GB" sz="2000" b="1" dirty="0"/>
              <a:t>is always descried in terms of deficiency or atrophy, as the other side of the sex that alone holds a monopoly on value: the male </a:t>
            </a:r>
            <a:r>
              <a:rPr lang="en-GB" sz="2000" b="1" dirty="0" smtClean="0"/>
              <a:t>sex</a:t>
            </a:r>
            <a:r>
              <a:rPr lang="is-IS" sz="2000" b="1" dirty="0" smtClean="0"/>
              <a:t>…</a:t>
            </a:r>
            <a:r>
              <a:rPr lang="en-GB" sz="2000" b="1" dirty="0" smtClean="0"/>
              <a:t> </a:t>
            </a:r>
            <a:r>
              <a:rPr lang="en-GB" sz="2000" b="1" dirty="0"/>
              <a:t>Hence the all too well-known </a:t>
            </a:r>
            <a:r>
              <a:rPr lang="en-GB" sz="2000" b="1" dirty="0" smtClean="0"/>
              <a:t>‘penis envy’. </a:t>
            </a:r>
            <a:r>
              <a:rPr lang="en-GB" sz="2000" b="1" dirty="0"/>
              <a:t>How can we accept the idea that woman’s entire sexual development is governed by her lack of, and thus by her longing for, jealousy of, and demand for, the male organ? Does this mean that woman’s sexual evolution can never be characterised with reference to the female sex itself? All Freud’s statements describing feminine sexuality overlook the fact that the female sex might possibly have its own </a:t>
            </a:r>
            <a:r>
              <a:rPr lang="en-GB" sz="2000" b="1" dirty="0" smtClean="0"/>
              <a:t>‘specificity’ (Luce </a:t>
            </a:r>
            <a:r>
              <a:rPr lang="en-GB" sz="2000" b="1" dirty="0" err="1" smtClean="0"/>
              <a:t>Irigaray</a:t>
            </a:r>
            <a:r>
              <a:rPr lang="en-GB" sz="2000" b="1" dirty="0"/>
              <a:t>)</a:t>
            </a:r>
            <a:endParaRPr lang="en-US" sz="2000" b="1" dirty="0"/>
          </a:p>
        </p:txBody>
      </p:sp>
    </p:spTree>
    <p:extLst>
      <p:ext uri="{BB962C8B-B14F-4D97-AF65-F5344CB8AC3E}">
        <p14:creationId xmlns:p14="http://schemas.microsoft.com/office/powerpoint/2010/main" val="11645717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4972254"/>
          </a:xfrm>
        </p:spPr>
        <p:txBody>
          <a:bodyPr>
            <a:normAutofit/>
          </a:bodyPr>
          <a:lstStyle/>
          <a:p>
            <a:r>
              <a:rPr lang="en-US" sz="4800" b="1" dirty="0" err="1" smtClean="0"/>
              <a:t>Hom</a:t>
            </a:r>
            <a:r>
              <a:rPr lang="en-US" sz="4800" b="1" dirty="0" smtClean="0"/>
              <a:t>(m)</a:t>
            </a:r>
            <a:r>
              <a:rPr lang="en-US" sz="4800" b="1" dirty="0" err="1" smtClean="0"/>
              <a:t>osexuality</a:t>
            </a:r>
            <a:r>
              <a:rPr lang="en-US" sz="4800" b="1" dirty="0" smtClean="0"/>
              <a:t/>
            </a:r>
            <a:br>
              <a:rPr lang="en-US" sz="4800" b="1" dirty="0" smtClean="0"/>
            </a:br>
            <a:r>
              <a:rPr lang="en-US" sz="4800" b="1" dirty="0"/>
              <a:t/>
            </a:r>
            <a:br>
              <a:rPr lang="en-US" sz="4800" b="1" dirty="0"/>
            </a:br>
            <a:r>
              <a:rPr lang="en-US" sz="4800" b="1" dirty="0" smtClean="0"/>
              <a:t>French ‘</a:t>
            </a:r>
            <a:r>
              <a:rPr lang="en-US" sz="4800" b="1" dirty="0" err="1" smtClean="0"/>
              <a:t>homme</a:t>
            </a:r>
            <a:r>
              <a:rPr lang="en-US" sz="4800" b="1" dirty="0" smtClean="0"/>
              <a:t>’ (‘man’, in the sense of ‘adult male’ and also ‘human species’)</a:t>
            </a:r>
            <a:endParaRPr lang="en-US" sz="4800" b="1" dirty="0"/>
          </a:p>
        </p:txBody>
      </p:sp>
    </p:spTree>
    <p:extLst>
      <p:ext uri="{BB962C8B-B14F-4D97-AF65-F5344CB8AC3E}">
        <p14:creationId xmlns:p14="http://schemas.microsoft.com/office/powerpoint/2010/main" val="181229210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quote-woman-must-write-her-self-must-write-about-women-and-bring-women-to-writing-from-which-helene-cixous-70-81-06.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84474"/>
            <a:ext cx="9144000" cy="4303059"/>
          </a:xfrm>
          <a:prstGeom prst="rect">
            <a:avLst/>
          </a:prstGeom>
        </p:spPr>
      </p:pic>
    </p:spTree>
    <p:extLst>
      <p:ext uri="{BB962C8B-B14F-4D97-AF65-F5344CB8AC3E}">
        <p14:creationId xmlns:p14="http://schemas.microsoft.com/office/powerpoint/2010/main" val="253161022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0" y="3105835"/>
            <a:ext cx="4572000" cy="646331"/>
          </a:xfrm>
          <a:prstGeom prst="rect">
            <a:avLst/>
          </a:prstGeom>
        </p:spPr>
        <p:txBody>
          <a:bodyPr>
            <a:spAutoFit/>
          </a:bodyPr>
          <a:lstStyle/>
          <a:p>
            <a:r>
              <a:rPr lang="en-US" dirty="0">
                <a:hlinkClick r:id="rId2"/>
              </a:rPr>
              <a:t>http://www.theguardian.com/commentisfree/video/2010/nov/05/helene-cixous-france</a:t>
            </a:r>
            <a:endParaRPr lang="en-US" dirty="0"/>
          </a:p>
        </p:txBody>
      </p:sp>
    </p:spTree>
    <p:extLst>
      <p:ext uri="{BB962C8B-B14F-4D97-AF65-F5344CB8AC3E}">
        <p14:creationId xmlns:p14="http://schemas.microsoft.com/office/powerpoint/2010/main" val="179089582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98809" y="58846"/>
            <a:ext cx="8609414" cy="6740306"/>
          </a:xfrm>
          <a:prstGeom prst="rect">
            <a:avLst/>
          </a:prstGeom>
        </p:spPr>
        <p:txBody>
          <a:bodyPr wrap="square">
            <a:spAutoFit/>
          </a:bodyPr>
          <a:lstStyle/>
          <a:p>
            <a:r>
              <a:rPr lang="en-GB" sz="2400" b="1" dirty="0"/>
              <a:t>The 7 Demands of the UK Women’s Liberation Movement</a:t>
            </a:r>
          </a:p>
          <a:p>
            <a:r>
              <a:rPr lang="en-GB" sz="2400" b="1" dirty="0"/>
              <a:t> </a:t>
            </a:r>
          </a:p>
          <a:p>
            <a:r>
              <a:rPr lang="en-GB" sz="2400" b="1" dirty="0"/>
              <a:t>International Women’s Day 1971:</a:t>
            </a:r>
          </a:p>
          <a:p>
            <a:pPr lvl="0"/>
            <a:r>
              <a:rPr lang="en-GB" sz="2400" b="1" dirty="0" smtClean="0"/>
              <a:t>	1. Equal </a:t>
            </a:r>
            <a:r>
              <a:rPr lang="en-GB" sz="2400" b="1" dirty="0"/>
              <a:t>pay </a:t>
            </a:r>
            <a:r>
              <a:rPr lang="en-GB" sz="2400" b="1" dirty="0" smtClean="0"/>
              <a:t>now</a:t>
            </a:r>
          </a:p>
          <a:p>
            <a:pPr lvl="0"/>
            <a:r>
              <a:rPr lang="en-GB" sz="2400" b="1" dirty="0"/>
              <a:t>	</a:t>
            </a:r>
            <a:r>
              <a:rPr lang="en-GB" sz="2400" b="1" dirty="0" smtClean="0"/>
              <a:t>2. Equal </a:t>
            </a:r>
            <a:r>
              <a:rPr lang="en-GB" sz="2400" b="1" dirty="0"/>
              <a:t>education and job opportunities</a:t>
            </a:r>
          </a:p>
          <a:p>
            <a:pPr lvl="0"/>
            <a:r>
              <a:rPr lang="en-GB" sz="2400" b="1" dirty="0" smtClean="0"/>
              <a:t>	3. Free </a:t>
            </a:r>
            <a:r>
              <a:rPr lang="en-GB" sz="2400" b="1" dirty="0"/>
              <a:t>contraception and abortion on demand</a:t>
            </a:r>
          </a:p>
          <a:p>
            <a:pPr lvl="0"/>
            <a:r>
              <a:rPr lang="en-GB" sz="2400" b="1" dirty="0" smtClean="0"/>
              <a:t>	4. Free </a:t>
            </a:r>
            <a:r>
              <a:rPr lang="en-GB" sz="2400" b="1" dirty="0"/>
              <a:t>24-hour nurseries</a:t>
            </a:r>
          </a:p>
          <a:p>
            <a:r>
              <a:rPr lang="en-GB" sz="2400" b="1" dirty="0"/>
              <a:t> </a:t>
            </a:r>
          </a:p>
          <a:p>
            <a:r>
              <a:rPr lang="en-GB" sz="2400" b="1" dirty="0"/>
              <a:t>National Women’s Liberation Conference, 1975:</a:t>
            </a:r>
          </a:p>
          <a:p>
            <a:pPr lvl="0"/>
            <a:r>
              <a:rPr lang="en-GB" sz="2400" b="1" dirty="0" smtClean="0"/>
              <a:t>	5. Financial </a:t>
            </a:r>
            <a:r>
              <a:rPr lang="en-GB" sz="2400" b="1" dirty="0"/>
              <a:t>and legal independence</a:t>
            </a:r>
          </a:p>
          <a:p>
            <a:pPr lvl="0"/>
            <a:r>
              <a:rPr lang="en-GB" sz="2400" b="1" dirty="0" smtClean="0"/>
              <a:t>	6. An </a:t>
            </a:r>
            <a:r>
              <a:rPr lang="en-GB" sz="2400" b="1" dirty="0"/>
              <a:t>end to all discrimination against lesbians and a woman’s </a:t>
            </a:r>
            <a:endParaRPr lang="en-GB" sz="2400" b="1" dirty="0" smtClean="0"/>
          </a:p>
          <a:p>
            <a:pPr lvl="0"/>
            <a:r>
              <a:rPr lang="en-GB" sz="2400" b="1" dirty="0"/>
              <a:t>	</a:t>
            </a:r>
            <a:r>
              <a:rPr lang="en-GB" sz="2400" b="1" dirty="0" smtClean="0"/>
              <a:t>	right </a:t>
            </a:r>
            <a:r>
              <a:rPr lang="en-GB" sz="2400" b="1" dirty="0"/>
              <a:t>to define her own sexuality</a:t>
            </a:r>
          </a:p>
          <a:p>
            <a:r>
              <a:rPr lang="en-GB" sz="2400" b="1" dirty="0"/>
              <a:t> </a:t>
            </a:r>
          </a:p>
          <a:p>
            <a:r>
              <a:rPr lang="en-GB" sz="2400" b="1" dirty="0"/>
              <a:t>National Women’s Liberation Conference, 1978:</a:t>
            </a:r>
          </a:p>
          <a:p>
            <a:pPr lvl="0"/>
            <a:r>
              <a:rPr lang="en-GB" sz="2400" b="1" dirty="0" smtClean="0"/>
              <a:t>	7. Freedom </a:t>
            </a:r>
            <a:r>
              <a:rPr lang="en-GB" sz="2400" b="1" dirty="0"/>
              <a:t>from intimidation by threat or use of violence or </a:t>
            </a:r>
            <a:endParaRPr lang="en-GB" sz="2400" b="1" dirty="0" smtClean="0"/>
          </a:p>
          <a:p>
            <a:pPr lvl="0"/>
            <a:r>
              <a:rPr lang="en-GB" sz="2400" b="1" dirty="0"/>
              <a:t>	</a:t>
            </a:r>
            <a:r>
              <a:rPr lang="en-GB" sz="2400" b="1" dirty="0" smtClean="0"/>
              <a:t>	sexual </a:t>
            </a:r>
            <a:r>
              <a:rPr lang="en-GB" sz="2400" b="1" dirty="0"/>
              <a:t>coercion, regardless of marital status and an end to </a:t>
            </a:r>
            <a:r>
              <a:rPr lang="en-GB" sz="2400" b="1" dirty="0" smtClean="0"/>
              <a:t>		all </a:t>
            </a:r>
            <a:r>
              <a:rPr lang="en-GB" sz="2400" b="1" dirty="0"/>
              <a:t>laws, assumptions and institution which perpetuate </a:t>
            </a:r>
            <a:r>
              <a:rPr lang="en-GB" sz="2400" b="1" dirty="0" smtClean="0"/>
              <a:t>			male </a:t>
            </a:r>
            <a:r>
              <a:rPr lang="en-GB" sz="2400" b="1" dirty="0"/>
              <a:t>dominance and men’s aggression towards women</a:t>
            </a:r>
          </a:p>
        </p:txBody>
      </p:sp>
    </p:spTree>
    <p:extLst>
      <p:ext uri="{BB962C8B-B14F-4D97-AF65-F5344CB8AC3E}">
        <p14:creationId xmlns:p14="http://schemas.microsoft.com/office/powerpoint/2010/main" val="120063180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Terror: the impossibility of living</a:t>
            </a:r>
            <a:endParaRPr lang="en-US" dirty="0"/>
          </a:p>
        </p:txBody>
      </p:sp>
      <p:sp>
        <p:nvSpPr>
          <p:cNvPr id="3" name="Content Placeholder 2"/>
          <p:cNvSpPr>
            <a:spLocks noGrp="1"/>
          </p:cNvSpPr>
          <p:nvPr>
            <p:ph idx="1"/>
          </p:nvPr>
        </p:nvSpPr>
        <p:spPr/>
        <p:txBody>
          <a:bodyPr>
            <a:normAutofit fontScale="62500" lnSpcReduction="20000"/>
          </a:bodyPr>
          <a:lstStyle/>
          <a:p>
            <a:pPr marL="0" indent="0">
              <a:buNone/>
            </a:pPr>
            <a:r>
              <a:rPr lang="en-GB" b="1" dirty="0"/>
              <a:t>Terror: life arrest, death sentence: every child’s Terror. Perhaps being adult means no longer asking yourself where you come from, where you’re going, who to be. Discarding the past, warding off the future? Putting history in place of yourself? Perhaps. But who is the woman spared by questioning? Don’t you, you too, ask yourself: who am I, who will I have been, why-me, why-not-me? Don’t you tremble with uncertainty? Aren’t you, like me, constantly struggling not to fall into the trap? Which means you’re in the trap already, because the fear of doubting is already the doubt that you fear. And why can’t the question of why-am-I just leave me in peace? Why does it throw me off balance? What does it have to do with my woman-being? It’s the social scene, I think, that constrains you to it; history that condemns you to it. If you want to grow, progress, stretch your soul, take infinite pleasure in your bodies, your goods, how will you position yourself to do so? You are, you too, a </a:t>
            </a:r>
            <a:r>
              <a:rPr lang="en-GB" b="1" dirty="0" err="1"/>
              <a:t>Jewoman</a:t>
            </a:r>
            <a:r>
              <a:rPr lang="en-GB" b="1" dirty="0"/>
              <a:t>, trifling, diminutive, mouse among the mouse people, assigned to the fear of the big bad cat. To the diaspora of your desires; to the intimate deserts. And if you grow, your desert likewise grows. If you come out of the hole, the world lets you know that there is no place for your kind in its nations</a:t>
            </a:r>
            <a:r>
              <a:rPr lang="en-GB" b="1" dirty="0" smtClean="0">
                <a:effectLst/>
              </a:rPr>
              <a:t> </a:t>
            </a:r>
            <a:endParaRPr lang="en-US" b="1" dirty="0"/>
          </a:p>
        </p:txBody>
      </p:sp>
    </p:spTree>
    <p:extLst>
      <p:ext uri="{BB962C8B-B14F-4D97-AF65-F5344CB8AC3E}">
        <p14:creationId xmlns:p14="http://schemas.microsoft.com/office/powerpoint/2010/main" val="2521720750"/>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descr="220px-Maus.jpg"/>
          <p:cNvPicPr>
            <a:picLocks noGrp="1" noChangeAspect="1"/>
          </p:cNvPicPr>
          <p:nvPr>
            <p:ph sz="half" idx="1"/>
          </p:nvPr>
        </p:nvPicPr>
        <p:blipFill>
          <a:blip r:embed="rId2">
            <a:extLst>
              <a:ext uri="{28A0092B-C50C-407E-A947-70E740481C1C}">
                <a14:useLocalDpi xmlns:a14="http://schemas.microsoft.com/office/drawing/2010/main" val="0"/>
              </a:ext>
            </a:extLst>
          </a:blip>
          <a:srcRect l="-12259" r="-12259"/>
          <a:stretch>
            <a:fillRect/>
          </a:stretch>
        </p:blipFill>
        <p:spPr/>
      </p:pic>
      <p:pic>
        <p:nvPicPr>
          <p:cNvPr id="6" name="Content Placeholder 5" descr="51aip91x6bL._SX349_BO1,204,203,200_.jpg"/>
          <p:cNvPicPr>
            <a:picLocks noGrp="1" noChangeAspect="1"/>
          </p:cNvPicPr>
          <p:nvPr>
            <p:ph sz="half" idx="2"/>
          </p:nvPr>
        </p:nvPicPr>
        <p:blipFill>
          <a:blip r:embed="rId3">
            <a:extLst>
              <a:ext uri="{28A0092B-C50C-407E-A947-70E740481C1C}">
                <a14:useLocalDpi xmlns:a14="http://schemas.microsoft.com/office/drawing/2010/main" val="0"/>
              </a:ext>
            </a:extLst>
          </a:blip>
          <a:srcRect l="-13428" r="-13428"/>
          <a:stretch>
            <a:fillRect/>
          </a:stretch>
        </p:blipFill>
        <p:spPr/>
      </p:pic>
    </p:spTree>
    <p:extLst>
      <p:ext uri="{BB962C8B-B14F-4D97-AF65-F5344CB8AC3E}">
        <p14:creationId xmlns:p14="http://schemas.microsoft.com/office/powerpoint/2010/main" val="3781453598"/>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8489" y="1548659"/>
            <a:ext cx="8240562" cy="2800767"/>
          </a:xfrm>
          <a:prstGeom prst="rect">
            <a:avLst/>
          </a:prstGeom>
        </p:spPr>
        <p:txBody>
          <a:bodyPr wrap="square">
            <a:spAutoFit/>
          </a:bodyPr>
          <a:lstStyle/>
          <a:p>
            <a:pPr algn="ctr"/>
            <a:endParaRPr lang="en-US" sz="4400" b="1" dirty="0" smtClean="0"/>
          </a:p>
          <a:p>
            <a:pPr algn="ctr"/>
            <a:r>
              <a:rPr lang="en-US" sz="4400" b="1" dirty="0" smtClean="0"/>
              <a:t>‘</a:t>
            </a:r>
            <a:r>
              <a:rPr lang="en-US" sz="4400" b="1" dirty="0"/>
              <a:t>The Jews are undoubtedly a race, but they   are not human’ </a:t>
            </a:r>
            <a:endParaRPr lang="en-US" sz="4400" b="1" dirty="0" smtClean="0"/>
          </a:p>
          <a:p>
            <a:pPr algn="ctr"/>
            <a:r>
              <a:rPr lang="en-US" sz="4400" b="1" dirty="0"/>
              <a:t>	</a:t>
            </a:r>
            <a:r>
              <a:rPr lang="en-US" sz="4400" b="1" dirty="0" smtClean="0"/>
              <a:t>																							(</a:t>
            </a:r>
            <a:r>
              <a:rPr lang="en-US" sz="4400" b="1" dirty="0"/>
              <a:t>Adolf Hitler)</a:t>
            </a:r>
          </a:p>
        </p:txBody>
      </p:sp>
    </p:spTree>
    <p:extLst>
      <p:ext uri="{BB962C8B-B14F-4D97-AF65-F5344CB8AC3E}">
        <p14:creationId xmlns:p14="http://schemas.microsoft.com/office/powerpoint/2010/main" val="3208301367"/>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 Say ‘</a:t>
            </a:r>
            <a:r>
              <a:rPr lang="en-US" dirty="0" err="1" smtClean="0"/>
              <a:t>Allemagne</a:t>
            </a:r>
            <a:r>
              <a:rPr lang="en-US" dirty="0" smtClean="0"/>
              <a:t>’</a:t>
            </a:r>
            <a:endParaRPr lang="en-US" dirty="0"/>
          </a:p>
        </p:txBody>
      </p:sp>
      <p:sp>
        <p:nvSpPr>
          <p:cNvPr id="3" name="Content Placeholder 2"/>
          <p:cNvSpPr>
            <a:spLocks noGrp="1"/>
          </p:cNvSpPr>
          <p:nvPr>
            <p:ph idx="1"/>
          </p:nvPr>
        </p:nvSpPr>
        <p:spPr/>
        <p:txBody>
          <a:bodyPr>
            <a:normAutofit/>
          </a:bodyPr>
          <a:lstStyle/>
          <a:p>
            <a:pPr marL="0" indent="0">
              <a:buNone/>
            </a:pPr>
            <a:endParaRPr lang="en-US" sz="2800" dirty="0" smtClean="0"/>
          </a:p>
          <a:p>
            <a:pPr marL="0" indent="0">
              <a:buNone/>
            </a:pPr>
            <a:endParaRPr lang="en-US" sz="2800" dirty="0"/>
          </a:p>
          <a:p>
            <a:pPr marL="0" indent="0">
              <a:buNone/>
            </a:pPr>
            <a:r>
              <a:rPr lang="en-US" sz="2800" dirty="0" smtClean="0">
                <a:hlinkClick r:id="rId2"/>
              </a:rPr>
              <a:t>https</a:t>
            </a:r>
            <a:r>
              <a:rPr lang="en-US" sz="2800" dirty="0">
                <a:hlinkClick r:id="rId2"/>
              </a:rPr>
              <a:t>://www.youtube.com/watch?v=</a:t>
            </a:r>
            <a:r>
              <a:rPr lang="en-US" sz="2800" dirty="0" smtClean="0">
                <a:hlinkClick r:id="rId2"/>
              </a:rPr>
              <a:t>pOwjIwIpRvw</a:t>
            </a:r>
            <a:endParaRPr lang="en-US" sz="2800" dirty="0" smtClean="0"/>
          </a:p>
          <a:p>
            <a:pPr marL="0" indent="0">
              <a:buNone/>
            </a:pPr>
            <a:endParaRPr lang="en-US" sz="2800" dirty="0"/>
          </a:p>
        </p:txBody>
      </p:sp>
    </p:spTree>
    <p:extLst>
      <p:ext uri="{BB962C8B-B14F-4D97-AF65-F5344CB8AC3E}">
        <p14:creationId xmlns:p14="http://schemas.microsoft.com/office/powerpoint/2010/main" val="3754645435"/>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66323" y="355834"/>
            <a:ext cx="8754653" cy="6001642"/>
          </a:xfrm>
          <a:prstGeom prst="rect">
            <a:avLst/>
          </a:prstGeom>
        </p:spPr>
        <p:txBody>
          <a:bodyPr wrap="square">
            <a:spAutoFit/>
          </a:bodyPr>
          <a:lstStyle/>
          <a:p>
            <a:r>
              <a:rPr lang="en-US" sz="2400" b="1" dirty="0"/>
              <a:t>For a man who no longer has a homeland, writing becomes a place to live (</a:t>
            </a:r>
            <a:r>
              <a:rPr lang="en-US" sz="2400" b="1" dirty="0" err="1"/>
              <a:t>Adorno</a:t>
            </a:r>
            <a:r>
              <a:rPr lang="en-US" sz="2400" b="1" dirty="0"/>
              <a:t>, </a:t>
            </a:r>
            <a:r>
              <a:rPr lang="en-US" sz="2400" b="1" i="1" dirty="0"/>
              <a:t>Minima </a:t>
            </a:r>
            <a:r>
              <a:rPr lang="en-US" sz="2400" b="1" i="1" dirty="0" err="1"/>
              <a:t>Moralia</a:t>
            </a:r>
            <a:r>
              <a:rPr lang="en-US" sz="2400" b="1" dirty="0"/>
              <a:t>)</a:t>
            </a:r>
          </a:p>
          <a:p>
            <a:endParaRPr lang="en-US" sz="2400" b="1" dirty="0"/>
          </a:p>
          <a:p>
            <a:r>
              <a:rPr lang="en-GB" sz="2400" b="1" dirty="0"/>
              <a:t>One summer I get thrown out of the cathedral of Cologne. It’s true that I had bare arms; or was it a bare head? A priest kicks me out. Naked. I felt naked for being Jewish, Jewish for being naked, naked for being a woman, Jewish for being flesh and joyful! – So I’ll take all your books. But the cathedrals I’ll leave behind. Their stone is sad and male.</a:t>
            </a:r>
          </a:p>
          <a:p>
            <a:r>
              <a:rPr lang="en-GB" sz="2400" b="1" dirty="0" smtClean="0"/>
              <a:t>The </a:t>
            </a:r>
            <a:r>
              <a:rPr lang="en-GB" sz="2400" b="1" dirty="0"/>
              <a:t>texts I ate, sucked, suckled, kissed. I am the innumerable child </a:t>
            </a:r>
            <a:r>
              <a:rPr lang="en-GB" sz="2400" b="1" dirty="0" smtClean="0"/>
              <a:t>of </a:t>
            </a:r>
            <a:r>
              <a:rPr lang="en-GB" sz="2400" b="1" dirty="0"/>
              <a:t>their masses.</a:t>
            </a:r>
          </a:p>
          <a:p>
            <a:r>
              <a:rPr lang="en-GB" sz="2400" b="1" dirty="0" smtClean="0"/>
              <a:t>But </a:t>
            </a:r>
            <a:r>
              <a:rPr lang="en-GB" sz="2400" b="1" dirty="0"/>
              <a:t>write? With what right? After all, I read them without any </a:t>
            </a:r>
            <a:r>
              <a:rPr lang="en-GB" sz="2400" b="1" dirty="0" smtClean="0"/>
              <a:t>right</a:t>
            </a:r>
            <a:r>
              <a:rPr lang="en-GB" sz="2400" b="1" dirty="0"/>
              <a:t>, without permission, without their knowledge.</a:t>
            </a:r>
          </a:p>
          <a:p>
            <a:r>
              <a:rPr lang="en-GB" sz="2400" b="1" dirty="0" smtClean="0"/>
              <a:t>The </a:t>
            </a:r>
            <a:r>
              <a:rPr lang="en-GB" sz="2400" b="1" dirty="0"/>
              <a:t>way I might have prayed in a cathedral, sending their God an </a:t>
            </a:r>
            <a:r>
              <a:rPr lang="en-GB" sz="2400" b="1" dirty="0" smtClean="0"/>
              <a:t>imposter</a:t>
            </a:r>
            <a:r>
              <a:rPr lang="en-GB" sz="2400" b="1" dirty="0"/>
              <a:t>-message </a:t>
            </a:r>
            <a:endParaRPr lang="en-GB" sz="2400" b="1" dirty="0" smtClean="0"/>
          </a:p>
          <a:p>
            <a:r>
              <a:rPr lang="en-GB" sz="2400" b="1" dirty="0" smtClean="0"/>
              <a:t>										</a:t>
            </a:r>
            <a:r>
              <a:rPr lang="en-GB" sz="2400" b="1" dirty="0" err="1" smtClean="0"/>
              <a:t>Cixous</a:t>
            </a:r>
            <a:r>
              <a:rPr lang="en-GB" sz="2400" b="1" dirty="0"/>
              <a:t>, ‘Coming to Writing</a:t>
            </a:r>
            <a:r>
              <a:rPr lang="en-GB" sz="2400" b="1" dirty="0" smtClean="0"/>
              <a:t>’</a:t>
            </a:r>
            <a:endParaRPr lang="en-US" sz="2400" b="1" dirty="0"/>
          </a:p>
        </p:txBody>
      </p:sp>
    </p:spTree>
    <p:extLst>
      <p:ext uri="{BB962C8B-B14F-4D97-AF65-F5344CB8AC3E}">
        <p14:creationId xmlns:p14="http://schemas.microsoft.com/office/powerpoint/2010/main" val="3889920941"/>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What’s the point of </a:t>
            </a:r>
            <a:r>
              <a:rPr lang="en-US" dirty="0" err="1" smtClean="0"/>
              <a:t>sexcusing</a:t>
            </a:r>
            <a:r>
              <a:rPr lang="en-US" dirty="0" smtClean="0"/>
              <a:t> oneself?</a:t>
            </a: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n-GB" b="1" dirty="0"/>
              <a:t>Gentlemen-gentlemen, Ladies-gentlemen,</a:t>
            </a:r>
          </a:p>
          <a:p>
            <a:pPr marL="0" indent="0">
              <a:buNone/>
            </a:pPr>
            <a:r>
              <a:rPr lang="en-GB" b="1" dirty="0" smtClean="0"/>
              <a:t>	All </a:t>
            </a:r>
            <a:r>
              <a:rPr lang="en-GB" b="1" dirty="0"/>
              <a:t>the while I am preparing to worry you, I am ceaselessly struggling with your internal difficulties, and I feel in advance that I am in the wrong rightly, so to speak.</a:t>
            </a:r>
          </a:p>
          <a:p>
            <a:pPr marL="0" indent="0">
              <a:buNone/>
            </a:pPr>
            <a:r>
              <a:rPr lang="en-GB" b="1" dirty="0" smtClean="0"/>
              <a:t>	My </a:t>
            </a:r>
            <a:r>
              <a:rPr lang="en-GB" b="1" dirty="0"/>
              <a:t>writings really have no </a:t>
            </a:r>
            <a:r>
              <a:rPr lang="en-GB" b="1" i="1" dirty="0"/>
              <a:t>raison d’être</a:t>
            </a:r>
            <a:r>
              <a:rPr lang="en-GB" b="1" dirty="0"/>
              <a:t>. Folly, madness! I fact, I know nothing: I have nothing to write except what I don’t know. I am writing to you with my eyes closed. But I know how to read with my eyes closed. To you, who have eyes with which not to read, I have nothing to reveal. Woman is one of the things that you are in no position to understand.</a:t>
            </a:r>
          </a:p>
          <a:p>
            <a:pPr marL="0" indent="0">
              <a:buNone/>
            </a:pPr>
            <a:r>
              <a:rPr lang="en-GB" b="1" dirty="0" smtClean="0"/>
              <a:t>	I’ve </a:t>
            </a:r>
            <a:r>
              <a:rPr lang="en-GB" b="1" dirty="0"/>
              <a:t>done everything possible to stifle it. What I’m saying is more than true. What’s the point of </a:t>
            </a:r>
            <a:r>
              <a:rPr lang="en-GB" b="1" dirty="0" err="1"/>
              <a:t>sexcusing</a:t>
            </a:r>
            <a:r>
              <a:rPr lang="en-GB" b="1" dirty="0"/>
              <a:t> oneself? You can’t just get rid of femininity. Femininity is inevitable. I ask you to take back your part of it. Take your shameful parts in hand. May Her proud parts come back to </a:t>
            </a:r>
            <a:r>
              <a:rPr lang="en-GB" b="1" dirty="0" smtClean="0"/>
              <a:t>her.</a:t>
            </a:r>
            <a:r>
              <a:rPr lang="en-GB" b="1" dirty="0" smtClean="0">
                <a:effectLst/>
              </a:rPr>
              <a:t> </a:t>
            </a:r>
            <a:endParaRPr lang="en-US" b="1" dirty="0"/>
          </a:p>
        </p:txBody>
      </p:sp>
    </p:spTree>
    <p:extLst>
      <p:ext uri="{BB962C8B-B14F-4D97-AF65-F5344CB8AC3E}">
        <p14:creationId xmlns:p14="http://schemas.microsoft.com/office/powerpoint/2010/main" val="433124217"/>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Worldwide my unconscious, worldwide my body</a:t>
            </a:r>
            <a:endParaRPr lang="en-US" dirty="0"/>
          </a:p>
        </p:txBody>
      </p:sp>
      <p:sp>
        <p:nvSpPr>
          <p:cNvPr id="3" name="Content Placeholder 2"/>
          <p:cNvSpPr>
            <a:spLocks noGrp="1"/>
          </p:cNvSpPr>
          <p:nvPr>
            <p:ph idx="1"/>
          </p:nvPr>
        </p:nvSpPr>
        <p:spPr/>
        <p:txBody>
          <a:bodyPr>
            <a:normAutofit fontScale="55000" lnSpcReduction="20000"/>
          </a:bodyPr>
          <a:lstStyle/>
          <a:p>
            <a:pPr marL="0" indent="0">
              <a:buNone/>
            </a:pPr>
            <a:r>
              <a:rPr lang="en-GB" b="1" dirty="0"/>
              <a:t>At night I gather up my body, I step behind the wheel, I slip between my curtains, I circulate between two bloodstreams, according to what day of night it is I soar up, I descend, cities emerge from me, I travel through them, I leave them behind, all my outings on high. Am I dreaming? No. These are my lives that come to me, all the ones that lead me everywhere, into the regions, lands, </a:t>
            </a:r>
            <a:r>
              <a:rPr lang="en-GB" b="1" dirty="0" err="1"/>
              <a:t>countrysides</a:t>
            </a:r>
            <a:r>
              <a:rPr lang="en-GB" b="1" dirty="0"/>
              <a:t>, cities, cultures, nations, where my being has been touched, a single time suffices, to the quick, struck for life – to all the places from which a love letter or poison-pen letter has been mailed and then received so powerfully by my body that it could not respond. They have led me into almost all the single countries, the compound countries, the decomposed or reconstituted countries – to all the sites where History has fertilized my geography. I travel: where people suffer, where they fight, where they escape, where they enjoy, my body is suddenly </a:t>
            </a:r>
            <a:r>
              <a:rPr lang="en-GB" b="1" dirty="0" smtClean="0"/>
              <a:t>there.</a:t>
            </a:r>
            <a:endParaRPr lang="en-GB" b="1" dirty="0"/>
          </a:p>
          <a:p>
            <a:pPr marL="0" indent="0">
              <a:buNone/>
            </a:pPr>
            <a:r>
              <a:rPr lang="en-GB" b="1" dirty="0" smtClean="0"/>
              <a:t>	Worldwide </a:t>
            </a:r>
            <a:r>
              <a:rPr lang="en-GB" b="1" dirty="0"/>
              <a:t>my unconscious, worldwide my body. What happens outside happens inside. I myself am the earth, everything that happens, the lives that live me in my different forms, the voyage, the voyager, the body of travel and the spirit of travel, and all of this with such suppleness that I go in and out, in and out, I am in my body and my body is in me, I envelop myself and contain myself, we might be afraid of getting lost but it never happens, one of my lives always brings me back to solid </a:t>
            </a:r>
            <a:r>
              <a:rPr lang="en-GB" b="1" dirty="0" smtClean="0"/>
              <a:t>body.</a:t>
            </a:r>
            <a:r>
              <a:rPr lang="en-GB" b="1" dirty="0" smtClean="0">
                <a:effectLst/>
              </a:rPr>
              <a:t> </a:t>
            </a:r>
            <a:endParaRPr lang="en-US" b="1" dirty="0"/>
          </a:p>
        </p:txBody>
      </p:sp>
    </p:spTree>
    <p:extLst>
      <p:ext uri="{BB962C8B-B14F-4D97-AF65-F5344CB8AC3E}">
        <p14:creationId xmlns:p14="http://schemas.microsoft.com/office/powerpoint/2010/main" val="726523187"/>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mimesis</a:t>
            </a:r>
            <a:endParaRPr lang="en-US" dirty="0"/>
          </a:p>
        </p:txBody>
      </p:sp>
      <p:sp>
        <p:nvSpPr>
          <p:cNvPr id="4" name="Content Placeholder 3"/>
          <p:cNvSpPr>
            <a:spLocks noGrp="1"/>
          </p:cNvSpPr>
          <p:nvPr>
            <p:ph idx="1"/>
          </p:nvPr>
        </p:nvSpPr>
        <p:spPr/>
        <p:txBody>
          <a:bodyPr>
            <a:normAutofit fontScale="92500" lnSpcReduction="10000"/>
          </a:bodyPr>
          <a:lstStyle/>
          <a:p>
            <a:pPr marL="0" indent="0">
              <a:buNone/>
            </a:pPr>
            <a:r>
              <a:rPr lang="en-GB" b="1" dirty="0"/>
              <a:t>In Plato, there are two </a:t>
            </a:r>
            <a:r>
              <a:rPr lang="en-GB" b="1" i="1" dirty="0"/>
              <a:t>mimeses</a:t>
            </a:r>
            <a:r>
              <a:rPr lang="en-GB" b="1" dirty="0"/>
              <a:t>. To simplify, there is </a:t>
            </a:r>
            <a:r>
              <a:rPr lang="en-GB" b="1" i="1" dirty="0"/>
              <a:t>mimesis</a:t>
            </a:r>
            <a:r>
              <a:rPr lang="en-GB" b="1" dirty="0"/>
              <a:t> as production, which would lie more in the realm of music, and there is the </a:t>
            </a:r>
            <a:r>
              <a:rPr lang="en-GB" b="1" i="1" dirty="0"/>
              <a:t>mimesis</a:t>
            </a:r>
            <a:r>
              <a:rPr lang="en-GB" b="1" dirty="0"/>
              <a:t> that would be already caught up in a process of </a:t>
            </a:r>
            <a:r>
              <a:rPr lang="en-GB" b="1" i="1" dirty="0"/>
              <a:t>imitation, </a:t>
            </a:r>
            <a:r>
              <a:rPr lang="en-GB" b="1" i="1" dirty="0" err="1"/>
              <a:t>specularization</a:t>
            </a:r>
            <a:r>
              <a:rPr lang="en-GB" b="1" i="1" dirty="0"/>
              <a:t>, </a:t>
            </a:r>
            <a:r>
              <a:rPr lang="en-GB" b="1" i="1" dirty="0" err="1"/>
              <a:t>adequation</a:t>
            </a:r>
            <a:r>
              <a:rPr lang="en-GB" b="1" i="1" dirty="0"/>
              <a:t>, and reproduction</a:t>
            </a:r>
            <a:r>
              <a:rPr lang="en-GB" b="1" dirty="0"/>
              <a:t>. It is the second form that is privileged throughout the history of philosophy… Yet it is doubtless in the direction of, and on the basis of, that first </a:t>
            </a:r>
            <a:r>
              <a:rPr lang="en-GB" b="1" i="1" dirty="0"/>
              <a:t>mimesis</a:t>
            </a:r>
            <a:r>
              <a:rPr lang="en-GB" b="1" dirty="0"/>
              <a:t> that the possibility of a woman’s writing may come </a:t>
            </a:r>
            <a:r>
              <a:rPr lang="en-GB" b="1" dirty="0" smtClean="0"/>
              <a:t>about (Luce </a:t>
            </a:r>
            <a:r>
              <a:rPr lang="en-GB" b="1" dirty="0" err="1" smtClean="0"/>
              <a:t>Irigaray</a:t>
            </a:r>
            <a:r>
              <a:rPr lang="en-GB" b="1" smtClean="0"/>
              <a:t>).</a:t>
            </a:r>
            <a:r>
              <a:rPr lang="en-GB" b="1" smtClean="0">
                <a:effectLst/>
              </a:rPr>
              <a:t> </a:t>
            </a:r>
            <a:endParaRPr lang="en-US" b="1" dirty="0"/>
          </a:p>
        </p:txBody>
      </p:sp>
    </p:spTree>
    <p:extLst>
      <p:ext uri="{BB962C8B-B14F-4D97-AF65-F5344CB8AC3E}">
        <p14:creationId xmlns:p14="http://schemas.microsoft.com/office/powerpoint/2010/main" val="1822262690"/>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Essentialism? The milky taste of ink</a:t>
            </a:r>
            <a:endParaRPr lang="en-US" dirty="0"/>
          </a:p>
        </p:txBody>
      </p:sp>
      <p:sp>
        <p:nvSpPr>
          <p:cNvPr id="3" name="Content Placeholder 2"/>
          <p:cNvSpPr>
            <a:spLocks noGrp="1"/>
          </p:cNvSpPr>
          <p:nvPr>
            <p:ph idx="1"/>
          </p:nvPr>
        </p:nvSpPr>
        <p:spPr>
          <a:xfrm>
            <a:off x="211684" y="1600200"/>
            <a:ext cx="8739532" cy="4525963"/>
          </a:xfrm>
        </p:spPr>
        <p:txBody>
          <a:bodyPr>
            <a:noAutofit/>
          </a:bodyPr>
          <a:lstStyle/>
          <a:p>
            <a:pPr marL="0" indent="0">
              <a:buNone/>
            </a:pPr>
            <a:r>
              <a:rPr lang="en-GB" sz="1600" b="1" dirty="0"/>
              <a:t>I give birth. I enjoy giving births. I enjoyed </a:t>
            </a:r>
            <a:r>
              <a:rPr lang="en-GB" sz="1600" b="1" dirty="0" err="1"/>
              <a:t>birthings</a:t>
            </a:r>
            <a:r>
              <a:rPr lang="en-GB" sz="1600" b="1" dirty="0"/>
              <a:t> – my mother is a midwife – I’ve always taken pleasure in watching a woman give birth. Giving birth “well.” Leading her act, her passion, letting herself be led by it, pushing as one thinks, half carried away, half commanding the contraction, she merges herself with the uncontrollable, which she makes her own. Then, her glorious strength! Giving birth as one swims, exploiting the resistance of the flesh, of the sea, the work of the breath in which the notion of “mastery” is annulled, body after her own body, the woman follows herself, meets herself, marries herself. She is </a:t>
            </a:r>
            <a:r>
              <a:rPr lang="en-GB" sz="1600" b="1" i="1" dirty="0"/>
              <a:t>there</a:t>
            </a:r>
            <a:r>
              <a:rPr lang="en-GB" sz="1600" b="1" dirty="0"/>
              <a:t>. Entirely. Mobilized, and this is a matter of her own body, the flesh of her flesh. At last! This time, of all times, she is hers, and if she wishes, she is not absent, she is not fleeing, she can take and give of herself to herself. It was in watching them </a:t>
            </a:r>
            <a:r>
              <a:rPr lang="en-GB" sz="1600" b="1" i="1" dirty="0"/>
              <a:t>giving birth</a:t>
            </a:r>
            <a:r>
              <a:rPr lang="en-GB" sz="1600" b="1" dirty="0"/>
              <a:t> (to themselves) that I learned to love women, to sense and desire the power and the resources of femininity; to feel astonishment that such immensity can be reabsorbed, covered up, in the ordinary. It wasn’t the “mother” that I saw. The child is her affair. Not mine. It was the woman at the peak of her flesh, her pleasure, her force at last delivered, manifest. Her secret. And if you could see yourself, how could you help loving yourself? She gives birth. With the force of a lioness. Of a plant. Of a cosmogony. Of a woman. She has her source. She draws deeply. She releases. Laughing. And in the wake of the child, a squall of Breath! A longing for text! Confusion! What’s come over her? A child! Paper! Intoxications! I’m brimming over! My breasts are overflowing! Milk. Ink. Nursing time. And me? I’m hungry, too. The milky taste of ink!</a:t>
            </a:r>
            <a:r>
              <a:rPr lang="en-GB" sz="1600" b="1" dirty="0" smtClean="0">
                <a:effectLst/>
              </a:rPr>
              <a:t> </a:t>
            </a:r>
            <a:endParaRPr lang="en-US" sz="1600" b="1" dirty="0"/>
          </a:p>
        </p:txBody>
      </p:sp>
    </p:spTree>
    <p:extLst>
      <p:ext uri="{BB962C8B-B14F-4D97-AF65-F5344CB8AC3E}">
        <p14:creationId xmlns:p14="http://schemas.microsoft.com/office/powerpoint/2010/main" val="2982333434"/>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6"/>
          <p:cNvPicPr>
            <a:picLocks noGrp="1" noChangeAspect="1"/>
          </p:cNvPicPr>
          <p:nvPr/>
        </p:nvPicPr>
        <p:blipFill>
          <a:blip r:embed="rId2"/>
          <a:srcRect l="17976" r="17976"/>
          <a:stretch>
            <a:fillRect/>
          </a:stretch>
        </p:blipFill>
        <p:spPr>
          <a:xfrm>
            <a:off x="3006546" y="1690375"/>
            <a:ext cx="4038600" cy="4525963"/>
          </a:xfrm>
          <a:prstGeom prst="rect">
            <a:avLst/>
          </a:prstGeom>
        </p:spPr>
      </p:pic>
    </p:spTree>
    <p:extLst>
      <p:ext uri="{BB962C8B-B14F-4D97-AF65-F5344CB8AC3E}">
        <p14:creationId xmlns:p14="http://schemas.microsoft.com/office/powerpoint/2010/main" val="343688329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493153334625.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78627"/>
            <a:ext cx="9144000" cy="4983480"/>
          </a:xfrm>
          <a:prstGeom prst="rect">
            <a:avLst/>
          </a:prstGeom>
        </p:spPr>
      </p:pic>
    </p:spTree>
    <p:extLst>
      <p:ext uri="{BB962C8B-B14F-4D97-AF65-F5344CB8AC3E}">
        <p14:creationId xmlns:p14="http://schemas.microsoft.com/office/powerpoint/2010/main" val="4117522689"/>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1940" y="247495"/>
            <a:ext cx="8656618" cy="5940088"/>
          </a:xfrm>
          <a:prstGeom prst="rect">
            <a:avLst/>
          </a:prstGeom>
        </p:spPr>
        <p:txBody>
          <a:bodyPr wrap="square">
            <a:spAutoFit/>
          </a:bodyPr>
          <a:lstStyle/>
          <a:p>
            <a:r>
              <a:rPr lang="en-GB" sz="2000" b="1" dirty="0"/>
              <a:t>‘So it was for me with the French language. Ever since I was a child the foreign language was a casement opening on the spectacle of the world and all its riches. In certain circumstances it became a dagger threatening me. Should a man venture to describe my eyes, my laughter or my hands, should I hear him speak of me in this way, I risked losing my composure; then I immediately felt I had to shut him out. Make him feel by the way I started, suddenly bracing myself, shutting off my gaze, that he had made a </a:t>
            </a:r>
            <a:r>
              <a:rPr lang="en-GB" sz="2000" b="1" dirty="0" err="1"/>
              <a:t>fals</a:t>
            </a:r>
            <a:r>
              <a:rPr lang="en-GB" sz="2000" b="1" dirty="0"/>
              <a:t> move, worse, he was intruding. The game of banal, flirtatious compliments couldn’t take place, because it takes two to play.</a:t>
            </a:r>
          </a:p>
          <a:p>
            <a:r>
              <a:rPr lang="en-GB" sz="2000" b="1" dirty="0"/>
              <a:t>	Afterwards, I suffered from the misunderstanding: when I protected myself from flattery or made it clear that it was ineffectual, this was not because of either virtue or prudish reserve. I discovered that I too was veiled, not so much disguised as anonymous. Although I had a body just like that of a Western girl, I had thought it to be invisible, in spite of evidence to the contrary; I suffered because this illusion did not turn out to be shared.</a:t>
            </a:r>
          </a:p>
          <a:p>
            <a:r>
              <a:rPr lang="en-GB" sz="2000" b="1" dirty="0"/>
              <a:t>	The compliments – harmless or respectful – expressed in the foreign language, traversed a no-man’s-land of silence…’</a:t>
            </a:r>
            <a:r>
              <a:rPr lang="en-GB" sz="2000" b="1" dirty="0" smtClean="0"/>
              <a:t>.</a:t>
            </a:r>
          </a:p>
          <a:p>
            <a:r>
              <a:rPr lang="en-GB" sz="2000" b="1" dirty="0" smtClean="0"/>
              <a:t>							</a:t>
            </a:r>
          </a:p>
          <a:p>
            <a:r>
              <a:rPr lang="en-GB" sz="2000" b="1" dirty="0"/>
              <a:t>	</a:t>
            </a:r>
            <a:r>
              <a:rPr lang="en-GB" sz="2000" b="1" dirty="0" smtClean="0"/>
              <a:t>						</a:t>
            </a:r>
            <a:r>
              <a:rPr lang="en-GB" sz="2000" b="1" dirty="0" err="1" smtClean="0"/>
              <a:t>Assia</a:t>
            </a:r>
            <a:r>
              <a:rPr lang="en-GB" sz="2000" b="1" dirty="0" smtClean="0"/>
              <a:t> </a:t>
            </a:r>
            <a:r>
              <a:rPr lang="en-GB" sz="2000" b="1" dirty="0" err="1" smtClean="0"/>
              <a:t>Djebar</a:t>
            </a:r>
            <a:r>
              <a:rPr lang="en-GB" sz="2000" b="1" dirty="0" smtClean="0"/>
              <a:t>, </a:t>
            </a:r>
            <a:r>
              <a:rPr lang="en-GB" sz="2000" b="1" i="1" dirty="0" smtClean="0"/>
              <a:t>Fantasia: An Algerian Cavalcade</a:t>
            </a:r>
            <a:endParaRPr lang="en-GB" sz="2000" b="1" i="1" dirty="0"/>
          </a:p>
        </p:txBody>
      </p:sp>
    </p:spTree>
    <p:extLst>
      <p:ext uri="{BB962C8B-B14F-4D97-AF65-F5344CB8AC3E}">
        <p14:creationId xmlns:p14="http://schemas.microsoft.com/office/powerpoint/2010/main" val="3367983849"/>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6169" y="571914"/>
            <a:ext cx="8638733" cy="6124754"/>
          </a:xfrm>
          <a:prstGeom prst="rect">
            <a:avLst/>
          </a:prstGeom>
        </p:spPr>
        <p:txBody>
          <a:bodyPr wrap="square">
            <a:spAutoFit/>
          </a:bodyPr>
          <a:lstStyle/>
          <a:p>
            <a:r>
              <a:rPr lang="en-GB" sz="2800" b="1" dirty="0"/>
              <a:t>‘With friend or lover from my own birthplace, emerging from an identical childhood, swaddled in the same indigenous sounds, anointed with the same ancestral warmth, grazed by the same sharp ridges of frustration as my cousins, neighbours, intimate enemies, still steeped in the same garden of taboos, in the same thickets of lethargy, yes, with my brothers or my lover-friends, I finally recover my power of speech, use the same understatements, interlace the allusiveness of tone and accent, letting inflexions, whispers, sounds and </a:t>
            </a:r>
            <a:r>
              <a:rPr lang="en-GB" sz="2800" b="1" dirty="0" err="1"/>
              <a:t>pronounciation</a:t>
            </a:r>
            <a:r>
              <a:rPr lang="en-GB" sz="2800" b="1" dirty="0"/>
              <a:t> be a promise of embraces… At last, voice answers to voice and body can approach body’</a:t>
            </a:r>
            <a:r>
              <a:rPr lang="en-GB" sz="2800" b="1" dirty="0" smtClean="0"/>
              <a:t>.</a:t>
            </a:r>
          </a:p>
          <a:p>
            <a:endParaRPr lang="en-GB" sz="2800" b="1" dirty="0"/>
          </a:p>
          <a:p>
            <a:r>
              <a:rPr lang="en-GB" sz="2800" b="1" dirty="0" smtClean="0"/>
              <a:t>										</a:t>
            </a:r>
            <a:r>
              <a:rPr lang="en-GB" sz="2800" b="1" dirty="0" err="1" smtClean="0"/>
              <a:t>Assia</a:t>
            </a:r>
            <a:r>
              <a:rPr lang="en-GB" sz="2800" b="1" dirty="0" smtClean="0"/>
              <a:t> </a:t>
            </a:r>
            <a:r>
              <a:rPr lang="en-GB" sz="2800" b="1" dirty="0" err="1" smtClean="0"/>
              <a:t>Djebar</a:t>
            </a:r>
            <a:r>
              <a:rPr lang="en-GB" sz="2800" b="1" dirty="0" smtClean="0"/>
              <a:t>, </a:t>
            </a:r>
            <a:r>
              <a:rPr lang="en-GB" sz="2800" b="1" i="1" dirty="0" smtClean="0"/>
              <a:t>Fantasia</a:t>
            </a:r>
            <a:endParaRPr lang="en-GB" sz="2800" b="1" i="1" dirty="0"/>
          </a:p>
        </p:txBody>
      </p:sp>
    </p:spTree>
    <p:extLst>
      <p:ext uri="{BB962C8B-B14F-4D97-AF65-F5344CB8AC3E}">
        <p14:creationId xmlns:p14="http://schemas.microsoft.com/office/powerpoint/2010/main" val="3742007900"/>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4627" y="51267"/>
            <a:ext cx="8728160" cy="6863417"/>
          </a:xfrm>
          <a:prstGeom prst="rect">
            <a:avLst/>
          </a:prstGeom>
        </p:spPr>
        <p:txBody>
          <a:bodyPr wrap="square">
            <a:spAutoFit/>
          </a:bodyPr>
          <a:lstStyle/>
          <a:p>
            <a:r>
              <a:rPr lang="en-GB" sz="2000" dirty="0"/>
              <a:t>‘</a:t>
            </a:r>
            <a:r>
              <a:rPr lang="en-GB" sz="2000" b="1" dirty="0"/>
              <a:t>How could a woman speak aloud, even in Arabic, unless on the threshold of extreme age? How could she say ‘I’, since that would be to scorn the blanket-formulae which ensure that each individual journeys through life in a collective resignation?... How can she undertake to analyse her childhood, even if it turns out different? The difference, if not spoken of, disappears. Only speak of what conforms, my grandmother would reprove me: to deviate is dangerous, inviting disaster in its multiple disguises. Only speak of everyday mishaps, out of prudence rather than prudery, and so stave off misfortune… As for happiness, always too short-lived, but compact, succulent, close your eyes and concentrate all your strength on enjoying it but do not speak of it aloud…</a:t>
            </a:r>
          </a:p>
          <a:p>
            <a:r>
              <a:rPr lang="en-GB" sz="2000" b="1" dirty="0"/>
              <a:t> </a:t>
            </a:r>
          </a:p>
          <a:p>
            <a:r>
              <a:rPr lang="en-GB" sz="2000" b="1" dirty="0"/>
              <a:t>My oral tradition has gradually been overlaid and is in danger of vanishing: at the age of eleven or twelve I was abruptly ejected from this theatre of feminine confidences – was I thereby spared from having to silence my humbled pride? In writing of my childhood memories I am taken back to those bodies bereft of voices. To attempt an autobiography using French words alone is to lend oneself to the </a:t>
            </a:r>
            <a:r>
              <a:rPr lang="en-GB" sz="2000" b="1" dirty="0" err="1"/>
              <a:t>vivisector’s</a:t>
            </a:r>
            <a:r>
              <a:rPr lang="en-GB" sz="2000" b="1" dirty="0"/>
              <a:t> scalpel, revealing what lies beneath the skin. The flesh flakes off and with it, seemingly, the last shreds of the unwritten language of my childhood. Wounds are reopened, veins weep, one’s own blood flows and that of others, which has never dried</a:t>
            </a:r>
            <a:r>
              <a:rPr lang="en-GB" sz="2000" b="1" dirty="0" smtClean="0"/>
              <a:t>’.</a:t>
            </a:r>
          </a:p>
          <a:p>
            <a:endParaRPr lang="en-GB" sz="2000" b="1" dirty="0"/>
          </a:p>
          <a:p>
            <a:r>
              <a:rPr lang="en-GB" sz="2000" b="1" dirty="0" smtClean="0"/>
              <a:t>													</a:t>
            </a:r>
            <a:r>
              <a:rPr lang="en-GB" sz="2000" b="1" dirty="0" err="1" smtClean="0"/>
              <a:t>Assia</a:t>
            </a:r>
            <a:r>
              <a:rPr lang="en-GB" sz="2000" b="1" dirty="0" smtClean="0"/>
              <a:t> </a:t>
            </a:r>
            <a:r>
              <a:rPr lang="en-GB" sz="2000" b="1" dirty="0" err="1" smtClean="0"/>
              <a:t>Djebar</a:t>
            </a:r>
            <a:r>
              <a:rPr lang="en-GB" sz="2000" b="1" dirty="0" smtClean="0"/>
              <a:t>, </a:t>
            </a:r>
            <a:r>
              <a:rPr lang="en-GB" sz="2000" b="1" i="1" dirty="0" smtClean="0"/>
              <a:t>Fantasia</a:t>
            </a:r>
            <a:endParaRPr lang="en-GB" sz="2000" b="1" i="1" dirty="0"/>
          </a:p>
        </p:txBody>
      </p:sp>
    </p:spTree>
    <p:extLst>
      <p:ext uri="{BB962C8B-B14F-4D97-AF65-F5344CB8AC3E}">
        <p14:creationId xmlns:p14="http://schemas.microsoft.com/office/powerpoint/2010/main" val="793713917"/>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masquerade</a:t>
            </a:r>
            <a:endParaRPr lang="en-US" dirty="0"/>
          </a:p>
        </p:txBody>
      </p:sp>
      <p:sp>
        <p:nvSpPr>
          <p:cNvPr id="3" name="Content Placeholder 2"/>
          <p:cNvSpPr>
            <a:spLocks noGrp="1"/>
          </p:cNvSpPr>
          <p:nvPr>
            <p:ph idx="1"/>
          </p:nvPr>
        </p:nvSpPr>
        <p:spPr>
          <a:xfrm>
            <a:off x="166323" y="1600200"/>
            <a:ext cx="8845374" cy="4525963"/>
          </a:xfrm>
        </p:spPr>
        <p:txBody>
          <a:bodyPr>
            <a:noAutofit/>
          </a:bodyPr>
          <a:lstStyle/>
          <a:p>
            <a:pPr marL="0" indent="0">
              <a:buNone/>
            </a:pPr>
            <a:r>
              <a:rPr lang="en-GB" sz="2200" b="1" dirty="0"/>
              <a:t>Psychoanalysts say that masquerading corresponds to woman’s desire. That seems wrong to me. I think the masquerade has to be understood as what women do in order to recuperate some element of desire, to participate in man’s desire, but at the price of renouncing their own. In the masquerade, they submit to the dominant economy of desire in an attempt to remain </a:t>
            </a:r>
            <a:r>
              <a:rPr lang="en-GB" sz="2200" b="1" dirty="0" smtClean="0"/>
              <a:t>‘on </a:t>
            </a:r>
            <a:r>
              <a:rPr lang="en-GB" sz="2200" b="1" dirty="0"/>
              <a:t>the </a:t>
            </a:r>
            <a:r>
              <a:rPr lang="en-GB" sz="2200" b="1" dirty="0" smtClean="0"/>
              <a:t>market’ </a:t>
            </a:r>
            <a:r>
              <a:rPr lang="en-GB" sz="2200" b="1" dirty="0"/>
              <a:t>in spite of everything. But they are there as objects for sexual enjoyment, not as those who enjoy.</a:t>
            </a:r>
          </a:p>
          <a:p>
            <a:pPr marL="0" indent="0">
              <a:buNone/>
            </a:pPr>
            <a:r>
              <a:rPr lang="en-GB" sz="2200" b="1" dirty="0" smtClean="0"/>
              <a:t>	What </a:t>
            </a:r>
            <a:r>
              <a:rPr lang="en-GB" sz="2200" b="1" dirty="0"/>
              <a:t>do I mean by masquerade? In particular, what Freud calls </a:t>
            </a:r>
            <a:r>
              <a:rPr lang="en-GB" sz="2200" b="1" dirty="0" smtClean="0"/>
              <a:t>‘femininity’. </a:t>
            </a:r>
            <a:r>
              <a:rPr lang="en-GB" sz="2200" b="1" dirty="0"/>
              <a:t>The belief, for example, that is it necessary to </a:t>
            </a:r>
            <a:r>
              <a:rPr lang="en-GB" sz="2200" b="1" u="sng" dirty="0"/>
              <a:t>become</a:t>
            </a:r>
            <a:r>
              <a:rPr lang="en-GB" sz="2200" b="1" dirty="0"/>
              <a:t> a woman, a </a:t>
            </a:r>
            <a:r>
              <a:rPr lang="en-GB" sz="2200" b="1" dirty="0" smtClean="0"/>
              <a:t>‘normal’ </a:t>
            </a:r>
            <a:r>
              <a:rPr lang="en-GB" sz="2200" b="1" dirty="0"/>
              <a:t>one at that, whereas a man is a man from the outset. He has only to effect his being-a-man, whereas a woman has to become a normal woman, that is, has to enter into the </a:t>
            </a:r>
            <a:r>
              <a:rPr lang="en-GB" sz="2200" b="1" u="sng" dirty="0"/>
              <a:t>masquerade of </a:t>
            </a:r>
            <a:r>
              <a:rPr lang="en-GB" sz="2200" b="1" u="sng" dirty="0" smtClean="0"/>
              <a:t>femininity</a:t>
            </a:r>
            <a:r>
              <a:rPr lang="en-GB" sz="2200" b="1" dirty="0" smtClean="0">
                <a:effectLst/>
              </a:rPr>
              <a:t>.</a:t>
            </a:r>
            <a:endParaRPr lang="en-US" sz="2200" b="1" dirty="0"/>
          </a:p>
        </p:txBody>
      </p:sp>
    </p:spTree>
    <p:extLst>
      <p:ext uri="{BB962C8B-B14F-4D97-AF65-F5344CB8AC3E}">
        <p14:creationId xmlns:p14="http://schemas.microsoft.com/office/powerpoint/2010/main" val="2556763682"/>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quote-in-everyday-life-one-may-observe-the-mask-of-femininity-taking-curious-forms-one-capable-housewife-joan-riviere-388466.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8059" y="1481480"/>
            <a:ext cx="8096250" cy="3810000"/>
          </a:xfrm>
          <a:prstGeom prst="rect">
            <a:avLst/>
          </a:prstGeom>
        </p:spPr>
      </p:pic>
    </p:spTree>
    <p:extLst>
      <p:ext uri="{BB962C8B-B14F-4D97-AF65-F5344CB8AC3E}">
        <p14:creationId xmlns:p14="http://schemas.microsoft.com/office/powerpoint/2010/main" val="3069284173"/>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Adorno</a:t>
            </a:r>
            <a:r>
              <a:rPr lang="en-US" dirty="0" smtClean="0"/>
              <a:t> on femininity</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sz="3600" b="1" dirty="0" smtClean="0"/>
              <a:t>The feminine character, and the ideal of femininity on which it is </a:t>
            </a:r>
            <a:r>
              <a:rPr lang="en-US" sz="3600" b="1" dirty="0" err="1" smtClean="0"/>
              <a:t>modelled</a:t>
            </a:r>
            <a:r>
              <a:rPr lang="en-US" sz="3600" b="1" dirty="0" smtClean="0"/>
              <a:t>, are products of masculine society… Glorification of the feminine character implies the humiliation of all who bear it 										(</a:t>
            </a:r>
            <a:r>
              <a:rPr lang="en-US" sz="3600" b="1" i="1" dirty="0" smtClean="0"/>
              <a:t>Minima </a:t>
            </a:r>
            <a:r>
              <a:rPr lang="en-US" sz="3600" b="1" i="1" dirty="0" err="1" smtClean="0"/>
              <a:t>Moralia</a:t>
            </a:r>
            <a:r>
              <a:rPr lang="en-US" sz="3600" b="1" dirty="0" smtClean="0"/>
              <a:t>)</a:t>
            </a:r>
            <a:endParaRPr lang="en-US" sz="3600" b="1" dirty="0"/>
          </a:p>
        </p:txBody>
      </p:sp>
    </p:spTree>
    <p:extLst>
      <p:ext uri="{BB962C8B-B14F-4D97-AF65-F5344CB8AC3E}">
        <p14:creationId xmlns:p14="http://schemas.microsoft.com/office/powerpoint/2010/main" val="3388944282"/>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pic>
        <p:nvPicPr>
          <p:cNvPr id="7" name="Content Placeholder 6"/>
          <p:cNvPicPr>
            <a:picLocks noGrp="1" noChangeAspect="1"/>
          </p:cNvPicPr>
          <p:nvPr>
            <p:ph sz="half" idx="2"/>
          </p:nvPr>
        </p:nvPicPr>
        <p:blipFill>
          <a:blip r:embed="rId2"/>
          <a:srcRect l="-10668" r="-10668"/>
          <a:stretch>
            <a:fillRect/>
          </a:stretch>
        </p:blipFill>
        <p:spPr/>
      </p:pic>
      <p:sp>
        <p:nvSpPr>
          <p:cNvPr id="5" name="Text Placeholder 4"/>
          <p:cNvSpPr>
            <a:spLocks noGrp="1"/>
          </p:cNvSpPr>
          <p:nvPr>
            <p:ph type="body" sz="quarter" idx="3"/>
          </p:nvPr>
        </p:nvSpPr>
        <p:spPr/>
        <p:txBody>
          <a:bodyPr/>
          <a:lstStyle/>
          <a:p>
            <a:endParaRPr lang="en-US"/>
          </a:p>
        </p:txBody>
      </p:sp>
      <p:pic>
        <p:nvPicPr>
          <p:cNvPr id="8" name="Content Placeholder 7"/>
          <p:cNvPicPr>
            <a:picLocks noGrp="1" noChangeAspect="1"/>
          </p:cNvPicPr>
          <p:nvPr>
            <p:ph sz="quarter" idx="4"/>
          </p:nvPr>
        </p:nvPicPr>
        <p:blipFill>
          <a:blip r:embed="rId3"/>
          <a:srcRect l="15965" r="15965"/>
          <a:stretch>
            <a:fillRect/>
          </a:stretch>
        </p:blipFill>
        <p:spPr/>
      </p:pic>
    </p:spTree>
    <p:extLst>
      <p:ext uri="{BB962C8B-B14F-4D97-AF65-F5344CB8AC3E}">
        <p14:creationId xmlns:p14="http://schemas.microsoft.com/office/powerpoint/2010/main" val="1659466945"/>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‘gender-neutral bathroom signs’, Canada</a:t>
            </a:r>
            <a:endParaRPr lang="en-US" dirty="0"/>
          </a:p>
        </p:txBody>
      </p:sp>
      <p:pic>
        <p:nvPicPr>
          <p:cNvPr id="4" name="Content Placeholder 3"/>
          <p:cNvPicPr>
            <a:picLocks noGrp="1" noChangeAspect="1"/>
          </p:cNvPicPr>
          <p:nvPr>
            <p:ph idx="1"/>
          </p:nvPr>
        </p:nvPicPr>
        <p:blipFill>
          <a:blip r:embed="rId2"/>
          <a:srcRect t="8941" b="8941"/>
          <a:stretch>
            <a:fillRect/>
          </a:stretch>
        </p:blipFill>
        <p:spPr/>
      </p:pic>
    </p:spTree>
    <p:extLst>
      <p:ext uri="{BB962C8B-B14F-4D97-AF65-F5344CB8AC3E}">
        <p14:creationId xmlns:p14="http://schemas.microsoft.com/office/powerpoint/2010/main" val="3735304270"/>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165100" y="673100"/>
            <a:ext cx="8801100" cy="5499100"/>
          </a:xfrm>
          <a:prstGeom prst="rect">
            <a:avLst/>
          </a:prstGeom>
        </p:spPr>
      </p:pic>
    </p:spTree>
    <p:extLst>
      <p:ext uri="{BB962C8B-B14F-4D97-AF65-F5344CB8AC3E}">
        <p14:creationId xmlns:p14="http://schemas.microsoft.com/office/powerpoint/2010/main" val="117575398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d</a:t>
            </a:r>
            <a:r>
              <a:rPr lang="en-US" dirty="0" smtClean="0"/>
              <a:t>ouble demand, for equality </a:t>
            </a:r>
            <a:r>
              <a:rPr lang="en-US" i="1" dirty="0" smtClean="0"/>
              <a:t>and</a:t>
            </a:r>
            <a:r>
              <a:rPr lang="en-US" dirty="0" smtClean="0"/>
              <a:t> difference</a:t>
            </a:r>
            <a:endParaRPr lang="en-US" dirty="0"/>
          </a:p>
        </p:txBody>
      </p:sp>
      <p:sp>
        <p:nvSpPr>
          <p:cNvPr id="6" name="Content Placeholder 5"/>
          <p:cNvSpPr>
            <a:spLocks noGrp="1"/>
          </p:cNvSpPr>
          <p:nvPr>
            <p:ph idx="1"/>
          </p:nvPr>
        </p:nvSpPr>
        <p:spPr>
          <a:xfrm>
            <a:off x="224105" y="1600200"/>
            <a:ext cx="8777493" cy="5066392"/>
          </a:xfrm>
        </p:spPr>
        <p:txBody>
          <a:bodyPr>
            <a:normAutofit fontScale="92500" lnSpcReduction="10000"/>
          </a:bodyPr>
          <a:lstStyle/>
          <a:p>
            <a:pPr marL="0" indent="0">
              <a:buNone/>
            </a:pPr>
            <a:r>
              <a:rPr lang="en-GB" b="1" dirty="0" smtClean="0"/>
              <a:t>[W]omen </a:t>
            </a:r>
            <a:r>
              <a:rPr lang="en-GB" b="1" dirty="0"/>
              <a:t>are obviously not to be expected to renounce equality in the sphere of civil rights. How can the double demand – for both equality and difference – be articulated? Certainly not by acceptance of a choice between ‘class struggle’ and ‘sexual warfare,’ an alternative that aims once again to minimize the question of the exploitation of women through a definition of power of the masculine type. More precisely, it implies putting off to an indefinite later date a women’s ‘politics,’ a politics that would be </a:t>
            </a:r>
            <a:r>
              <a:rPr lang="en-GB" b="1" dirty="0" err="1"/>
              <a:t>modeled</a:t>
            </a:r>
            <a:r>
              <a:rPr lang="en-GB" b="1" dirty="0"/>
              <a:t> rather too simplistically on men’s </a:t>
            </a:r>
            <a:r>
              <a:rPr lang="en-GB" b="1" dirty="0" smtClean="0"/>
              <a:t>struggles (Luce </a:t>
            </a:r>
            <a:r>
              <a:rPr lang="en-GB" b="1" dirty="0" err="1" smtClean="0"/>
              <a:t>Irigaray</a:t>
            </a:r>
            <a:r>
              <a:rPr lang="en-GB" b="1" dirty="0" smtClean="0"/>
              <a:t>) </a:t>
            </a:r>
            <a:endParaRPr lang="en-US" dirty="0"/>
          </a:p>
        </p:txBody>
      </p:sp>
    </p:spTree>
    <p:extLst>
      <p:ext uri="{BB962C8B-B14F-4D97-AF65-F5344CB8AC3E}">
        <p14:creationId xmlns:p14="http://schemas.microsoft.com/office/powerpoint/2010/main" val="369466239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a:t>
            </a:r>
            <a:r>
              <a:rPr lang="en-US" dirty="0" smtClean="0"/>
              <a:t>hanging the structure of politics or changing the distribution of power?</a:t>
            </a:r>
            <a:endParaRPr lang="en-US" dirty="0"/>
          </a:p>
        </p:txBody>
      </p:sp>
      <p:sp>
        <p:nvSpPr>
          <p:cNvPr id="3" name="Content Placeholder 2"/>
          <p:cNvSpPr>
            <a:spLocks noGrp="1"/>
          </p:cNvSpPr>
          <p:nvPr>
            <p:ph idx="1"/>
          </p:nvPr>
        </p:nvSpPr>
        <p:spPr>
          <a:xfrm>
            <a:off x="186755" y="1600200"/>
            <a:ext cx="8814844" cy="5010370"/>
          </a:xfrm>
        </p:spPr>
        <p:txBody>
          <a:bodyPr>
            <a:normAutofit fontScale="85000" lnSpcReduction="10000"/>
          </a:bodyPr>
          <a:lstStyle/>
          <a:p>
            <a:pPr marL="0" indent="0">
              <a:buNone/>
            </a:pPr>
            <a:r>
              <a:rPr lang="en-GB" b="1" dirty="0"/>
              <a:t>when women’s movements challenge the forms and nature of political life, the contemporary play of powers and power relations, they are in fact working toward a modification of women’s status. On the other hand, when these same movements aim simply for a change in the distribution of power, leaving intact the power structure itself, then they are </a:t>
            </a:r>
            <a:r>
              <a:rPr lang="en-GB" b="1" dirty="0" err="1"/>
              <a:t>resubjecting</a:t>
            </a:r>
            <a:r>
              <a:rPr lang="en-GB" b="1" dirty="0"/>
              <a:t> themselves, deliberately or not, to a </a:t>
            </a:r>
            <a:r>
              <a:rPr lang="en-GB" b="1" dirty="0" err="1"/>
              <a:t>phallocratic</a:t>
            </a:r>
            <a:r>
              <a:rPr lang="en-GB" b="1" dirty="0"/>
              <a:t> order. This latter gesture must of course be denounced, and with determination, since it may constitute a more subtly concealed exploitation of women. Indeed, that gesture plays on a certain naiveté that suggests one need only be a woman in order to remain outside phallic </a:t>
            </a:r>
            <a:r>
              <a:rPr lang="en-GB" b="1" dirty="0" smtClean="0"/>
              <a:t>power (Luce </a:t>
            </a:r>
            <a:r>
              <a:rPr lang="en-GB" b="1" dirty="0" err="1" smtClean="0"/>
              <a:t>Irigaray</a:t>
            </a:r>
            <a:r>
              <a:rPr lang="en-GB" b="1" dirty="0" smtClean="0"/>
              <a:t>).</a:t>
            </a:r>
            <a:r>
              <a:rPr lang="en-GB" b="1" dirty="0" smtClean="0">
                <a:effectLst/>
              </a:rPr>
              <a:t> </a:t>
            </a:r>
            <a:endParaRPr lang="en-US" b="1" dirty="0"/>
          </a:p>
        </p:txBody>
      </p:sp>
    </p:spTree>
    <p:extLst>
      <p:ext uri="{BB962C8B-B14F-4D97-AF65-F5344CB8AC3E}">
        <p14:creationId xmlns:p14="http://schemas.microsoft.com/office/powerpoint/2010/main" val="53328585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1f9b72104794492f79cbe3647ec3ea0916566a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5774"/>
            <a:ext cx="9144000" cy="6099048"/>
          </a:xfrm>
          <a:prstGeom prst="rect">
            <a:avLst/>
          </a:prstGeom>
        </p:spPr>
      </p:pic>
    </p:spTree>
    <p:extLst>
      <p:ext uri="{BB962C8B-B14F-4D97-AF65-F5344CB8AC3E}">
        <p14:creationId xmlns:p14="http://schemas.microsoft.com/office/powerpoint/2010/main" val="161053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99" y="105256"/>
            <a:ext cx="8889131" cy="1143000"/>
          </a:xfrm>
        </p:spPr>
        <p:txBody>
          <a:bodyPr>
            <a:noAutofit/>
          </a:bodyPr>
          <a:lstStyle/>
          <a:p>
            <a:r>
              <a:rPr lang="en-US" sz="2400" b="1" dirty="0" smtClean="0"/>
              <a:t>When  </a:t>
            </a:r>
            <a:r>
              <a:rPr lang="en-US" sz="2400" b="1" dirty="0"/>
              <a:t>you  meet  a  human  being,  the  first distinction you make is ‘male or female’? And  you  are  accustomed  to  make  the  distinction  with unhesitating   </a:t>
            </a:r>
            <a:r>
              <a:rPr lang="en-US" sz="2400" b="1" dirty="0" smtClean="0"/>
              <a:t>certainty  (Sigmund Freud).</a:t>
            </a:r>
            <a:endParaRPr lang="en-US" sz="2400" dirty="0"/>
          </a:p>
        </p:txBody>
      </p:sp>
      <p:sp>
        <p:nvSpPr>
          <p:cNvPr id="3" name="Content Placeholder 2"/>
          <p:cNvSpPr>
            <a:spLocks noGrp="1"/>
          </p:cNvSpPr>
          <p:nvPr>
            <p:ph idx="1"/>
          </p:nvPr>
        </p:nvSpPr>
        <p:spPr/>
        <p:txBody>
          <a:bodyPr/>
          <a:lstStyle/>
          <a:p>
            <a:endParaRPr lang="en-US"/>
          </a:p>
        </p:txBody>
      </p:sp>
      <p:pic>
        <p:nvPicPr>
          <p:cNvPr id="4" name="Picture 3" descr="FB-male-female-diffs_640_426_c1_c_c.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1622" y="1248256"/>
            <a:ext cx="8128000" cy="5410200"/>
          </a:xfrm>
          <a:prstGeom prst="rect">
            <a:avLst/>
          </a:prstGeom>
        </p:spPr>
      </p:pic>
    </p:spTree>
    <p:extLst>
      <p:ext uri="{BB962C8B-B14F-4D97-AF65-F5344CB8AC3E}">
        <p14:creationId xmlns:p14="http://schemas.microsoft.com/office/powerpoint/2010/main" val="124026961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enderStereotypeGirlWallPos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5906" y="0"/>
            <a:ext cx="6858000" cy="6858000"/>
          </a:xfrm>
          <a:prstGeom prst="rect">
            <a:avLst/>
          </a:prstGeom>
        </p:spPr>
      </p:pic>
    </p:spTree>
    <p:extLst>
      <p:ext uri="{BB962C8B-B14F-4D97-AF65-F5344CB8AC3E}">
        <p14:creationId xmlns:p14="http://schemas.microsoft.com/office/powerpoint/2010/main" val="16412734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Council of Europe</a:t>
            </a:r>
            <a:br>
              <a:rPr lang="en-US" dirty="0" smtClean="0"/>
            </a:br>
            <a:r>
              <a:rPr lang="en-US" dirty="0" smtClean="0"/>
              <a:t>Gender Equality Strategy</a:t>
            </a:r>
            <a:endParaRPr lang="en-US" dirty="0"/>
          </a:p>
        </p:txBody>
      </p:sp>
      <p:sp>
        <p:nvSpPr>
          <p:cNvPr id="3" name="Content Placeholder 2"/>
          <p:cNvSpPr>
            <a:spLocks noGrp="1"/>
          </p:cNvSpPr>
          <p:nvPr>
            <p:ph idx="1"/>
          </p:nvPr>
        </p:nvSpPr>
        <p:spPr>
          <a:xfrm>
            <a:off x="0" y="1858764"/>
            <a:ext cx="8996444" cy="4525963"/>
          </a:xfrm>
        </p:spPr>
        <p:txBody>
          <a:bodyPr>
            <a:normAutofit fontScale="77500" lnSpcReduction="20000"/>
          </a:bodyPr>
          <a:lstStyle/>
          <a:p>
            <a:pPr marL="0" indent="0">
              <a:buNone/>
            </a:pPr>
            <a:endParaRPr lang="en-US" b="1" dirty="0" smtClean="0"/>
          </a:p>
          <a:p>
            <a:pPr marL="0" indent="0">
              <a:buNone/>
            </a:pPr>
            <a:r>
              <a:rPr lang="en-US" b="1" dirty="0" smtClean="0"/>
              <a:t>Gender </a:t>
            </a:r>
            <a:r>
              <a:rPr lang="en-US" b="1" dirty="0"/>
              <a:t>stereotypes are </a:t>
            </a:r>
            <a:r>
              <a:rPr lang="en-US" b="1" dirty="0" err="1"/>
              <a:t>generalised</a:t>
            </a:r>
            <a:r>
              <a:rPr lang="en-US" b="1" dirty="0"/>
              <a:t> views or preconceived ideas, according to which individuals are </a:t>
            </a:r>
            <a:r>
              <a:rPr lang="en-US" b="1" dirty="0" err="1"/>
              <a:t>categorised</a:t>
            </a:r>
            <a:r>
              <a:rPr lang="en-US" b="1" dirty="0"/>
              <a:t> into particular gen- der groups, typically de </a:t>
            </a:r>
            <a:r>
              <a:rPr lang="en-US" b="1" dirty="0" err="1"/>
              <a:t>ned</a:t>
            </a:r>
            <a:r>
              <a:rPr lang="en-US" b="1" dirty="0"/>
              <a:t> as “women” and “men”, and are </a:t>
            </a:r>
            <a:r>
              <a:rPr lang="en-US" b="1" dirty="0" smtClean="0"/>
              <a:t>arbitrarily </a:t>
            </a:r>
            <a:r>
              <a:rPr lang="en-US" b="1" dirty="0"/>
              <a:t>assigned characteristics and roles determined and limited by their sex. Stereotypes are both descriptive, in that members of a certain group are perceived to have the same attributes regardless of individual </a:t>
            </a:r>
            <a:r>
              <a:rPr lang="en-US" b="1" dirty="0" smtClean="0"/>
              <a:t>differences</a:t>
            </a:r>
            <a:r>
              <a:rPr lang="en-US" b="1" dirty="0"/>
              <a:t>, and prescriptive as they set the parameters for what societies deem to be acceptable </a:t>
            </a:r>
            <a:r>
              <a:rPr lang="en-US" b="1" dirty="0" err="1"/>
              <a:t>behaviour</a:t>
            </a:r>
            <a:r>
              <a:rPr lang="en-US" b="1" dirty="0"/>
              <a:t>. Stereotyping becomes problematic when it is used as a vehicle to degrade and discriminate women. Abolishing negative gender stereotypes is essential to achieving gender equality, and the media are central to prompting this change. </a:t>
            </a:r>
          </a:p>
          <a:p>
            <a:endParaRPr lang="en-US" dirty="0"/>
          </a:p>
        </p:txBody>
      </p:sp>
    </p:spTree>
    <p:extLst>
      <p:ext uri="{BB962C8B-B14F-4D97-AF65-F5344CB8AC3E}">
        <p14:creationId xmlns:p14="http://schemas.microsoft.com/office/powerpoint/2010/main" val="353694330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511</TotalTime>
  <Words>2520</Words>
  <Application>Microsoft Macintosh PowerPoint</Application>
  <PresentationFormat>On-screen Show (4:3)</PresentationFormat>
  <Paragraphs>82</Paragraphs>
  <Slides>38</Slides>
  <Notes>0</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Office Theme</vt:lpstr>
      <vt:lpstr>Hélène Cixous</vt:lpstr>
      <vt:lpstr>PowerPoint Presentation</vt:lpstr>
      <vt:lpstr>PowerPoint Presentation</vt:lpstr>
      <vt:lpstr>double demand, for equality and difference</vt:lpstr>
      <vt:lpstr>changing the structure of politics or changing the distribution of power?</vt:lpstr>
      <vt:lpstr>PowerPoint Presentation</vt:lpstr>
      <vt:lpstr>When  you  meet  a  human  being,  the  first distinction you make is ‘male or female’? And  you  are  accustomed  to  make  the  distinction  with unhesitating   certainty  (Sigmund Freud).</vt:lpstr>
      <vt:lpstr>PowerPoint Presentation</vt:lpstr>
      <vt:lpstr>Council of Europe Gender Equality Strategy</vt:lpstr>
      <vt:lpstr>PowerPoint Presentation</vt:lpstr>
      <vt:lpstr>PowerPoint Presentation</vt:lpstr>
      <vt:lpstr>PowerPoint Presentation</vt:lpstr>
      <vt:lpstr>PowerPoint Presentation</vt:lpstr>
      <vt:lpstr>social/cultural production of women</vt:lpstr>
      <vt:lpstr>‘men are people and women are people with waists’</vt:lpstr>
      <vt:lpstr>the sexual indifference of psychoanalysis</vt:lpstr>
      <vt:lpstr>Hom(m)osexuality  French ‘homme’ (‘man’, in the sense of ‘adult male’ and also ‘human species’)</vt:lpstr>
      <vt:lpstr>PowerPoint Presentation</vt:lpstr>
      <vt:lpstr>PowerPoint Presentation</vt:lpstr>
      <vt:lpstr>Terror: the impossibility of living</vt:lpstr>
      <vt:lpstr>PowerPoint Presentation</vt:lpstr>
      <vt:lpstr>PowerPoint Presentation</vt:lpstr>
      <vt:lpstr>I Say ‘Allemagne’</vt:lpstr>
      <vt:lpstr>PowerPoint Presentation</vt:lpstr>
      <vt:lpstr>What’s the point of sexcusing oneself?</vt:lpstr>
      <vt:lpstr>Worldwide my unconscious, worldwide my body</vt:lpstr>
      <vt:lpstr>mimesis</vt:lpstr>
      <vt:lpstr>Essentialism? The milky taste of ink</vt:lpstr>
      <vt:lpstr>PowerPoint Presentation</vt:lpstr>
      <vt:lpstr>PowerPoint Presentation</vt:lpstr>
      <vt:lpstr>PowerPoint Presentation</vt:lpstr>
      <vt:lpstr>PowerPoint Presentation</vt:lpstr>
      <vt:lpstr>masquerade</vt:lpstr>
      <vt:lpstr>PowerPoint Presentation</vt:lpstr>
      <vt:lpstr>Adorno on femininity</vt:lpstr>
      <vt:lpstr>PowerPoint Presentation</vt:lpstr>
      <vt:lpstr>‘gender-neutral bathroom signs’, Canada</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Luce Irigaray/Hélène Cixous</dc:title>
  <dc:creator>Neil Lazarus</dc:creator>
  <cp:lastModifiedBy>Neil Lazarus</cp:lastModifiedBy>
  <cp:revision>36</cp:revision>
  <dcterms:created xsi:type="dcterms:W3CDTF">2013-02-05T08:00:51Z</dcterms:created>
  <dcterms:modified xsi:type="dcterms:W3CDTF">2019-01-28T16:52:16Z</dcterms:modified>
</cp:coreProperties>
</file>