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1888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82886622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hyperlink" Target="http://medievalromance.bodleian.ox.ac.uk/The_earliest_surviving_English_romance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 lvl="0">
              <a:defRPr sz="1800" i="0"/>
            </a:pPr>
            <a:r>
              <a:rPr sz="8000" i="1"/>
              <a:t>Havelok the Dane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The ‘Matter of England’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asted-image.png"/>
          <p:cNvPicPr/>
          <p:nvPr/>
        </p:nvPicPr>
        <p:blipFill>
          <a:blip r:embed="rId2">
            <a:extLst/>
          </a:blip>
          <a:srcRect l="7118" r="7118"/>
          <a:stretch>
            <a:fillRect/>
          </a:stretch>
        </p:blipFill>
        <p:spPr>
          <a:xfrm>
            <a:off x="6718300" y="2603500"/>
            <a:ext cx="5334000" cy="62865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3200" b="1"/>
              <a:t>Manuscript and sources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04235" lvl="0" indent="-304235" defTabSz="514095">
              <a:spcBef>
                <a:spcPts val="2800"/>
              </a:spcBef>
              <a:defRPr sz="1800"/>
            </a:pPr>
            <a:r>
              <a:rPr sz="2464"/>
              <a:t>Dated c. 1280-1290. </a:t>
            </a:r>
          </a:p>
          <a:p>
            <a:pPr marL="304235" lvl="0" indent="-304235" defTabSz="514095">
              <a:spcBef>
                <a:spcPts val="2800"/>
              </a:spcBef>
              <a:defRPr sz="1800"/>
            </a:pPr>
            <a:r>
              <a:rPr sz="2464"/>
              <a:t>Earliest versions of the story in Geoffrei Gaimar’s </a:t>
            </a:r>
            <a:r>
              <a:rPr sz="2464" i="1"/>
              <a:t>L’Estoire des Engleis </a:t>
            </a:r>
            <a:r>
              <a:rPr sz="2464"/>
              <a:t>c. 1140 and </a:t>
            </a:r>
            <a:r>
              <a:rPr sz="2464" i="1"/>
              <a:t>Lai d’Haveloc. </a:t>
            </a:r>
          </a:p>
          <a:p>
            <a:pPr marL="304235" lvl="0" indent="-304235" defTabSz="514095">
              <a:spcBef>
                <a:spcPts val="2800"/>
              </a:spcBef>
              <a:defRPr sz="1800"/>
            </a:pPr>
            <a:r>
              <a:rPr sz="2464"/>
              <a:t>The poem appears in Bodleian MS Laud Misc 108, dated c. 1300-25; also contains </a:t>
            </a:r>
            <a:r>
              <a:rPr sz="2464" i="1"/>
              <a:t>King Horn </a:t>
            </a:r>
            <a:r>
              <a:rPr sz="2464"/>
              <a:t>and saints’ lives. A note in the manuscript describes the poem as a ‘vita’.</a:t>
            </a:r>
          </a:p>
          <a:p>
            <a:pPr marL="0" lvl="0" indent="0" defTabSz="514095">
              <a:spcBef>
                <a:spcPts val="2800"/>
              </a:spcBef>
              <a:buSzTx/>
              <a:buNone/>
              <a:defRPr sz="1800"/>
            </a:pPr>
            <a:r>
              <a:rPr sz="2200" u="sng">
                <a:hlinkClick r:id="rId3"/>
              </a:rPr>
              <a:t>http://medievalromance.bodleian.ox.ac.uk/The_earliest_surviving_English_romances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algn="ctr">
              <a:spcBef>
                <a:spcPts val="0"/>
              </a:spcBef>
              <a:defRPr sz="1800"/>
            </a:pPr>
            <a:r>
              <a:rPr sz="3600"/>
              <a:t>How does the poet structure the story?</a:t>
            </a:r>
          </a:p>
          <a:p>
            <a:pPr lvl="0" algn="ctr">
              <a:spcBef>
                <a:spcPts val="0"/>
              </a:spcBef>
              <a:defRPr sz="1800"/>
            </a:pPr>
            <a:r>
              <a:rPr sz="3600"/>
              <a:t>What are the stages of Havelok’s development to maturity and the restoration of his kingly identity?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spcBef>
                <a:spcPts val="0"/>
              </a:spcBef>
              <a:defRPr sz="1800"/>
            </a:pPr>
            <a:r>
              <a:rPr sz="3600"/>
              <a:t>Halverson describes the poem as ‘a peasant fantasy of class ambition and resentment’? </a:t>
            </a:r>
          </a:p>
          <a:p>
            <a:pPr lvl="0">
              <a:spcBef>
                <a:spcPts val="0"/>
              </a:spcBef>
              <a:defRPr sz="1800"/>
            </a:pPr>
            <a:r>
              <a:rPr sz="3600"/>
              <a:t>How is social class treated in the poem?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</a:lstStyle>
          <a:p>
            <a:pPr lvl="0">
              <a:defRPr sz="1800"/>
            </a:pPr>
            <a:r>
              <a:rPr sz="3600"/>
              <a:t>How does the poem construct and represent England?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spcBef>
                <a:spcPts val="0"/>
              </a:spcBef>
              <a:defRPr sz="1800"/>
            </a:pPr>
            <a:r>
              <a:rPr sz="3600"/>
              <a:t>The poem describes itself as a ‘gest’ (l. 2984)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endParaRPr sz="3600"/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r>
              <a:rPr sz="3600"/>
              <a:t>‘A poem or song about heroic deeds, a chivalric romance; (b) a poem or song of any kind; (c) a prose chronicle or history, a prose romance or tale; </a:t>
            </a:r>
            <a:r>
              <a:rPr sz="3600" b="1">
                <a:latin typeface="Helvetica"/>
                <a:ea typeface="Helvetica"/>
                <a:cs typeface="Helvetica"/>
                <a:sym typeface="Helvetica"/>
              </a:rPr>
              <a:t>English geste(s</a:t>
            </a:r>
            <a:r>
              <a:rPr sz="3600"/>
              <a:t>, </a:t>
            </a:r>
            <a:r>
              <a:rPr sz="3600" b="1">
                <a:latin typeface="Helvetica"/>
                <a:ea typeface="Helvetica"/>
                <a:cs typeface="Helvetica"/>
                <a:sym typeface="Helvetica"/>
              </a:rPr>
              <a:t>gestes of Engelond</a:t>
            </a:r>
            <a:r>
              <a:rPr sz="3600"/>
              <a:t>, history of England; </a:t>
            </a:r>
            <a:r>
              <a:rPr sz="3600" b="1">
                <a:latin typeface="Helvetica"/>
                <a:ea typeface="Helvetica"/>
                <a:cs typeface="Helvetica"/>
                <a:sym typeface="Helvetica"/>
              </a:rPr>
              <a:t>gestes of the apostles</a:t>
            </a:r>
            <a:r>
              <a:rPr sz="3600"/>
              <a:t>, the Acts of the Apostles; (d) anything spoken or written, a saying, a writing; (e)?an inscription, ?a picture.’ (Middle English Dictionary)</a:t>
            </a:r>
          </a:p>
          <a:p>
            <a:pPr marL="0" lvl="0" indent="0">
              <a:spcBef>
                <a:spcPts val="0"/>
              </a:spcBef>
              <a:buSzTx/>
              <a:buNone/>
              <a:defRPr sz="1800"/>
            </a:pPr>
            <a:endParaRPr sz="3600"/>
          </a:p>
          <a:p>
            <a:pPr lvl="0">
              <a:spcBef>
                <a:spcPts val="0"/>
              </a:spcBef>
              <a:defRPr sz="1800"/>
            </a:pPr>
            <a:r>
              <a:rPr sz="3600"/>
              <a:t>How helpfully is the classification ‘romance’ applied to this poem?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Macintosh PowerPoint</Application>
  <PresentationFormat>Custom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White</vt:lpstr>
      <vt:lpstr>Havelok the Dane</vt:lpstr>
      <vt:lpstr>Manuscript and sources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Havelok the Dane</dc:title>
  <cp:lastModifiedBy>Sarah</cp:lastModifiedBy>
  <cp:revision>1</cp:revision>
  <dcterms:modified xsi:type="dcterms:W3CDTF">2015-11-02T11:32:19Z</dcterms:modified>
</cp:coreProperties>
</file>