
<file path=[Content_Types].xml><?xml version="1.0" encoding="utf-8"?>
<Types xmlns="http://schemas.openxmlformats.org/package/2006/content-types">
  <Default Extension="docx" ContentType="application/vnd.openxmlformats-officedocument.wordprocessingml.documen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sldIdLst>
    <p:sldId id="256" r:id="rId2"/>
    <p:sldId id="427" r:id="rId3"/>
    <p:sldId id="428" r:id="rId4"/>
    <p:sldId id="426" r:id="rId5"/>
    <p:sldId id="429" r:id="rId6"/>
    <p:sldId id="257" r:id="rId7"/>
    <p:sldId id="259" r:id="rId8"/>
    <p:sldId id="425" r:id="rId9"/>
    <p:sldId id="344" r:id="rId10"/>
    <p:sldId id="260" r:id="rId11"/>
    <p:sldId id="343" r:id="rId12"/>
    <p:sldId id="433" r:id="rId13"/>
    <p:sldId id="432" r:id="rId14"/>
    <p:sldId id="439" r:id="rId15"/>
    <p:sldId id="440" r:id="rId16"/>
    <p:sldId id="258" r:id="rId17"/>
    <p:sldId id="438" r:id="rId18"/>
    <p:sldId id="436" r:id="rId19"/>
    <p:sldId id="437" r:id="rId20"/>
    <p:sldId id="404" r:id="rId21"/>
    <p:sldId id="423" r:id="rId22"/>
    <p:sldId id="274" r:id="rId23"/>
    <p:sldId id="348" r:id="rId24"/>
    <p:sldId id="414" r:id="rId25"/>
    <p:sldId id="415" r:id="rId26"/>
    <p:sldId id="412" r:id="rId27"/>
    <p:sldId id="441" r:id="rId28"/>
    <p:sldId id="434" r:id="rId29"/>
    <p:sldId id="372" r:id="rId30"/>
    <p:sldId id="408" r:id="rId31"/>
    <p:sldId id="430" r:id="rId32"/>
    <p:sldId id="431" r:id="rId33"/>
    <p:sldId id="349" r:id="rId34"/>
    <p:sldId id="397" r:id="rId35"/>
    <p:sldId id="402" r:id="rId36"/>
    <p:sldId id="424" r:id="rId37"/>
    <p:sldId id="435" r:id="rId38"/>
    <p:sldId id="375" r:id="rId39"/>
    <p:sldId id="360" r:id="rId40"/>
    <p:sldId id="368" r:id="rId41"/>
    <p:sldId id="442" r:id="rId42"/>
    <p:sldId id="261" r:id="rId43"/>
    <p:sldId id="262"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96"/>
    <p:restoredTop sz="94672"/>
  </p:normalViewPr>
  <p:slideViewPr>
    <p:cSldViewPr snapToGrid="0">
      <p:cViewPr varScale="1">
        <p:scale>
          <a:sx n="120" d="100"/>
          <a:sy n="120" d="100"/>
        </p:scale>
        <p:origin x="21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573556-4D2E-2340-9668-95EF7566F1A5}" type="datetimeFigureOut">
              <a:rPr lang="en-US" smtClean="0"/>
              <a:t>1/10/26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61A567-71D0-D145-B47A-E25AF39506FB}" type="slidenum">
              <a:rPr lang="en-US" smtClean="0"/>
              <a:t>‹#›</a:t>
            </a:fld>
            <a:endParaRPr lang="en-US"/>
          </a:p>
        </p:txBody>
      </p:sp>
    </p:spTree>
    <p:extLst>
      <p:ext uri="{BB962C8B-B14F-4D97-AF65-F5344CB8AC3E}">
        <p14:creationId xmlns:p14="http://schemas.microsoft.com/office/powerpoint/2010/main" val="1157065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Optima" panose="02000503060000020004" pitchFamily="2" charset="0"/>
                <a:ea typeface="Calibri" charset="0"/>
                <a:cs typeface="Times" charset="0"/>
              </a:rPr>
              <a:t>Phenomena such as ocean acidification, climate change, the general effects of incremental forms of ecological degradation across the planet, global overpopulation and resource depletion </a:t>
            </a:r>
            <a:r>
              <a:rPr lang="en-US" b="1" dirty="0">
                <a:latin typeface="Optima" panose="02000503060000020004" pitchFamily="2" charset="0"/>
                <a:ea typeface="Calibri" charset="0"/>
                <a:cs typeface="Times" charset="0"/>
              </a:rPr>
              <a:t>do not present any obvious or perceptible target for concern or protest at any one place</a:t>
            </a:r>
            <a:r>
              <a:rPr lang="en-US" dirty="0">
                <a:latin typeface="Optima" panose="02000503060000020004" pitchFamily="2" charset="0"/>
                <a:ea typeface="Calibri" charset="0"/>
                <a:cs typeface="Times" charset="0"/>
              </a:rPr>
              <a:t>, or often any immediate antagonist perceptible at the normal human scale. </a:t>
            </a:r>
            <a:r>
              <a:rPr lang="en-US" b="1" dirty="0">
                <a:latin typeface="Optima" panose="02000503060000020004" pitchFamily="2" charset="0"/>
                <a:ea typeface="Calibri" charset="0"/>
                <a:cs typeface="Times" charset="0"/>
              </a:rPr>
              <a:t>The largely benumbed recognition of this reality</a:t>
            </a:r>
            <a:r>
              <a:rPr lang="en-US" dirty="0">
                <a:latin typeface="Optima" panose="02000503060000020004" pitchFamily="2" charset="0"/>
                <a:ea typeface="Calibri" charset="0"/>
                <a:cs typeface="Times" charset="0"/>
              </a:rPr>
              <a:t> </a:t>
            </a:r>
            <a:endParaRPr lang="en-US" dirty="0"/>
          </a:p>
        </p:txBody>
      </p:sp>
      <p:sp>
        <p:nvSpPr>
          <p:cNvPr id="4" name="Slide Number Placeholder 3"/>
          <p:cNvSpPr>
            <a:spLocks noGrp="1"/>
          </p:cNvSpPr>
          <p:nvPr>
            <p:ph type="sldNum" sz="quarter" idx="5"/>
          </p:nvPr>
        </p:nvSpPr>
        <p:spPr/>
        <p:txBody>
          <a:bodyPr/>
          <a:lstStyle/>
          <a:p>
            <a:fld id="{208A0162-BBC3-D94B-8CC6-F65F028CC9B4}" type="slidenum">
              <a:rPr lang="en-US" smtClean="0"/>
              <a:t>22</a:t>
            </a:fld>
            <a:endParaRPr lang="en-US"/>
          </a:p>
        </p:txBody>
      </p:sp>
    </p:spTree>
    <p:extLst>
      <p:ext uri="{BB962C8B-B14F-4D97-AF65-F5344CB8AC3E}">
        <p14:creationId xmlns:p14="http://schemas.microsoft.com/office/powerpoint/2010/main" val="2456193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see the same thing here in a novel about adaptation to catastrophe in North American continent, where NYC adapts, yet the </a:t>
            </a:r>
            <a:r>
              <a:rPr lang="en-US" dirty="0" err="1"/>
              <a:t>entrie</a:t>
            </a:r>
            <a:r>
              <a:rPr lang="en-US" dirty="0"/>
              <a:t> scene remains cognitively difficult to grasp – </a:t>
            </a:r>
            <a:r>
              <a:rPr lang="en-GB" sz="1200" kern="1200" dirty="0">
                <a:solidFill>
                  <a:schemeClr val="tx1"/>
                </a:solidFill>
                <a:effectLst/>
                <a:latin typeface="+mn-lt"/>
                <a:ea typeface="+mn-ea"/>
                <a:cs typeface="+mn-cs"/>
              </a:rPr>
              <a:t>long genre, cautionary tales, tales about denialism and consciousness raising, weird tales of strange climate, offshoring the problem by alienating it, then the speculative </a:t>
            </a:r>
            <a:r>
              <a:rPr lang="en-GB" sz="1200" kern="1200" dirty="0" err="1">
                <a:solidFill>
                  <a:schemeClr val="tx1"/>
                </a:solidFill>
                <a:effectLst/>
                <a:latin typeface="+mn-lt"/>
                <a:ea typeface="+mn-ea"/>
                <a:cs typeface="+mn-cs"/>
              </a:rPr>
              <a:t>fccition</a:t>
            </a:r>
            <a:r>
              <a:rPr lang="en-GB" sz="1200" kern="1200" dirty="0">
                <a:solidFill>
                  <a:schemeClr val="tx1"/>
                </a:solidFill>
                <a:effectLst/>
                <a:latin typeface="+mn-lt"/>
                <a:ea typeface="+mn-ea"/>
                <a:cs typeface="+mn-cs"/>
              </a:rPr>
              <a:t> and the dystopias – usually of resource-starved worlds, depleted stocks of foods, medicines, turn to authoritarianism, </a:t>
            </a:r>
            <a:r>
              <a:rPr lang="en-US" dirty="0"/>
              <a:t>and another way of doing this might be seeing a totally transformed world devoid of humans, - so how about Scotland, in 2563…</a:t>
            </a:r>
            <a:r>
              <a:rPr lang="en-US" b="1" dirty="0"/>
              <a:t>slide</a:t>
            </a:r>
          </a:p>
          <a:p>
            <a:endParaRPr lang="en-US" dirty="0"/>
          </a:p>
        </p:txBody>
      </p:sp>
      <p:sp>
        <p:nvSpPr>
          <p:cNvPr id="4" name="Slide Number Placeholder 3"/>
          <p:cNvSpPr>
            <a:spLocks noGrp="1"/>
          </p:cNvSpPr>
          <p:nvPr>
            <p:ph type="sldNum" sz="quarter" idx="5"/>
          </p:nvPr>
        </p:nvSpPr>
        <p:spPr/>
        <p:txBody>
          <a:bodyPr/>
          <a:lstStyle/>
          <a:p>
            <a:fld id="{208A0162-BBC3-D94B-8CC6-F65F028CC9B4}" type="slidenum">
              <a:rPr lang="en-US" smtClean="0"/>
              <a:t>23</a:t>
            </a:fld>
            <a:endParaRPr lang="en-US"/>
          </a:p>
        </p:txBody>
      </p:sp>
    </p:spTree>
    <p:extLst>
      <p:ext uri="{BB962C8B-B14F-4D97-AF65-F5344CB8AC3E}">
        <p14:creationId xmlns:p14="http://schemas.microsoft.com/office/powerpoint/2010/main" val="38498085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YET – </a:t>
            </a:r>
            <a:r>
              <a:rPr lang="en-GB" sz="1200" b="1" kern="1200" dirty="0">
                <a:solidFill>
                  <a:schemeClr val="tx1"/>
                </a:solidFill>
                <a:effectLst/>
                <a:latin typeface="+mn-lt"/>
                <a:ea typeface="+mn-ea"/>
                <a:cs typeface="+mn-cs"/>
              </a:rPr>
              <a:t>there IS A strong </a:t>
            </a:r>
            <a:r>
              <a:rPr lang="en-GB" sz="1200" b="1" kern="1200" dirty="0" err="1">
                <a:solidFill>
                  <a:schemeClr val="tx1"/>
                </a:solidFill>
                <a:effectLst/>
                <a:latin typeface="+mn-lt"/>
                <a:ea typeface="+mn-ea"/>
                <a:cs typeface="+mn-cs"/>
              </a:rPr>
              <a:t>idenfiiable</a:t>
            </a:r>
            <a:r>
              <a:rPr lang="en-GB" sz="1200" b="1" kern="1200" dirty="0">
                <a:solidFill>
                  <a:schemeClr val="tx1"/>
                </a:solidFill>
                <a:effectLst/>
                <a:latin typeface="+mn-lt"/>
                <a:ea typeface="+mn-ea"/>
                <a:cs typeface="+mn-cs"/>
              </a:rPr>
              <a:t> strand of climate fiction - ‘</a:t>
            </a:r>
            <a:r>
              <a:rPr lang="en-GB" sz="1200" b="1" kern="1200" dirty="0" err="1">
                <a:solidFill>
                  <a:schemeClr val="tx1"/>
                </a:solidFill>
                <a:effectLst/>
                <a:latin typeface="+mn-lt"/>
                <a:ea typeface="+mn-ea"/>
                <a:cs typeface="+mn-cs"/>
              </a:rPr>
              <a:t>clifi</a:t>
            </a:r>
            <a:r>
              <a:rPr lang="en-GB" sz="1200" b="1" kern="1200" dirty="0">
                <a:solidFill>
                  <a:schemeClr val="tx1"/>
                </a:solidFill>
                <a:effectLst/>
                <a:latin typeface="+mn-lt"/>
                <a:ea typeface="+mn-ea"/>
                <a:cs typeface="+mn-cs"/>
              </a:rPr>
              <a:t>’</a:t>
            </a:r>
            <a:r>
              <a:rPr lang="en-GB" sz="1200" kern="1200" dirty="0">
                <a:solidFill>
                  <a:schemeClr val="tx1"/>
                </a:solidFill>
                <a:effectLst/>
                <a:latin typeface="+mn-lt"/>
                <a:ea typeface="+mn-ea"/>
                <a:cs typeface="+mn-cs"/>
              </a:rPr>
              <a:t> – what Ghosh resigned to the ‘</a:t>
            </a:r>
            <a:r>
              <a:rPr lang="en-GB" sz="1200" b="1" kern="1200" dirty="0">
                <a:solidFill>
                  <a:schemeClr val="tx1"/>
                </a:solidFill>
                <a:effectLst/>
                <a:latin typeface="+mn-lt"/>
                <a:ea typeface="+mn-ea"/>
                <a:cs typeface="+mn-cs"/>
              </a:rPr>
              <a:t>outhouses’</a:t>
            </a:r>
            <a:r>
              <a:rPr lang="en-GB" sz="1200" kern="1200" dirty="0">
                <a:solidFill>
                  <a:schemeClr val="tx1"/>
                </a:solidFill>
                <a:effectLst/>
                <a:latin typeface="+mn-lt"/>
                <a:ea typeface="+mn-ea"/>
                <a:cs typeface="+mn-cs"/>
              </a:rPr>
              <a:t> of culture – there are indeed so </a:t>
            </a:r>
            <a:r>
              <a:rPr lang="en-GB" sz="1200" i="1" kern="1200" dirty="0">
                <a:solidFill>
                  <a:schemeClr val="tx1"/>
                </a:solidFill>
                <a:effectLst/>
                <a:latin typeface="+mn-lt"/>
                <a:ea typeface="+mn-ea"/>
                <a:cs typeface="+mn-cs"/>
              </a:rPr>
              <a:t>many </a:t>
            </a:r>
            <a:r>
              <a:rPr lang="en-GB" sz="1200" kern="1200" dirty="0">
                <a:solidFill>
                  <a:schemeClr val="tx1"/>
                </a:solidFill>
                <a:effectLst/>
                <a:latin typeface="+mn-lt"/>
                <a:ea typeface="+mn-ea"/>
                <a:cs typeface="+mn-cs"/>
              </a:rPr>
              <a:t>examples of societal meltdown and earth system collapse on our screens that it’s harder to choose one. </a:t>
            </a:r>
            <a:r>
              <a:rPr lang="en-GB" sz="1200" b="1" kern="1200" dirty="0">
                <a:solidFill>
                  <a:schemeClr val="tx1"/>
                </a:solidFill>
                <a:effectLst/>
                <a:latin typeface="+mn-lt"/>
                <a:ea typeface="+mn-ea"/>
                <a:cs typeface="+mn-cs"/>
              </a:rPr>
              <a:t>Predilection for dystopia and apocalypse</a:t>
            </a:r>
            <a:r>
              <a:rPr lang="en-GB" sz="1200" kern="1200" dirty="0">
                <a:solidFill>
                  <a:schemeClr val="tx1"/>
                </a:solidFill>
                <a:effectLst/>
                <a:latin typeface="+mn-lt"/>
                <a:ea typeface="+mn-ea"/>
                <a:cs typeface="+mn-cs"/>
              </a:rPr>
              <a:t> (end times threats; cautionary tales; extrapolations of the present; also small morality tales within of how to deal </a:t>
            </a:r>
            <a:r>
              <a:rPr lang="en-GB" sz="1200" kern="1200" dirty="0" err="1">
                <a:solidFill>
                  <a:schemeClr val="tx1"/>
                </a:solidFill>
                <a:effectLst/>
                <a:latin typeface="+mn-lt"/>
                <a:ea typeface="+mn-ea"/>
                <a:cs typeface="+mn-cs"/>
              </a:rPr>
              <a:t>wth</a:t>
            </a:r>
            <a:r>
              <a:rPr lang="en-GB" sz="1200" kern="1200" dirty="0">
                <a:solidFill>
                  <a:schemeClr val="tx1"/>
                </a:solidFill>
                <a:effectLst/>
                <a:latin typeface="+mn-lt"/>
                <a:ea typeface="+mn-ea"/>
                <a:cs typeface="+mn-cs"/>
              </a:rPr>
              <a:t> it and how to be better and perhaps prevent it)</a:t>
            </a:r>
          </a:p>
          <a:p>
            <a:r>
              <a:rPr lang="en-GB" sz="1200" kern="1200" dirty="0">
                <a:solidFill>
                  <a:schemeClr val="tx1"/>
                </a:solidFill>
                <a:effectLst/>
                <a:latin typeface="+mn-lt"/>
                <a:ea typeface="+mn-ea"/>
                <a:cs typeface="+mn-cs"/>
              </a:rPr>
              <a:t> </a:t>
            </a:r>
          </a:p>
          <a:p>
            <a:r>
              <a:rPr lang="en-US" dirty="0"/>
              <a:t>Examples of </a:t>
            </a:r>
            <a:r>
              <a:rPr lang="en-US" dirty="0" err="1"/>
              <a:t>clifi</a:t>
            </a:r>
            <a:r>
              <a:rPr lang="en-US" dirty="0"/>
              <a:t> from all over and through various genres and </a:t>
            </a:r>
            <a:r>
              <a:rPr lang="en-US" dirty="0" err="1"/>
              <a:t>audicnes</a:t>
            </a:r>
            <a:r>
              <a:rPr lang="en-US" dirty="0"/>
              <a:t>, YA fiction to sf to fantasy and the orthodox novel – this fiction is almost always trying to register a massive change and usually involves dystopian worlds, either of </a:t>
            </a:r>
            <a:r>
              <a:rPr lang="en-US" dirty="0" err="1"/>
              <a:t>adapation</a:t>
            </a:r>
            <a:r>
              <a:rPr lang="en-US" dirty="0"/>
              <a:t> to a new and radically transformed climate or a word where an apocalypse is creating dystopian forms of reaction and governance – next slide is benumbing reality in this work….</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08A0162-BBC3-D94B-8CC6-F65F028CC9B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86687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collapse, entropy, painful pedestrianism, without maps, following the cracked highway - the bunker episode - </a:t>
            </a:r>
            <a:r>
              <a:rPr lang="en-GB" sz="1200" b="1" kern="1200" dirty="0">
                <a:solidFill>
                  <a:schemeClr val="tx1"/>
                </a:solidFill>
                <a:effectLst/>
                <a:latin typeface="+mn-lt"/>
                <a:ea typeface="+mn-ea"/>
                <a:cs typeface="+mn-cs"/>
              </a:rPr>
              <a:t>Predilection for dystopia and apocalypse</a:t>
            </a:r>
            <a:r>
              <a:rPr lang="en-GB" sz="1200" kern="1200" dirty="0">
                <a:solidFill>
                  <a:schemeClr val="tx1"/>
                </a:solidFill>
                <a:effectLst/>
                <a:latin typeface="+mn-lt"/>
                <a:ea typeface="+mn-ea"/>
                <a:cs typeface="+mn-cs"/>
              </a:rPr>
              <a:t> (end times threats; cautionary tales; extrapolations of the present; also small morality tales within of how to deal </a:t>
            </a:r>
            <a:r>
              <a:rPr lang="en-GB" sz="1200" kern="1200" dirty="0" err="1">
                <a:solidFill>
                  <a:schemeClr val="tx1"/>
                </a:solidFill>
                <a:effectLst/>
                <a:latin typeface="+mn-lt"/>
                <a:ea typeface="+mn-ea"/>
                <a:cs typeface="+mn-cs"/>
              </a:rPr>
              <a:t>wth</a:t>
            </a:r>
            <a:r>
              <a:rPr lang="en-GB" sz="1200" kern="1200" dirty="0">
                <a:solidFill>
                  <a:schemeClr val="tx1"/>
                </a:solidFill>
                <a:effectLst/>
                <a:latin typeface="+mn-lt"/>
                <a:ea typeface="+mn-ea"/>
                <a:cs typeface="+mn-cs"/>
              </a:rPr>
              <a:t> it and how to be better and perhaps prevent it)</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One vein of thinking is that this seems to be not real at all, difficult to grasp – so maybe bunker thinking is both a natural response and also a fearful/problematic one. </a:t>
            </a:r>
            <a:r>
              <a:rPr lang="en-US" dirty="0"/>
              <a:t>other forms of escape and shelter are seen in </a:t>
            </a:r>
            <a:r>
              <a:rPr lang="en-US" dirty="0" err="1"/>
              <a:t>fagan</a:t>
            </a:r>
            <a:r>
              <a:rPr lang="en-US" dirty="0"/>
              <a:t> -</a:t>
            </a: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208A0162-BBC3-D94B-8CC6-F65F028CC9B4}" type="slidenum">
              <a:rPr lang="en-US" smtClean="0"/>
              <a:t>33</a:t>
            </a:fld>
            <a:endParaRPr lang="en-US"/>
          </a:p>
        </p:txBody>
      </p:sp>
    </p:spTree>
    <p:extLst>
      <p:ext uri="{BB962C8B-B14F-4D97-AF65-F5344CB8AC3E}">
        <p14:creationId xmlns:p14="http://schemas.microsoft.com/office/powerpoint/2010/main" val="24728972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SPRAFF – READ – AND THIS underground </a:t>
            </a:r>
            <a:r>
              <a:rPr lang="en-US" dirty="0" err="1"/>
              <a:t>withdrawl</a:t>
            </a:r>
            <a:r>
              <a:rPr lang="en-US" dirty="0"/>
              <a:t>, and survival instinct after apocalypse runs through cinematic history too – slide la </a:t>
            </a:r>
            <a:r>
              <a:rPr lang="en-US" dirty="0" err="1"/>
              <a:t>jetee</a:t>
            </a:r>
            <a:endParaRPr lang="en-US" dirty="0"/>
          </a:p>
        </p:txBody>
      </p:sp>
      <p:sp>
        <p:nvSpPr>
          <p:cNvPr id="4" name="Slide Number Placeholder 3"/>
          <p:cNvSpPr>
            <a:spLocks noGrp="1"/>
          </p:cNvSpPr>
          <p:nvPr>
            <p:ph type="sldNum" sz="quarter" idx="5"/>
          </p:nvPr>
        </p:nvSpPr>
        <p:spPr/>
        <p:txBody>
          <a:bodyPr/>
          <a:lstStyle/>
          <a:p>
            <a:fld id="{208A0162-BBC3-D94B-8CC6-F65F028CC9B4}" type="slidenum">
              <a:rPr lang="en-US" smtClean="0"/>
              <a:t>39</a:t>
            </a:fld>
            <a:endParaRPr lang="en-US"/>
          </a:p>
        </p:txBody>
      </p:sp>
    </p:spTree>
    <p:extLst>
      <p:ext uri="{BB962C8B-B14F-4D97-AF65-F5344CB8AC3E}">
        <p14:creationId xmlns:p14="http://schemas.microsoft.com/office/powerpoint/2010/main" val="14249076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2574BE9-33CE-7743-9CF8-2E4FD75A39E6}" type="slidenum">
              <a:rPr lang="en-US" smtClean="0"/>
              <a:t>42</a:t>
            </a:fld>
            <a:endParaRPr lang="en-US"/>
          </a:p>
        </p:txBody>
      </p:sp>
    </p:spTree>
    <p:extLst>
      <p:ext uri="{BB962C8B-B14F-4D97-AF65-F5344CB8AC3E}">
        <p14:creationId xmlns:p14="http://schemas.microsoft.com/office/powerpoint/2010/main" val="30896481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7785C-336A-43EA-64BF-AFD214C064E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9F9761F-B0C9-CC64-8220-7D7A9324257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FFB43F12-D739-D139-52C1-6F09A764FA45}"/>
              </a:ext>
            </a:extLst>
          </p:cNvPr>
          <p:cNvSpPr>
            <a:spLocks noGrp="1"/>
          </p:cNvSpPr>
          <p:nvPr>
            <p:ph type="dt" sz="half" idx="10"/>
          </p:nvPr>
        </p:nvSpPr>
        <p:spPr/>
        <p:txBody>
          <a:bodyPr/>
          <a:lstStyle/>
          <a:p>
            <a:fld id="{101D662D-5C60-9140-A08A-547033617C51}" type="datetimeFigureOut">
              <a:rPr lang="en-US" smtClean="0"/>
              <a:t>1/10/26</a:t>
            </a:fld>
            <a:endParaRPr lang="en-US"/>
          </a:p>
        </p:txBody>
      </p:sp>
      <p:sp>
        <p:nvSpPr>
          <p:cNvPr id="5" name="Footer Placeholder 4">
            <a:extLst>
              <a:ext uri="{FF2B5EF4-FFF2-40B4-BE49-F238E27FC236}">
                <a16:creationId xmlns:a16="http://schemas.microsoft.com/office/drawing/2014/main" id="{4F220528-92A1-450E-85E8-FD68201ECC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986730-5340-D3DD-9001-B680280E7C52}"/>
              </a:ext>
            </a:extLst>
          </p:cNvPr>
          <p:cNvSpPr>
            <a:spLocks noGrp="1"/>
          </p:cNvSpPr>
          <p:nvPr>
            <p:ph type="sldNum" sz="quarter" idx="12"/>
          </p:nvPr>
        </p:nvSpPr>
        <p:spPr/>
        <p:txBody>
          <a:bodyPr/>
          <a:lstStyle/>
          <a:p>
            <a:fld id="{B0F43BA0-7D37-8D41-9A7C-A88BB1EDCA70}" type="slidenum">
              <a:rPr lang="en-US" smtClean="0"/>
              <a:t>‹#›</a:t>
            </a:fld>
            <a:endParaRPr lang="en-US"/>
          </a:p>
        </p:txBody>
      </p:sp>
    </p:spTree>
    <p:extLst>
      <p:ext uri="{BB962C8B-B14F-4D97-AF65-F5344CB8AC3E}">
        <p14:creationId xmlns:p14="http://schemas.microsoft.com/office/powerpoint/2010/main" val="41742780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A82B8-BB8B-EABA-FD35-3EDF3E18DAF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29C7B4A-6BDB-BD74-6D93-1EEFBCD5197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78C3641-C503-180E-08DF-32ACBDB94CD4}"/>
              </a:ext>
            </a:extLst>
          </p:cNvPr>
          <p:cNvSpPr>
            <a:spLocks noGrp="1"/>
          </p:cNvSpPr>
          <p:nvPr>
            <p:ph type="dt" sz="half" idx="10"/>
          </p:nvPr>
        </p:nvSpPr>
        <p:spPr/>
        <p:txBody>
          <a:bodyPr/>
          <a:lstStyle/>
          <a:p>
            <a:fld id="{101D662D-5C60-9140-A08A-547033617C51}" type="datetimeFigureOut">
              <a:rPr lang="en-US" smtClean="0"/>
              <a:t>1/10/26</a:t>
            </a:fld>
            <a:endParaRPr lang="en-US"/>
          </a:p>
        </p:txBody>
      </p:sp>
      <p:sp>
        <p:nvSpPr>
          <p:cNvPr id="5" name="Footer Placeholder 4">
            <a:extLst>
              <a:ext uri="{FF2B5EF4-FFF2-40B4-BE49-F238E27FC236}">
                <a16:creationId xmlns:a16="http://schemas.microsoft.com/office/drawing/2014/main" id="{A889934E-BD57-FAAA-22D7-319981155C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20BC53-9832-D553-0C34-3740D4EAEDAD}"/>
              </a:ext>
            </a:extLst>
          </p:cNvPr>
          <p:cNvSpPr>
            <a:spLocks noGrp="1"/>
          </p:cNvSpPr>
          <p:nvPr>
            <p:ph type="sldNum" sz="quarter" idx="12"/>
          </p:nvPr>
        </p:nvSpPr>
        <p:spPr/>
        <p:txBody>
          <a:bodyPr/>
          <a:lstStyle/>
          <a:p>
            <a:fld id="{B0F43BA0-7D37-8D41-9A7C-A88BB1EDCA70}" type="slidenum">
              <a:rPr lang="en-US" smtClean="0"/>
              <a:t>‹#›</a:t>
            </a:fld>
            <a:endParaRPr lang="en-US"/>
          </a:p>
        </p:txBody>
      </p:sp>
    </p:spTree>
    <p:extLst>
      <p:ext uri="{BB962C8B-B14F-4D97-AF65-F5344CB8AC3E}">
        <p14:creationId xmlns:p14="http://schemas.microsoft.com/office/powerpoint/2010/main" val="12008421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B28FB67-2A81-2C2B-5802-D6D6A012396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C46BB07-B720-F254-6BE8-FD34FCA160CD}"/>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10B2E83-A120-93C7-39E1-300755BDBAB9}"/>
              </a:ext>
            </a:extLst>
          </p:cNvPr>
          <p:cNvSpPr>
            <a:spLocks noGrp="1"/>
          </p:cNvSpPr>
          <p:nvPr>
            <p:ph type="dt" sz="half" idx="10"/>
          </p:nvPr>
        </p:nvSpPr>
        <p:spPr/>
        <p:txBody>
          <a:bodyPr/>
          <a:lstStyle/>
          <a:p>
            <a:fld id="{101D662D-5C60-9140-A08A-547033617C51}" type="datetimeFigureOut">
              <a:rPr lang="en-US" smtClean="0"/>
              <a:t>1/10/26</a:t>
            </a:fld>
            <a:endParaRPr lang="en-US"/>
          </a:p>
        </p:txBody>
      </p:sp>
      <p:sp>
        <p:nvSpPr>
          <p:cNvPr id="5" name="Footer Placeholder 4">
            <a:extLst>
              <a:ext uri="{FF2B5EF4-FFF2-40B4-BE49-F238E27FC236}">
                <a16:creationId xmlns:a16="http://schemas.microsoft.com/office/drawing/2014/main" id="{B2633FD3-D92D-39EB-A1D6-937E30C5B7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6A9E7F-A349-3F03-764A-1639664342A7}"/>
              </a:ext>
            </a:extLst>
          </p:cNvPr>
          <p:cNvSpPr>
            <a:spLocks noGrp="1"/>
          </p:cNvSpPr>
          <p:nvPr>
            <p:ph type="sldNum" sz="quarter" idx="12"/>
          </p:nvPr>
        </p:nvSpPr>
        <p:spPr/>
        <p:txBody>
          <a:bodyPr/>
          <a:lstStyle/>
          <a:p>
            <a:fld id="{B0F43BA0-7D37-8D41-9A7C-A88BB1EDCA70}" type="slidenum">
              <a:rPr lang="en-US" smtClean="0"/>
              <a:t>‹#›</a:t>
            </a:fld>
            <a:endParaRPr lang="en-US"/>
          </a:p>
        </p:txBody>
      </p:sp>
    </p:spTree>
    <p:extLst>
      <p:ext uri="{BB962C8B-B14F-4D97-AF65-F5344CB8AC3E}">
        <p14:creationId xmlns:p14="http://schemas.microsoft.com/office/powerpoint/2010/main" val="2954644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22EF9-D3D9-C3C6-DE05-732F82940AF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EEAC04E-9233-283A-1F50-82BF00A0FD0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F87C6F8-28E1-E1BA-F937-D923E9A6F37C}"/>
              </a:ext>
            </a:extLst>
          </p:cNvPr>
          <p:cNvSpPr>
            <a:spLocks noGrp="1"/>
          </p:cNvSpPr>
          <p:nvPr>
            <p:ph type="dt" sz="half" idx="10"/>
          </p:nvPr>
        </p:nvSpPr>
        <p:spPr/>
        <p:txBody>
          <a:bodyPr/>
          <a:lstStyle/>
          <a:p>
            <a:fld id="{101D662D-5C60-9140-A08A-547033617C51}" type="datetimeFigureOut">
              <a:rPr lang="en-US" smtClean="0"/>
              <a:t>1/10/26</a:t>
            </a:fld>
            <a:endParaRPr lang="en-US"/>
          </a:p>
        </p:txBody>
      </p:sp>
      <p:sp>
        <p:nvSpPr>
          <p:cNvPr id="5" name="Footer Placeholder 4">
            <a:extLst>
              <a:ext uri="{FF2B5EF4-FFF2-40B4-BE49-F238E27FC236}">
                <a16:creationId xmlns:a16="http://schemas.microsoft.com/office/drawing/2014/main" id="{6DFC6E69-2991-908D-0323-399401C999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528D37-4A51-73F8-FF8B-502F09432B35}"/>
              </a:ext>
            </a:extLst>
          </p:cNvPr>
          <p:cNvSpPr>
            <a:spLocks noGrp="1"/>
          </p:cNvSpPr>
          <p:nvPr>
            <p:ph type="sldNum" sz="quarter" idx="12"/>
          </p:nvPr>
        </p:nvSpPr>
        <p:spPr/>
        <p:txBody>
          <a:bodyPr/>
          <a:lstStyle/>
          <a:p>
            <a:fld id="{B0F43BA0-7D37-8D41-9A7C-A88BB1EDCA70}" type="slidenum">
              <a:rPr lang="en-US" smtClean="0"/>
              <a:t>‹#›</a:t>
            </a:fld>
            <a:endParaRPr lang="en-US"/>
          </a:p>
        </p:txBody>
      </p:sp>
    </p:spTree>
    <p:extLst>
      <p:ext uri="{BB962C8B-B14F-4D97-AF65-F5344CB8AC3E}">
        <p14:creationId xmlns:p14="http://schemas.microsoft.com/office/powerpoint/2010/main" val="1241770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170B8-13F5-9646-DC53-6C8F9B353B9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E62301CB-29A2-287A-9668-EB631057226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A88480D-0A1E-3E30-723E-B57A8FCF6D2C}"/>
              </a:ext>
            </a:extLst>
          </p:cNvPr>
          <p:cNvSpPr>
            <a:spLocks noGrp="1"/>
          </p:cNvSpPr>
          <p:nvPr>
            <p:ph type="dt" sz="half" idx="10"/>
          </p:nvPr>
        </p:nvSpPr>
        <p:spPr/>
        <p:txBody>
          <a:bodyPr/>
          <a:lstStyle/>
          <a:p>
            <a:fld id="{101D662D-5C60-9140-A08A-547033617C51}" type="datetimeFigureOut">
              <a:rPr lang="en-US" smtClean="0"/>
              <a:t>1/10/26</a:t>
            </a:fld>
            <a:endParaRPr lang="en-US"/>
          </a:p>
        </p:txBody>
      </p:sp>
      <p:sp>
        <p:nvSpPr>
          <p:cNvPr id="5" name="Footer Placeholder 4">
            <a:extLst>
              <a:ext uri="{FF2B5EF4-FFF2-40B4-BE49-F238E27FC236}">
                <a16:creationId xmlns:a16="http://schemas.microsoft.com/office/drawing/2014/main" id="{032965CF-7069-8B01-6F24-4C1988C7DE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741420-DC17-0F71-AB3F-7BC35120FE02}"/>
              </a:ext>
            </a:extLst>
          </p:cNvPr>
          <p:cNvSpPr>
            <a:spLocks noGrp="1"/>
          </p:cNvSpPr>
          <p:nvPr>
            <p:ph type="sldNum" sz="quarter" idx="12"/>
          </p:nvPr>
        </p:nvSpPr>
        <p:spPr/>
        <p:txBody>
          <a:bodyPr/>
          <a:lstStyle/>
          <a:p>
            <a:fld id="{B0F43BA0-7D37-8D41-9A7C-A88BB1EDCA70}" type="slidenum">
              <a:rPr lang="en-US" smtClean="0"/>
              <a:t>‹#›</a:t>
            </a:fld>
            <a:endParaRPr lang="en-US"/>
          </a:p>
        </p:txBody>
      </p:sp>
    </p:spTree>
    <p:extLst>
      <p:ext uri="{BB962C8B-B14F-4D97-AF65-F5344CB8AC3E}">
        <p14:creationId xmlns:p14="http://schemas.microsoft.com/office/powerpoint/2010/main" val="2346732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B4394-B761-31EA-5C46-4BB8FBF5F85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00133D8-1F1C-53C8-625E-99DB2F70A4D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A4896C3-780D-A3C5-8C1E-1F5EFFBB5CF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202FE933-D7FF-E673-531B-657CA1EA6C38}"/>
              </a:ext>
            </a:extLst>
          </p:cNvPr>
          <p:cNvSpPr>
            <a:spLocks noGrp="1"/>
          </p:cNvSpPr>
          <p:nvPr>
            <p:ph type="dt" sz="half" idx="10"/>
          </p:nvPr>
        </p:nvSpPr>
        <p:spPr/>
        <p:txBody>
          <a:bodyPr/>
          <a:lstStyle/>
          <a:p>
            <a:fld id="{101D662D-5C60-9140-A08A-547033617C51}" type="datetimeFigureOut">
              <a:rPr lang="en-US" smtClean="0"/>
              <a:t>1/10/26</a:t>
            </a:fld>
            <a:endParaRPr lang="en-US"/>
          </a:p>
        </p:txBody>
      </p:sp>
      <p:sp>
        <p:nvSpPr>
          <p:cNvPr id="6" name="Footer Placeholder 5">
            <a:extLst>
              <a:ext uri="{FF2B5EF4-FFF2-40B4-BE49-F238E27FC236}">
                <a16:creationId xmlns:a16="http://schemas.microsoft.com/office/drawing/2014/main" id="{A5AF7F4B-68C7-40E4-CAC1-304944D8796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6BCBE96-227D-C9EB-C198-2F95097A2EFB}"/>
              </a:ext>
            </a:extLst>
          </p:cNvPr>
          <p:cNvSpPr>
            <a:spLocks noGrp="1"/>
          </p:cNvSpPr>
          <p:nvPr>
            <p:ph type="sldNum" sz="quarter" idx="12"/>
          </p:nvPr>
        </p:nvSpPr>
        <p:spPr/>
        <p:txBody>
          <a:bodyPr/>
          <a:lstStyle/>
          <a:p>
            <a:fld id="{B0F43BA0-7D37-8D41-9A7C-A88BB1EDCA70}" type="slidenum">
              <a:rPr lang="en-US" smtClean="0"/>
              <a:t>‹#›</a:t>
            </a:fld>
            <a:endParaRPr lang="en-US"/>
          </a:p>
        </p:txBody>
      </p:sp>
    </p:spTree>
    <p:extLst>
      <p:ext uri="{BB962C8B-B14F-4D97-AF65-F5344CB8AC3E}">
        <p14:creationId xmlns:p14="http://schemas.microsoft.com/office/powerpoint/2010/main" val="2815230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05B9D-D64A-7472-4F62-81BFEFA40BA9}"/>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8188884-37F7-08BD-DE8B-73DB47DAB08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C730099-667D-1390-BE3F-8BE8686D2E4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514A40A6-E90E-B4E5-4376-B4D0378A36E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FD9FE07-400A-8C2A-0765-371495E71F7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D41D4B0C-2402-D780-35E1-BC4FAE27FF1D}"/>
              </a:ext>
            </a:extLst>
          </p:cNvPr>
          <p:cNvSpPr>
            <a:spLocks noGrp="1"/>
          </p:cNvSpPr>
          <p:nvPr>
            <p:ph type="dt" sz="half" idx="10"/>
          </p:nvPr>
        </p:nvSpPr>
        <p:spPr/>
        <p:txBody>
          <a:bodyPr/>
          <a:lstStyle/>
          <a:p>
            <a:fld id="{101D662D-5C60-9140-A08A-547033617C51}" type="datetimeFigureOut">
              <a:rPr lang="en-US" smtClean="0"/>
              <a:t>1/10/26</a:t>
            </a:fld>
            <a:endParaRPr lang="en-US"/>
          </a:p>
        </p:txBody>
      </p:sp>
      <p:sp>
        <p:nvSpPr>
          <p:cNvPr id="8" name="Footer Placeholder 7">
            <a:extLst>
              <a:ext uri="{FF2B5EF4-FFF2-40B4-BE49-F238E27FC236}">
                <a16:creationId xmlns:a16="http://schemas.microsoft.com/office/drawing/2014/main" id="{F512DA79-50FE-360A-98C7-77A7C4ADD08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8E56DC3-99DE-8584-5173-F70FC8405387}"/>
              </a:ext>
            </a:extLst>
          </p:cNvPr>
          <p:cNvSpPr>
            <a:spLocks noGrp="1"/>
          </p:cNvSpPr>
          <p:nvPr>
            <p:ph type="sldNum" sz="quarter" idx="12"/>
          </p:nvPr>
        </p:nvSpPr>
        <p:spPr/>
        <p:txBody>
          <a:bodyPr/>
          <a:lstStyle/>
          <a:p>
            <a:fld id="{B0F43BA0-7D37-8D41-9A7C-A88BB1EDCA70}" type="slidenum">
              <a:rPr lang="en-US" smtClean="0"/>
              <a:t>‹#›</a:t>
            </a:fld>
            <a:endParaRPr lang="en-US"/>
          </a:p>
        </p:txBody>
      </p:sp>
    </p:spTree>
    <p:extLst>
      <p:ext uri="{BB962C8B-B14F-4D97-AF65-F5344CB8AC3E}">
        <p14:creationId xmlns:p14="http://schemas.microsoft.com/office/powerpoint/2010/main" val="15560385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43B20-BAB9-4B5A-919B-597130B51222}"/>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F655BF2C-344C-ECFB-0F1B-44796D7CDC24}"/>
              </a:ext>
            </a:extLst>
          </p:cNvPr>
          <p:cNvSpPr>
            <a:spLocks noGrp="1"/>
          </p:cNvSpPr>
          <p:nvPr>
            <p:ph type="dt" sz="half" idx="10"/>
          </p:nvPr>
        </p:nvSpPr>
        <p:spPr/>
        <p:txBody>
          <a:bodyPr/>
          <a:lstStyle/>
          <a:p>
            <a:fld id="{101D662D-5C60-9140-A08A-547033617C51}" type="datetimeFigureOut">
              <a:rPr lang="en-US" smtClean="0"/>
              <a:t>1/10/26</a:t>
            </a:fld>
            <a:endParaRPr lang="en-US"/>
          </a:p>
        </p:txBody>
      </p:sp>
      <p:sp>
        <p:nvSpPr>
          <p:cNvPr id="4" name="Footer Placeholder 3">
            <a:extLst>
              <a:ext uri="{FF2B5EF4-FFF2-40B4-BE49-F238E27FC236}">
                <a16:creationId xmlns:a16="http://schemas.microsoft.com/office/drawing/2014/main" id="{6A20DD5E-D645-BC45-1B88-6AD10F9E792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A6251E6-A8E0-6800-22BE-28BADC409DBA}"/>
              </a:ext>
            </a:extLst>
          </p:cNvPr>
          <p:cNvSpPr>
            <a:spLocks noGrp="1"/>
          </p:cNvSpPr>
          <p:nvPr>
            <p:ph type="sldNum" sz="quarter" idx="12"/>
          </p:nvPr>
        </p:nvSpPr>
        <p:spPr/>
        <p:txBody>
          <a:bodyPr/>
          <a:lstStyle/>
          <a:p>
            <a:fld id="{B0F43BA0-7D37-8D41-9A7C-A88BB1EDCA70}" type="slidenum">
              <a:rPr lang="en-US" smtClean="0"/>
              <a:t>‹#›</a:t>
            </a:fld>
            <a:endParaRPr lang="en-US"/>
          </a:p>
        </p:txBody>
      </p:sp>
    </p:spTree>
    <p:extLst>
      <p:ext uri="{BB962C8B-B14F-4D97-AF65-F5344CB8AC3E}">
        <p14:creationId xmlns:p14="http://schemas.microsoft.com/office/powerpoint/2010/main" val="37968344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0730671-8F20-1A53-0329-D0F37C150D77}"/>
              </a:ext>
            </a:extLst>
          </p:cNvPr>
          <p:cNvSpPr>
            <a:spLocks noGrp="1"/>
          </p:cNvSpPr>
          <p:nvPr>
            <p:ph type="dt" sz="half" idx="10"/>
          </p:nvPr>
        </p:nvSpPr>
        <p:spPr/>
        <p:txBody>
          <a:bodyPr/>
          <a:lstStyle/>
          <a:p>
            <a:fld id="{101D662D-5C60-9140-A08A-547033617C51}" type="datetimeFigureOut">
              <a:rPr lang="en-US" smtClean="0"/>
              <a:t>1/10/26</a:t>
            </a:fld>
            <a:endParaRPr lang="en-US"/>
          </a:p>
        </p:txBody>
      </p:sp>
      <p:sp>
        <p:nvSpPr>
          <p:cNvPr id="3" name="Footer Placeholder 2">
            <a:extLst>
              <a:ext uri="{FF2B5EF4-FFF2-40B4-BE49-F238E27FC236}">
                <a16:creationId xmlns:a16="http://schemas.microsoft.com/office/drawing/2014/main" id="{E2166077-DC03-3499-A233-0CC3755BB6C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A407A81-743E-869A-5A83-BC77190D191D}"/>
              </a:ext>
            </a:extLst>
          </p:cNvPr>
          <p:cNvSpPr>
            <a:spLocks noGrp="1"/>
          </p:cNvSpPr>
          <p:nvPr>
            <p:ph type="sldNum" sz="quarter" idx="12"/>
          </p:nvPr>
        </p:nvSpPr>
        <p:spPr/>
        <p:txBody>
          <a:bodyPr/>
          <a:lstStyle/>
          <a:p>
            <a:fld id="{B0F43BA0-7D37-8D41-9A7C-A88BB1EDCA70}" type="slidenum">
              <a:rPr lang="en-US" smtClean="0"/>
              <a:t>‹#›</a:t>
            </a:fld>
            <a:endParaRPr lang="en-US"/>
          </a:p>
        </p:txBody>
      </p:sp>
    </p:spTree>
    <p:extLst>
      <p:ext uri="{BB962C8B-B14F-4D97-AF65-F5344CB8AC3E}">
        <p14:creationId xmlns:p14="http://schemas.microsoft.com/office/powerpoint/2010/main" val="1825219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168C0-2EC4-1317-5807-17B79D909DB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4E3CED1-9168-259E-BAE2-6100AC2BAF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F68B6F23-6E99-6779-8BA8-9DE8E5C7E9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860874D-A335-F9AA-7545-C882327D1170}"/>
              </a:ext>
            </a:extLst>
          </p:cNvPr>
          <p:cNvSpPr>
            <a:spLocks noGrp="1"/>
          </p:cNvSpPr>
          <p:nvPr>
            <p:ph type="dt" sz="half" idx="10"/>
          </p:nvPr>
        </p:nvSpPr>
        <p:spPr/>
        <p:txBody>
          <a:bodyPr/>
          <a:lstStyle/>
          <a:p>
            <a:fld id="{101D662D-5C60-9140-A08A-547033617C51}" type="datetimeFigureOut">
              <a:rPr lang="en-US" smtClean="0"/>
              <a:t>1/10/26</a:t>
            </a:fld>
            <a:endParaRPr lang="en-US"/>
          </a:p>
        </p:txBody>
      </p:sp>
      <p:sp>
        <p:nvSpPr>
          <p:cNvPr id="6" name="Footer Placeholder 5">
            <a:extLst>
              <a:ext uri="{FF2B5EF4-FFF2-40B4-BE49-F238E27FC236}">
                <a16:creationId xmlns:a16="http://schemas.microsoft.com/office/drawing/2014/main" id="{01948086-132A-E501-B716-3C788CB14C0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78BC0A-C6F0-A117-798F-FFE22705FEE4}"/>
              </a:ext>
            </a:extLst>
          </p:cNvPr>
          <p:cNvSpPr>
            <a:spLocks noGrp="1"/>
          </p:cNvSpPr>
          <p:nvPr>
            <p:ph type="sldNum" sz="quarter" idx="12"/>
          </p:nvPr>
        </p:nvSpPr>
        <p:spPr/>
        <p:txBody>
          <a:bodyPr/>
          <a:lstStyle/>
          <a:p>
            <a:fld id="{B0F43BA0-7D37-8D41-9A7C-A88BB1EDCA70}" type="slidenum">
              <a:rPr lang="en-US" smtClean="0"/>
              <a:t>‹#›</a:t>
            </a:fld>
            <a:endParaRPr lang="en-US"/>
          </a:p>
        </p:txBody>
      </p:sp>
    </p:spTree>
    <p:extLst>
      <p:ext uri="{BB962C8B-B14F-4D97-AF65-F5344CB8AC3E}">
        <p14:creationId xmlns:p14="http://schemas.microsoft.com/office/powerpoint/2010/main" val="1009228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AD28F-7428-2064-582F-16462092077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B76BAD01-F418-1875-3564-3868493AA1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64D0692-81A7-8AB4-2C0A-DB21F0ECD3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6F7EEF9-0447-7E13-DB36-85F5E15B5B55}"/>
              </a:ext>
            </a:extLst>
          </p:cNvPr>
          <p:cNvSpPr>
            <a:spLocks noGrp="1"/>
          </p:cNvSpPr>
          <p:nvPr>
            <p:ph type="dt" sz="half" idx="10"/>
          </p:nvPr>
        </p:nvSpPr>
        <p:spPr/>
        <p:txBody>
          <a:bodyPr/>
          <a:lstStyle/>
          <a:p>
            <a:fld id="{101D662D-5C60-9140-A08A-547033617C51}" type="datetimeFigureOut">
              <a:rPr lang="en-US" smtClean="0"/>
              <a:t>1/10/26</a:t>
            </a:fld>
            <a:endParaRPr lang="en-US"/>
          </a:p>
        </p:txBody>
      </p:sp>
      <p:sp>
        <p:nvSpPr>
          <p:cNvPr id="6" name="Footer Placeholder 5">
            <a:extLst>
              <a:ext uri="{FF2B5EF4-FFF2-40B4-BE49-F238E27FC236}">
                <a16:creationId xmlns:a16="http://schemas.microsoft.com/office/drawing/2014/main" id="{EDD83ACB-4973-7415-E06D-52DE7482C9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C1E587D-461E-0999-9D88-A17C38501B66}"/>
              </a:ext>
            </a:extLst>
          </p:cNvPr>
          <p:cNvSpPr>
            <a:spLocks noGrp="1"/>
          </p:cNvSpPr>
          <p:nvPr>
            <p:ph type="sldNum" sz="quarter" idx="12"/>
          </p:nvPr>
        </p:nvSpPr>
        <p:spPr/>
        <p:txBody>
          <a:bodyPr/>
          <a:lstStyle/>
          <a:p>
            <a:fld id="{B0F43BA0-7D37-8D41-9A7C-A88BB1EDCA70}" type="slidenum">
              <a:rPr lang="en-US" smtClean="0"/>
              <a:t>‹#›</a:t>
            </a:fld>
            <a:endParaRPr lang="en-US"/>
          </a:p>
        </p:txBody>
      </p:sp>
    </p:spTree>
    <p:extLst>
      <p:ext uri="{BB962C8B-B14F-4D97-AF65-F5344CB8AC3E}">
        <p14:creationId xmlns:p14="http://schemas.microsoft.com/office/powerpoint/2010/main" val="9192083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31257FC-2B3B-78EF-1261-DA33B3FAE4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2283401-F9A1-A7FB-1765-4C7A02DCDF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429DA8F-36C9-5E2E-10F5-F38A2BE821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01D662D-5C60-9140-A08A-547033617C51}" type="datetimeFigureOut">
              <a:rPr lang="en-US" smtClean="0"/>
              <a:t>1/10/26</a:t>
            </a:fld>
            <a:endParaRPr lang="en-US"/>
          </a:p>
        </p:txBody>
      </p:sp>
      <p:sp>
        <p:nvSpPr>
          <p:cNvPr id="5" name="Footer Placeholder 4">
            <a:extLst>
              <a:ext uri="{FF2B5EF4-FFF2-40B4-BE49-F238E27FC236}">
                <a16:creationId xmlns:a16="http://schemas.microsoft.com/office/drawing/2014/main" id="{E7879D98-C41B-BB08-6354-CA9D72B1449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186F2FBB-54DD-08FC-6850-AE4AECEF70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0F43BA0-7D37-8D41-9A7C-A88BB1EDCA70}" type="slidenum">
              <a:rPr lang="en-US" smtClean="0"/>
              <a:t>‹#›</a:t>
            </a:fld>
            <a:endParaRPr lang="en-US"/>
          </a:p>
        </p:txBody>
      </p:sp>
    </p:spTree>
    <p:extLst>
      <p:ext uri="{BB962C8B-B14F-4D97-AF65-F5344CB8AC3E}">
        <p14:creationId xmlns:p14="http://schemas.microsoft.com/office/powerpoint/2010/main" val="39728607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arwick.ac.uk/fac/arts/english/currentstudents/undergraduates/modules/fulllist/special/climateimaginaries/"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14.tif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hyperlink" Target="https://gml.noaa.gov/ccgg/trends/mlo.html"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hyperlink" Target="https://www.yout-ube.com/watch?v=RXdnsxrqFDM"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ww.ipcc.ch/"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unfccc.int/"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s://www.yout-ube.com/watch?v=zbEnOYtsXHA&amp;t=442s"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yout-ube.com/watch?v=F1B9Fk_SgI0"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7.tif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s://doi.org/10.1086/596640" TargetMode="External"/><Relationship Id="rId2" Type="http://schemas.openxmlformats.org/officeDocument/2006/relationships/hyperlink" Target="https://warwick.ac.uk/fac/arts/english/currentstudents/postgraduate/masters/modules/criticalenvironments/chakrabarty-climate_of_history_copy_3.pdf" TargetMode="Externa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29.xml.rels><?xml version="1.0" encoding="UTF-8" standalone="yes"?>
<Relationships xmlns="http://schemas.openxmlformats.org/package/2006/relationships"><Relationship Id="rId8" Type="http://schemas.openxmlformats.org/officeDocument/2006/relationships/hyperlink" Target="https://www.google.com/url?sa=i&amp;url=https%3A%2F%2Fwww.amazon.co.uk%2FMemory-Water-Emmi-It%25C3%25A4ranta%2Fdp%2F0007529945&amp;psig=AOvVaw05mdoQdBebf5DcBsUCuvM7&amp;ust=1582203524298000&amp;source=images&amp;cd=vfe&amp;ved=0CAIQjRxqFwoTCIi_pcvV3ecCFQAAAAAdAAAAABAE" TargetMode="External"/><Relationship Id="rId13" Type="http://schemas.openxmlformats.org/officeDocument/2006/relationships/image" Target="../media/image42.jpeg"/><Relationship Id="rId18" Type="http://schemas.openxmlformats.org/officeDocument/2006/relationships/image" Target="../media/image47.jpeg"/><Relationship Id="rId3" Type="http://schemas.openxmlformats.org/officeDocument/2006/relationships/image" Target="../media/image34.jpg"/><Relationship Id="rId21" Type="http://schemas.openxmlformats.org/officeDocument/2006/relationships/image" Target="../media/image49.jpeg"/><Relationship Id="rId7" Type="http://schemas.openxmlformats.org/officeDocument/2006/relationships/image" Target="../media/image37.jpeg"/><Relationship Id="rId12" Type="http://schemas.openxmlformats.org/officeDocument/2006/relationships/image" Target="../media/image41.jpeg"/><Relationship Id="rId17" Type="http://schemas.openxmlformats.org/officeDocument/2006/relationships/image" Target="../media/image46.jpeg"/><Relationship Id="rId2" Type="http://schemas.openxmlformats.org/officeDocument/2006/relationships/notesSlide" Target="../notesSlides/notesSlide3.xml"/><Relationship Id="rId16" Type="http://schemas.openxmlformats.org/officeDocument/2006/relationships/image" Target="../media/image45.jpeg"/><Relationship Id="rId20" Type="http://schemas.openxmlformats.org/officeDocument/2006/relationships/hyperlink" Target="https://www.google.co.uk/url?sa=i&amp;rct=j&amp;q=&amp;esrc=s&amp;source=images&amp;cd=&amp;ved=2ahUKEwjw0P_eodXZAhXEshQKHR_9Ci4QjRx6BAgAEAY&amp;url=https://www.penguin.co.uk/books/1099300/the-sunlight-pilgrims/&amp;psig=AOvVaw0eV6N3PCK67Y5iGihW1qgO&amp;ust=1520342070936169" TargetMode="External"/><Relationship Id="rId1" Type="http://schemas.openxmlformats.org/officeDocument/2006/relationships/slideLayout" Target="../slideLayouts/slideLayout2.xml"/><Relationship Id="rId6" Type="http://schemas.openxmlformats.org/officeDocument/2006/relationships/image" Target="../media/image36.jpeg"/><Relationship Id="rId11" Type="http://schemas.openxmlformats.org/officeDocument/2006/relationships/image" Target="../media/image40.jpeg"/><Relationship Id="rId24" Type="http://schemas.openxmlformats.org/officeDocument/2006/relationships/image" Target="../media/image52.jpeg"/><Relationship Id="rId5" Type="http://schemas.openxmlformats.org/officeDocument/2006/relationships/image" Target="../media/image35.jpeg"/><Relationship Id="rId15" Type="http://schemas.openxmlformats.org/officeDocument/2006/relationships/image" Target="../media/image44.jpeg"/><Relationship Id="rId23" Type="http://schemas.openxmlformats.org/officeDocument/2006/relationships/image" Target="../media/image51.jpeg"/><Relationship Id="rId10" Type="http://schemas.openxmlformats.org/officeDocument/2006/relationships/image" Target="../media/image39.jpeg"/><Relationship Id="rId19" Type="http://schemas.openxmlformats.org/officeDocument/2006/relationships/image" Target="../media/image48.jpeg"/><Relationship Id="rId4" Type="http://schemas.openxmlformats.org/officeDocument/2006/relationships/hyperlink" Target="https://www.google.com/url?sa=i&amp;url=https%3A%2F%2Fwww.amazon.co.uk%2FWall-John-Lanchester%2Fdp%2F0571298702&amp;psig=AOvVaw0t7pAu5HIWAMGVYpHezkbk&amp;ust=1582202577264000&amp;source=images&amp;cd=vfe&amp;ved=0CAIQjRxqFwoTCIj4_4bS3ecCFQAAAAAdAAAAABAK" TargetMode="External"/><Relationship Id="rId9" Type="http://schemas.openxmlformats.org/officeDocument/2006/relationships/image" Target="../media/image38.jpeg"/><Relationship Id="rId14" Type="http://schemas.openxmlformats.org/officeDocument/2006/relationships/image" Target="../media/image43.jpeg"/><Relationship Id="rId22" Type="http://schemas.openxmlformats.org/officeDocument/2006/relationships/image" Target="../media/image50.jpe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7.xml"/><Relationship Id="rId6" Type="http://schemas.openxmlformats.org/officeDocument/2006/relationships/image" Target="../media/image57.png"/><Relationship Id="rId5" Type="http://schemas.openxmlformats.org/officeDocument/2006/relationships/image" Target="../media/image56.jpeg"/><Relationship Id="rId4" Type="http://schemas.openxmlformats.org/officeDocument/2006/relationships/image" Target="../media/image55.jpeg"/></Relationships>
</file>

<file path=ppt/slides/_rels/slide31.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7.xml"/><Relationship Id="rId4" Type="http://schemas.openxmlformats.org/officeDocument/2006/relationships/image" Target="../media/image60.jpeg"/></Relationships>
</file>

<file path=ppt/slides/_rels/slide32.xml.rels><?xml version="1.0" encoding="UTF-8" standalone="yes"?>
<Relationships xmlns="http://schemas.openxmlformats.org/package/2006/relationships"><Relationship Id="rId3" Type="http://schemas.openxmlformats.org/officeDocument/2006/relationships/image" Target="../media/image62.jpeg"/><Relationship Id="rId7" Type="http://schemas.openxmlformats.org/officeDocument/2006/relationships/image" Target="../media/image66.jpeg"/><Relationship Id="rId2" Type="http://schemas.openxmlformats.org/officeDocument/2006/relationships/image" Target="../media/image61.jpeg"/><Relationship Id="rId1" Type="http://schemas.openxmlformats.org/officeDocument/2006/relationships/slideLayout" Target="../slideLayouts/slideLayout7.xml"/><Relationship Id="rId6" Type="http://schemas.openxmlformats.org/officeDocument/2006/relationships/image" Target="../media/image65.jpeg"/><Relationship Id="rId5" Type="http://schemas.openxmlformats.org/officeDocument/2006/relationships/image" Target="../media/image64.jpeg"/><Relationship Id="rId4" Type="http://schemas.openxmlformats.org/officeDocument/2006/relationships/image" Target="../media/image63.jpeg"/></Relationships>
</file>

<file path=ppt/slides/_rels/slide33.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69.jpg"/><Relationship Id="rId4" Type="http://schemas.openxmlformats.org/officeDocument/2006/relationships/image" Target="../media/image68.jpeg"/></Relationships>
</file>

<file path=ppt/slides/_rels/slide34.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hyperlink" Target="https://www.youtube.com/watch?v=cfi3mWIv568" TargetMode="Externa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hyperlink" Target="https://www.youtube.com/watch?v=5ndx9M0WSKM" TargetMode="Externa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73.jp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75.emf"/><Relationship Id="rId4" Type="http://schemas.openxmlformats.org/officeDocument/2006/relationships/package" Target="../embeddings/Microsoft_Word_Document.docx"/></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fs6jr8lx8q.search.serialssolutions.com/?ctx_ver=Z39.88-2004&amp;ctx_enc=info%3Aofi%2Fenc%3AUTF-8&amp;rfr_id=info%3Asid%2Fsummon.serialssolutions.com&amp;rft_val_fmt=info%3Aofi%2Ffmt%3Akev%3Amtx%3Abook&amp;rft.genre=book&amp;rft.title=Climate+change+%3A+a+very+short+introduction&amp;rft.au=Maslin%2C+Mark&amp;rft.date=2021-01-01&amp;rft.pub=Oxford+University+Press&amp;rft.isbn=9780198867869&amp;rft.externalDocID=BC08845608&amp;paramdict=en-gb"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yout-ube.com/watch?v=h7PECxo5MSo"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a:hlinkClick r:id="rId2"/>
            <a:extLst>
              <a:ext uri="{FF2B5EF4-FFF2-40B4-BE49-F238E27FC236}">
                <a16:creationId xmlns:a16="http://schemas.microsoft.com/office/drawing/2014/main" id="{DF991611-66C0-BD2F-BB16-2915B600F1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D024C30-1CC3-14F4-C0BF-E000B3C42FE9}"/>
              </a:ext>
            </a:extLst>
          </p:cNvPr>
          <p:cNvSpPr txBox="1"/>
          <p:nvPr/>
        </p:nvSpPr>
        <p:spPr>
          <a:xfrm>
            <a:off x="3671668" y="464235"/>
            <a:ext cx="4611327" cy="707886"/>
          </a:xfrm>
          <a:prstGeom prst="rect">
            <a:avLst/>
          </a:prstGeom>
          <a:noFill/>
        </p:spPr>
        <p:txBody>
          <a:bodyPr wrap="none" rtlCol="0">
            <a:spAutoFit/>
          </a:bodyPr>
          <a:lstStyle/>
          <a:p>
            <a:r>
              <a:rPr lang="en-US" sz="4000" dirty="0">
                <a:solidFill>
                  <a:schemeClr val="bg1"/>
                </a:solidFill>
                <a:latin typeface="Franklin Gothic Medium" panose="020B0603020102020204" pitchFamily="34" charset="0"/>
              </a:rPr>
              <a:t>Climate Imaginaries</a:t>
            </a:r>
          </a:p>
        </p:txBody>
      </p:sp>
    </p:spTree>
    <p:extLst>
      <p:ext uri="{BB962C8B-B14F-4D97-AF65-F5344CB8AC3E}">
        <p14:creationId xmlns:p14="http://schemas.microsoft.com/office/powerpoint/2010/main" val="14346119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1" y="69057"/>
            <a:ext cx="7313613" cy="868362"/>
          </a:xfrm>
        </p:spPr>
        <p:txBody>
          <a:bodyPr/>
          <a:lstStyle/>
          <a:p>
            <a:r>
              <a:rPr lang="en-US" sz="3200" dirty="0">
                <a:latin typeface="Franklin Gothic Medium" panose="020B0603020102020204" pitchFamily="34" charset="0"/>
                <a:cs typeface="Garamond"/>
              </a:rPr>
              <a:t>Rachel Carson, Silent Spring (1962)</a:t>
            </a:r>
          </a:p>
        </p:txBody>
      </p:sp>
      <p:pic>
        <p:nvPicPr>
          <p:cNvPr id="4" name="Content Placeholder 3"/>
          <p:cNvPicPr>
            <a:picLocks noGrp="1" noChangeAspect="1"/>
          </p:cNvPicPr>
          <p:nvPr>
            <p:ph idx="1"/>
          </p:nvPr>
        </p:nvPicPr>
        <p:blipFill>
          <a:blip r:embed="rId2"/>
          <a:srcRect l="-91245" r="-91245"/>
          <a:stretch>
            <a:fillRect/>
          </a:stretch>
        </p:blipFill>
        <p:spPr>
          <a:xfrm>
            <a:off x="1424103" y="937419"/>
            <a:ext cx="9630356" cy="5783243"/>
          </a:xfrm>
        </p:spPr>
      </p:pic>
    </p:spTree>
    <p:extLst>
      <p:ext uri="{BB962C8B-B14F-4D97-AF65-F5344CB8AC3E}">
        <p14:creationId xmlns:p14="http://schemas.microsoft.com/office/powerpoint/2010/main" val="13340548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792941" y="460936"/>
            <a:ext cx="3109558" cy="4617694"/>
          </a:xfrm>
          <a:prstGeom prst="rect">
            <a:avLst/>
          </a:prstGeom>
        </p:spPr>
      </p:pic>
      <p:pic>
        <p:nvPicPr>
          <p:cNvPr id="4" name="Picture 3"/>
          <p:cNvPicPr>
            <a:picLocks noChangeAspect="1"/>
          </p:cNvPicPr>
          <p:nvPr/>
        </p:nvPicPr>
        <p:blipFill>
          <a:blip r:embed="rId3"/>
          <a:stretch>
            <a:fillRect/>
          </a:stretch>
        </p:blipFill>
        <p:spPr>
          <a:xfrm>
            <a:off x="5977666" y="460937"/>
            <a:ext cx="3108960" cy="4648729"/>
          </a:xfrm>
          <a:prstGeom prst="rect">
            <a:avLst/>
          </a:prstGeom>
        </p:spPr>
      </p:pic>
    </p:spTree>
    <p:extLst>
      <p:ext uri="{BB962C8B-B14F-4D97-AF65-F5344CB8AC3E}">
        <p14:creationId xmlns:p14="http://schemas.microsoft.com/office/powerpoint/2010/main" val="1923810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D8EE886-8F94-C84F-BECE-21F630990402}"/>
              </a:ext>
            </a:extLst>
          </p:cNvPr>
          <p:cNvPicPr>
            <a:picLocks noChangeAspect="1"/>
          </p:cNvPicPr>
          <p:nvPr/>
        </p:nvPicPr>
        <p:blipFill>
          <a:blip r:embed="rId2"/>
          <a:stretch>
            <a:fillRect/>
          </a:stretch>
        </p:blipFill>
        <p:spPr>
          <a:xfrm>
            <a:off x="1318535" y="643467"/>
            <a:ext cx="3941529" cy="5571066"/>
          </a:xfrm>
          <a:prstGeom prst="rect">
            <a:avLst/>
          </a:prstGeom>
        </p:spPr>
      </p:pic>
      <p:pic>
        <p:nvPicPr>
          <p:cNvPr id="11274" name="Picture 10" descr="Graph depicting the Scripps carbon dioxide (CO2) measurements recorded at the Mauna Loa Observatory.">
            <a:extLst>
              <a:ext uri="{FF2B5EF4-FFF2-40B4-BE49-F238E27FC236}">
                <a16:creationId xmlns:a16="http://schemas.microsoft.com/office/drawing/2014/main" id="{B966B459-EEC0-510A-2340-D66A7AB1CF96}"/>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529263" y="1151932"/>
            <a:ext cx="6019269" cy="406300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77CDFF07-79D9-98BA-9CCE-D3722F1E2634}"/>
              </a:ext>
            </a:extLst>
          </p:cNvPr>
          <p:cNvSpPr txBox="1"/>
          <p:nvPr/>
        </p:nvSpPr>
        <p:spPr>
          <a:xfrm>
            <a:off x="5886450" y="5872163"/>
            <a:ext cx="5991192" cy="646331"/>
          </a:xfrm>
          <a:prstGeom prst="rect">
            <a:avLst/>
          </a:prstGeom>
          <a:noFill/>
        </p:spPr>
        <p:txBody>
          <a:bodyPr wrap="none" rtlCol="0">
            <a:spAutoFit/>
          </a:bodyPr>
          <a:lstStyle/>
          <a:p>
            <a:r>
              <a:rPr lang="en-US" dirty="0"/>
              <a:t>Charles Keeling, of the ‘</a:t>
            </a:r>
            <a:r>
              <a:rPr lang="en-US" dirty="0">
                <a:hlinkClick r:id="rId4"/>
              </a:rPr>
              <a:t>Keeling Curve</a:t>
            </a:r>
            <a:r>
              <a:rPr lang="en-US" dirty="0"/>
              <a:t>’, (1958-)</a:t>
            </a:r>
          </a:p>
          <a:p>
            <a:r>
              <a:rPr lang="en-GB" dirty="0"/>
              <a:t>National Oceanic and Atmospheric Administration (NOOA)</a:t>
            </a:r>
            <a:endParaRPr lang="en-US" dirty="0"/>
          </a:p>
        </p:txBody>
      </p:sp>
    </p:spTree>
    <p:extLst>
      <p:ext uri="{BB962C8B-B14F-4D97-AF65-F5344CB8AC3E}">
        <p14:creationId xmlns:p14="http://schemas.microsoft.com/office/powerpoint/2010/main" val="25718799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7" name="Rectangle 10246">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9" name="Rectangle 10248">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Hockey stick graph">
            <a:hlinkClick r:id="rId2"/>
            <a:extLst>
              <a:ext uri="{FF2B5EF4-FFF2-40B4-BE49-F238E27FC236}">
                <a16:creationId xmlns:a16="http://schemas.microsoft.com/office/drawing/2014/main" id="{FE5A1532-0396-597C-7D90-63647E6EBCAB}"/>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637143" y="643467"/>
            <a:ext cx="8917713" cy="5571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11277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A screenshot of a website&#10;&#10;AI-generated content may be incorrect.">
            <a:hlinkClick r:id="rId2"/>
            <a:extLst>
              <a:ext uri="{FF2B5EF4-FFF2-40B4-BE49-F238E27FC236}">
                <a16:creationId xmlns:a16="http://schemas.microsoft.com/office/drawing/2014/main" id="{1076C5C2-159B-F3B8-D3D0-519AEB4032BB}"/>
              </a:ext>
            </a:extLst>
          </p:cNvPr>
          <p:cNvPicPr>
            <a:picLocks noChangeAspect="1"/>
          </p:cNvPicPr>
          <p:nvPr/>
        </p:nvPicPr>
        <p:blipFill>
          <a:blip r:embed="rId3"/>
          <a:srcRect r="1760"/>
          <a:stretch>
            <a:fillRect/>
          </a:stretch>
        </p:blipFill>
        <p:spPr>
          <a:xfrm>
            <a:off x="20" y="1282"/>
            <a:ext cx="12191980" cy="6856718"/>
          </a:xfrm>
          <a:prstGeom prst="rect">
            <a:avLst/>
          </a:prstGeom>
        </p:spPr>
      </p:pic>
    </p:spTree>
    <p:extLst>
      <p:ext uri="{BB962C8B-B14F-4D97-AF65-F5344CB8AC3E}">
        <p14:creationId xmlns:p14="http://schemas.microsoft.com/office/powerpoint/2010/main" val="15202003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Picture 4" descr="A screenshot of a computer&#10;&#10;AI-generated content may be incorrect.">
            <a:hlinkClick r:id="rId2"/>
            <a:extLst>
              <a:ext uri="{FF2B5EF4-FFF2-40B4-BE49-F238E27FC236}">
                <a16:creationId xmlns:a16="http://schemas.microsoft.com/office/drawing/2014/main" id="{7C7F3B8A-CA0A-1A7A-4392-CB476B05429F}"/>
              </a:ext>
            </a:extLst>
          </p:cNvPr>
          <p:cNvPicPr>
            <a:picLocks noChangeAspect="1"/>
          </p:cNvPicPr>
          <p:nvPr/>
        </p:nvPicPr>
        <p:blipFill>
          <a:blip r:embed="rId3"/>
          <a:srcRect r="4872" b="1"/>
          <a:stretch>
            <a:fillRect/>
          </a:stretch>
        </p:blipFill>
        <p:spPr>
          <a:xfrm>
            <a:off x="20" y="1282"/>
            <a:ext cx="12191980" cy="6856718"/>
          </a:xfrm>
          <a:prstGeom prst="rect">
            <a:avLst/>
          </a:prstGeom>
        </p:spPr>
      </p:pic>
    </p:spTree>
    <p:extLst>
      <p:ext uri="{BB962C8B-B14F-4D97-AF65-F5344CB8AC3E}">
        <p14:creationId xmlns:p14="http://schemas.microsoft.com/office/powerpoint/2010/main" val="1916222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Before the flood">
            <a:hlinkClick r:id="rId2"/>
            <a:extLst>
              <a:ext uri="{FF2B5EF4-FFF2-40B4-BE49-F238E27FC236}">
                <a16:creationId xmlns:a16="http://schemas.microsoft.com/office/drawing/2014/main" id="{5C2A5A27-22A2-9A66-12B9-46C2C3A2A1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947"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F9555AC-0CD8-D672-7D98-4FE005C4D8B3}"/>
              </a:ext>
            </a:extLst>
          </p:cNvPr>
          <p:cNvSpPr txBox="1"/>
          <p:nvPr/>
        </p:nvSpPr>
        <p:spPr>
          <a:xfrm>
            <a:off x="9601200" y="5560828"/>
            <a:ext cx="678391" cy="369332"/>
          </a:xfrm>
          <a:prstGeom prst="rect">
            <a:avLst/>
          </a:prstGeom>
          <a:noFill/>
        </p:spPr>
        <p:txBody>
          <a:bodyPr wrap="none" rtlCol="0">
            <a:spAutoFit/>
          </a:bodyPr>
          <a:lstStyle/>
          <a:p>
            <a:r>
              <a:rPr lang="en-US" dirty="0">
                <a:solidFill>
                  <a:schemeClr val="bg1"/>
                </a:solidFill>
              </a:rPr>
              <a:t>2016</a:t>
            </a:r>
          </a:p>
        </p:txBody>
      </p:sp>
    </p:spTree>
    <p:extLst>
      <p:ext uri="{BB962C8B-B14F-4D97-AF65-F5344CB8AC3E}">
        <p14:creationId xmlns:p14="http://schemas.microsoft.com/office/powerpoint/2010/main" val="21508797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84B1785-0DB0-103C-8C41-C9006832D2CE}"/>
              </a:ext>
            </a:extLst>
          </p:cNvPr>
          <p:cNvPicPr>
            <a:picLocks noChangeAspect="1"/>
          </p:cNvPicPr>
          <p:nvPr/>
        </p:nvPicPr>
        <p:blipFill>
          <a:blip r:embed="rId2"/>
          <a:stretch>
            <a:fillRect/>
          </a:stretch>
        </p:blipFill>
        <p:spPr>
          <a:xfrm>
            <a:off x="2890032" y="-1"/>
            <a:ext cx="7548196" cy="6915121"/>
          </a:xfrm>
          <a:prstGeom prst="rect">
            <a:avLst/>
          </a:prstGeom>
        </p:spPr>
      </p:pic>
    </p:spTree>
    <p:extLst>
      <p:ext uri="{BB962C8B-B14F-4D97-AF65-F5344CB8AC3E}">
        <p14:creationId xmlns:p14="http://schemas.microsoft.com/office/powerpoint/2010/main" val="11394152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CA85F5E-736C-CBD0-E3EA-46A3EFE668F5}"/>
              </a:ext>
            </a:extLst>
          </p:cNvPr>
          <p:cNvSpPr txBox="1"/>
          <p:nvPr/>
        </p:nvSpPr>
        <p:spPr>
          <a:xfrm>
            <a:off x="3238500" y="2521059"/>
            <a:ext cx="3189849" cy="1323439"/>
          </a:xfrm>
          <a:prstGeom prst="rect">
            <a:avLst/>
          </a:prstGeom>
          <a:noFill/>
        </p:spPr>
        <p:txBody>
          <a:bodyPr wrap="square">
            <a:spAutoFit/>
          </a:bodyPr>
          <a:lstStyle/>
          <a:p>
            <a:r>
              <a:rPr lang="en-GB" sz="1600" dirty="0">
                <a:latin typeface="Franklin Gothic Medium" panose="020B0603020102020204" pitchFamily="34" charset="0"/>
              </a:rPr>
              <a:t>Wolfgang Römer, “Scenarios of Human-Induced Climate and Environmental Changes at Different Spatial and Temporal Scales”(2021)</a:t>
            </a:r>
            <a:endParaRPr lang="en-US" sz="1600" dirty="0">
              <a:latin typeface="Franklin Gothic Medium" panose="020B0603020102020204" pitchFamily="34" charset="0"/>
            </a:endParaRPr>
          </a:p>
        </p:txBody>
      </p:sp>
      <p:pic>
        <p:nvPicPr>
          <p:cNvPr id="4" name="Picture 3">
            <a:extLst>
              <a:ext uri="{FF2B5EF4-FFF2-40B4-BE49-F238E27FC236}">
                <a16:creationId xmlns:a16="http://schemas.microsoft.com/office/drawing/2014/main" id="{6EA31753-5DE7-3310-BF05-38AFD68C40BA}"/>
              </a:ext>
            </a:extLst>
          </p:cNvPr>
          <p:cNvPicPr>
            <a:picLocks noChangeAspect="1"/>
          </p:cNvPicPr>
          <p:nvPr/>
        </p:nvPicPr>
        <p:blipFill>
          <a:blip r:embed="rId2"/>
          <a:stretch>
            <a:fillRect/>
          </a:stretch>
        </p:blipFill>
        <p:spPr>
          <a:xfrm>
            <a:off x="381000" y="4835282"/>
            <a:ext cx="5715000" cy="1689100"/>
          </a:xfrm>
          <a:prstGeom prst="rect">
            <a:avLst/>
          </a:prstGeom>
        </p:spPr>
      </p:pic>
      <p:pic>
        <p:nvPicPr>
          <p:cNvPr id="5" name="Picture 4">
            <a:extLst>
              <a:ext uri="{FF2B5EF4-FFF2-40B4-BE49-F238E27FC236}">
                <a16:creationId xmlns:a16="http://schemas.microsoft.com/office/drawing/2014/main" id="{AEB6BC4F-4BD9-72A5-84E0-9ED21BBCA0EC}"/>
              </a:ext>
            </a:extLst>
          </p:cNvPr>
          <p:cNvPicPr>
            <a:picLocks noChangeAspect="1"/>
          </p:cNvPicPr>
          <p:nvPr/>
        </p:nvPicPr>
        <p:blipFill>
          <a:blip r:embed="rId3"/>
          <a:stretch>
            <a:fillRect/>
          </a:stretch>
        </p:blipFill>
        <p:spPr>
          <a:xfrm>
            <a:off x="6841159" y="0"/>
            <a:ext cx="4608026" cy="6858000"/>
          </a:xfrm>
          <a:prstGeom prst="rect">
            <a:avLst/>
          </a:prstGeom>
        </p:spPr>
      </p:pic>
      <p:pic>
        <p:nvPicPr>
          <p:cNvPr id="14338" name="Picture 2" descr="book: The Apocalyptic Dimensions of Climate Change">
            <a:extLst>
              <a:ext uri="{FF2B5EF4-FFF2-40B4-BE49-F238E27FC236}">
                <a16:creationId xmlns:a16="http://schemas.microsoft.com/office/drawing/2014/main" id="{B5E7570D-B16C-8EC3-D57D-762E981E01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998" y="10551"/>
            <a:ext cx="3000381" cy="4410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65694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book: The Apocalyptic Dimensions of Climate Change">
            <a:extLst>
              <a:ext uri="{FF2B5EF4-FFF2-40B4-BE49-F238E27FC236}">
                <a16:creationId xmlns:a16="http://schemas.microsoft.com/office/drawing/2014/main" id="{67EF3396-9624-E70F-D233-2D38D30144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963" y="225083"/>
            <a:ext cx="2560133" cy="376310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2578499B-1A97-2533-1DA4-9CC326BD2347}"/>
              </a:ext>
            </a:extLst>
          </p:cNvPr>
          <p:cNvPicPr>
            <a:picLocks noChangeAspect="1"/>
          </p:cNvPicPr>
          <p:nvPr/>
        </p:nvPicPr>
        <p:blipFill>
          <a:blip r:embed="rId3"/>
          <a:stretch>
            <a:fillRect/>
          </a:stretch>
        </p:blipFill>
        <p:spPr>
          <a:xfrm>
            <a:off x="4261436" y="503408"/>
            <a:ext cx="6641026" cy="6193631"/>
          </a:xfrm>
          <a:prstGeom prst="rect">
            <a:avLst/>
          </a:prstGeom>
        </p:spPr>
      </p:pic>
      <p:sp>
        <p:nvSpPr>
          <p:cNvPr id="3" name="TextBox 2">
            <a:extLst>
              <a:ext uri="{FF2B5EF4-FFF2-40B4-BE49-F238E27FC236}">
                <a16:creationId xmlns:a16="http://schemas.microsoft.com/office/drawing/2014/main" id="{EE30869E-0F8E-4BAA-6504-17F468FDF021}"/>
              </a:ext>
            </a:extLst>
          </p:cNvPr>
          <p:cNvSpPr txBox="1"/>
          <p:nvPr/>
        </p:nvSpPr>
        <p:spPr>
          <a:xfrm>
            <a:off x="1434905" y="6091311"/>
            <a:ext cx="1544012" cy="369332"/>
          </a:xfrm>
          <a:prstGeom prst="rect">
            <a:avLst/>
          </a:prstGeom>
          <a:noFill/>
        </p:spPr>
        <p:txBody>
          <a:bodyPr wrap="none" rtlCol="0">
            <a:spAutoFit/>
          </a:bodyPr>
          <a:lstStyle/>
          <a:p>
            <a:r>
              <a:rPr lang="en-US" dirty="0"/>
              <a:t>Römer (cont.)</a:t>
            </a:r>
          </a:p>
        </p:txBody>
      </p:sp>
    </p:spTree>
    <p:extLst>
      <p:ext uri="{BB962C8B-B14F-4D97-AF65-F5344CB8AC3E}">
        <p14:creationId xmlns:p14="http://schemas.microsoft.com/office/powerpoint/2010/main" val="3629384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A cartoon of a person with a beard&#10;&#10;AI-generated content may be incorrect.">
            <a:hlinkClick r:id="rId2"/>
            <a:extLst>
              <a:ext uri="{FF2B5EF4-FFF2-40B4-BE49-F238E27FC236}">
                <a16:creationId xmlns:a16="http://schemas.microsoft.com/office/drawing/2014/main" id="{589FFCB6-E077-2F10-3D81-525ED40E18CD}"/>
              </a:ext>
            </a:extLst>
          </p:cNvPr>
          <p:cNvPicPr>
            <a:picLocks noChangeAspect="1"/>
          </p:cNvPicPr>
          <p:nvPr/>
        </p:nvPicPr>
        <p:blipFill>
          <a:blip r:embed="rId3"/>
          <a:srcRect b="19"/>
          <a:stretch>
            <a:fillRect/>
          </a:stretch>
        </p:blipFill>
        <p:spPr>
          <a:xfrm>
            <a:off x="20" y="1282"/>
            <a:ext cx="12191980" cy="6856718"/>
          </a:xfrm>
          <a:prstGeom prst="rect">
            <a:avLst/>
          </a:prstGeom>
        </p:spPr>
      </p:pic>
    </p:spTree>
    <p:extLst>
      <p:ext uri="{BB962C8B-B14F-4D97-AF65-F5344CB8AC3E}">
        <p14:creationId xmlns:p14="http://schemas.microsoft.com/office/powerpoint/2010/main" val="40339726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77E838F-828C-F8EF-927B-5BC1A7ACC623}"/>
              </a:ext>
            </a:extLst>
          </p:cNvPr>
          <p:cNvSpPr txBox="1"/>
          <p:nvPr/>
        </p:nvSpPr>
        <p:spPr>
          <a:xfrm>
            <a:off x="4855917" y="2936557"/>
            <a:ext cx="2480166" cy="984885"/>
          </a:xfrm>
          <a:prstGeom prst="rect">
            <a:avLst/>
          </a:prstGeom>
          <a:noFill/>
        </p:spPr>
        <p:txBody>
          <a:bodyPr wrap="none" rtlCol="0">
            <a:spAutoFit/>
          </a:bodyPr>
          <a:lstStyle/>
          <a:p>
            <a:r>
              <a:rPr lang="en-US" sz="4000" b="1" dirty="0">
                <a:latin typeface="Franklin Gothic Medium" panose="020B0603020102020204" pitchFamily="34" charset="0"/>
              </a:rPr>
              <a:t>Imaginary</a:t>
            </a:r>
          </a:p>
          <a:p>
            <a:endParaRPr lang="en-US" dirty="0"/>
          </a:p>
        </p:txBody>
      </p:sp>
    </p:spTree>
    <p:extLst>
      <p:ext uri="{BB962C8B-B14F-4D97-AF65-F5344CB8AC3E}">
        <p14:creationId xmlns:p14="http://schemas.microsoft.com/office/powerpoint/2010/main" val="42432122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5227624-7A30-0AF8-10C9-9376FFBA6807}"/>
              </a:ext>
            </a:extLst>
          </p:cNvPr>
          <p:cNvSpPr txBox="1"/>
          <p:nvPr/>
        </p:nvSpPr>
        <p:spPr>
          <a:xfrm>
            <a:off x="592931" y="2313325"/>
            <a:ext cx="6100762" cy="2954655"/>
          </a:xfrm>
          <a:prstGeom prst="rect">
            <a:avLst/>
          </a:prstGeom>
          <a:noFill/>
        </p:spPr>
        <p:txBody>
          <a:bodyPr wrap="square">
            <a:spAutoFit/>
          </a:bodyPr>
          <a:lstStyle/>
          <a:p>
            <a:r>
              <a:rPr lang="en-GB" sz="2400" dirty="0">
                <a:effectLst/>
                <a:latin typeface="Franklin Gothic Medium" panose="020B0603020102020204" pitchFamily="34" charset="0"/>
                <a:ea typeface="Calibri" panose="020F0502020204030204" pitchFamily="34" charset="0"/>
                <a:cs typeface="Times New Roman" panose="02020603050405020304" pitchFamily="18" charset="0"/>
              </a:rPr>
              <a:t>Contemporary</a:t>
            </a:r>
            <a:r>
              <a:rPr lang="en-GB" sz="2400" dirty="0">
                <a:latin typeface="Franklin Gothic Medium" panose="020B0603020102020204" pitchFamily="34" charset="0"/>
                <a:ea typeface="Calibri" panose="020F0502020204030204" pitchFamily="34" charset="0"/>
                <a:cs typeface="Times New Roman" panose="02020603050405020304" pitchFamily="18" charset="0"/>
              </a:rPr>
              <a:t> </a:t>
            </a:r>
            <a:r>
              <a:rPr lang="en-GB" sz="2400" dirty="0">
                <a:effectLst/>
                <a:latin typeface="Franklin Gothic Medium" panose="020B0603020102020204" pitchFamily="34" charset="0"/>
                <a:ea typeface="Calibri" panose="020F0502020204030204" pitchFamily="34" charset="0"/>
                <a:cs typeface="Times New Roman" panose="02020603050405020304" pitchFamily="18" charset="0"/>
              </a:rPr>
              <a:t>culture finds it so hard to deal with climate change. Indeed,</a:t>
            </a:r>
            <a:r>
              <a:rPr lang="en-GB" sz="2400" dirty="0">
                <a:latin typeface="Franklin Gothic Medium" panose="020B0603020102020204" pitchFamily="34" charset="0"/>
                <a:ea typeface="Calibri" panose="020F0502020204030204" pitchFamily="34" charset="0"/>
                <a:cs typeface="Times New Roman" panose="02020603050405020304" pitchFamily="18" charset="0"/>
              </a:rPr>
              <a:t> </a:t>
            </a:r>
            <a:r>
              <a:rPr lang="en-GB" sz="2400" dirty="0">
                <a:effectLst/>
                <a:latin typeface="Franklin Gothic Medium" panose="020B0603020102020204" pitchFamily="34" charset="0"/>
                <a:ea typeface="Calibri" panose="020F0502020204030204" pitchFamily="34" charset="0"/>
                <a:cs typeface="Times New Roman" panose="02020603050405020304" pitchFamily="18" charset="0"/>
              </a:rPr>
              <a:t>this is perhaps the most important question ever to confront</a:t>
            </a:r>
            <a:r>
              <a:rPr lang="en-GB" sz="2400" dirty="0">
                <a:latin typeface="Franklin Gothic Medium" panose="020B0603020102020204" pitchFamily="34" charset="0"/>
                <a:ea typeface="Calibri" panose="020F0502020204030204" pitchFamily="34" charset="0"/>
                <a:cs typeface="Times New Roman" panose="02020603050405020304" pitchFamily="18" charset="0"/>
              </a:rPr>
              <a:t> </a:t>
            </a:r>
            <a:r>
              <a:rPr lang="en-GB" sz="2400" dirty="0">
                <a:effectLst/>
                <a:latin typeface="Franklin Gothic Medium" panose="020B0603020102020204" pitchFamily="34" charset="0"/>
                <a:ea typeface="Calibri" panose="020F0502020204030204" pitchFamily="34" charset="0"/>
                <a:cs typeface="Times New Roman" panose="02020603050405020304" pitchFamily="18" charset="0"/>
              </a:rPr>
              <a:t>culture in the broadest sense—for</a:t>
            </a:r>
          </a:p>
          <a:p>
            <a:r>
              <a:rPr lang="en-GB" sz="2400" dirty="0">
                <a:effectLst/>
                <a:latin typeface="Franklin Gothic Medium" panose="020B0603020102020204" pitchFamily="34" charset="0"/>
                <a:ea typeface="Calibri" panose="020F0502020204030204" pitchFamily="34" charset="0"/>
                <a:cs typeface="Times New Roman" panose="02020603050405020304" pitchFamily="18" charset="0"/>
              </a:rPr>
              <a:t>let us make no mistake: the climate</a:t>
            </a:r>
            <a:r>
              <a:rPr lang="en-GB" sz="2400" dirty="0">
                <a:latin typeface="Franklin Gothic Medium" panose="020B0603020102020204" pitchFamily="34" charset="0"/>
                <a:ea typeface="Calibri" panose="020F0502020204030204" pitchFamily="34" charset="0"/>
                <a:cs typeface="Times New Roman" panose="02020603050405020304" pitchFamily="18" charset="0"/>
              </a:rPr>
              <a:t> </a:t>
            </a:r>
            <a:r>
              <a:rPr lang="en-GB" sz="2400" dirty="0">
                <a:effectLst/>
                <a:latin typeface="Franklin Gothic Medium" panose="020B0603020102020204" pitchFamily="34" charset="0"/>
                <a:ea typeface="Calibri" panose="020F0502020204030204" pitchFamily="34" charset="0"/>
                <a:cs typeface="Times New Roman" panose="02020603050405020304" pitchFamily="18" charset="0"/>
              </a:rPr>
              <a:t>crisis is also a crisis of culture, and thus of the imagination.  (2016)</a:t>
            </a:r>
          </a:p>
          <a:p>
            <a:r>
              <a:rPr lang="en-GB" sz="1800" b="1"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2368FCC2-3EA7-F980-121E-CE05567C3833}"/>
              </a:ext>
            </a:extLst>
          </p:cNvPr>
          <p:cNvPicPr>
            <a:picLocks noChangeAspect="1"/>
          </p:cNvPicPr>
          <p:nvPr/>
        </p:nvPicPr>
        <p:blipFill>
          <a:blip r:embed="rId2"/>
          <a:stretch>
            <a:fillRect/>
          </a:stretch>
        </p:blipFill>
        <p:spPr>
          <a:xfrm>
            <a:off x="7086671" y="295615"/>
            <a:ext cx="4176215" cy="6266770"/>
          </a:xfrm>
          <a:prstGeom prst="rect">
            <a:avLst/>
          </a:prstGeom>
        </p:spPr>
      </p:pic>
    </p:spTree>
    <p:extLst>
      <p:ext uri="{BB962C8B-B14F-4D97-AF65-F5344CB8AC3E}">
        <p14:creationId xmlns:p14="http://schemas.microsoft.com/office/powerpoint/2010/main" val="5653091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28721" y="246438"/>
            <a:ext cx="4176215" cy="6266770"/>
          </a:xfrm>
          <a:prstGeom prst="rect">
            <a:avLst/>
          </a:prstGeom>
        </p:spPr>
      </p:pic>
      <p:sp>
        <p:nvSpPr>
          <p:cNvPr id="3" name="TextBox 2">
            <a:extLst>
              <a:ext uri="{FF2B5EF4-FFF2-40B4-BE49-F238E27FC236}">
                <a16:creationId xmlns:a16="http://schemas.microsoft.com/office/drawing/2014/main" id="{EB2DDC29-76CD-104B-ADCC-DCC6DA6FC1A2}"/>
              </a:ext>
            </a:extLst>
          </p:cNvPr>
          <p:cNvSpPr txBox="1"/>
          <p:nvPr/>
        </p:nvSpPr>
        <p:spPr>
          <a:xfrm>
            <a:off x="6524786" y="3502617"/>
            <a:ext cx="184731" cy="369332"/>
          </a:xfrm>
          <a:prstGeom prst="rect">
            <a:avLst/>
          </a:prstGeom>
          <a:noFill/>
        </p:spPr>
        <p:txBody>
          <a:bodyPr wrap="none" rtlCol="0">
            <a:spAutoFit/>
          </a:bodyPr>
          <a:lstStyle/>
          <a:p>
            <a:endParaRPr lang="en-US" dirty="0"/>
          </a:p>
        </p:txBody>
      </p:sp>
      <p:sp>
        <p:nvSpPr>
          <p:cNvPr id="4" name="TextBox 3">
            <a:extLst>
              <a:ext uri="{FF2B5EF4-FFF2-40B4-BE49-F238E27FC236}">
                <a16:creationId xmlns:a16="http://schemas.microsoft.com/office/drawing/2014/main" id="{74EFC507-4BB8-594C-A0CE-321B8F1A7EA7}"/>
              </a:ext>
            </a:extLst>
          </p:cNvPr>
          <p:cNvSpPr txBox="1"/>
          <p:nvPr/>
        </p:nvSpPr>
        <p:spPr>
          <a:xfrm rot="10800000" flipV="1">
            <a:off x="5234625" y="1055793"/>
            <a:ext cx="5922002" cy="4893647"/>
          </a:xfrm>
          <a:prstGeom prst="rect">
            <a:avLst/>
          </a:prstGeom>
          <a:noFill/>
        </p:spPr>
        <p:txBody>
          <a:bodyPr wrap="square" rtlCol="0">
            <a:spAutoFit/>
          </a:bodyPr>
          <a:lstStyle/>
          <a:p>
            <a:r>
              <a:rPr lang="en-GB" sz="2400" dirty="0">
                <a:latin typeface="Franklin Gothic Medium" panose="020B0603020102020204" pitchFamily="34" charset="0"/>
              </a:rPr>
              <a:t>The age of global warming defies both literary fiction and contemporary common sense: the weather events of this time have a very high degree of improbability. Indeed, it has even been proposed that this era should be named the “catastrophozoic” ... It is certain ...that these are not ordinary times: the events that mark them are not easily accommodated in the deliberately prosaic world of serious prose fiction.</a:t>
            </a:r>
          </a:p>
          <a:p>
            <a:endParaRPr lang="en-GB" sz="2400" dirty="0">
              <a:latin typeface="Franklin Gothic Medium" panose="020B0603020102020204" pitchFamily="34" charset="0"/>
            </a:endParaRPr>
          </a:p>
          <a:p>
            <a:r>
              <a:rPr lang="en-GB" sz="2400" dirty="0" err="1">
                <a:latin typeface="Franklin Gothic Medium" panose="020B0603020102020204" pitchFamily="34" charset="0"/>
              </a:rPr>
              <a:t>Amitav</a:t>
            </a:r>
            <a:r>
              <a:rPr lang="en-GB" sz="2400" dirty="0">
                <a:latin typeface="Franklin Gothic Medium" panose="020B0603020102020204" pitchFamily="34" charset="0"/>
              </a:rPr>
              <a:t> Ghosh (2016)</a:t>
            </a:r>
          </a:p>
          <a:p>
            <a:endParaRPr lang="en-US" sz="2400" dirty="0"/>
          </a:p>
        </p:txBody>
      </p:sp>
    </p:spTree>
    <p:extLst>
      <p:ext uri="{BB962C8B-B14F-4D97-AF65-F5344CB8AC3E}">
        <p14:creationId xmlns:p14="http://schemas.microsoft.com/office/powerpoint/2010/main" val="33719799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FCC3632-39A8-824B-9A09-F796DE437FAE}"/>
              </a:ext>
            </a:extLst>
          </p:cNvPr>
          <p:cNvSpPr/>
          <p:nvPr/>
        </p:nvSpPr>
        <p:spPr>
          <a:xfrm>
            <a:off x="319088" y="1372046"/>
            <a:ext cx="6045200" cy="3847207"/>
          </a:xfrm>
          <a:prstGeom prst="rect">
            <a:avLst/>
          </a:prstGeom>
        </p:spPr>
        <p:txBody>
          <a:bodyPr wrap="square">
            <a:spAutoFit/>
          </a:bodyPr>
          <a:lstStyle/>
          <a:p>
            <a:pPr>
              <a:spcBef>
                <a:spcPts val="1200"/>
              </a:spcBef>
              <a:spcAft>
                <a:spcPts val="0"/>
              </a:spcAft>
            </a:pPr>
            <a:r>
              <a:rPr lang="en-US" dirty="0">
                <a:latin typeface="Franklin Gothic Medium" panose="020B0603020102020204" pitchFamily="34" charset="0"/>
                <a:ea typeface="Cambria" panose="02040503050406030204" pitchFamily="18" charset="0"/>
                <a:cs typeface="Times New Roman" panose="02020603050405020304" pitchFamily="18" charset="0"/>
              </a:rPr>
              <a:t>The flood went up to about Thirtieth. And even though it was fast, it did take two hours. So people </a:t>
            </a:r>
            <a:r>
              <a:rPr lang="en-US" b="1" dirty="0">
                <a:latin typeface="Franklin Gothic Medium" panose="020B0603020102020204" pitchFamily="34" charset="0"/>
                <a:ea typeface="Cambria" panose="02040503050406030204" pitchFamily="18" charset="0"/>
                <a:cs typeface="Times New Roman" panose="02020603050405020304" pitchFamily="18" charset="0"/>
              </a:rPr>
              <a:t>just</a:t>
            </a:r>
            <a:r>
              <a:rPr lang="en-US" dirty="0">
                <a:latin typeface="Franklin Gothic Medium" panose="020B0603020102020204" pitchFamily="34" charset="0"/>
                <a:ea typeface="Cambria" panose="02040503050406030204" pitchFamily="18" charset="0"/>
                <a:cs typeface="Times New Roman" panose="02020603050405020304" pitchFamily="18" charset="0"/>
              </a:rPr>
              <a:t> ran north ahead of it. They abandoned whatever they were doing and ran in the streets. We did too. Central Park had millions of people in it, standing there looking at each other….</a:t>
            </a:r>
            <a:r>
              <a:rPr lang="en-US" b="1" dirty="0">
                <a:latin typeface="Franklin Gothic Medium" panose="020B0603020102020204" pitchFamily="34" charset="0"/>
                <a:ea typeface="Cambria" panose="02040503050406030204" pitchFamily="18" charset="0"/>
                <a:cs typeface="Times New Roman" panose="02020603050405020304" pitchFamily="18" charset="0"/>
              </a:rPr>
              <a:t>No one could believe it. But it was true</a:t>
            </a:r>
            <a:r>
              <a:rPr lang="en-US" dirty="0">
                <a:latin typeface="Franklin Gothic Medium" panose="020B0603020102020204" pitchFamily="34" charset="0"/>
                <a:ea typeface="Cambria" panose="02040503050406030204" pitchFamily="18" charset="0"/>
                <a:cs typeface="Times New Roman" panose="02020603050405020304" pitchFamily="18" charset="0"/>
              </a:rPr>
              <a:t>. A new day had come. We knew it had happened, because there we were. </a:t>
            </a:r>
            <a:r>
              <a:rPr lang="en-US" b="1" dirty="0">
                <a:latin typeface="Franklin Gothic Medium" panose="020B0603020102020204" pitchFamily="34" charset="0"/>
                <a:ea typeface="Cambria" panose="02040503050406030204" pitchFamily="18" charset="0"/>
                <a:cs typeface="Times New Roman" panose="02020603050405020304" pitchFamily="18" charset="0"/>
              </a:rPr>
              <a:t>We knew it would never be the same.</a:t>
            </a:r>
            <a:r>
              <a:rPr lang="en-US" dirty="0">
                <a:latin typeface="Franklin Gothic Medium" panose="020B0603020102020204" pitchFamily="34" charset="0"/>
                <a:ea typeface="Cambria" panose="02040503050406030204" pitchFamily="18" charset="0"/>
                <a:cs typeface="Times New Roman" panose="02020603050405020304" pitchFamily="18" charset="0"/>
              </a:rPr>
              <a:t> </a:t>
            </a:r>
            <a:r>
              <a:rPr lang="en-US" b="1" dirty="0">
                <a:latin typeface="Franklin Gothic Medium" panose="020B0603020102020204" pitchFamily="34" charset="0"/>
                <a:ea typeface="Cambria" panose="02040503050406030204" pitchFamily="18" charset="0"/>
                <a:cs typeface="Times New Roman" panose="02020603050405020304" pitchFamily="18" charset="0"/>
              </a:rPr>
              <a:t>Downtown was gone. So that was very strange</a:t>
            </a:r>
            <a:r>
              <a:rPr lang="en-US" dirty="0">
                <a:latin typeface="Franklin Gothic Medium" panose="020B0603020102020204" pitchFamily="34" charset="0"/>
                <a:ea typeface="Cambria" panose="02040503050406030204" pitchFamily="18" charset="0"/>
                <a:cs typeface="Times New Roman" panose="02020603050405020304" pitchFamily="18" charset="0"/>
              </a:rPr>
              <a:t>. People were stunned, you could see it. We stood there looking at each other! </a:t>
            </a:r>
            <a:r>
              <a:rPr lang="en-US" b="1" dirty="0">
                <a:latin typeface="Franklin Gothic Medium" panose="020B0603020102020204" pitchFamily="34" charset="0"/>
                <a:ea typeface="Cambria" panose="02040503050406030204" pitchFamily="18" charset="0"/>
                <a:cs typeface="Times New Roman" panose="02020603050405020304" pitchFamily="18" charset="0"/>
              </a:rPr>
              <a:t>No one could believe it but there we were. Everyone was like, well, here we are – it must be real</a:t>
            </a:r>
            <a:r>
              <a:rPr lang="en-US" dirty="0">
                <a:latin typeface="Franklin Gothic Medium" panose="020B0603020102020204" pitchFamily="34" charset="0"/>
                <a:ea typeface="Cambria" panose="02040503050406030204" pitchFamily="18" charset="0"/>
                <a:cs typeface="Times New Roman" panose="02020603050405020304" pitchFamily="18" charset="0"/>
              </a:rPr>
              <a:t>. But it was like a dream.</a:t>
            </a:r>
            <a:endParaRPr lang="en-GB" dirty="0">
              <a:latin typeface="Franklin Gothic Medium" panose="020B0603020102020204" pitchFamily="34" charset="0"/>
              <a:ea typeface="Cambria" panose="02040503050406030204" pitchFamily="18" charset="0"/>
              <a:cs typeface="Times New Roman" panose="02020603050405020304" pitchFamily="18" charset="0"/>
            </a:endParaRPr>
          </a:p>
          <a:p>
            <a:pPr>
              <a:spcBef>
                <a:spcPts val="1200"/>
              </a:spcBef>
              <a:spcAft>
                <a:spcPts val="0"/>
              </a:spcAft>
            </a:pPr>
            <a:r>
              <a:rPr lang="en-US" dirty="0">
                <a:latin typeface="Franklin Gothic Medium" panose="020B0603020102020204" pitchFamily="34" charset="0"/>
                <a:ea typeface="Cambria" panose="02040503050406030204" pitchFamily="18" charset="0"/>
                <a:cs typeface="Times New Roman" panose="02020603050405020304" pitchFamily="18" charset="0"/>
              </a:rPr>
              <a:t>Kim Stanley Robinson, </a:t>
            </a:r>
            <a:r>
              <a:rPr lang="en-US" i="1" dirty="0">
                <a:latin typeface="Franklin Gothic Medium" panose="020B0603020102020204" pitchFamily="34" charset="0"/>
                <a:ea typeface="Cambria" panose="02040503050406030204" pitchFamily="18" charset="0"/>
                <a:cs typeface="Times New Roman" panose="02020603050405020304" pitchFamily="18" charset="0"/>
              </a:rPr>
              <a:t>New York 2140 </a:t>
            </a:r>
            <a:r>
              <a:rPr lang="en-US" dirty="0">
                <a:latin typeface="Franklin Gothic Medium" panose="020B0603020102020204" pitchFamily="34" charset="0"/>
                <a:ea typeface="Cambria" panose="02040503050406030204" pitchFamily="18" charset="0"/>
                <a:cs typeface="Times New Roman" panose="02020603050405020304" pitchFamily="18" charset="0"/>
              </a:rPr>
              <a:t>(2017)</a:t>
            </a:r>
            <a:endParaRPr lang="en-GB" dirty="0">
              <a:latin typeface="Franklin Gothic Medium" panose="020B0603020102020204" pitchFamily="34" charset="0"/>
              <a:ea typeface="Cambria" panose="02040503050406030204" pitchFamily="18" charset="0"/>
              <a:cs typeface="Times New Roman" panose="02020603050405020304" pitchFamily="18" charset="0"/>
            </a:endParaRPr>
          </a:p>
        </p:txBody>
      </p:sp>
      <p:pic>
        <p:nvPicPr>
          <p:cNvPr id="5" name="Picture 1" descr="29570143">
            <a:extLst>
              <a:ext uri="{FF2B5EF4-FFF2-40B4-BE49-F238E27FC236}">
                <a16:creationId xmlns:a16="http://schemas.microsoft.com/office/drawing/2014/main" id="{0023218A-5A7F-9244-BF65-72672EBB36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8500" y="279400"/>
            <a:ext cx="3975100" cy="603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52546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ECF58D-2AD1-A6DA-231E-45037C62F82F}"/>
              </a:ext>
            </a:extLst>
          </p:cNvPr>
          <p:cNvSpPr txBox="1"/>
          <p:nvPr/>
        </p:nvSpPr>
        <p:spPr>
          <a:xfrm>
            <a:off x="5562600" y="0"/>
            <a:ext cx="6629400" cy="7571303"/>
          </a:xfrm>
          <a:prstGeom prst="rect">
            <a:avLst/>
          </a:prstGeom>
          <a:noFill/>
        </p:spPr>
        <p:txBody>
          <a:bodyPr wrap="square" rtlCol="0">
            <a:spAutoFit/>
          </a:bodyPr>
          <a:lstStyle/>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Imagination here is understood</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as a way of seeing, sensing, thinking, and dreaming</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 formation of knowledge, which creates the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conditions for material interventions in and political</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sensibilities of the world. </a:t>
            </a:r>
          </a:p>
          <a:p>
            <a:endParaRPr lang="en-GB" dirty="0">
              <a:solidFill>
                <a:srgbClr val="231F20"/>
              </a:solidFill>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An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alternative</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approach</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might consider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how imagination is actively produced</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through iterative processes and practices that establish</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dominant framings of the imagination</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There are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two distinct schools of thought</a:t>
            </a:r>
            <a:r>
              <a:rPr lang="en-GB" b="1"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here. (1)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Imagination as a relational space</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that is</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informed by the objects and subjects with which it is</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entangled. (2)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Imagination as a mediator</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between the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positivist world and the human mind.</a:t>
            </a:r>
          </a:p>
          <a:p>
            <a:endParaRPr lang="en-GB" dirty="0">
              <a:solidFill>
                <a:srgbClr val="231F20"/>
              </a:solidFill>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Kearney suggests that while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there is a plurality</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of terms for the imagination,</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they all adhere to a</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basic trait of capturing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 human power to connote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absence into presence, actuality into possibility</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what is</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into something—other-than-it-is […] What we can say now of</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 imagination is that rather than being the site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of division it is a site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of </a:t>
            </a:r>
            <a:r>
              <a:rPr lang="en-GB" sz="1800" b="1" i="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interplay</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between</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material</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and perceptual worlds, where concepts cohere, forces</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pull and attract, and things, discourses, subjects, and</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objects are framed, contested, and brought into being.</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err="1">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Yusoff</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&amp; </a:t>
            </a:r>
            <a:r>
              <a:rPr lang="en-GB" sz="1800" dirty="0" err="1">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Gabrys</a:t>
            </a:r>
            <a:endPar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endParaRPr>
          </a:p>
          <a:p>
            <a:endParaRPr lang="en-GB" dirty="0">
              <a:solidFill>
                <a:srgbClr val="231F20"/>
              </a:solidFill>
              <a:latin typeface="Athelas" panose="02000503000000020003" pitchFamily="2" charset="77"/>
              <a:ea typeface="Calibri" panose="020F0502020204030204" pitchFamily="34" charset="0"/>
              <a:cs typeface="Times New Roman" panose="02020603050405020304" pitchFamily="18" charset="0"/>
            </a:endParaRPr>
          </a:p>
          <a:p>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endParaRPr lang="en-US" dirty="0">
              <a:latin typeface="Athelas" panose="02000503000000020003" pitchFamily="2" charset="77"/>
            </a:endParaRPr>
          </a:p>
        </p:txBody>
      </p:sp>
      <p:sp>
        <p:nvSpPr>
          <p:cNvPr id="3" name="TextBox 2">
            <a:extLst>
              <a:ext uri="{FF2B5EF4-FFF2-40B4-BE49-F238E27FC236}">
                <a16:creationId xmlns:a16="http://schemas.microsoft.com/office/drawing/2014/main" id="{C4EBD362-D11B-FE0E-97E7-352C2AEA42A4}"/>
              </a:ext>
            </a:extLst>
          </p:cNvPr>
          <p:cNvSpPr txBox="1"/>
          <p:nvPr/>
        </p:nvSpPr>
        <p:spPr>
          <a:xfrm>
            <a:off x="100013" y="328613"/>
            <a:ext cx="5181803" cy="5355312"/>
          </a:xfrm>
          <a:prstGeom prst="rect">
            <a:avLst/>
          </a:prstGeom>
          <a:noFill/>
        </p:spPr>
        <p:txBody>
          <a:bodyPr wrap="none" rtlCol="0">
            <a:spAutoFit/>
          </a:bodyPr>
          <a:lstStyle/>
          <a:p>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Climate change… is</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being reimagined as an </a:t>
            </a:r>
          </a:p>
          <a:p>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ethical, societal, and cultural</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problem that poses </a:t>
            </a:r>
          </a:p>
          <a:p>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new questions and reconfigures</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the geographic </a:t>
            </a:r>
          </a:p>
          <a:p>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imaginaries of the world.</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These new cultures of </a:t>
            </a:r>
          </a:p>
          <a:p>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climate change can be</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characterized by </a:t>
            </a:r>
            <a:r>
              <a:rPr lang="en-GB" sz="1800" b="1"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three </a:t>
            </a:r>
          </a:p>
          <a:p>
            <a:r>
              <a:rPr lang="en-GB" sz="1800" b="1"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distinct temporal and spatial</a:t>
            </a:r>
            <a:r>
              <a:rPr lang="en-GB" dirty="0">
                <a:latin typeface="Calibri" panose="020F0502020204030204" pitchFamily="34" charset="0"/>
                <a:ea typeface="Calibri" panose="020F0502020204030204" pitchFamily="34" charset="0"/>
                <a:cs typeface="Times New Roman" panose="02020603050405020304" pitchFamily="18" charset="0"/>
              </a:rPr>
              <a:t> </a:t>
            </a:r>
            <a:r>
              <a:rPr lang="en-GB" sz="1800" b="1"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imaginative </a:t>
            </a:r>
          </a:p>
          <a:p>
            <a:r>
              <a:rPr lang="en-GB" sz="1800" b="1"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framings of climate change</a:t>
            </a:r>
            <a:r>
              <a:rPr lang="en-GB" sz="1800"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a:t>
            </a:r>
          </a:p>
          <a:p>
            <a:endParaRPr lang="en-GB" dirty="0">
              <a:solidFill>
                <a:srgbClr val="231F20"/>
              </a:solidFill>
              <a:latin typeface="Times New Roman" panose="02020603050405020304" pitchFamily="18" charset="0"/>
              <a:ea typeface="Calibri" panose="020F0502020204030204" pitchFamily="34" charset="0"/>
              <a:cs typeface="Times New Roman" panose="02020603050405020304" pitchFamily="18" charset="0"/>
            </a:endParaRPr>
          </a:p>
          <a:p>
            <a:r>
              <a:rPr lang="en-GB" sz="1800" b="1"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 futurity of climate change. </a:t>
            </a:r>
          </a:p>
          <a:p>
            <a:r>
              <a:rPr lang="en-GB" b="1" dirty="0">
                <a:solidFill>
                  <a:srgbClr val="231F20"/>
                </a:solidFill>
                <a:latin typeface="Times New Roman" panose="02020603050405020304" pitchFamily="18" charset="0"/>
                <a:ea typeface="Calibri" panose="020F0502020204030204" pitchFamily="34" charset="0"/>
                <a:cs typeface="Times New Roman" panose="02020603050405020304" pitchFamily="18" charset="0"/>
              </a:rPr>
              <a:t>- adaptation: imagination by degree</a:t>
            </a:r>
          </a:p>
          <a:p>
            <a:r>
              <a:rPr lang="en-GB" sz="1800" b="1" dirty="0">
                <a:solidFill>
                  <a:srgbClr val="231F20"/>
                </a:solidFill>
                <a:effectLst/>
                <a:latin typeface="Times New Roman" panose="02020603050405020304" pitchFamily="18" charset="0"/>
                <a:ea typeface="Calibri" panose="020F0502020204030204" pitchFamily="34" charset="0"/>
                <a:cs typeface="Times New Roman" panose="02020603050405020304" pitchFamily="18" charset="0"/>
              </a:rPr>
              <a:t>- climate practices</a:t>
            </a:r>
          </a:p>
          <a:p>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Imagination can be thought of as a way of</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seeing, or rather a constellation of a way of thinking</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and sensing that becomes typified or consolidated in</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images and social actions. </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8272454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26F939D-1D50-8F58-F68B-6A059BC85188}"/>
              </a:ext>
            </a:extLst>
          </p:cNvPr>
          <p:cNvSpPr txBox="1"/>
          <p:nvPr/>
        </p:nvSpPr>
        <p:spPr>
          <a:xfrm>
            <a:off x="392906" y="281018"/>
            <a:ext cx="6936582" cy="6463308"/>
          </a:xfrm>
          <a:prstGeom prst="rect">
            <a:avLst/>
          </a:prstGeom>
          <a:noFill/>
        </p:spPr>
        <p:txBody>
          <a:bodyPr wrap="square">
            <a:spAutoFit/>
          </a:bodyPr>
          <a:lstStyle/>
          <a:p>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First, there has been a concentration on the futurity of climate change</a:t>
            </a:r>
            <a:r>
              <a:rPr lang="en-GB" dirty="0">
                <a:solidFill>
                  <a:srgbClr val="231F20"/>
                </a:solidFill>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including the arts and</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techniques of imagination that are bound up with</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making scenarios</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a:t>
            </a:r>
            <a:r>
              <a:rPr lang="en-GB"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narratives</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and </a:t>
            </a:r>
            <a:r>
              <a:rPr lang="en-GB"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contingency plans</a:t>
            </a:r>
            <a:r>
              <a:rPr lang="en-GB" b="1"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that </a:t>
            </a:r>
            <a:r>
              <a:rPr lang="en-GB"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project toward or back from uncertain futures</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An</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engagement with the arts of futurity can be seen in the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workings of the Intergovernmental Panel on Climate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Change (IPCC); the practices of scenario </a:t>
            </a:r>
            <a:r>
              <a:rPr lang="en-GB" dirty="0" err="1">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modeling</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back-casting and forward-looks that characterize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much of the science–policy interface of climate science;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and the economics of futures markets. These uncertainties open a generative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space of unknowing that has been populated </a:t>
            </a:r>
            <a:r>
              <a:rPr lang="en-GB"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by</a:t>
            </a:r>
            <a:r>
              <a:rPr lang="en-GB" b="1" dirty="0">
                <a:latin typeface="Athelas" panose="02000503000000020003" pitchFamily="2" charset="77"/>
                <a:ea typeface="Calibri" panose="020F0502020204030204" pitchFamily="34" charset="0"/>
                <a:cs typeface="Times New Roman" panose="02020603050405020304" pitchFamily="18" charset="0"/>
              </a:rPr>
              <a:t> </a:t>
            </a:r>
            <a:r>
              <a:rPr lang="en-GB"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various ‘visions’ of the future</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The arts of this futurity</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are anticipatory, pre-emptive, and promiscuous.</a:t>
            </a:r>
          </a:p>
          <a:p>
            <a:endParaRPr lang="en-GB" dirty="0">
              <a:solidFill>
                <a:srgbClr val="231F20"/>
              </a:solidFill>
              <a:latin typeface="Athelas" panose="02000503000000020003" pitchFamily="2" charset="77"/>
              <a:ea typeface="Calibri" panose="020F0502020204030204" pitchFamily="34" charset="0"/>
              <a:cs typeface="Times New Roman" panose="02020603050405020304" pitchFamily="18" charset="0"/>
            </a:endParaRPr>
          </a:p>
          <a:p>
            <a:r>
              <a:rPr lang="en-GB" dirty="0">
                <a:solidFill>
                  <a:srgbClr val="231F20"/>
                </a:solidFill>
                <a:latin typeface="Athelas" panose="02000503000000020003" pitchFamily="2" charset="77"/>
                <a:ea typeface="Calibri" panose="020F0502020204030204" pitchFamily="34" charset="0"/>
                <a:cs typeface="Times New Roman" panose="02020603050405020304" pitchFamily="18" charset="0"/>
              </a:rPr>
              <a:t>…..</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this ‘cultural turn’ in climate change has</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seen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 critical engagement with the practices of climate</a:t>
            </a:r>
            <a:endParaRPr lang="en-GB" sz="1800" b="1"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science</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Multiple creative practitioners and researchers</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are now seeking to expand modes of climate science</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production to reconsider the social spaces of climate</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interaction at the science-policy-public interface, and</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to promote new forms of the coproduction knowledge</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between different communities of practice (such</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as science–art or art–public collaborations).</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endParaRPr lang="en-GB"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endParaRPr>
          </a:p>
          <a:p>
            <a:r>
              <a:rPr lang="en-GB" dirty="0" err="1">
                <a:solidFill>
                  <a:srgbClr val="231F20"/>
                </a:solidFill>
                <a:latin typeface="Athelas" panose="02000503000000020003" pitchFamily="2" charset="77"/>
                <a:ea typeface="Calibri" panose="020F0502020204030204" pitchFamily="34" charset="0"/>
                <a:cs typeface="Times New Roman" panose="02020603050405020304" pitchFamily="18" charset="0"/>
              </a:rPr>
              <a:t>Yusoff</a:t>
            </a:r>
            <a:r>
              <a:rPr lang="en-GB" dirty="0">
                <a:solidFill>
                  <a:srgbClr val="231F20"/>
                </a:solidFill>
                <a:latin typeface="Athelas" panose="02000503000000020003" pitchFamily="2" charset="77"/>
                <a:ea typeface="Calibri" panose="020F0502020204030204" pitchFamily="34" charset="0"/>
                <a:cs typeface="Times New Roman" panose="02020603050405020304" pitchFamily="18" charset="0"/>
              </a:rPr>
              <a:t> &amp; </a:t>
            </a:r>
            <a:r>
              <a:rPr lang="en-GB" dirty="0" err="1">
                <a:solidFill>
                  <a:srgbClr val="231F20"/>
                </a:solidFill>
                <a:latin typeface="Athelas" panose="02000503000000020003" pitchFamily="2" charset="77"/>
                <a:ea typeface="Calibri" panose="020F0502020204030204" pitchFamily="34" charset="0"/>
                <a:cs typeface="Times New Roman" panose="02020603050405020304" pitchFamily="18" charset="0"/>
              </a:rPr>
              <a:t>Gabrys</a:t>
            </a:r>
            <a:endParaRPr lang="en-GB" dirty="0">
              <a:effectLst/>
              <a:latin typeface="Athelas" panose="02000503000000020003" pitchFamily="2" charset="77"/>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5479F627-2E14-27DD-DE17-5DA1911E7852}"/>
              </a:ext>
            </a:extLst>
          </p:cNvPr>
          <p:cNvSpPr txBox="1"/>
          <p:nvPr/>
        </p:nvSpPr>
        <p:spPr>
          <a:xfrm>
            <a:off x="6481762" y="3429000"/>
            <a:ext cx="5837817" cy="3139321"/>
          </a:xfrm>
          <a:prstGeom prst="rect">
            <a:avLst/>
          </a:prstGeom>
          <a:noFill/>
        </p:spPr>
        <p:txBody>
          <a:bodyPr wrap="none" rtlCol="0">
            <a:spAutoFit/>
          </a:bodyPr>
          <a:lstStyle/>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Yet within this work, there</a:t>
            </a:r>
            <a:r>
              <a:rPr lang="en-GB" dirty="0">
                <a:latin typeface="Athelas" panose="02000503000000020003" pitchFamily="2" charset="77"/>
                <a:ea typeface="Calibri" panose="020F0502020204030204" pitchFamily="34" charset="0"/>
                <a:cs typeface="Times New Roman" panose="02020603050405020304" pitchFamily="18" charset="0"/>
              </a:rPr>
              <a:t>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has been scant attention as to </a:t>
            </a:r>
          </a:p>
          <a:p>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how futures could</a:t>
            </a:r>
            <a:r>
              <a:rPr lang="en-GB" b="1" dirty="0">
                <a:latin typeface="Athelas" panose="02000503000000020003" pitchFamily="2" charset="77"/>
                <a:ea typeface="Calibri" panose="020F0502020204030204" pitchFamily="34" charset="0"/>
                <a:cs typeface="Times New Roman" panose="02020603050405020304" pitchFamily="18" charset="0"/>
              </a:rPr>
              <a:t>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be deployed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as a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cultural and creative </a:t>
            </a:r>
          </a:p>
          <a:p>
            <a:r>
              <a:rPr lang="en-GB" b="1" dirty="0">
                <a:solidFill>
                  <a:srgbClr val="231F20"/>
                </a:solidFill>
                <a:latin typeface="Athelas" panose="02000503000000020003" pitchFamily="2" charset="77"/>
                <a:ea typeface="Calibri" panose="020F0502020204030204" pitchFamily="34" charset="0"/>
                <a:cs typeface="Times New Roman" panose="02020603050405020304" pitchFamily="18" charset="0"/>
              </a:rPr>
              <a:t>m</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ethod</a:t>
            </a:r>
            <a:r>
              <a:rPr lang="en-GB" b="1" dirty="0">
                <a:latin typeface="Athelas" panose="02000503000000020003" pitchFamily="2" charset="77"/>
                <a:ea typeface="Calibri" panose="020F0502020204030204" pitchFamily="34" charset="0"/>
                <a:cs typeface="Times New Roman" panose="02020603050405020304" pitchFamily="18" charset="0"/>
              </a:rPr>
              <a:t>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of environmental imagining</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and </a:t>
            </a:r>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how the arts and</a:t>
            </a:r>
            <a:endParaRPr lang="en-GB" sz="1800" b="1"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b="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humanities could contribute to future narratives. </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arts and humanities play an important role in thinking</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through our representations of environmental change</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and give tangible form to the imagination of different</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worlds outside of the constraints of the given present….</a:t>
            </a: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Arts and humanities scholars and practitioners</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in collaboration with scientists can reconsider</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rPr>
              <a:t>how climate futures are imagined. </a:t>
            </a:r>
            <a:endParaRPr lang="en-US" dirty="0">
              <a:latin typeface="Athelas" panose="02000503000000020003" pitchFamily="2" charset="77"/>
            </a:endParaRPr>
          </a:p>
        </p:txBody>
      </p:sp>
      <p:pic>
        <p:nvPicPr>
          <p:cNvPr id="17410" name="Picture 2" descr="In Search Of Hope-Full Futures&quot; Event at Bangkok Climate Action Week Calls  for New Asian Climate Narratives - Abundant Climate">
            <a:extLst>
              <a:ext uri="{FF2B5EF4-FFF2-40B4-BE49-F238E27FC236}">
                <a16:creationId xmlns:a16="http://schemas.microsoft.com/office/drawing/2014/main" id="{6B880504-093F-4E42-20A0-6BCC9626A6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91413" y="281018"/>
            <a:ext cx="4307681" cy="2871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64702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12E7E3D-2DF9-979E-6931-D6062E62A9B8}"/>
              </a:ext>
            </a:extLst>
          </p:cNvPr>
          <p:cNvSpPr txBox="1"/>
          <p:nvPr/>
        </p:nvSpPr>
        <p:spPr>
          <a:xfrm>
            <a:off x="185738" y="276446"/>
            <a:ext cx="8572499" cy="8002191"/>
          </a:xfrm>
          <a:prstGeom prst="rect">
            <a:avLst/>
          </a:prstGeom>
          <a:noFill/>
        </p:spPr>
        <p:txBody>
          <a:bodyPr wrap="square" rtlCol="0">
            <a:spAutoFit/>
          </a:bodyPr>
          <a:lstStyle/>
          <a:p>
            <a:r>
              <a:rPr lang="en-GB" sz="1600" dirty="0">
                <a:effectLst/>
                <a:latin typeface="Athelas" panose="02000503000000020003" pitchFamily="2" charset="77"/>
                <a:ea typeface="Times New Roman" panose="02020603050405020304" pitchFamily="18" charset="0"/>
              </a:rPr>
              <a:t>The uncountable repetitions of the same act over the past two </a:t>
            </a:r>
          </a:p>
          <a:p>
            <a:r>
              <a:rPr lang="en-GB" sz="1600" dirty="0">
                <a:effectLst/>
                <a:latin typeface="Athelas" panose="02000503000000020003" pitchFamily="2" charset="77"/>
                <a:ea typeface="Times New Roman" panose="02020603050405020304" pitchFamily="18" charset="0"/>
              </a:rPr>
              <a:t>centuries form the defeated time now pouring down from the sky. </a:t>
            </a:r>
          </a:p>
          <a:p>
            <a:r>
              <a:rPr lang="en-GB" sz="1600" dirty="0">
                <a:effectLst/>
                <a:latin typeface="Athelas" panose="02000503000000020003" pitchFamily="2" charset="77"/>
                <a:ea typeface="Times New Roman" panose="02020603050405020304" pitchFamily="18" charset="0"/>
              </a:rPr>
              <a:t>How can we apprehend that process?   </a:t>
            </a:r>
            <a:r>
              <a:rPr lang="en-GB" sz="1600" dirty="0" err="1">
                <a:effectLst/>
                <a:latin typeface="Athelas" panose="02000503000000020003" pitchFamily="2" charset="77"/>
                <a:ea typeface="Times New Roman" panose="02020603050405020304" pitchFamily="18" charset="0"/>
              </a:rPr>
              <a:t>Malm</a:t>
            </a:r>
            <a:endParaRPr lang="en-GB" sz="1600" dirty="0">
              <a:effectLst/>
              <a:latin typeface="Athelas" panose="02000503000000020003" pitchFamily="2" charset="77"/>
              <a:ea typeface="Times New Roman" panose="02020603050405020304" pitchFamily="18" charset="0"/>
            </a:endParaRPr>
          </a:p>
          <a:p>
            <a:endParaRPr lang="en-GB" sz="1600" dirty="0">
              <a:latin typeface="Athelas" panose="02000503000000020003" pitchFamily="2" charset="77"/>
              <a:ea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Scholars writing on the current climate-change crisis are indeed saying</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something significantly different from what environmental historians</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have said so far. In unwittingly destroying the artificial but </a:t>
            </a:r>
            <a:r>
              <a:rPr lang="en-GB" sz="1600" dirty="0" err="1">
                <a:effectLst/>
                <a:latin typeface="Athelas" panose="02000503000000020003" pitchFamily="2" charset="77"/>
                <a:ea typeface="Calibri" panose="020F0502020204030204" pitchFamily="34" charset="0"/>
                <a:cs typeface="Times New Roman" panose="02020603050405020304" pitchFamily="18" charset="0"/>
              </a:rPr>
              <a:t>time-honored</a:t>
            </a:r>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distinction between natural and human histories, climate scientists posit</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that the human being has become something much larger than the simple</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biological agent that he or she always has been. Humans now wield a</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geological force. As Oreskes puts it: “To deny that global warming is real is</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precisely to deny that humans </a:t>
            </a:r>
            <a:r>
              <a:rPr lang="en-GB" sz="1600" u="sng" dirty="0">
                <a:effectLst/>
                <a:latin typeface="Athelas" panose="02000503000000020003" pitchFamily="2" charset="77"/>
                <a:ea typeface="Calibri" panose="020F0502020204030204" pitchFamily="34" charset="0"/>
                <a:cs typeface="Times New Roman" panose="02020603050405020304" pitchFamily="18" charset="0"/>
              </a:rPr>
              <a:t>have become geological agents</a:t>
            </a:r>
            <a:r>
              <a:rPr lang="en-GB" sz="1600" dirty="0">
                <a:effectLst/>
                <a:latin typeface="Athelas" panose="02000503000000020003" pitchFamily="2" charset="77"/>
                <a:ea typeface="Calibri" panose="020F0502020204030204" pitchFamily="34" charset="0"/>
                <a:cs typeface="Times New Roman" panose="02020603050405020304" pitchFamily="18" charset="0"/>
              </a:rPr>
              <a:t>, changing</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the most basic physical processes of the earth.”</a:t>
            </a:r>
          </a:p>
          <a:p>
            <a:endParaRPr lang="en-GB" sz="1600" dirty="0">
              <a:latin typeface="Athelas" panose="02000503000000020003" pitchFamily="2" charset="77"/>
              <a:ea typeface="Calibri" panose="020F0502020204030204" pitchFamily="34" charset="0"/>
              <a:cs typeface="Times New Roman" panose="02020603050405020304" pitchFamily="18" charset="0"/>
            </a:endParaRPr>
          </a:p>
          <a:p>
            <a:r>
              <a:rPr lang="en-GB" sz="1600" dirty="0">
                <a:effectLst/>
                <a:latin typeface="Athelas" panose="02000503000000020003" pitchFamily="2" charset="77"/>
                <a:ea typeface="Calibri" panose="020F0502020204030204" pitchFamily="34" charset="0"/>
                <a:cs typeface="Times New Roman" panose="02020603050405020304" pitchFamily="18" charset="0"/>
              </a:rPr>
              <a:t>In no discussion of freedom in the period since the Enlightenment was</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there ever any awareness of the geological agency that human beings were</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acquiring at the same time as and through processes closely linked to their</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acquisition of freedom. Geological time and the chronology of human</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histories remained unrelated. This distance between the two calendars, as</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we have seen, is what climate scientists now claim has collapsed. The period</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I have mentioned, from 1750 to now, is also the time when human</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beings switched from wood and other renewable fuels to large-scale use of</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fossil fuel—first coal and then oil and gas. The mansion of modern freedoms</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stands on an ever-expanding base of fossil-fuel use. Most of our</a:t>
            </a:r>
          </a:p>
          <a:p>
            <a:r>
              <a:rPr lang="en-GB" sz="1600" dirty="0">
                <a:effectLst/>
                <a:latin typeface="Athelas" panose="02000503000000020003" pitchFamily="2" charset="77"/>
                <a:ea typeface="Calibri" panose="020F0502020204030204" pitchFamily="34" charset="0"/>
                <a:cs typeface="Times New Roman" panose="02020603050405020304" pitchFamily="18" charset="0"/>
              </a:rPr>
              <a:t>freedoms so far have been energy-intensive.</a:t>
            </a:r>
          </a:p>
          <a:p>
            <a:r>
              <a:rPr lang="en-GB" sz="1600" dirty="0">
                <a:latin typeface="Athelas" panose="02000503000000020003" pitchFamily="2" charset="77"/>
                <a:ea typeface="Times New Roman" panose="02020603050405020304" pitchFamily="18" charset="0"/>
              </a:rPr>
              <a:t>Chakrabarty. “</a:t>
            </a:r>
            <a:r>
              <a:rPr lang="en-GB" sz="1600" u="sng" dirty="0">
                <a:solidFill>
                  <a:srgbClr val="0000FF"/>
                </a:solidFill>
                <a:latin typeface="Athelas" panose="02000503000000020003" pitchFamily="2" charset="77"/>
                <a:ea typeface="Times New Roman" panose="02020603050405020304" pitchFamily="18" charset="0"/>
                <a:hlinkClick r:id="rId2"/>
              </a:rPr>
              <a:t>The Climate of History: Four Theses</a:t>
            </a:r>
            <a:r>
              <a:rPr lang="en-GB" sz="1600" dirty="0">
                <a:latin typeface="Athelas" panose="02000503000000020003" pitchFamily="2" charset="77"/>
                <a:ea typeface="Times New Roman" panose="02020603050405020304" pitchFamily="18" charset="0"/>
              </a:rPr>
              <a:t>.” </a:t>
            </a:r>
            <a:r>
              <a:rPr lang="en-GB" sz="1600" u="sng" dirty="0">
                <a:solidFill>
                  <a:srgbClr val="0000FF"/>
                </a:solidFill>
                <a:latin typeface="Athelas" panose="02000503000000020003" pitchFamily="2" charset="77"/>
                <a:ea typeface="Times New Roman" panose="02020603050405020304" pitchFamily="18" charset="0"/>
                <a:hlinkClick r:id="rId3"/>
              </a:rPr>
              <a:t>Critical Inquiry</a:t>
            </a:r>
            <a:r>
              <a:rPr lang="en-GB" sz="1600" dirty="0">
                <a:latin typeface="Athelas" panose="02000503000000020003" pitchFamily="2" charset="77"/>
                <a:ea typeface="Times New Roman" panose="02020603050405020304" pitchFamily="18" charset="0"/>
              </a:rPr>
              <a:t> 35. 2 (2009): 197–222.</a:t>
            </a:r>
          </a:p>
          <a:p>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endParaRPr lang="en-GB" sz="1600" dirty="0">
              <a:latin typeface="Athelas" panose="02000503000000020003" pitchFamily="2" charset="77"/>
              <a:ea typeface="Calibri" panose="020F0502020204030204" pitchFamily="34" charset="0"/>
              <a:cs typeface="Times New Roman" panose="02020603050405020304" pitchFamily="18" charset="0"/>
            </a:endParaRPr>
          </a:p>
          <a:p>
            <a:endParaRPr lang="en-GB" sz="1600" dirty="0">
              <a:effectLst/>
              <a:latin typeface="Athelas" panose="02000503000000020003" pitchFamily="2" charset="77"/>
              <a:ea typeface="Calibri" panose="020F0502020204030204" pitchFamily="34" charset="0"/>
              <a:cs typeface="Times New Roman" panose="02020603050405020304" pitchFamily="18" charset="0"/>
            </a:endParaRPr>
          </a:p>
          <a:p>
            <a:endParaRPr lang="en-GB" sz="1600" dirty="0">
              <a:effectLst/>
              <a:latin typeface="Athelas" panose="02000503000000020003" pitchFamily="2" charset="77"/>
              <a:ea typeface="Times New Roman" panose="02020603050405020304" pitchFamily="18" charset="0"/>
            </a:endParaRPr>
          </a:p>
          <a:p>
            <a:endParaRPr lang="en-US" sz="1600" dirty="0">
              <a:latin typeface="Athelas" panose="02000503000000020003" pitchFamily="2" charset="77"/>
            </a:endParaRPr>
          </a:p>
        </p:txBody>
      </p:sp>
      <p:pic>
        <p:nvPicPr>
          <p:cNvPr id="16386" name="Picture 2" descr="Oil Collection">
            <a:extLst>
              <a:ext uri="{FF2B5EF4-FFF2-40B4-BE49-F238E27FC236}">
                <a16:creationId xmlns:a16="http://schemas.microsoft.com/office/drawing/2014/main" id="{68DDC07D-094F-3471-FCA1-A4A6194AF4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5735" y="1485900"/>
            <a:ext cx="4878441" cy="3886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55118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07219E0-8FCF-6A35-EDA8-08403E68C9AC}"/>
              </a:ext>
            </a:extLst>
          </p:cNvPr>
          <p:cNvSpPr txBox="1"/>
          <p:nvPr/>
        </p:nvSpPr>
        <p:spPr>
          <a:xfrm>
            <a:off x="4000500" y="3171825"/>
            <a:ext cx="3705630" cy="707886"/>
          </a:xfrm>
          <a:prstGeom prst="rect">
            <a:avLst/>
          </a:prstGeom>
          <a:noFill/>
        </p:spPr>
        <p:txBody>
          <a:bodyPr wrap="none" rtlCol="0">
            <a:spAutoFit/>
          </a:bodyPr>
          <a:lstStyle/>
          <a:p>
            <a:r>
              <a:rPr lang="en-US" sz="4000" dirty="0">
                <a:latin typeface="Franklin Gothic Medium" panose="020B0603020102020204" pitchFamily="34" charset="0"/>
              </a:rPr>
              <a:t>Climate Fictions</a:t>
            </a:r>
          </a:p>
        </p:txBody>
      </p:sp>
    </p:spTree>
    <p:extLst>
      <p:ext uri="{BB962C8B-B14F-4D97-AF65-F5344CB8AC3E}">
        <p14:creationId xmlns:p14="http://schemas.microsoft.com/office/powerpoint/2010/main" val="42024075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a:extLst>
              <a:ext uri="{FF2B5EF4-FFF2-40B4-BE49-F238E27FC236}">
                <a16:creationId xmlns:a16="http://schemas.microsoft.com/office/drawing/2014/main" id="{B4E6C2AF-F1DE-8A9A-9962-1C43C2D2EF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31165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screenshot of a text&#10;&#10;AI-generated content may be incorrect.">
            <a:extLst>
              <a:ext uri="{FF2B5EF4-FFF2-40B4-BE49-F238E27FC236}">
                <a16:creationId xmlns:a16="http://schemas.microsoft.com/office/drawing/2014/main" id="{148DFA45-62E5-43B8-D658-1BA866D96399}"/>
              </a:ext>
            </a:extLst>
          </p:cNvPr>
          <p:cNvPicPr>
            <a:picLocks noChangeAspect="1"/>
          </p:cNvPicPr>
          <p:nvPr/>
        </p:nvPicPr>
        <p:blipFill>
          <a:blip r:embed="rId3"/>
          <a:stretch>
            <a:fillRect/>
          </a:stretch>
        </p:blipFill>
        <p:spPr>
          <a:xfrm>
            <a:off x="4462885" y="1000919"/>
            <a:ext cx="7546410" cy="4957762"/>
          </a:xfrm>
          <a:prstGeom prst="rect">
            <a:avLst/>
          </a:prstGeom>
        </p:spPr>
      </p:pic>
      <p:pic>
        <p:nvPicPr>
          <p:cNvPr id="5" name="Picture 4">
            <a:extLst>
              <a:ext uri="{FF2B5EF4-FFF2-40B4-BE49-F238E27FC236}">
                <a16:creationId xmlns:a16="http://schemas.microsoft.com/office/drawing/2014/main" id="{21EDD3A5-DEF8-2A2E-DFA7-2CA8A13A91A3}"/>
              </a:ext>
            </a:extLst>
          </p:cNvPr>
          <p:cNvPicPr>
            <a:picLocks noChangeAspect="1"/>
          </p:cNvPicPr>
          <p:nvPr/>
        </p:nvPicPr>
        <p:blipFill>
          <a:blip r:embed="rId4"/>
          <a:stretch>
            <a:fillRect/>
          </a:stretch>
        </p:blipFill>
        <p:spPr>
          <a:xfrm>
            <a:off x="6083300" y="3378200"/>
            <a:ext cx="25400" cy="101600"/>
          </a:xfrm>
          <a:prstGeom prst="rect">
            <a:avLst/>
          </a:prstGeom>
        </p:spPr>
      </p:pic>
    </p:spTree>
    <p:extLst>
      <p:ext uri="{BB962C8B-B14F-4D97-AF65-F5344CB8AC3E}">
        <p14:creationId xmlns:p14="http://schemas.microsoft.com/office/powerpoint/2010/main" val="35168878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FFE98-9A0C-1C4D-B73F-1514B8589D2B}"/>
              </a:ext>
            </a:extLst>
          </p:cNvPr>
          <p:cNvSpPr>
            <a:spLocks noGrp="1"/>
          </p:cNvSpPr>
          <p:nvPr>
            <p:ph type="title"/>
          </p:nvPr>
        </p:nvSpPr>
        <p:spPr/>
        <p:txBody>
          <a:bodyPr/>
          <a:lstStyle/>
          <a:p>
            <a:endParaRPr lang="en-US" dirty="0"/>
          </a:p>
        </p:txBody>
      </p:sp>
      <p:pic>
        <p:nvPicPr>
          <p:cNvPr id="5" name="Content Placeholder 4">
            <a:extLst>
              <a:ext uri="{FF2B5EF4-FFF2-40B4-BE49-F238E27FC236}">
                <a16:creationId xmlns:a16="http://schemas.microsoft.com/office/drawing/2014/main" id="{A4BA71CA-4D01-7143-8900-8BD0DD708F84}"/>
              </a:ext>
            </a:extLst>
          </p:cNvPr>
          <p:cNvPicPr>
            <a:picLocks noGrp="1" noChangeAspect="1"/>
          </p:cNvPicPr>
          <p:nvPr>
            <p:ph idx="1"/>
          </p:nvPr>
        </p:nvPicPr>
        <p:blipFill>
          <a:blip r:embed="rId3"/>
          <a:stretch>
            <a:fillRect/>
          </a:stretch>
        </p:blipFill>
        <p:spPr>
          <a:xfrm>
            <a:off x="70602" y="0"/>
            <a:ext cx="1572291" cy="2487803"/>
          </a:xfrm>
        </p:spPr>
      </p:pic>
      <p:pic>
        <p:nvPicPr>
          <p:cNvPr id="4" name="Picture 4" descr="Image result for the wall john lanchester">
            <a:hlinkClick r:id="rId4"/>
            <a:extLst>
              <a:ext uri="{FF2B5EF4-FFF2-40B4-BE49-F238E27FC236}">
                <a16:creationId xmlns:a16="http://schemas.microsoft.com/office/drawing/2014/main" id="{4D4BD9F9-E809-F74F-84E2-ABFD0B08E30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9062" y="-8809"/>
            <a:ext cx="1608434" cy="248780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Image result for the drowned world">
            <a:extLst>
              <a:ext uri="{FF2B5EF4-FFF2-40B4-BE49-F238E27FC236}">
                <a16:creationId xmlns:a16="http://schemas.microsoft.com/office/drawing/2014/main" id="{FFD76AE2-B5AF-A443-951F-E8716EBCCCC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60018" y="-41436"/>
            <a:ext cx="1648169" cy="248780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the wind-up girl">
            <a:extLst>
              <a:ext uri="{FF2B5EF4-FFF2-40B4-BE49-F238E27FC236}">
                <a16:creationId xmlns:a16="http://schemas.microsoft.com/office/drawing/2014/main" id="{9E8854F7-65AE-D640-9E7F-C1C0197A581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49" y="4520896"/>
            <a:ext cx="1530188" cy="233710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Image result for emmi itaranta memory of water">
            <a:hlinkClick r:id="rId8"/>
            <a:extLst>
              <a:ext uri="{FF2B5EF4-FFF2-40B4-BE49-F238E27FC236}">
                <a16:creationId xmlns:a16="http://schemas.microsoft.com/office/drawing/2014/main" id="{3EDD7D63-24CD-7346-871B-F9ADBE1AA5F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60709" y="0"/>
            <a:ext cx="1620313" cy="248780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A Friend of the Earth">
            <a:extLst>
              <a:ext uri="{FF2B5EF4-FFF2-40B4-BE49-F238E27FC236}">
                <a16:creationId xmlns:a16="http://schemas.microsoft.com/office/drawing/2014/main" id="{786515AC-7B22-434B-A05E-BE7E977B8DA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123444" y="0"/>
            <a:ext cx="1591214" cy="245677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mage result for the carbon diaries">
            <a:extLst>
              <a:ext uri="{FF2B5EF4-FFF2-40B4-BE49-F238E27FC236}">
                <a16:creationId xmlns:a16="http://schemas.microsoft.com/office/drawing/2014/main" id="{E21CD980-47DB-254C-96D8-9CCE93E0228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42893" y="4581005"/>
            <a:ext cx="1473886" cy="2276995"/>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Image result for parable of the sower octavia butler">
            <a:extLst>
              <a:ext uri="{FF2B5EF4-FFF2-40B4-BE49-F238E27FC236}">
                <a16:creationId xmlns:a16="http://schemas.microsoft.com/office/drawing/2014/main" id="{5C7A0FEB-75E4-C04F-BF16-18F619D676B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279952" y="4581005"/>
            <a:ext cx="1491825" cy="2276995"/>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Image result for the stone gods">
            <a:extLst>
              <a:ext uri="{FF2B5EF4-FFF2-40B4-BE49-F238E27FC236}">
                <a16:creationId xmlns:a16="http://schemas.microsoft.com/office/drawing/2014/main" id="{28128D23-33E7-264C-83DC-BB00C0B78C1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608542" y="4610031"/>
            <a:ext cx="1450496" cy="2228489"/>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Image result for lagoon okorafor">
            <a:extLst>
              <a:ext uri="{FF2B5EF4-FFF2-40B4-BE49-F238E27FC236}">
                <a16:creationId xmlns:a16="http://schemas.microsoft.com/office/drawing/2014/main" id="{2DA85C92-2EB1-6B40-A8A2-D49FFE15400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210085" y="4592741"/>
            <a:ext cx="1457432" cy="2228489"/>
          </a:xfrm>
          <a:prstGeom prst="rect">
            <a:avLst/>
          </a:prstGeom>
          <a:noFill/>
          <a:extLst>
            <a:ext uri="{909E8E84-426E-40DD-AFC4-6F175D3DCCD1}">
              <a14:hiddenFill xmlns:a14="http://schemas.microsoft.com/office/drawing/2010/main">
                <a:solidFill>
                  <a:srgbClr val="FFFFFF"/>
                </a:solidFill>
              </a14:hiddenFill>
            </a:ext>
          </a:extLst>
        </p:spPr>
      </p:pic>
      <p:pic>
        <p:nvPicPr>
          <p:cNvPr id="18434" name="Picture 2" descr="Image result for clifi">
            <a:extLst>
              <a:ext uri="{FF2B5EF4-FFF2-40B4-BE49-F238E27FC236}">
                <a16:creationId xmlns:a16="http://schemas.microsoft.com/office/drawing/2014/main" id="{4B5916CE-556E-0842-93C8-169C62688B44}"/>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99999" y="4610031"/>
            <a:ext cx="1506514" cy="2276369"/>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descr="Image result for clifi">
            <a:extLst>
              <a:ext uri="{FF2B5EF4-FFF2-40B4-BE49-F238E27FC236}">
                <a16:creationId xmlns:a16="http://schemas.microsoft.com/office/drawing/2014/main" id="{BD5D2502-349D-D44D-A5CE-A38BC04116A6}"/>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798928" y="4664778"/>
            <a:ext cx="1358587" cy="2228489"/>
          </a:xfrm>
          <a:prstGeom prst="rect">
            <a:avLst/>
          </a:prstGeom>
          <a:noFill/>
          <a:extLst>
            <a:ext uri="{909E8E84-426E-40DD-AFC4-6F175D3DCCD1}">
              <a14:hiddenFill xmlns:a14="http://schemas.microsoft.com/office/drawing/2010/main">
                <a:solidFill>
                  <a:srgbClr val="FFFFFF"/>
                </a:solidFill>
              </a14:hiddenFill>
            </a:ext>
          </a:extLst>
        </p:spPr>
      </p:pic>
      <p:pic>
        <p:nvPicPr>
          <p:cNvPr id="18438" name="Picture 6" descr="The Best Cli-Fi Books - We Are Unprepared by Meg Little Reilly">
            <a:extLst>
              <a:ext uri="{FF2B5EF4-FFF2-40B4-BE49-F238E27FC236}">
                <a16:creationId xmlns:a16="http://schemas.microsoft.com/office/drawing/2014/main" id="{CF95BC71-390E-034B-8C2D-638BB4E350D4}"/>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858665" y="23336"/>
            <a:ext cx="1598698" cy="241009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Tentacle">
            <a:extLst>
              <a:ext uri="{FF2B5EF4-FFF2-40B4-BE49-F238E27FC236}">
                <a16:creationId xmlns:a16="http://schemas.microsoft.com/office/drawing/2014/main" id="{1429516D-A88B-C6EE-9198-E8C6E6DD1C2C}"/>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425028" y="2382398"/>
            <a:ext cx="1623408" cy="248780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96859CBE-881E-791A-3B78-B63872D3FD78}"/>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610522" y="2487803"/>
            <a:ext cx="1484263" cy="227699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Image result for jenny fagan sunlight pilgrims">
            <a:hlinkClick r:id="rId20"/>
            <a:extLst>
              <a:ext uri="{FF2B5EF4-FFF2-40B4-BE49-F238E27FC236}">
                <a16:creationId xmlns:a16="http://schemas.microsoft.com/office/drawing/2014/main" id="{2AF3ACDB-0D52-725B-29D3-2A3BDCAC22A3}"/>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0601370" y="26540"/>
            <a:ext cx="1565460" cy="240689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he Road By Cormac McCarthy">
            <a:extLst>
              <a:ext uri="{FF2B5EF4-FFF2-40B4-BE49-F238E27FC236}">
                <a16:creationId xmlns:a16="http://schemas.microsoft.com/office/drawing/2014/main" id="{2175CCFB-AC23-3031-FE89-D10C94730969}"/>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967107" y="2460296"/>
            <a:ext cx="1511509" cy="227636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cattered All Over the Earth by Yoko Tawada, Margaret Mitsutani |  Waterstones">
            <a:extLst>
              <a:ext uri="{FF2B5EF4-FFF2-40B4-BE49-F238E27FC236}">
                <a16:creationId xmlns:a16="http://schemas.microsoft.com/office/drawing/2014/main" id="{B8BAFB8A-4399-0BD9-6FCB-5B6E70BD50E6}"/>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0543932" y="2555392"/>
            <a:ext cx="1457431" cy="2335627"/>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10:04">
            <a:extLst>
              <a:ext uri="{FF2B5EF4-FFF2-40B4-BE49-F238E27FC236}">
                <a16:creationId xmlns:a16="http://schemas.microsoft.com/office/drawing/2014/main" id="{6B9221DD-61AD-243D-2385-5DDDEF0430DA}"/>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2639785" y="2410794"/>
            <a:ext cx="1608434" cy="2415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1753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song&#10;&#10;AI-generated content may be incorrect.">
            <a:extLst>
              <a:ext uri="{FF2B5EF4-FFF2-40B4-BE49-F238E27FC236}">
                <a16:creationId xmlns:a16="http://schemas.microsoft.com/office/drawing/2014/main" id="{D08C1ADB-5E92-FC94-E632-35E599BF6F91}"/>
              </a:ext>
            </a:extLst>
          </p:cNvPr>
          <p:cNvPicPr>
            <a:picLocks noChangeAspect="1"/>
          </p:cNvPicPr>
          <p:nvPr/>
        </p:nvPicPr>
        <p:blipFill>
          <a:blip r:embed="rId2"/>
          <a:stretch>
            <a:fillRect/>
          </a:stretch>
        </p:blipFill>
        <p:spPr>
          <a:xfrm>
            <a:off x="1578726" y="0"/>
            <a:ext cx="9042382" cy="6863947"/>
          </a:xfrm>
          <a:prstGeom prst="rect">
            <a:avLst/>
          </a:prstGeom>
        </p:spPr>
      </p:pic>
    </p:spTree>
    <p:extLst>
      <p:ext uri="{BB962C8B-B14F-4D97-AF65-F5344CB8AC3E}">
        <p14:creationId xmlns:p14="http://schemas.microsoft.com/office/powerpoint/2010/main" val="5579840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8" name="Picture 6" descr="American War by Omar El Akkad">
            <a:extLst>
              <a:ext uri="{FF2B5EF4-FFF2-40B4-BE49-F238E27FC236}">
                <a16:creationId xmlns:a16="http://schemas.microsoft.com/office/drawing/2014/main" id="{0AE6DD87-4024-098B-1B47-3BA8A19D8C6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375939" y="643467"/>
            <a:ext cx="1615363" cy="2475653"/>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Fantastic Speculative Future America Maps From Maps On The, 41% OFF">
            <a:extLst>
              <a:ext uri="{FF2B5EF4-FFF2-40B4-BE49-F238E27FC236}">
                <a16:creationId xmlns:a16="http://schemas.microsoft.com/office/drawing/2014/main" id="{96A896DF-ABB3-AB0C-0684-288FB8FADD8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372590" y="650497"/>
            <a:ext cx="3134759" cy="2468623"/>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The Flood">
            <a:extLst>
              <a:ext uri="{FF2B5EF4-FFF2-40B4-BE49-F238E27FC236}">
                <a16:creationId xmlns:a16="http://schemas.microsoft.com/office/drawing/2014/main" id="{D69359C5-9A32-DC7E-C8D9-9CCD5C705E38}"/>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371090" y="3748194"/>
            <a:ext cx="1607861" cy="2471631"/>
          </a:xfrm>
          <a:prstGeom prst="rect">
            <a:avLst/>
          </a:prstGeom>
          <a:noFill/>
          <a:extLst>
            <a:ext uri="{909E8E84-426E-40DD-AFC4-6F175D3DCCD1}">
              <a14:hiddenFill xmlns:a14="http://schemas.microsoft.com/office/drawing/2010/main">
                <a:solidFill>
                  <a:srgbClr val="FFFFFF"/>
                </a:solidFill>
              </a14:hiddenFill>
            </a:ext>
          </a:extLst>
        </p:spPr>
      </p:pic>
      <p:pic>
        <p:nvPicPr>
          <p:cNvPr id="8202" name="Picture 10">
            <a:extLst>
              <a:ext uri="{FF2B5EF4-FFF2-40B4-BE49-F238E27FC236}">
                <a16:creationId xmlns:a16="http://schemas.microsoft.com/office/drawing/2014/main" id="{37791D9B-1B38-6094-75C5-8C78E8DCB88F}"/>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4381676" y="924136"/>
            <a:ext cx="3252903" cy="5023788"/>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Book covers around the world: MaddAddam trilogy by Margaret Atwood –  Readers' High Tea">
            <a:extLst>
              <a:ext uri="{FF2B5EF4-FFF2-40B4-BE49-F238E27FC236}">
                <a16:creationId xmlns:a16="http://schemas.microsoft.com/office/drawing/2014/main" id="{B4080023-D2E8-3BA9-50CD-5A675673B43E}"/>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8313518" y="4149902"/>
            <a:ext cx="3252903" cy="16752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51535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8" name="Picture 14">
            <a:extLst>
              <a:ext uri="{FF2B5EF4-FFF2-40B4-BE49-F238E27FC236}">
                <a16:creationId xmlns:a16="http://schemas.microsoft.com/office/drawing/2014/main" id="{EC293E06-A982-18D3-8D43-847D34D49E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12107" b="-3"/>
          <a:stretch>
            <a:fillRect/>
          </a:stretch>
        </p:blipFill>
        <p:spPr bwMode="auto">
          <a:xfrm>
            <a:off x="192528" y="171716"/>
            <a:ext cx="3793268" cy="651456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61259941-6CE2-A972-7838-02D3EEED05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9995" b="-1"/>
          <a:stretch>
            <a:fillRect/>
          </a:stretch>
        </p:blipFill>
        <p:spPr bwMode="auto">
          <a:xfrm>
            <a:off x="4184538" y="171716"/>
            <a:ext cx="3822924" cy="651456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95319C5D-27BD-1F8C-9AD9-38D4AF5ABE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6278" r="1156" b="-3"/>
          <a:stretch>
            <a:fillRect/>
          </a:stretch>
        </p:blipFill>
        <p:spPr bwMode="auto">
          <a:xfrm>
            <a:off x="8188032" y="171716"/>
            <a:ext cx="3799007" cy="6514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56143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DC7F71-E07B-BD11-1549-1D6592923771}"/>
            </a:ext>
          </a:extLst>
        </p:cNvPr>
        <p:cNvGrpSpPr/>
        <p:nvPr/>
      </p:nvGrpSpPr>
      <p:grpSpPr>
        <a:xfrm>
          <a:off x="0" y="0"/>
          <a:ext cx="0" cy="0"/>
          <a:chOff x="0" y="0"/>
          <a:chExt cx="0" cy="0"/>
        </a:xfrm>
      </p:grpSpPr>
      <p:pic>
        <p:nvPicPr>
          <p:cNvPr id="4098" name="Picture 2" descr="The Drought | Just Images">
            <a:extLst>
              <a:ext uri="{FF2B5EF4-FFF2-40B4-BE49-F238E27FC236}">
                <a16:creationId xmlns:a16="http://schemas.microsoft.com/office/drawing/2014/main" id="{573643D4-E5AD-6008-00E3-77AB2329D0B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436159" y="60312"/>
            <a:ext cx="2069041" cy="320781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B3619852-9C5A-824B-E1A7-D2AABA05276A}"/>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951729" y="269517"/>
            <a:ext cx="2069041" cy="2998611"/>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Inter Ice Age 4">
            <a:extLst>
              <a:ext uri="{FF2B5EF4-FFF2-40B4-BE49-F238E27FC236}">
                <a16:creationId xmlns:a16="http://schemas.microsoft.com/office/drawing/2014/main" id="{1FDC9C1D-D1C2-19C1-8786-D0FCC3655131}"/>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823960" y="192997"/>
            <a:ext cx="1927082" cy="307513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8967106F-027F-583D-B54B-AF33DCBCCB11}"/>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426972" y="3589863"/>
            <a:ext cx="2069041" cy="317337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483EAD4E-38E0-0F1E-FBA0-DCCAD1EB2309}"/>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4950347" y="3589863"/>
            <a:ext cx="2070423" cy="301811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undefined">
            <a:extLst>
              <a:ext uri="{FF2B5EF4-FFF2-40B4-BE49-F238E27FC236}">
                <a16:creationId xmlns:a16="http://schemas.microsoft.com/office/drawing/2014/main" id="{62BAA23C-834D-DE3F-DC33-42E65FA79CCE}"/>
              </a:ext>
            </a:extLst>
          </p:cNvPr>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8823960" y="3429328"/>
            <a:ext cx="1927082" cy="3222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76064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6DD96AB-5E94-BD4B-8EDD-66E5A0A0C38D}"/>
              </a:ext>
            </a:extLst>
          </p:cNvPr>
          <p:cNvPicPr>
            <a:picLocks noChangeAspect="1"/>
          </p:cNvPicPr>
          <p:nvPr/>
        </p:nvPicPr>
        <p:blipFill>
          <a:blip r:embed="rId3"/>
          <a:stretch>
            <a:fillRect/>
          </a:stretch>
        </p:blipFill>
        <p:spPr>
          <a:xfrm>
            <a:off x="1717999" y="321734"/>
            <a:ext cx="2905170" cy="2905170"/>
          </a:xfrm>
          <a:prstGeom prst="rect">
            <a:avLst/>
          </a:prstGeom>
        </p:spPr>
      </p:pic>
      <p:pic>
        <p:nvPicPr>
          <p:cNvPr id="4" name="Picture 2" descr="The Day After Tomorrow">
            <a:extLst>
              <a:ext uri="{FF2B5EF4-FFF2-40B4-BE49-F238E27FC236}">
                <a16:creationId xmlns:a16="http://schemas.microsoft.com/office/drawing/2014/main" id="{AEA15E96-E11E-D843-8431-4C990D8E9D83}"/>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26288" y="3631096"/>
            <a:ext cx="5088589" cy="276056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C08F1374-03C6-5C41-8946-18CA40F7FE3D}"/>
              </a:ext>
            </a:extLst>
          </p:cNvPr>
          <p:cNvPicPr>
            <a:picLocks noChangeAspect="1"/>
          </p:cNvPicPr>
          <p:nvPr/>
        </p:nvPicPr>
        <p:blipFill>
          <a:blip r:embed="rId5"/>
          <a:stretch>
            <a:fillRect/>
          </a:stretch>
        </p:blipFill>
        <p:spPr>
          <a:xfrm>
            <a:off x="7021536" y="321734"/>
            <a:ext cx="3999759" cy="6069922"/>
          </a:xfrm>
          <a:prstGeom prst="rect">
            <a:avLst/>
          </a:prstGeom>
        </p:spPr>
      </p:pic>
    </p:spTree>
    <p:extLst>
      <p:ext uri="{BB962C8B-B14F-4D97-AF65-F5344CB8AC3E}">
        <p14:creationId xmlns:p14="http://schemas.microsoft.com/office/powerpoint/2010/main" val="38797601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The Day After Tomorrow (2004) - IMDb">
            <a:hlinkClick r:id="rId2"/>
            <a:extLst>
              <a:ext uri="{FF2B5EF4-FFF2-40B4-BE49-F238E27FC236}">
                <a16:creationId xmlns:a16="http://schemas.microsoft.com/office/drawing/2014/main" id="{F89D19B7-5419-839D-1821-A75A8851AF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988" y="0"/>
            <a:ext cx="463073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8572E41-90FD-4F51-1108-C445DDACB024}"/>
              </a:ext>
            </a:extLst>
          </p:cNvPr>
          <p:cNvSpPr txBox="1"/>
          <p:nvPr/>
        </p:nvSpPr>
        <p:spPr>
          <a:xfrm>
            <a:off x="5813210" y="1859339"/>
            <a:ext cx="5970802" cy="3139321"/>
          </a:xfrm>
          <a:prstGeom prst="rect">
            <a:avLst/>
          </a:prstGeom>
          <a:noFill/>
        </p:spPr>
        <p:txBody>
          <a:bodyPr wrap="none" rtlCol="0">
            <a:spAutoFit/>
          </a:bodyPr>
          <a:lstStyle/>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Apocalypse is the single most powerful master</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metaphor that the contemporary environmental imagination</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has at its disposal. Of no other dimension of</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contemporary environmentalism, furthermore, can it</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be so unequivocally said that the role of the imagination</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is central to the project; for the rhetoric of apocalypticism</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implies that the fate of the world hinges on</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 arousal of the imagination to a sense of crisis.</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Lawrence Buell </a:t>
            </a:r>
            <a:r>
              <a:rPr lang="en-GB" sz="1800" i="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The Environmental Imagination: Thoreau,</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r>
              <a:rPr lang="en-GB" sz="1800" i="1"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nature writing, and the formation of American Culture</a:t>
            </a:r>
            <a:r>
              <a:rPr lang="en-GB" sz="1800" dirty="0">
                <a:solidFill>
                  <a:srgbClr val="231F20"/>
                </a:solidFill>
                <a:effectLst/>
                <a:latin typeface="Athelas" panose="02000503000000020003" pitchFamily="2" charset="77"/>
                <a:ea typeface="Calibri" panose="020F0502020204030204" pitchFamily="34" charset="0"/>
                <a:cs typeface="Times New Roman" panose="02020603050405020304" pitchFamily="18" charset="0"/>
              </a:rPr>
              <a:t> (1995)</a:t>
            </a:r>
            <a:endParaRPr lang="en-GB" sz="1800" dirty="0">
              <a:effectLst/>
              <a:latin typeface="Athelas" panose="02000503000000020003" pitchFamily="2" charset="77"/>
              <a:ea typeface="Calibri" panose="020F0502020204030204" pitchFamily="34" charset="0"/>
              <a:cs typeface="Times New Roman" panose="02020603050405020304" pitchFamily="18" charset="0"/>
            </a:endParaRPr>
          </a:p>
          <a:p>
            <a:endParaRPr lang="en-US" dirty="0">
              <a:latin typeface="Athelas" panose="02000503000000020003" pitchFamily="2" charset="77"/>
            </a:endParaRPr>
          </a:p>
        </p:txBody>
      </p:sp>
    </p:spTree>
    <p:extLst>
      <p:ext uri="{BB962C8B-B14F-4D97-AF65-F5344CB8AC3E}">
        <p14:creationId xmlns:p14="http://schemas.microsoft.com/office/powerpoint/2010/main" val="10484132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A71FF90-A602-B3CF-189B-557666DA11BC}"/>
              </a:ext>
            </a:extLst>
          </p:cNvPr>
          <p:cNvSpPr txBox="1"/>
          <p:nvPr/>
        </p:nvSpPr>
        <p:spPr>
          <a:xfrm>
            <a:off x="464343" y="513101"/>
            <a:ext cx="6100762" cy="2554545"/>
          </a:xfrm>
          <a:prstGeom prst="rect">
            <a:avLst/>
          </a:prstGeom>
          <a:noFill/>
        </p:spPr>
        <p:txBody>
          <a:bodyPr wrap="square">
            <a:spAutoFit/>
          </a:bodyPr>
          <a:lstStyle/>
          <a:p>
            <a:r>
              <a:rPr lang="en-GB" sz="2000" dirty="0">
                <a:effectLst/>
                <a:latin typeface="Athelas" panose="02000503000000020003" pitchFamily="2" charset="77"/>
              </a:rPr>
              <a:t>And it appears that we are now in an era that will</a:t>
            </a:r>
          </a:p>
          <a:p>
            <a:r>
              <a:rPr lang="en-GB" sz="2000" dirty="0">
                <a:effectLst/>
                <a:latin typeface="Athelas" panose="02000503000000020003" pitchFamily="2" charset="77"/>
              </a:rPr>
              <a:t>be defined precisely by events that appear, by our current standards of normalcy, highly improbable: flash floods, hundred-year storms, persistent droughts, spells of unprecedented heat, sudden landslides, raging torrents pouring down from breached glacial lakes, and, yes, freakish tornadoes. Ghosh, </a:t>
            </a:r>
            <a:r>
              <a:rPr lang="en-GB" sz="2000" i="1" dirty="0">
                <a:effectLst/>
                <a:latin typeface="Athelas" panose="02000503000000020003" pitchFamily="2" charset="77"/>
              </a:rPr>
              <a:t>The Great Derangement</a:t>
            </a:r>
          </a:p>
          <a:p>
            <a:endParaRPr lang="en-GB" sz="2000" dirty="0">
              <a:effectLst/>
              <a:latin typeface="Athelas" panose="02000503000000020003" pitchFamily="2" charset="77"/>
            </a:endParaRPr>
          </a:p>
        </p:txBody>
      </p:sp>
      <p:pic>
        <p:nvPicPr>
          <p:cNvPr id="4" name="Picture 3" descr="A city in the fog&#10;&#10;Description automatically generated">
            <a:hlinkClick r:id="rId2"/>
            <a:extLst>
              <a:ext uri="{FF2B5EF4-FFF2-40B4-BE49-F238E27FC236}">
                <a16:creationId xmlns:a16="http://schemas.microsoft.com/office/drawing/2014/main" id="{F2460A25-03A5-D476-9A58-B3C6CD653C2F}"/>
              </a:ext>
            </a:extLst>
          </p:cNvPr>
          <p:cNvPicPr>
            <a:picLocks noChangeAspect="1"/>
          </p:cNvPicPr>
          <p:nvPr/>
        </p:nvPicPr>
        <p:blipFill>
          <a:blip r:embed="rId3"/>
          <a:stretch>
            <a:fillRect/>
          </a:stretch>
        </p:blipFill>
        <p:spPr>
          <a:xfrm>
            <a:off x="3686175" y="2864752"/>
            <a:ext cx="8305800" cy="3703569"/>
          </a:xfrm>
          <a:prstGeom prst="rect">
            <a:avLst/>
          </a:prstGeom>
        </p:spPr>
      </p:pic>
    </p:spTree>
    <p:extLst>
      <p:ext uri="{BB962C8B-B14F-4D97-AF65-F5344CB8AC3E}">
        <p14:creationId xmlns:p14="http://schemas.microsoft.com/office/powerpoint/2010/main" val="36262744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041D90B-5C35-12C1-08EE-395259E8D2DF}"/>
              </a:ext>
            </a:extLst>
          </p:cNvPr>
          <p:cNvSpPr txBox="1"/>
          <p:nvPr/>
        </p:nvSpPr>
        <p:spPr>
          <a:xfrm>
            <a:off x="4445390" y="2883878"/>
            <a:ext cx="3095335" cy="646331"/>
          </a:xfrm>
          <a:prstGeom prst="rect">
            <a:avLst/>
          </a:prstGeom>
          <a:noFill/>
        </p:spPr>
        <p:txBody>
          <a:bodyPr wrap="none" rtlCol="0">
            <a:spAutoFit/>
          </a:bodyPr>
          <a:lstStyle/>
          <a:p>
            <a:r>
              <a:rPr lang="en-US" sz="3600" dirty="0">
                <a:latin typeface="Franklin Gothic Medium" panose="020B0603020102020204" pitchFamily="34" charset="0"/>
              </a:rPr>
              <a:t>Weird Climate </a:t>
            </a:r>
          </a:p>
        </p:txBody>
      </p:sp>
    </p:spTree>
    <p:extLst>
      <p:ext uri="{BB962C8B-B14F-4D97-AF65-F5344CB8AC3E}">
        <p14:creationId xmlns:p14="http://schemas.microsoft.com/office/powerpoint/2010/main" val="183477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EB9115F6-7EE2-249D-F0EE-4DB67F476F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31165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paper on the topic of climate change&#10;&#10;AI-generated content may be incorrect.">
            <a:extLst>
              <a:ext uri="{FF2B5EF4-FFF2-40B4-BE49-F238E27FC236}">
                <a16:creationId xmlns:a16="http://schemas.microsoft.com/office/drawing/2014/main" id="{C82096D9-69BC-CED0-F74C-7BD242537985}"/>
              </a:ext>
            </a:extLst>
          </p:cNvPr>
          <p:cNvPicPr>
            <a:picLocks noChangeAspect="1"/>
          </p:cNvPicPr>
          <p:nvPr/>
        </p:nvPicPr>
        <p:blipFill>
          <a:blip r:embed="rId3"/>
          <a:stretch>
            <a:fillRect/>
          </a:stretch>
        </p:blipFill>
        <p:spPr>
          <a:xfrm>
            <a:off x="4456704" y="0"/>
            <a:ext cx="7735296" cy="6858000"/>
          </a:xfrm>
          <a:prstGeom prst="rect">
            <a:avLst/>
          </a:prstGeom>
        </p:spPr>
      </p:pic>
    </p:spTree>
    <p:extLst>
      <p:ext uri="{BB962C8B-B14F-4D97-AF65-F5344CB8AC3E}">
        <p14:creationId xmlns:p14="http://schemas.microsoft.com/office/powerpoint/2010/main" val="19495817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1759" y="572023"/>
            <a:ext cx="8245410" cy="5109091"/>
          </a:xfrm>
          <a:prstGeom prst="rect">
            <a:avLst/>
          </a:prstGeom>
        </p:spPr>
        <p:txBody>
          <a:bodyPr wrap="square">
            <a:spAutoFit/>
          </a:bodyPr>
          <a:lstStyle/>
          <a:p>
            <a:pPr>
              <a:spcAft>
                <a:spcPts val="1200"/>
              </a:spcAft>
            </a:pPr>
            <a:r>
              <a:rPr lang="en-US" dirty="0">
                <a:latin typeface="Athelas" panose="02000503000000020003" pitchFamily="2" charset="77"/>
                <a:ea typeface="Calibri" charset="0"/>
                <a:cs typeface="Times" charset="0"/>
              </a:rPr>
              <a:t>The twenty-first century has seen an increased awareness of forms of environmental destruction that cannot immediately be seen, localized or, by some, even acknowledged. Phenomena such as ocean acidification, climate change, the general effects of incremental forms of ecological degradation across the planet, global overpopulation and resource depletion </a:t>
            </a:r>
            <a:r>
              <a:rPr lang="en-US" b="1" dirty="0">
                <a:latin typeface="Athelas" panose="02000503000000020003" pitchFamily="2" charset="77"/>
                <a:ea typeface="Calibri" charset="0"/>
                <a:cs typeface="Times" charset="0"/>
              </a:rPr>
              <a:t>do not present any obvious or perceptible target for concern or protest at any one place</a:t>
            </a:r>
            <a:r>
              <a:rPr lang="en-US" dirty="0">
                <a:latin typeface="Athelas" panose="02000503000000020003" pitchFamily="2" charset="77"/>
                <a:ea typeface="Calibri" charset="0"/>
                <a:cs typeface="Times" charset="0"/>
              </a:rPr>
              <a:t>, or often any immediate antagonist perceptible at the normal human scale. </a:t>
            </a:r>
            <a:r>
              <a:rPr lang="en-US" b="1" dirty="0">
                <a:latin typeface="Athelas" panose="02000503000000020003" pitchFamily="2" charset="77"/>
                <a:ea typeface="Calibri" charset="0"/>
                <a:cs typeface="Times" charset="0"/>
              </a:rPr>
              <a:t>The largely benumbed recognition of this reality</a:t>
            </a:r>
            <a:r>
              <a:rPr lang="en-US" dirty="0">
                <a:latin typeface="Athelas" panose="02000503000000020003" pitchFamily="2" charset="77"/>
                <a:ea typeface="Calibri" charset="0"/>
                <a:cs typeface="Times" charset="0"/>
              </a:rPr>
              <a:t> has become one feature of life in the so-called Anthropocene, to use the currently</a:t>
            </a:r>
            <a:r>
              <a:rPr lang="en-GB" dirty="0">
                <a:latin typeface="Athelas" panose="02000503000000020003" pitchFamily="2" charset="77"/>
              </a:rPr>
              <a:t> </a:t>
            </a:r>
            <a:r>
              <a:rPr lang="en-US" dirty="0">
                <a:latin typeface="Athelas" panose="02000503000000020003" pitchFamily="2" charset="77"/>
                <a:ea typeface="Calibri" charset="0"/>
                <a:cs typeface="Times" charset="0"/>
              </a:rPr>
              <a:t>still informal term for the epoch at which largely unplanned </a:t>
            </a:r>
            <a:r>
              <a:rPr lang="en-US" b="1" dirty="0">
                <a:latin typeface="Athelas" panose="02000503000000020003" pitchFamily="2" charset="77"/>
                <a:ea typeface="Calibri" charset="0"/>
                <a:cs typeface="Times" charset="0"/>
              </a:rPr>
              <a:t>human impacts on the planet’s basic ecological systems have passed a dangerous, if imponderable, threshold. One major new effort at work in contemporary literary and artistic practice and criticism is to find some way of usefully or authentically engaging such crucial but elusive concerns, precisely when it is acknowledged that they resist representation at the kinds of scale on which most thinking, culture, art and politics operate</a:t>
            </a:r>
            <a:r>
              <a:rPr lang="en-US" dirty="0">
                <a:latin typeface="Athelas" panose="02000503000000020003" pitchFamily="2" charset="77"/>
                <a:ea typeface="Calibri" charset="0"/>
                <a:cs typeface="Times" charset="0"/>
              </a:rPr>
              <a:t>. </a:t>
            </a:r>
          </a:p>
          <a:p>
            <a:pPr>
              <a:spcAft>
                <a:spcPts val="1200"/>
              </a:spcAft>
            </a:pPr>
            <a:r>
              <a:rPr lang="en-US" dirty="0">
                <a:latin typeface="Athelas" panose="02000503000000020003" pitchFamily="2" charset="77"/>
                <a:ea typeface="Calibri" charset="0"/>
                <a:cs typeface="Times" charset="0"/>
              </a:rPr>
              <a:t>Timothy Clark, from ‘Preface’ to </a:t>
            </a:r>
            <a:r>
              <a:rPr lang="en-US" i="1" dirty="0">
                <a:latin typeface="Athelas" panose="02000503000000020003" pitchFamily="2" charset="77"/>
                <a:ea typeface="Calibri" charset="0"/>
                <a:cs typeface="Times" charset="0"/>
              </a:rPr>
              <a:t>Ecocriticism on the Edge </a:t>
            </a:r>
            <a:endParaRPr lang="en-GB" dirty="0">
              <a:latin typeface="Athelas" panose="02000503000000020003" pitchFamily="2" charset="77"/>
            </a:endParaRPr>
          </a:p>
          <a:p>
            <a:pPr>
              <a:spcAft>
                <a:spcPts val="1200"/>
              </a:spcAft>
            </a:pPr>
            <a:endParaRPr lang="en-GB" dirty="0"/>
          </a:p>
        </p:txBody>
      </p:sp>
      <p:pic>
        <p:nvPicPr>
          <p:cNvPr id="4" name="Picture 3">
            <a:extLst>
              <a:ext uri="{FF2B5EF4-FFF2-40B4-BE49-F238E27FC236}">
                <a16:creationId xmlns:a16="http://schemas.microsoft.com/office/drawing/2014/main" id="{97E8AC28-49AB-D344-8800-C76B09F8BBE8}"/>
              </a:ext>
            </a:extLst>
          </p:cNvPr>
          <p:cNvPicPr>
            <a:picLocks noChangeAspect="1"/>
          </p:cNvPicPr>
          <p:nvPr/>
        </p:nvPicPr>
        <p:blipFill>
          <a:blip r:embed="rId2"/>
          <a:stretch>
            <a:fillRect/>
          </a:stretch>
        </p:blipFill>
        <p:spPr>
          <a:xfrm>
            <a:off x="8427169" y="158983"/>
            <a:ext cx="3335341" cy="5225367"/>
          </a:xfrm>
          <a:prstGeom prst="rect">
            <a:avLst/>
          </a:prstGeom>
        </p:spPr>
      </p:pic>
    </p:spTree>
    <p:extLst>
      <p:ext uri="{BB962C8B-B14F-4D97-AF65-F5344CB8AC3E}">
        <p14:creationId xmlns:p14="http://schemas.microsoft.com/office/powerpoint/2010/main" val="38909391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Image result for till a the seas">
            <a:extLst>
              <a:ext uri="{FF2B5EF4-FFF2-40B4-BE49-F238E27FC236}">
                <a16:creationId xmlns:a16="http://schemas.microsoft.com/office/drawing/2014/main" id="{A9FD1A8F-7DBB-DD4E-B835-C5FEDD4D61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908" y="277839"/>
            <a:ext cx="4013200" cy="60325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Object 5">
            <a:extLst>
              <a:ext uri="{FF2B5EF4-FFF2-40B4-BE49-F238E27FC236}">
                <a16:creationId xmlns:a16="http://schemas.microsoft.com/office/drawing/2014/main" id="{A2325AF8-B842-2B4E-A459-0765D39553D4}"/>
              </a:ext>
            </a:extLst>
          </p:cNvPr>
          <p:cNvGraphicFramePr>
            <a:graphicFrameLocks noChangeAspect="1"/>
          </p:cNvGraphicFramePr>
          <p:nvPr/>
        </p:nvGraphicFramePr>
        <p:xfrm>
          <a:off x="4430713" y="1101725"/>
          <a:ext cx="5727700" cy="4800600"/>
        </p:xfrm>
        <a:graphic>
          <a:graphicData uri="http://schemas.openxmlformats.org/presentationml/2006/ole">
            <mc:AlternateContent xmlns:mc="http://schemas.openxmlformats.org/markup-compatibility/2006">
              <mc:Choice xmlns:v="urn:schemas-microsoft-com:vml" Requires="v">
                <p:oleObj name="Document" r:id="rId4" imgW="5727700" imgH="4800600" progId="Word.Document.12">
                  <p:embed/>
                </p:oleObj>
              </mc:Choice>
              <mc:Fallback>
                <p:oleObj name="Document" r:id="rId4" imgW="5727700" imgH="4800600" progId="Word.Document.12">
                  <p:embed/>
                  <p:pic>
                    <p:nvPicPr>
                      <p:cNvPr id="6" name="Object 5">
                        <a:extLst>
                          <a:ext uri="{FF2B5EF4-FFF2-40B4-BE49-F238E27FC236}">
                            <a16:creationId xmlns:a16="http://schemas.microsoft.com/office/drawing/2014/main" id="{A2325AF8-B842-2B4E-A459-0765D39553D4}"/>
                          </a:ext>
                        </a:extLst>
                      </p:cNvPr>
                      <p:cNvPicPr/>
                      <p:nvPr/>
                    </p:nvPicPr>
                    <p:blipFill>
                      <a:blip r:embed="rId5"/>
                      <a:stretch>
                        <a:fillRect/>
                      </a:stretch>
                    </p:blipFill>
                    <p:spPr>
                      <a:xfrm>
                        <a:off x="4430713" y="1101725"/>
                        <a:ext cx="5727700" cy="4800600"/>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681E7B4C-926D-D04B-8723-11CCBE26FD72}"/>
              </a:ext>
            </a:extLst>
          </p:cNvPr>
          <p:cNvSpPr txBox="1"/>
          <p:nvPr/>
        </p:nvSpPr>
        <p:spPr>
          <a:xfrm>
            <a:off x="5276538" y="6071016"/>
            <a:ext cx="652743" cy="369332"/>
          </a:xfrm>
          <a:prstGeom prst="rect">
            <a:avLst/>
          </a:prstGeom>
          <a:noFill/>
        </p:spPr>
        <p:txBody>
          <a:bodyPr wrap="none" rtlCol="0">
            <a:spAutoFit/>
          </a:bodyPr>
          <a:lstStyle/>
          <a:p>
            <a:r>
              <a:rPr lang="en-US" dirty="0"/>
              <a:t>1935</a:t>
            </a:r>
          </a:p>
        </p:txBody>
      </p:sp>
    </p:spTree>
    <p:extLst>
      <p:ext uri="{BB962C8B-B14F-4D97-AF65-F5344CB8AC3E}">
        <p14:creationId xmlns:p14="http://schemas.microsoft.com/office/powerpoint/2010/main" val="3643623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artoonist Graeme MacKay shows a larger wave titled 'Climate Change' then a medium size wave titled 'Recession' and then a small wave titled 'Covid-19'&#10;meaning 'Covid is a blip compared with the climate crisis, for which we are even less prepared'.">
            <a:extLst>
              <a:ext uri="{FF2B5EF4-FFF2-40B4-BE49-F238E27FC236}">
                <a16:creationId xmlns:a16="http://schemas.microsoft.com/office/drawing/2014/main" id="{C1A6569C-71B1-D60D-0020-08939F4094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5613" y="0"/>
            <a:ext cx="87407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18405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mage result for the drowned world">
            <a:extLst>
              <a:ext uri="{FF2B5EF4-FFF2-40B4-BE49-F238E27FC236}">
                <a16:creationId xmlns:a16="http://schemas.microsoft.com/office/drawing/2014/main" id="{8409841F-9CA9-0345-9B5B-9C81EC8B0D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319" y="278109"/>
            <a:ext cx="3153780" cy="476042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091B6140-50A1-E34E-8FD3-7418B528CA23}"/>
              </a:ext>
            </a:extLst>
          </p:cNvPr>
          <p:cNvSpPr/>
          <p:nvPr/>
        </p:nvSpPr>
        <p:spPr>
          <a:xfrm>
            <a:off x="4385388" y="329911"/>
            <a:ext cx="7035280" cy="6463308"/>
          </a:xfrm>
          <a:prstGeom prst="rect">
            <a:avLst/>
          </a:prstGeom>
        </p:spPr>
        <p:txBody>
          <a:bodyPr wrap="square">
            <a:spAutoFit/>
          </a:bodyPr>
          <a:lstStyle/>
          <a:p>
            <a:r>
              <a:rPr lang="en-GB" dirty="0">
                <a:latin typeface="Century Gothic" panose="020B0502020202020204" pitchFamily="34" charset="0"/>
              </a:rPr>
              <a:t>Leaning on the balcony rail, the slack water ten storeys below reflecting his thin angular shoulders and gaunt profile, </a:t>
            </a:r>
            <a:r>
              <a:rPr lang="en-GB" dirty="0" err="1">
                <a:latin typeface="Century Gothic" panose="020B0502020202020204" pitchFamily="34" charset="0"/>
              </a:rPr>
              <a:t>Kerans</a:t>
            </a:r>
            <a:r>
              <a:rPr lang="en-GB" dirty="0">
                <a:latin typeface="Century Gothic" panose="020B0502020202020204" pitchFamily="34" charset="0"/>
              </a:rPr>
              <a:t> watched one of the countless thermal storms rip through a dump of huge horse-tails lining the creek which led out of the lagoon. Trapped by the surrounding buildings and the inversion layers a hundred feet above the water, pockets of air would heat rapidly, then explode upwards like escaping balloons, leaving behind them a sudden detonating vacuum. For a few seconds the steam clouds hanging over the creek dispersed, and a vicious miniature tornado lashed across the 6o-feet-high plants, toppling them like matchsticks. Then, as abruptly, the storm vanished and the great columnar trunks subsided among one another in the water like sluggish alligators. </a:t>
            </a:r>
          </a:p>
          <a:p>
            <a:r>
              <a:rPr lang="en-GB" dirty="0">
                <a:latin typeface="Century Gothic" panose="020B0502020202020204" pitchFamily="34" charset="0"/>
              </a:rPr>
              <a:t>Rationalising, </a:t>
            </a:r>
            <a:r>
              <a:rPr lang="en-GB" dirty="0" err="1">
                <a:latin typeface="Century Gothic" panose="020B0502020202020204" pitchFamily="34" charset="0"/>
              </a:rPr>
              <a:t>Kerans</a:t>
            </a:r>
            <a:r>
              <a:rPr lang="en-GB" dirty="0">
                <a:latin typeface="Century Gothic" panose="020B0502020202020204" pitchFamily="34" charset="0"/>
              </a:rPr>
              <a:t> told himself that he had been wise to remain in the hotel—the storms were erupting more and more frequently as the temperature rose—but he knew that his real motive was his acceptance that little now remained to be done. The biological mapping had become a pointless game, the new flora following exactly the emergent lines anticipated twenty years earlier, and he was sure that no-one at Camp Byrd in Northern Greenland bothered to file his reports, let alone read them.  (1962)</a:t>
            </a:r>
            <a:endParaRPr lang="en-US" dirty="0">
              <a:latin typeface="Century Gothic" panose="020B0502020202020204" pitchFamily="34" charset="0"/>
            </a:endParaRPr>
          </a:p>
        </p:txBody>
      </p:sp>
    </p:spTree>
    <p:extLst>
      <p:ext uri="{BB962C8B-B14F-4D97-AF65-F5344CB8AC3E}">
        <p14:creationId xmlns:p14="http://schemas.microsoft.com/office/powerpoint/2010/main" val="42809394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a:extLst>
              <a:ext uri="{FF2B5EF4-FFF2-40B4-BE49-F238E27FC236}">
                <a16:creationId xmlns:a16="http://schemas.microsoft.com/office/drawing/2014/main" id="{EAE8E02D-59E7-B547-6950-0905C6ED56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7800" y="254000"/>
            <a:ext cx="4216400" cy="635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98590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ay be an image of outdoors and text that says &quot;NORTHERN&quot;">
            <a:extLst>
              <a:ext uri="{FF2B5EF4-FFF2-40B4-BE49-F238E27FC236}">
                <a16:creationId xmlns:a16="http://schemas.microsoft.com/office/drawing/2014/main" id="{A491A77D-A0FF-CC45-ACFD-A30D6DB4C60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5746"/>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82150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angerous smoke conditions in NYC due to wildfire smoke">
            <a:extLst>
              <a:ext uri="{FF2B5EF4-FFF2-40B4-BE49-F238E27FC236}">
                <a16:creationId xmlns:a16="http://schemas.microsoft.com/office/drawing/2014/main" id="{34F0F9F0-9342-EF77-F885-25295662741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9"/>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0027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a:extLst>
              <a:ext uri="{FF2B5EF4-FFF2-40B4-BE49-F238E27FC236}">
                <a16:creationId xmlns:a16="http://schemas.microsoft.com/office/drawing/2014/main" id="{730EDB41-D6D7-96BE-99FC-B4FF491810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1563" y="0"/>
            <a:ext cx="100488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5516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limate Change: A Very Short Introduction">
            <a:hlinkClick r:id="rId2"/>
            <a:extLst>
              <a:ext uri="{FF2B5EF4-FFF2-40B4-BE49-F238E27FC236}">
                <a16:creationId xmlns:a16="http://schemas.microsoft.com/office/drawing/2014/main" id="{917C670A-7ACC-D989-0CEF-0B43D3C65C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343" y="114300"/>
            <a:ext cx="4229100" cy="66294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4B5E7E2-8C64-67C7-A53A-007166CB5A69}"/>
              </a:ext>
            </a:extLst>
          </p:cNvPr>
          <p:cNvSpPr txBox="1"/>
          <p:nvPr/>
        </p:nvSpPr>
        <p:spPr>
          <a:xfrm>
            <a:off x="5019830" y="5292452"/>
            <a:ext cx="6505863" cy="923330"/>
          </a:xfrm>
          <a:prstGeom prst="rect">
            <a:avLst/>
          </a:prstGeom>
          <a:noFill/>
        </p:spPr>
        <p:txBody>
          <a:bodyPr wrap="square" rtlCol="0">
            <a:spAutoFit/>
          </a:bodyPr>
          <a:lstStyle/>
          <a:p>
            <a:r>
              <a:rPr lang="en-US" dirty="0">
                <a:latin typeface="Franklin Gothic Medium" panose="020B0603020102020204" pitchFamily="34" charset="0"/>
              </a:rPr>
              <a:t>Scientists predict that if we continue on our current carbon emissions pathway we could warm the planet by between 1.5℃ and 4.7 ℃ in the next 80 years. (12)</a:t>
            </a:r>
          </a:p>
        </p:txBody>
      </p:sp>
      <p:sp>
        <p:nvSpPr>
          <p:cNvPr id="3" name="TextBox 2">
            <a:extLst>
              <a:ext uri="{FF2B5EF4-FFF2-40B4-BE49-F238E27FC236}">
                <a16:creationId xmlns:a16="http://schemas.microsoft.com/office/drawing/2014/main" id="{F80B020B-62AF-E6D5-A403-8829AAA00DED}"/>
              </a:ext>
            </a:extLst>
          </p:cNvPr>
          <p:cNvSpPr txBox="1"/>
          <p:nvPr/>
        </p:nvSpPr>
        <p:spPr>
          <a:xfrm>
            <a:off x="5019830" y="114300"/>
            <a:ext cx="6171561" cy="5355312"/>
          </a:xfrm>
          <a:prstGeom prst="rect">
            <a:avLst/>
          </a:prstGeom>
          <a:noFill/>
        </p:spPr>
        <p:txBody>
          <a:bodyPr wrap="square" rtlCol="0">
            <a:spAutoFit/>
          </a:bodyPr>
          <a:lstStyle/>
          <a:p>
            <a:pPr fontAlgn="base"/>
            <a:r>
              <a:rPr lang="en-GB" dirty="0">
                <a:latin typeface="Franklin Gothic Medium" panose="020B0603020102020204" pitchFamily="34" charset="0"/>
              </a:rPr>
              <a:t>Climate change is one of the four defining challenges of the 21st century, along with environmental degradation, global inequality, and global insecurity. Climate change will continue to increase the temperature of the Earth and raise global sea level. It will increase the frequency of extreme weather events such as droughts, heat waves, floods, and storms threatening the health and livelihoods of billions of people. The severity of these climate change impacts will depend on what we do now to cut greenhouse gas emissions.</a:t>
            </a:r>
          </a:p>
          <a:p>
            <a:pPr fontAlgn="base"/>
            <a:r>
              <a:rPr lang="en-GB" dirty="0">
                <a:latin typeface="Franklin Gothic Medium" panose="020B0603020102020204" pitchFamily="34" charset="0"/>
              </a:rPr>
              <a:t>CF.P3In the past thirty years, the amount of carbon dioxide emitted through human activity has doubled. This represents a collective failure of the world’s leaders to focus on the climate crisis. (1)</a:t>
            </a:r>
          </a:p>
          <a:p>
            <a:pPr fontAlgn="base"/>
            <a:endParaRPr lang="en-GB" dirty="0">
              <a:latin typeface="Franklin Gothic Medium" panose="020B0603020102020204" pitchFamily="34" charset="0"/>
            </a:endParaRPr>
          </a:p>
          <a:p>
            <a:pPr fontAlgn="base"/>
            <a:r>
              <a:rPr lang="en-GB" dirty="0">
                <a:latin typeface="Franklin Gothic Medium" panose="020B0603020102020204" pitchFamily="34" charset="0"/>
              </a:rPr>
              <a:t>Within 100 years we have put more than one and a half times the amount of carbon into the atmosphere than was emitted over the 4,000 years’ transition from the last ice age to our current interglacial period. (11)</a:t>
            </a:r>
          </a:p>
          <a:p>
            <a:r>
              <a:rPr lang="en-US" dirty="0">
                <a:latin typeface="Franklin Gothic Medium" panose="020B0603020102020204" pitchFamily="34" charset="0"/>
              </a:rPr>
              <a:t>     </a:t>
            </a:r>
          </a:p>
        </p:txBody>
      </p:sp>
    </p:spTree>
    <p:extLst>
      <p:ext uri="{BB962C8B-B14F-4D97-AF65-F5344CB8AC3E}">
        <p14:creationId xmlns:p14="http://schemas.microsoft.com/office/powerpoint/2010/main" val="34799953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white background with black text&#10;&#10;AI-generated content may be incorrect.">
            <a:hlinkClick r:id="rId2"/>
            <a:extLst>
              <a:ext uri="{FF2B5EF4-FFF2-40B4-BE49-F238E27FC236}">
                <a16:creationId xmlns:a16="http://schemas.microsoft.com/office/drawing/2014/main" id="{E51FFB76-0873-EBDF-BD53-93AE03AEEFDB}"/>
              </a:ext>
            </a:extLst>
          </p:cNvPr>
          <p:cNvPicPr>
            <a:picLocks noChangeAspect="1"/>
          </p:cNvPicPr>
          <p:nvPr/>
        </p:nvPicPr>
        <p:blipFill>
          <a:blip r:embed="rId3"/>
          <a:stretch>
            <a:fillRect/>
          </a:stretch>
        </p:blipFill>
        <p:spPr>
          <a:xfrm>
            <a:off x="243761" y="0"/>
            <a:ext cx="7772400" cy="4554079"/>
          </a:xfrm>
          <a:prstGeom prst="rect">
            <a:avLst/>
          </a:prstGeom>
        </p:spPr>
      </p:pic>
    </p:spTree>
    <p:extLst>
      <p:ext uri="{BB962C8B-B14F-4D97-AF65-F5344CB8AC3E}">
        <p14:creationId xmlns:p14="http://schemas.microsoft.com/office/powerpoint/2010/main" val="3278896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descr="Svante Arrhenius - Wikipedia">
            <a:extLst>
              <a:ext uri="{FF2B5EF4-FFF2-40B4-BE49-F238E27FC236}">
                <a16:creationId xmlns:a16="http://schemas.microsoft.com/office/drawing/2014/main" id="{F40011A1-524A-4E08-AD20-4AA2D623A19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187638" y="1142052"/>
            <a:ext cx="2560320" cy="4024823"/>
          </a:xfrm>
          <a:prstGeom prst="rect">
            <a:avLst/>
          </a:prstGeom>
          <a:noFill/>
          <a:extLst>
            <a:ext uri="{909E8E84-426E-40DD-AFC4-6F175D3DCCD1}">
              <a14:hiddenFill xmlns:a14="http://schemas.microsoft.com/office/drawing/2010/main">
                <a:solidFill>
                  <a:srgbClr val="FFFFFF"/>
                </a:solidFill>
              </a14:hiddenFill>
            </a:ext>
          </a:extLst>
        </p:spPr>
      </p:pic>
      <p:cxnSp>
        <p:nvCxnSpPr>
          <p:cNvPr id="5133" name="Straight Connector 5132">
            <a:extLst>
              <a:ext uri="{FF2B5EF4-FFF2-40B4-BE49-F238E27FC236}">
                <a16:creationId xmlns:a16="http://schemas.microsoft.com/office/drawing/2014/main" id="{50DA1EB8-87CF-4588-A1FD-4756F9A28F6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210079"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5128" name="Picture 8" descr="The Callendar Effect">
            <a:extLst>
              <a:ext uri="{FF2B5EF4-FFF2-40B4-BE49-F238E27FC236}">
                <a16:creationId xmlns:a16="http://schemas.microsoft.com/office/drawing/2014/main" id="{E1B4D983-7FA2-AA5A-9678-167E14C95FBB}"/>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280325" y="1413515"/>
            <a:ext cx="2560320" cy="3864633"/>
          </a:xfrm>
          <a:prstGeom prst="rect">
            <a:avLst/>
          </a:prstGeom>
          <a:noFill/>
          <a:extLst>
            <a:ext uri="{909E8E84-426E-40DD-AFC4-6F175D3DCCD1}">
              <a14:hiddenFill xmlns:a14="http://schemas.microsoft.com/office/drawing/2010/main">
                <a:solidFill>
                  <a:srgbClr val="FFFFFF"/>
                </a:solidFill>
              </a14:hiddenFill>
            </a:ext>
          </a:extLst>
        </p:spPr>
      </p:pic>
      <p:cxnSp>
        <p:nvCxnSpPr>
          <p:cNvPr id="5135" name="Straight Connector 5134">
            <a:extLst>
              <a:ext uri="{FF2B5EF4-FFF2-40B4-BE49-F238E27FC236}">
                <a16:creationId xmlns:a16="http://schemas.microsoft.com/office/drawing/2014/main" id="{D7A4E378-EA57-47B9-B1EB-58B998F6CF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2595"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5126" name="Picture 6" descr="John Tyndall - Wikipedia">
            <a:extLst>
              <a:ext uri="{FF2B5EF4-FFF2-40B4-BE49-F238E27FC236}">
                <a16:creationId xmlns:a16="http://schemas.microsoft.com/office/drawing/2014/main" id="{208E4FD6-E1DB-4897-381B-C26B7622BCEC}"/>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418699" y="1573887"/>
            <a:ext cx="2560320" cy="3402418"/>
          </a:xfrm>
          <a:prstGeom prst="rect">
            <a:avLst/>
          </a:prstGeom>
          <a:noFill/>
          <a:extLst>
            <a:ext uri="{909E8E84-426E-40DD-AFC4-6F175D3DCCD1}">
              <a14:hiddenFill xmlns:a14="http://schemas.microsoft.com/office/drawing/2010/main">
                <a:solidFill>
                  <a:srgbClr val="FFFFFF"/>
                </a:solidFill>
              </a14:hiddenFill>
            </a:ext>
          </a:extLst>
        </p:spPr>
      </p:pic>
      <p:cxnSp>
        <p:nvCxnSpPr>
          <p:cNvPr id="5137" name="Straight Connector 5136">
            <a:extLst>
              <a:ext uri="{FF2B5EF4-FFF2-40B4-BE49-F238E27FC236}">
                <a16:creationId xmlns:a16="http://schemas.microsoft.com/office/drawing/2014/main" id="{D2B31ED6-76F0-425A-9A41-C947AEF9C14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56620" y="1573887"/>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5124" name="Picture 4" descr="Eunice Newton Foote- Unsung Heroes of Science">
            <a:extLst>
              <a:ext uri="{FF2B5EF4-FFF2-40B4-BE49-F238E27FC236}">
                <a16:creationId xmlns:a16="http://schemas.microsoft.com/office/drawing/2014/main" id="{B81A0770-92F0-131B-B429-B7B9F502344C}"/>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212909" y="2289373"/>
            <a:ext cx="2560320" cy="144018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D87A696-926D-DE9C-DAA2-9C9DEFFEBFBC}"/>
              </a:ext>
            </a:extLst>
          </p:cNvPr>
          <p:cNvSpPr txBox="1"/>
          <p:nvPr/>
        </p:nvSpPr>
        <p:spPr>
          <a:xfrm>
            <a:off x="242888" y="4414838"/>
            <a:ext cx="2732158" cy="646331"/>
          </a:xfrm>
          <a:prstGeom prst="rect">
            <a:avLst/>
          </a:prstGeom>
          <a:noFill/>
        </p:spPr>
        <p:txBody>
          <a:bodyPr wrap="none" rtlCol="0">
            <a:spAutoFit/>
          </a:bodyPr>
          <a:lstStyle/>
          <a:p>
            <a:r>
              <a:rPr lang="en-US" dirty="0">
                <a:latin typeface="Franklin Gothic Medium" panose="020B0603020102020204" pitchFamily="34" charset="0"/>
              </a:rPr>
              <a:t>1856 – demonstrated </a:t>
            </a:r>
          </a:p>
          <a:p>
            <a:r>
              <a:rPr lang="en-US" dirty="0">
                <a:latin typeface="Franklin Gothic Medium" panose="020B0603020102020204" pitchFamily="34" charset="0"/>
              </a:rPr>
              <a:t>Greenhouse Effect of C02</a:t>
            </a:r>
          </a:p>
        </p:txBody>
      </p:sp>
      <p:sp>
        <p:nvSpPr>
          <p:cNvPr id="3" name="TextBox 2">
            <a:extLst>
              <a:ext uri="{FF2B5EF4-FFF2-40B4-BE49-F238E27FC236}">
                <a16:creationId xmlns:a16="http://schemas.microsoft.com/office/drawing/2014/main" id="{101D6B1B-1395-8057-3422-1788C56EA75C}"/>
              </a:ext>
            </a:extLst>
          </p:cNvPr>
          <p:cNvSpPr txBox="1"/>
          <p:nvPr/>
        </p:nvSpPr>
        <p:spPr>
          <a:xfrm>
            <a:off x="6396300" y="5166875"/>
            <a:ext cx="2454198" cy="923330"/>
          </a:xfrm>
          <a:prstGeom prst="rect">
            <a:avLst/>
          </a:prstGeom>
          <a:noFill/>
        </p:spPr>
        <p:txBody>
          <a:bodyPr wrap="none" rtlCol="0">
            <a:spAutoFit/>
          </a:bodyPr>
          <a:lstStyle/>
          <a:p>
            <a:r>
              <a:rPr lang="en-US" dirty="0">
                <a:latin typeface="Franklin Gothic Medium" panose="020B0603020102020204" pitchFamily="34" charset="0"/>
              </a:rPr>
              <a:t>Svante Arrhenius</a:t>
            </a:r>
          </a:p>
          <a:p>
            <a:r>
              <a:rPr lang="en-US" dirty="0">
                <a:latin typeface="Franklin Gothic Medium" panose="020B0603020102020204" pitchFamily="34" charset="0"/>
              </a:rPr>
              <a:t>Earth Temp. change in </a:t>
            </a:r>
          </a:p>
          <a:p>
            <a:r>
              <a:rPr lang="en-US" dirty="0">
                <a:latin typeface="Franklin Gothic Medium" panose="020B0603020102020204" pitchFamily="34" charset="0"/>
              </a:rPr>
              <a:t>variation of </a:t>
            </a:r>
            <a:r>
              <a:rPr lang="en-US" dirty="0" err="1">
                <a:latin typeface="Franklin Gothic Medium" panose="020B0603020102020204" pitchFamily="34" charset="0"/>
              </a:rPr>
              <a:t>GhGs</a:t>
            </a:r>
            <a:endParaRPr lang="en-US" dirty="0">
              <a:latin typeface="Franklin Gothic Medium" panose="020B0603020102020204" pitchFamily="34" charset="0"/>
            </a:endParaRPr>
          </a:p>
        </p:txBody>
      </p:sp>
      <p:sp>
        <p:nvSpPr>
          <p:cNvPr id="4" name="TextBox 3">
            <a:extLst>
              <a:ext uri="{FF2B5EF4-FFF2-40B4-BE49-F238E27FC236}">
                <a16:creationId xmlns:a16="http://schemas.microsoft.com/office/drawing/2014/main" id="{465F9009-EB09-0200-8299-106D69F63106}"/>
              </a:ext>
            </a:extLst>
          </p:cNvPr>
          <p:cNvSpPr txBox="1"/>
          <p:nvPr/>
        </p:nvSpPr>
        <p:spPr>
          <a:xfrm>
            <a:off x="3157482" y="5166875"/>
            <a:ext cx="3014140" cy="1208377"/>
          </a:xfrm>
          <a:prstGeom prst="rect">
            <a:avLst/>
          </a:prstGeom>
          <a:noFill/>
        </p:spPr>
        <p:txBody>
          <a:bodyPr wrap="square" rtlCol="0">
            <a:spAutoFit/>
          </a:bodyPr>
          <a:lstStyle/>
          <a:p>
            <a:r>
              <a:rPr lang="en-US" dirty="0">
                <a:latin typeface="Franklin Gothic Medium" panose="020B0603020102020204" pitchFamily="34" charset="0"/>
              </a:rPr>
              <a:t>John Tyndall, measured </a:t>
            </a:r>
          </a:p>
          <a:p>
            <a:r>
              <a:rPr lang="en-US" dirty="0">
                <a:latin typeface="Franklin Gothic Medium" panose="020B0603020102020204" pitchFamily="34" charset="0"/>
              </a:rPr>
              <a:t>+ demonstrated greenhouse </a:t>
            </a:r>
          </a:p>
          <a:p>
            <a:r>
              <a:rPr lang="en-US" dirty="0">
                <a:latin typeface="Franklin Gothic Medium" panose="020B0603020102020204" pitchFamily="34" charset="0"/>
              </a:rPr>
              <a:t>effect in different gases. </a:t>
            </a:r>
          </a:p>
          <a:p>
            <a:r>
              <a:rPr lang="en-US" dirty="0">
                <a:latin typeface="Franklin Gothic Medium" panose="020B0603020102020204" pitchFamily="34" charset="0"/>
              </a:rPr>
              <a:t>(1859)</a:t>
            </a:r>
          </a:p>
        </p:txBody>
      </p:sp>
      <p:sp>
        <p:nvSpPr>
          <p:cNvPr id="5" name="TextBox 4">
            <a:extLst>
              <a:ext uri="{FF2B5EF4-FFF2-40B4-BE49-F238E27FC236}">
                <a16:creationId xmlns:a16="http://schemas.microsoft.com/office/drawing/2014/main" id="{12A42BE5-510D-A4C8-E384-637A41CE1A4D}"/>
              </a:ext>
            </a:extLst>
          </p:cNvPr>
          <p:cNvSpPr txBox="1"/>
          <p:nvPr/>
        </p:nvSpPr>
        <p:spPr>
          <a:xfrm>
            <a:off x="9075176" y="5551199"/>
            <a:ext cx="2802883" cy="923330"/>
          </a:xfrm>
          <a:prstGeom prst="rect">
            <a:avLst/>
          </a:prstGeom>
          <a:noFill/>
        </p:spPr>
        <p:txBody>
          <a:bodyPr wrap="none" rtlCol="0">
            <a:spAutoFit/>
          </a:bodyPr>
          <a:lstStyle/>
          <a:p>
            <a:r>
              <a:rPr lang="en-US" dirty="0">
                <a:latin typeface="Franklin Gothic Medium" panose="020B0603020102020204" pitchFamily="34" charset="0"/>
              </a:rPr>
              <a:t>Showed that world was </a:t>
            </a:r>
          </a:p>
          <a:p>
            <a:r>
              <a:rPr lang="en-US" dirty="0">
                <a:latin typeface="Franklin Gothic Medium" panose="020B0603020102020204" pitchFamily="34" charset="0"/>
              </a:rPr>
              <a:t>warming by compiling 147</a:t>
            </a:r>
          </a:p>
          <a:p>
            <a:r>
              <a:rPr lang="en-US" dirty="0">
                <a:latin typeface="Franklin Gothic Medium" panose="020B0603020102020204" pitchFamily="34" charset="0"/>
              </a:rPr>
              <a:t>Temp. records. (1938)</a:t>
            </a:r>
          </a:p>
        </p:txBody>
      </p:sp>
    </p:spTree>
    <p:extLst>
      <p:ext uri="{BB962C8B-B14F-4D97-AF65-F5344CB8AC3E}">
        <p14:creationId xmlns:p14="http://schemas.microsoft.com/office/powerpoint/2010/main" val="25064796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810000" y="0"/>
            <a:ext cx="4568638" cy="6858000"/>
          </a:xfrm>
          <a:prstGeom prst="rect">
            <a:avLst/>
          </a:prstGeom>
        </p:spPr>
      </p:pic>
    </p:spTree>
    <p:extLst>
      <p:ext uri="{BB962C8B-B14F-4D97-AF65-F5344CB8AC3E}">
        <p14:creationId xmlns:p14="http://schemas.microsoft.com/office/powerpoint/2010/main" val="4845402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3113</TotalTime>
  <Words>2584</Words>
  <Application>Microsoft Macintosh PowerPoint</Application>
  <PresentationFormat>Widescreen</PresentationFormat>
  <Paragraphs>152</Paragraphs>
  <Slides>43</Slides>
  <Notes>6</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54" baseType="lpstr">
      <vt:lpstr>Aptos</vt:lpstr>
      <vt:lpstr>Aptos Display</vt:lpstr>
      <vt:lpstr>Arial</vt:lpstr>
      <vt:lpstr>Athelas</vt:lpstr>
      <vt:lpstr>Calibri</vt:lpstr>
      <vt:lpstr>Century Gothic</vt:lpstr>
      <vt:lpstr>Franklin Gothic Medium</vt:lpstr>
      <vt:lpstr>Optima</vt:lpstr>
      <vt:lpstr>Times New Roman</vt:lpstr>
      <vt:lpstr>Office Theme</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Rachel Carson, Silent Spring (1962)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Macdonald, Graeme</dc:creator>
  <cp:lastModifiedBy>Macdonald, Graeme</cp:lastModifiedBy>
  <cp:revision>5</cp:revision>
  <dcterms:created xsi:type="dcterms:W3CDTF">2026-01-10T09:51:50Z</dcterms:created>
  <dcterms:modified xsi:type="dcterms:W3CDTF">2026-01-12T13:45:22Z</dcterms:modified>
</cp:coreProperties>
</file>